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7.xml" ContentType="application/vnd.openxmlformats-officedocument.them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heme/theme8.xml" ContentType="application/vnd.openxmlformats-officedocument.theme+xml"/>
  <Override PartName="/ppt/tags/tag42.xml" ContentType="application/vnd.openxmlformats-officedocument.presentationml.tags+xml"/>
  <Override PartName="/ppt/notesSlides/notesSlide1.xml" ContentType="application/vnd.openxmlformats-officedocument.presentationml.notesSlide+xml"/>
  <Override PartName="/ppt/tags/tag43.xml" ContentType="application/vnd.openxmlformats-officedocument.presentationml.tags+xml"/>
  <Override PartName="/ppt/notesSlides/notesSlide2.xml" ContentType="application/vnd.openxmlformats-officedocument.presentationml.notesSlide+xml"/>
  <Override PartName="/ppt/tags/tag44.xml" ContentType="application/vnd.openxmlformats-officedocument.presentationml.tags+xml"/>
  <Override PartName="/ppt/notesSlides/notesSlide3.xml" ContentType="application/vnd.openxmlformats-officedocument.presentationml.notesSlide+xml"/>
  <Override PartName="/ppt/tags/tag45.xml" ContentType="application/vnd.openxmlformats-officedocument.presentationml.tags+xml"/>
  <Override PartName="/ppt/notesSlides/notesSlide4.xml" ContentType="application/vnd.openxmlformats-officedocument.presentationml.notesSlide+xml"/>
  <Override PartName="/ppt/tags/tag46.xml" ContentType="application/vnd.openxmlformats-officedocument.presentationml.tags+xml"/>
  <Override PartName="/ppt/notesSlides/notesSlide5.xml" ContentType="application/vnd.openxmlformats-officedocument.presentationml.notesSlide+xml"/>
  <Override PartName="/ppt/tags/tag47.xml" ContentType="application/vnd.openxmlformats-officedocument.presentationml.tags+xml"/>
  <Override PartName="/ppt/notesSlides/notesSlide6.xml" ContentType="application/vnd.openxmlformats-officedocument.presentationml.notesSlide+xml"/>
  <Override PartName="/ppt/tags/tag48.xml" ContentType="application/vnd.openxmlformats-officedocument.presentationml.tags+xml"/>
  <Override PartName="/ppt/notesSlides/notesSlide7.xml" ContentType="application/vnd.openxmlformats-officedocument.presentationml.notesSlide+xml"/>
  <Override PartName="/ppt/tags/tag49.xml" ContentType="application/vnd.openxmlformats-officedocument.presentationml.tags+xml"/>
  <Override PartName="/ppt/notesSlides/notesSlide8.xml" ContentType="application/vnd.openxmlformats-officedocument.presentationml.notesSlide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ags/tag51.xml" ContentType="application/vnd.openxmlformats-officedocument.presentationml.tags+xml"/>
  <Override PartName="/ppt/notesSlides/notesSlide10.xml" ContentType="application/vnd.openxmlformats-officedocument.presentationml.notesSlide+xml"/>
  <Override PartName="/ppt/tags/tag52.xml" ContentType="application/vnd.openxmlformats-officedocument.presentationml.tags+xml"/>
  <Override PartName="/ppt/notesSlides/notesSlide11.xml" ContentType="application/vnd.openxmlformats-officedocument.presentationml.notesSlide+xml"/>
  <Override PartName="/ppt/tags/tag53.xml" ContentType="application/vnd.openxmlformats-officedocument.presentationml.tags+xml"/>
  <Override PartName="/ppt/notesSlides/notesSlide12.xml" ContentType="application/vnd.openxmlformats-officedocument.presentationml.notesSlide+xml"/>
  <Override PartName="/ppt/tags/tag54.xml" ContentType="application/vnd.openxmlformats-officedocument.presentationml.tags+xml"/>
  <Override PartName="/ppt/notesSlides/notesSlide13.xml" ContentType="application/vnd.openxmlformats-officedocument.presentationml.notesSlide+xml"/>
  <Override PartName="/ppt/tags/tag55.xml" ContentType="application/vnd.openxmlformats-officedocument.presentationml.tags+xml"/>
  <Override PartName="/ppt/notesSlides/notesSlide14.xml" ContentType="application/vnd.openxmlformats-officedocument.presentationml.notesSlide+xml"/>
  <Override PartName="/ppt/tags/tag56.xml" ContentType="application/vnd.openxmlformats-officedocument.presentationml.tags+xml"/>
  <Override PartName="/ppt/notesSlides/notesSlide15.xml" ContentType="application/vnd.openxmlformats-officedocument.presentationml.notesSlide+xml"/>
  <Override PartName="/ppt/tags/tag57.xml" ContentType="application/vnd.openxmlformats-officedocument.presentationml.tags+xml"/>
  <Override PartName="/ppt/notesSlides/notesSlide16.xml" ContentType="application/vnd.openxmlformats-officedocument.presentationml.notesSlide+xml"/>
  <Override PartName="/ppt/tags/tag58.xml" ContentType="application/vnd.openxmlformats-officedocument.presentationml.tags+xml"/>
  <Override PartName="/ppt/notesSlides/notesSlide17.xml" ContentType="application/vnd.openxmlformats-officedocument.presentationml.notesSlide+xml"/>
  <Override PartName="/ppt/tags/tag59.xml" ContentType="application/vnd.openxmlformats-officedocument.presentationml.tags+xml"/>
  <Override PartName="/ppt/notesSlides/notesSlide18.xml" ContentType="application/vnd.openxmlformats-officedocument.presentationml.notesSlide+xml"/>
  <Override PartName="/ppt/tags/tag60.xml" ContentType="application/vnd.openxmlformats-officedocument.presentationml.tags+xml"/>
  <Override PartName="/ppt/notesSlides/notesSlide19.xml" ContentType="application/vnd.openxmlformats-officedocument.presentationml.notesSlide+xml"/>
  <Override PartName="/ppt/tags/tag61.xml" ContentType="application/vnd.openxmlformats-officedocument.presentationml.tags+xml"/>
  <Override PartName="/ppt/notesSlides/notesSlide20.xml" ContentType="application/vnd.openxmlformats-officedocument.presentationml.notesSlide+xml"/>
  <Override PartName="/ppt/tags/tag62.xml" ContentType="application/vnd.openxmlformats-officedocument.presentationml.tags+xml"/>
  <Override PartName="/ppt/notesSlides/notesSlide21.xml" ContentType="application/vnd.openxmlformats-officedocument.presentationml.notesSlide+xml"/>
  <Override PartName="/ppt/tags/tag63.xml" ContentType="application/vnd.openxmlformats-officedocument.presentationml.tags+xml"/>
  <Override PartName="/ppt/notesSlides/notesSlide22.xml" ContentType="application/vnd.openxmlformats-officedocument.presentationml.notesSlide+xml"/>
  <Override PartName="/ppt/tags/tag64.xml" ContentType="application/vnd.openxmlformats-officedocument.presentationml.tags+xml"/>
  <Override PartName="/ppt/notesSlides/notesSlide23.xml" ContentType="application/vnd.openxmlformats-officedocument.presentationml.notesSlide+xml"/>
  <Override PartName="/ppt/tags/tag65.xml" ContentType="application/vnd.openxmlformats-officedocument.presentationml.tags+xml"/>
  <Override PartName="/ppt/notesSlides/notesSlide24.xml" ContentType="application/vnd.openxmlformats-officedocument.presentationml.notesSlide+xml"/>
  <Override PartName="/ppt/tags/tag66.xml" ContentType="application/vnd.openxmlformats-officedocument.presentationml.tags+xml"/>
  <Override PartName="/ppt/notesSlides/notesSlide25.xml" ContentType="application/vnd.openxmlformats-officedocument.presentationml.notesSlide+xml"/>
  <Override PartName="/ppt/tags/tag67.xml" ContentType="application/vnd.openxmlformats-officedocument.presentationml.tags+xml"/>
  <Override PartName="/ppt/notesSlides/notesSlide26.xml" ContentType="application/vnd.openxmlformats-officedocument.presentationml.notesSlide+xml"/>
  <Override PartName="/ppt/tags/tag68.xml" ContentType="application/vnd.openxmlformats-officedocument.presentationml.tags+xml"/>
  <Override PartName="/ppt/notesSlides/notesSlide27.xml" ContentType="application/vnd.openxmlformats-officedocument.presentationml.notesSlide+xml"/>
  <Override PartName="/ppt/tags/tag69.xml" ContentType="application/vnd.openxmlformats-officedocument.presentationml.tags+xml"/>
  <Override PartName="/ppt/notesSlides/notesSlide28.xml" ContentType="application/vnd.openxmlformats-officedocument.presentationml.notesSlide+xml"/>
  <Override PartName="/ppt/tags/tag70.xml" ContentType="application/vnd.openxmlformats-officedocument.presentationml.tags+xml"/>
  <Override PartName="/ppt/notesSlides/notesSlide29.xml" ContentType="application/vnd.openxmlformats-officedocument.presentationml.notesSlide+xml"/>
  <Override PartName="/ppt/tags/tag71.xml" ContentType="application/vnd.openxmlformats-officedocument.presentationml.tags+xml"/>
  <Override PartName="/ppt/notesSlides/notesSlide30.xml" ContentType="application/vnd.openxmlformats-officedocument.presentationml.notesSlide+xml"/>
  <Override PartName="/ppt/tags/tag72.xml" ContentType="application/vnd.openxmlformats-officedocument.presentationml.tags+xml"/>
  <Override PartName="/ppt/notesSlides/notesSlide31.xml" ContentType="application/vnd.openxmlformats-officedocument.presentationml.notesSlide+xml"/>
  <Override PartName="/ppt/tags/tag73.xml" ContentType="application/vnd.openxmlformats-officedocument.presentationml.tags+xml"/>
  <Override PartName="/ppt/notesSlides/notesSlide32.xml" ContentType="application/vnd.openxmlformats-officedocument.presentationml.notesSlide+xml"/>
  <Override PartName="/ppt/tags/tag74.xml" ContentType="application/vnd.openxmlformats-officedocument.presentationml.tags+xml"/>
  <Override PartName="/ppt/notesSlides/notesSlide33.xml" ContentType="application/vnd.openxmlformats-officedocument.presentationml.notesSlide+xml"/>
  <Override PartName="/ppt/tags/tag75.xml" ContentType="application/vnd.openxmlformats-officedocument.presentationml.tags+xml"/>
  <Override PartName="/ppt/notesSlides/notesSlide34.xml" ContentType="application/vnd.openxmlformats-officedocument.presentationml.notesSlide+xml"/>
  <Override PartName="/ppt/tags/tag76.xml" ContentType="application/vnd.openxmlformats-officedocument.presentationml.tags+xml"/>
  <Override PartName="/ppt/notesSlides/notesSlide35.xml" ContentType="application/vnd.openxmlformats-officedocument.presentationml.notesSlide+xml"/>
  <Override PartName="/ppt/tags/tag77.xml" ContentType="application/vnd.openxmlformats-officedocument.presentationml.tags+xml"/>
  <Override PartName="/ppt/notesSlides/notesSlide36.xml" ContentType="application/vnd.openxmlformats-officedocument.presentationml.notesSlide+xml"/>
  <Override PartName="/ppt/tags/tag78.xml" ContentType="application/vnd.openxmlformats-officedocument.presentationml.tags+xml"/>
  <Override PartName="/ppt/notesSlides/notesSlide37.xml" ContentType="application/vnd.openxmlformats-officedocument.presentationml.notesSlide+xml"/>
  <Override PartName="/ppt/tags/tag79.xml" ContentType="application/vnd.openxmlformats-officedocument.presentationml.tags+xml"/>
  <Override PartName="/ppt/notesSlides/notesSlide38.xml" ContentType="application/vnd.openxmlformats-officedocument.presentationml.notesSlide+xml"/>
  <Override PartName="/ppt/tags/tag80.xml" ContentType="application/vnd.openxmlformats-officedocument.presentationml.tags+xml"/>
  <Override PartName="/ppt/notesSlides/notesSlide39.xml" ContentType="application/vnd.openxmlformats-officedocument.presentationml.notesSlide+xml"/>
  <Override PartName="/ppt/tags/tag81.xml" ContentType="application/vnd.openxmlformats-officedocument.presentationml.tags+xml"/>
  <Override PartName="/ppt/notesSlides/notesSlide40.xml" ContentType="application/vnd.openxmlformats-officedocument.presentationml.notesSlide+xml"/>
  <Override PartName="/ppt/tags/tag82.xml" ContentType="application/vnd.openxmlformats-officedocument.presentationml.tags+xml"/>
  <Override PartName="/ppt/notesSlides/notesSlide41.xml" ContentType="application/vnd.openxmlformats-officedocument.presentationml.notesSlide+xml"/>
  <Override PartName="/ppt/tags/tag83.xml" ContentType="application/vnd.openxmlformats-officedocument.presentationml.tags+xml"/>
  <Override PartName="/ppt/notesSlides/notesSlide42.xml" ContentType="application/vnd.openxmlformats-officedocument.presentationml.notesSlide+xml"/>
  <Override PartName="/ppt/tags/tag84.xml" ContentType="application/vnd.openxmlformats-officedocument.presentationml.tags+xml"/>
  <Override PartName="/ppt/notesSlides/notesSlide43.xml" ContentType="application/vnd.openxmlformats-officedocument.presentationml.notesSlide+xml"/>
  <Override PartName="/ppt/tags/tag85.xml" ContentType="application/vnd.openxmlformats-officedocument.presentationml.tags+xml"/>
  <Override PartName="/ppt/notesSlides/notesSlide44.xml" ContentType="application/vnd.openxmlformats-officedocument.presentationml.notesSlide+xml"/>
  <Override PartName="/ppt/tags/tag86.xml" ContentType="application/vnd.openxmlformats-officedocument.presentationml.tags+xml"/>
  <Override PartName="/ppt/notesSlides/notesSlide45.xml" ContentType="application/vnd.openxmlformats-officedocument.presentationml.notesSlide+xml"/>
  <Override PartName="/ppt/tags/tag87.xml" ContentType="application/vnd.openxmlformats-officedocument.presentationml.tags+xml"/>
  <Override PartName="/ppt/notesSlides/notesSlide46.xml" ContentType="application/vnd.openxmlformats-officedocument.presentationml.notesSlide+xml"/>
  <Override PartName="/ppt/tags/tag88.xml" ContentType="application/vnd.openxmlformats-officedocument.presentationml.tags+xml"/>
  <Override PartName="/ppt/notesSlides/notesSlide47.xml" ContentType="application/vnd.openxmlformats-officedocument.presentationml.notesSlide+xml"/>
  <Override PartName="/ppt/theme/themeOverride1.xml" ContentType="application/vnd.openxmlformats-officedocument.themeOverride+xml"/>
  <Override PartName="/ppt/tags/tag89.xml" ContentType="application/vnd.openxmlformats-officedocument.presentationml.tags+xml"/>
  <Override PartName="/ppt/notesSlides/notesSlide48.xml" ContentType="application/vnd.openxmlformats-officedocument.presentationml.notesSlide+xml"/>
  <Override PartName="/ppt/tags/tag90.xml" ContentType="application/vnd.openxmlformats-officedocument.presentationml.tags+xml"/>
  <Override PartName="/ppt/notesSlides/notesSlide49.xml" ContentType="application/vnd.openxmlformats-officedocument.presentationml.notesSlide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50.xml" ContentType="application/vnd.openxmlformats-officedocument.presentationml.notesSlide+xml"/>
  <Override PartName="/ppt/tags/tag105.xml" ContentType="application/vnd.openxmlformats-officedocument.presentationml.tags+xml"/>
  <Override PartName="/ppt/notesSlides/notesSlide51.xml" ContentType="application/vnd.openxmlformats-officedocument.presentationml.notesSlide+xml"/>
  <Override PartName="/ppt/tags/tag106.xml" ContentType="application/vnd.openxmlformats-officedocument.presentationml.tags+xml"/>
  <Override PartName="/ppt/notesSlides/notesSlide52.xml" ContentType="application/vnd.openxmlformats-officedocument.presentationml.notesSlide+xml"/>
  <Override PartName="/ppt/tags/tag107.xml" ContentType="application/vnd.openxmlformats-officedocument.presentationml.tags+xml"/>
  <Override PartName="/ppt/notesSlides/notesSlide53.xml" ContentType="application/vnd.openxmlformats-officedocument.presentationml.notesSlide+xml"/>
  <Override PartName="/ppt/tags/tag108.xml" ContentType="application/vnd.openxmlformats-officedocument.presentationml.tags+xml"/>
  <Override PartName="/ppt/notesSlides/notesSlide54.xml" ContentType="application/vnd.openxmlformats-officedocument.presentationml.notesSlide+xml"/>
  <Override PartName="/ppt/tags/tag109.xml" ContentType="application/vnd.openxmlformats-officedocument.presentationml.tags+xml"/>
  <Override PartName="/ppt/notesSlides/notesSlide55.xml" ContentType="application/vnd.openxmlformats-officedocument.presentationml.notesSlide+xml"/>
  <Override PartName="/ppt/tags/tag110.xml" ContentType="application/vnd.openxmlformats-officedocument.presentationml.tags+xml"/>
  <Override PartName="/ppt/notesSlides/notesSlide56.xml" ContentType="application/vnd.openxmlformats-officedocument.presentationml.notesSlide+xml"/>
  <Override PartName="/ppt/tags/tag111.xml" ContentType="application/vnd.openxmlformats-officedocument.presentationml.tags+xml"/>
  <Override PartName="/ppt/notesSlides/notesSlide57.xml" ContentType="application/vnd.openxmlformats-officedocument.presentationml.notesSlide+xml"/>
  <Override PartName="/ppt/tags/tag112.xml" ContentType="application/vnd.openxmlformats-officedocument.presentationml.tags+xml"/>
  <Override PartName="/ppt/notesSlides/notesSlide58.xml" ContentType="application/vnd.openxmlformats-officedocument.presentationml.notesSlide+xml"/>
  <Override PartName="/ppt/tags/tag113.xml" ContentType="application/vnd.openxmlformats-officedocument.presentationml.tags+xml"/>
  <Override PartName="/ppt/notesSlides/notesSlide59.xml" ContentType="application/vnd.openxmlformats-officedocument.presentationml.notesSlide+xml"/>
  <Override PartName="/ppt/tags/tag114.xml" ContentType="application/vnd.openxmlformats-officedocument.presentationml.tags+xml"/>
  <Override PartName="/ppt/notesSlides/notesSlide60.xml" ContentType="application/vnd.openxmlformats-officedocument.presentationml.notesSlide+xml"/>
  <Override PartName="/ppt/tags/tag115.xml" ContentType="application/vnd.openxmlformats-officedocument.presentationml.tags+xml"/>
  <Override PartName="/ppt/notesSlides/notesSlide61.xml" ContentType="application/vnd.openxmlformats-officedocument.presentationml.notesSlide+xml"/>
  <Override PartName="/ppt/tags/tag116.xml" ContentType="application/vnd.openxmlformats-officedocument.presentationml.tags+xml"/>
  <Override PartName="/ppt/notesSlides/notesSlide62.xml" ContentType="application/vnd.openxmlformats-officedocument.presentationml.notesSlide+xml"/>
  <Override PartName="/ppt/tags/tag117.xml" ContentType="application/vnd.openxmlformats-officedocument.presentationml.tags+xml"/>
  <Override PartName="/ppt/notesSlides/notesSlide63.xml" ContentType="application/vnd.openxmlformats-officedocument.presentationml.notesSlide+xml"/>
  <Override PartName="/ppt/tags/tag118.xml" ContentType="application/vnd.openxmlformats-officedocument.presentationml.tags+xml"/>
  <Override PartName="/ppt/notesSlides/notesSlide64.xml" ContentType="application/vnd.openxmlformats-officedocument.presentationml.notesSlide+xml"/>
  <Override PartName="/ppt/tags/tag119.xml" ContentType="application/vnd.openxmlformats-officedocument.presentationml.tags+xml"/>
  <Override PartName="/ppt/notesSlides/notesSlide65.xml" ContentType="application/vnd.openxmlformats-officedocument.presentationml.notesSlide+xml"/>
  <Override PartName="/ppt/tags/tag120.xml" ContentType="application/vnd.openxmlformats-officedocument.presentationml.tags+xml"/>
  <Override PartName="/ppt/notesSlides/notesSlide66.xml" ContentType="application/vnd.openxmlformats-officedocument.presentationml.notesSlide+xml"/>
  <Override PartName="/ppt/tags/tag121.xml" ContentType="application/vnd.openxmlformats-officedocument.presentationml.tags+xml"/>
  <Override PartName="/ppt/notesSlides/notesSlide67.xml" ContentType="application/vnd.openxmlformats-officedocument.presentationml.notesSlide+xml"/>
  <Override PartName="/ppt/tags/tag122.xml" ContentType="application/vnd.openxmlformats-officedocument.presentationml.tags+xml"/>
  <Override PartName="/ppt/notesSlides/notesSlide68.xml" ContentType="application/vnd.openxmlformats-officedocument.presentationml.notesSlide+xml"/>
  <Override PartName="/ppt/tags/tag123.xml" ContentType="application/vnd.openxmlformats-officedocument.presentationml.tags+xml"/>
  <Override PartName="/ppt/notesSlides/notesSlide69.xml" ContentType="application/vnd.openxmlformats-officedocument.presentationml.notesSlide+xml"/>
  <Override PartName="/ppt/tags/tag124.xml" ContentType="application/vnd.openxmlformats-officedocument.presentationml.tags+xml"/>
  <Override PartName="/ppt/notesSlides/notesSlide70.xml" ContentType="application/vnd.openxmlformats-officedocument.presentationml.notesSlide+xml"/>
  <Override PartName="/ppt/tags/tag125.xml" ContentType="application/vnd.openxmlformats-officedocument.presentationml.tags+xml"/>
  <Override PartName="/ppt/notesSlides/notesSlide7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72" r:id="rId5"/>
    <p:sldMasterId id="2147483677" r:id="rId6"/>
    <p:sldMasterId id="2147483682" r:id="rId7"/>
    <p:sldMasterId id="2147483689" r:id="rId8"/>
    <p:sldMasterId id="2147483712" r:id="rId9"/>
    <p:sldMasterId id="2147483717" r:id="rId10"/>
  </p:sldMasterIdLst>
  <p:notesMasterIdLst>
    <p:notesMasterId r:id="rId98"/>
  </p:notesMasterIdLst>
  <p:sldIdLst>
    <p:sldId id="306" r:id="rId11"/>
    <p:sldId id="2147483369" r:id="rId12"/>
    <p:sldId id="2147483335" r:id="rId13"/>
    <p:sldId id="2147483237" r:id="rId14"/>
    <p:sldId id="2147483238" r:id="rId15"/>
    <p:sldId id="2147483340" r:id="rId16"/>
    <p:sldId id="2147483341" r:id="rId17"/>
    <p:sldId id="2147483342" r:id="rId18"/>
    <p:sldId id="355" r:id="rId19"/>
    <p:sldId id="308" r:id="rId20"/>
    <p:sldId id="309" r:id="rId21"/>
    <p:sldId id="310" r:id="rId22"/>
    <p:sldId id="2147483346" r:id="rId23"/>
    <p:sldId id="312" r:id="rId24"/>
    <p:sldId id="300" r:id="rId25"/>
    <p:sldId id="301" r:id="rId26"/>
    <p:sldId id="313" r:id="rId27"/>
    <p:sldId id="314" r:id="rId28"/>
    <p:sldId id="315" r:id="rId29"/>
    <p:sldId id="316" r:id="rId30"/>
    <p:sldId id="291" r:id="rId31"/>
    <p:sldId id="292" r:id="rId32"/>
    <p:sldId id="317" r:id="rId33"/>
    <p:sldId id="318" r:id="rId34"/>
    <p:sldId id="319" r:id="rId35"/>
    <p:sldId id="2147483345" r:id="rId36"/>
    <p:sldId id="347" r:id="rId37"/>
    <p:sldId id="348" r:id="rId38"/>
    <p:sldId id="2147483343" r:id="rId39"/>
    <p:sldId id="298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8" r:id="rId49"/>
    <p:sldId id="329" r:id="rId50"/>
    <p:sldId id="297" r:id="rId51"/>
    <p:sldId id="330" r:id="rId52"/>
    <p:sldId id="331" r:id="rId53"/>
    <p:sldId id="332" r:id="rId54"/>
    <p:sldId id="333" r:id="rId55"/>
    <p:sldId id="334" r:id="rId56"/>
    <p:sldId id="2147483349" r:id="rId57"/>
    <p:sldId id="357" r:id="rId58"/>
    <p:sldId id="2147483376" r:id="rId59"/>
    <p:sldId id="2147483372" r:id="rId60"/>
    <p:sldId id="2147483373" r:id="rId61"/>
    <p:sldId id="2147483374" r:id="rId62"/>
    <p:sldId id="2147483375" r:id="rId63"/>
    <p:sldId id="2147483377" r:id="rId64"/>
    <p:sldId id="2147483378" r:id="rId65"/>
    <p:sldId id="2147483379" r:id="rId66"/>
    <p:sldId id="2147483380" r:id="rId67"/>
    <p:sldId id="2147483381" r:id="rId68"/>
    <p:sldId id="2147483363" r:id="rId69"/>
    <p:sldId id="2147483383" r:id="rId70"/>
    <p:sldId id="2147483384" r:id="rId71"/>
    <p:sldId id="2147483385" r:id="rId72"/>
    <p:sldId id="2147483386" r:id="rId73"/>
    <p:sldId id="2147483387" r:id="rId74"/>
    <p:sldId id="2147483344" r:id="rId75"/>
    <p:sldId id="299" r:id="rId76"/>
    <p:sldId id="335" r:id="rId77"/>
    <p:sldId id="336" r:id="rId78"/>
    <p:sldId id="337" r:id="rId79"/>
    <p:sldId id="338" r:id="rId80"/>
    <p:sldId id="339" r:id="rId81"/>
    <p:sldId id="340" r:id="rId82"/>
    <p:sldId id="341" r:id="rId83"/>
    <p:sldId id="343" r:id="rId84"/>
    <p:sldId id="2147483371" r:id="rId85"/>
    <p:sldId id="344" r:id="rId86"/>
    <p:sldId id="345" r:id="rId87"/>
    <p:sldId id="349" r:id="rId88"/>
    <p:sldId id="350" r:id="rId89"/>
    <p:sldId id="351" r:id="rId90"/>
    <p:sldId id="2147483336" r:id="rId91"/>
    <p:sldId id="2147483239" r:id="rId92"/>
    <p:sldId id="2147483240" r:id="rId93"/>
    <p:sldId id="2147483235" r:id="rId94"/>
    <p:sldId id="2147483324" r:id="rId95"/>
    <p:sldId id="2147483325" r:id="rId96"/>
    <p:sldId id="2147483493" r:id="rId97"/>
  </p:sldIdLst>
  <p:sldSz cx="24387175" cy="13716000"/>
  <p:notesSz cx="7104063" cy="10234613"/>
  <p:custDataLst>
    <p:tags r:id="rId99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5CE13B4-FEF0-8C61-7FFA-60B9C7FD987A}" name="Adrian Harrow" initials="AH" userId="S::adrian.harrow_trams.co.uk#ext#@econocom.onmicrosoft.com::42a7b941-8385-4488-9cc1-2a1a497aac6c" providerId="AD"/>
  <p188:author id="{BF5D37B5-85C8-DF4A-872D-697E9964EA9C}" name="GILLI, Michael" initials="MG" userId="S::michael.gilli@econocom.com::385a5bad-c875-460c-82fe-d19977f34760" providerId="AD"/>
  <p188:author id="{79F545D7-D6D0-C46F-4400-54E4B285E27F}" name="VERGNES, Sigita" initials="VS" userId="S::sigita.vergnes@econocom.com::8c7f86e2-6b4d-482e-8693-53917c63460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8ED"/>
    <a:srgbClr val="E6E6E9"/>
    <a:srgbClr val="3E0D81"/>
    <a:srgbClr val="FF997F"/>
    <a:srgbClr val="CDB8FA"/>
    <a:srgbClr val="FFC2B2"/>
    <a:srgbClr val="FEF7DD"/>
    <a:srgbClr val="FBE89A"/>
    <a:srgbClr val="23989D"/>
    <a:srgbClr val="3500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3" autoAdjust="0"/>
    <p:restoredTop sz="94693"/>
  </p:normalViewPr>
  <p:slideViewPr>
    <p:cSldViewPr snapToGrid="0">
      <p:cViewPr varScale="1">
        <p:scale>
          <a:sx n="25" d="100"/>
          <a:sy n="25" d="100"/>
        </p:scale>
        <p:origin x="134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16" Type="http://schemas.openxmlformats.org/officeDocument/2006/relationships/slide" Target="slides/slide6.xml"/><Relationship Id="rId11" Type="http://schemas.openxmlformats.org/officeDocument/2006/relationships/slide" Target="slides/slide1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10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90" Type="http://schemas.openxmlformats.org/officeDocument/2006/relationships/slide" Target="slides/slide80.xml"/><Relationship Id="rId95" Type="http://schemas.openxmlformats.org/officeDocument/2006/relationships/slide" Target="slides/slide85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59" Type="http://schemas.openxmlformats.org/officeDocument/2006/relationships/slide" Target="slides/slide49.xml"/><Relationship Id="rId103" Type="http://schemas.openxmlformats.org/officeDocument/2006/relationships/tableStyles" Target="tableStyles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slide" Target="slides/slide8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slide" Target="slides/slide84.xml"/><Relationship Id="rId99" Type="http://schemas.openxmlformats.org/officeDocument/2006/relationships/tags" Target="tags/tag1.xml"/><Relationship Id="rId10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slide" Target="slides/slide66.xml"/><Relationship Id="rId97" Type="http://schemas.openxmlformats.org/officeDocument/2006/relationships/slide" Target="slides/slide87.xml"/><Relationship Id="rId10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1.xml"/><Relationship Id="rId92" Type="http://schemas.openxmlformats.org/officeDocument/2006/relationships/slide" Target="slides/slide82.xml"/><Relationship Id="rId2" Type="http://schemas.openxmlformats.org/officeDocument/2006/relationships/customXml" Target="../customXml/item2.xml"/><Relationship Id="rId29" Type="http://schemas.openxmlformats.org/officeDocument/2006/relationships/slide" Target="slides/slide19.xml"/><Relationship Id="rId24" Type="http://schemas.openxmlformats.org/officeDocument/2006/relationships/slide" Target="slides/slide14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66" Type="http://schemas.openxmlformats.org/officeDocument/2006/relationships/slide" Target="slides/slide56.xml"/><Relationship Id="rId87" Type="http://schemas.openxmlformats.org/officeDocument/2006/relationships/slide" Target="slides/slide77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56" Type="http://schemas.openxmlformats.org/officeDocument/2006/relationships/slide" Target="slides/slide46.xml"/><Relationship Id="rId77" Type="http://schemas.openxmlformats.org/officeDocument/2006/relationships/slide" Target="slides/slide67.xml"/><Relationship Id="rId100" Type="http://schemas.openxmlformats.org/officeDocument/2006/relationships/presProps" Target="presProps.xml"/><Relationship Id="rId105" Type="http://schemas.microsoft.com/office/2018/10/relationships/authors" Target="author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93" Type="http://schemas.openxmlformats.org/officeDocument/2006/relationships/slide" Target="slides/slide83.xml"/><Relationship Id="rId9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5" Type="http://schemas.openxmlformats.org/officeDocument/2006/relationships/slide" Target="slides/slide15.xml"/><Relationship Id="rId46" Type="http://schemas.openxmlformats.org/officeDocument/2006/relationships/slide" Target="slides/slide36.xml"/><Relationship Id="rId67" Type="http://schemas.openxmlformats.org/officeDocument/2006/relationships/slide" Target="slides/slide5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ERO LARGACHA, Mario" userId="6c5564f1-105d-4e5b-9f2d-cb14efb8d73b" providerId="ADAL" clId="{3DF9C3A6-4A64-F04D-B742-F9EA3DDC8FFD}"/>
    <pc:docChg chg="custSel modSld sldOrd">
      <pc:chgData name="ROMERO LARGACHA, Mario" userId="6c5564f1-105d-4e5b-9f2d-cb14efb8d73b" providerId="ADAL" clId="{3DF9C3A6-4A64-F04D-B742-F9EA3DDC8FFD}" dt="2024-09-30T06:38:24.621" v="51"/>
      <pc:docMkLst>
        <pc:docMk/>
      </pc:docMkLst>
      <pc:sldChg chg="addSp modSp mod ord">
        <pc:chgData name="ROMERO LARGACHA, Mario" userId="6c5564f1-105d-4e5b-9f2d-cb14efb8d73b" providerId="ADAL" clId="{3DF9C3A6-4A64-F04D-B742-F9EA3DDC8FFD}" dt="2024-09-30T06:38:24.621" v="51"/>
        <pc:sldMkLst>
          <pc:docMk/>
          <pc:sldMk cId="2988809010" sldId="2147483376"/>
        </pc:sldMkLst>
        <pc:spChg chg="mod">
          <ac:chgData name="ROMERO LARGACHA, Mario" userId="6c5564f1-105d-4e5b-9f2d-cb14efb8d73b" providerId="ADAL" clId="{3DF9C3A6-4A64-F04D-B742-F9EA3DDC8FFD}" dt="2024-09-30T06:38:24.585" v="12"/>
          <ac:spMkLst>
            <pc:docMk/>
            <pc:sldMk cId="2988809010" sldId="2147483376"/>
            <ac:spMk id="2" creationId="{E4A0E3FA-18F4-03E1-7F77-8BD05C3C0C99}"/>
          </ac:spMkLst>
        </pc:spChg>
        <pc:spChg chg="mod">
          <ac:chgData name="ROMERO LARGACHA, Mario" userId="6c5564f1-105d-4e5b-9f2d-cb14efb8d73b" providerId="ADAL" clId="{3DF9C3A6-4A64-F04D-B742-F9EA3DDC8FFD}" dt="2024-09-30T06:38:24.585" v="13"/>
          <ac:spMkLst>
            <pc:docMk/>
            <pc:sldMk cId="2988809010" sldId="2147483376"/>
            <ac:spMk id="3" creationId="{E590280C-107E-CF88-8B1D-0B58B6E882D1}"/>
          </ac:spMkLst>
        </pc:spChg>
        <pc:spChg chg="mod">
          <ac:chgData name="ROMERO LARGACHA, Mario" userId="6c5564f1-105d-4e5b-9f2d-cb14efb8d73b" providerId="ADAL" clId="{3DF9C3A6-4A64-F04D-B742-F9EA3DDC8FFD}" dt="2024-09-30T06:38:24.585" v="14"/>
          <ac:spMkLst>
            <pc:docMk/>
            <pc:sldMk cId="2988809010" sldId="2147483376"/>
            <ac:spMk id="4" creationId="{54376C11-B600-9D8B-D973-3069994DC1BB}"/>
          </ac:spMkLst>
        </pc:spChg>
        <pc:spChg chg="mod">
          <ac:chgData name="ROMERO LARGACHA, Mario" userId="6c5564f1-105d-4e5b-9f2d-cb14efb8d73b" providerId="ADAL" clId="{3DF9C3A6-4A64-F04D-B742-F9EA3DDC8FFD}" dt="2024-09-30T06:38:24.585" v="15"/>
          <ac:spMkLst>
            <pc:docMk/>
            <pc:sldMk cId="2988809010" sldId="2147483376"/>
            <ac:spMk id="5" creationId="{31D06DEF-F006-3A0F-CEF5-94E31E507551}"/>
          </ac:spMkLst>
        </pc:spChg>
        <pc:spChg chg="mod">
          <ac:chgData name="ROMERO LARGACHA, Mario" userId="6c5564f1-105d-4e5b-9f2d-cb14efb8d73b" providerId="ADAL" clId="{3DF9C3A6-4A64-F04D-B742-F9EA3DDC8FFD}" dt="2024-09-30T06:38:24.586" v="16"/>
          <ac:spMkLst>
            <pc:docMk/>
            <pc:sldMk cId="2988809010" sldId="2147483376"/>
            <ac:spMk id="6" creationId="{A4512AF8-E9A1-4945-3833-D37A0DC0AC43}"/>
          </ac:spMkLst>
        </pc:spChg>
        <pc:spChg chg="mod">
          <ac:chgData name="ROMERO LARGACHA, Mario" userId="6c5564f1-105d-4e5b-9f2d-cb14efb8d73b" providerId="ADAL" clId="{3DF9C3A6-4A64-F04D-B742-F9EA3DDC8FFD}" dt="2024-09-30T06:38:24.587" v="20"/>
          <ac:spMkLst>
            <pc:docMk/>
            <pc:sldMk cId="2988809010" sldId="2147483376"/>
            <ac:spMk id="10" creationId="{D3BB1DD0-F5EF-5B32-5E98-B7E8468B77A5}"/>
          </ac:spMkLst>
        </pc:spChg>
        <pc:spChg chg="mod">
          <ac:chgData name="ROMERO LARGACHA, Mario" userId="6c5564f1-105d-4e5b-9f2d-cb14efb8d73b" providerId="ADAL" clId="{3DF9C3A6-4A64-F04D-B742-F9EA3DDC8FFD}" dt="2024-09-30T06:38:24.587" v="21"/>
          <ac:spMkLst>
            <pc:docMk/>
            <pc:sldMk cId="2988809010" sldId="2147483376"/>
            <ac:spMk id="11" creationId="{2823AFAC-B623-3A90-625A-E0E2E073EE08}"/>
          </ac:spMkLst>
        </pc:spChg>
        <pc:spChg chg="mod">
          <ac:chgData name="ROMERO LARGACHA, Mario" userId="6c5564f1-105d-4e5b-9f2d-cb14efb8d73b" providerId="ADAL" clId="{3DF9C3A6-4A64-F04D-B742-F9EA3DDC8FFD}" dt="2024-09-30T06:38:24.587" v="22"/>
          <ac:spMkLst>
            <pc:docMk/>
            <pc:sldMk cId="2988809010" sldId="2147483376"/>
            <ac:spMk id="12" creationId="{F8E9A2C3-D0C8-D242-76FC-AB1E34FA00BB}"/>
          </ac:spMkLst>
        </pc:spChg>
        <pc:spChg chg="mod">
          <ac:chgData name="ROMERO LARGACHA, Mario" userId="6c5564f1-105d-4e5b-9f2d-cb14efb8d73b" providerId="ADAL" clId="{3DF9C3A6-4A64-F04D-B742-F9EA3DDC8FFD}" dt="2024-09-30T06:38:24.588" v="23"/>
          <ac:spMkLst>
            <pc:docMk/>
            <pc:sldMk cId="2988809010" sldId="2147483376"/>
            <ac:spMk id="13" creationId="{B8B1BA54-E39A-8DAE-AC61-C29EAF660AC7}"/>
          </ac:spMkLst>
        </pc:spChg>
        <pc:spChg chg="mod">
          <ac:chgData name="ROMERO LARGACHA, Mario" userId="6c5564f1-105d-4e5b-9f2d-cb14efb8d73b" providerId="ADAL" clId="{3DF9C3A6-4A64-F04D-B742-F9EA3DDC8FFD}" dt="2024-09-30T06:38:24.588" v="24"/>
          <ac:spMkLst>
            <pc:docMk/>
            <pc:sldMk cId="2988809010" sldId="2147483376"/>
            <ac:spMk id="14" creationId="{8AF4700D-7B34-1074-3FDC-0E4F9A3467E3}"/>
          </ac:spMkLst>
        </pc:spChg>
        <pc:spChg chg="mod">
          <ac:chgData name="ROMERO LARGACHA, Mario" userId="6c5564f1-105d-4e5b-9f2d-cb14efb8d73b" providerId="ADAL" clId="{3DF9C3A6-4A64-F04D-B742-F9EA3DDC8FFD}" dt="2024-09-30T06:38:24.588" v="25"/>
          <ac:spMkLst>
            <pc:docMk/>
            <pc:sldMk cId="2988809010" sldId="2147483376"/>
            <ac:spMk id="15" creationId="{468EB41B-AF4F-DA7D-4078-F4B9F8FB3D57}"/>
          </ac:spMkLst>
        </pc:spChg>
        <pc:spChg chg="mod">
          <ac:chgData name="ROMERO LARGACHA, Mario" userId="6c5564f1-105d-4e5b-9f2d-cb14efb8d73b" providerId="ADAL" clId="{3DF9C3A6-4A64-F04D-B742-F9EA3DDC8FFD}" dt="2024-09-30T06:38:24.589" v="26"/>
          <ac:spMkLst>
            <pc:docMk/>
            <pc:sldMk cId="2988809010" sldId="2147483376"/>
            <ac:spMk id="17" creationId="{64D4D8E9-0C70-9AFA-C8E7-5E92948C734F}"/>
          </ac:spMkLst>
        </pc:spChg>
        <pc:spChg chg="mod">
          <ac:chgData name="ROMERO LARGACHA, Mario" userId="6c5564f1-105d-4e5b-9f2d-cb14efb8d73b" providerId="ADAL" clId="{3DF9C3A6-4A64-F04D-B742-F9EA3DDC8FFD}" dt="2024-09-30T06:38:24.589" v="27"/>
          <ac:spMkLst>
            <pc:docMk/>
            <pc:sldMk cId="2988809010" sldId="2147483376"/>
            <ac:spMk id="18" creationId="{06625E93-556B-95BF-DAC2-F7454EC69C5B}"/>
          </ac:spMkLst>
        </pc:spChg>
        <pc:spChg chg="mod">
          <ac:chgData name="ROMERO LARGACHA, Mario" userId="6c5564f1-105d-4e5b-9f2d-cb14efb8d73b" providerId="ADAL" clId="{3DF9C3A6-4A64-F04D-B742-F9EA3DDC8FFD}" dt="2024-09-30T06:38:24.589" v="28"/>
          <ac:spMkLst>
            <pc:docMk/>
            <pc:sldMk cId="2988809010" sldId="2147483376"/>
            <ac:spMk id="19" creationId="{2CB6E43D-CDF5-4E17-18F1-7E5C5B692EA2}"/>
          </ac:spMkLst>
        </pc:spChg>
        <pc:spChg chg="mod">
          <ac:chgData name="ROMERO LARGACHA, Mario" userId="6c5564f1-105d-4e5b-9f2d-cb14efb8d73b" providerId="ADAL" clId="{3DF9C3A6-4A64-F04D-B742-F9EA3DDC8FFD}" dt="2024-09-30T06:38:24.590" v="29"/>
          <ac:spMkLst>
            <pc:docMk/>
            <pc:sldMk cId="2988809010" sldId="2147483376"/>
            <ac:spMk id="20" creationId="{FB84E173-3BAE-63CE-6493-A3B416D32708}"/>
          </ac:spMkLst>
        </pc:spChg>
        <pc:spChg chg="mod">
          <ac:chgData name="ROMERO LARGACHA, Mario" userId="6c5564f1-105d-4e5b-9f2d-cb14efb8d73b" providerId="ADAL" clId="{3DF9C3A6-4A64-F04D-B742-F9EA3DDC8FFD}" dt="2024-09-30T06:38:24.590" v="30"/>
          <ac:spMkLst>
            <pc:docMk/>
            <pc:sldMk cId="2988809010" sldId="2147483376"/>
            <ac:spMk id="21" creationId="{6904834F-998A-27B9-8416-9DA4E65FFED8}"/>
          </ac:spMkLst>
        </pc:spChg>
        <pc:spChg chg="mod">
          <ac:chgData name="ROMERO LARGACHA, Mario" userId="6c5564f1-105d-4e5b-9f2d-cb14efb8d73b" providerId="ADAL" clId="{3DF9C3A6-4A64-F04D-B742-F9EA3DDC8FFD}" dt="2024-09-30T06:38:24.591" v="34"/>
          <ac:spMkLst>
            <pc:docMk/>
            <pc:sldMk cId="2988809010" sldId="2147483376"/>
            <ac:spMk id="25" creationId="{92744D2E-59D0-585B-C221-DF08A3211991}"/>
          </ac:spMkLst>
        </pc:spChg>
        <pc:spChg chg="mod">
          <ac:chgData name="ROMERO LARGACHA, Mario" userId="6c5564f1-105d-4e5b-9f2d-cb14efb8d73b" providerId="ADAL" clId="{3DF9C3A6-4A64-F04D-B742-F9EA3DDC8FFD}" dt="2024-09-30T06:38:24.591" v="35"/>
          <ac:spMkLst>
            <pc:docMk/>
            <pc:sldMk cId="2988809010" sldId="2147483376"/>
            <ac:spMk id="26" creationId="{EA23427F-82E9-160C-2A2B-2B06DE6F893C}"/>
          </ac:spMkLst>
        </pc:spChg>
        <pc:spChg chg="mod">
          <ac:chgData name="ROMERO LARGACHA, Mario" userId="6c5564f1-105d-4e5b-9f2d-cb14efb8d73b" providerId="ADAL" clId="{3DF9C3A6-4A64-F04D-B742-F9EA3DDC8FFD}" dt="2024-09-30T06:38:24.591" v="36"/>
          <ac:spMkLst>
            <pc:docMk/>
            <pc:sldMk cId="2988809010" sldId="2147483376"/>
            <ac:spMk id="27" creationId="{39451E67-910A-2AC4-3B62-361338CEEE85}"/>
          </ac:spMkLst>
        </pc:spChg>
        <pc:spChg chg="mod">
          <ac:chgData name="ROMERO LARGACHA, Mario" userId="6c5564f1-105d-4e5b-9f2d-cb14efb8d73b" providerId="ADAL" clId="{3DF9C3A6-4A64-F04D-B742-F9EA3DDC8FFD}" dt="2024-09-30T06:38:24.592" v="38"/>
          <ac:spMkLst>
            <pc:docMk/>
            <pc:sldMk cId="2988809010" sldId="2147483376"/>
            <ac:spMk id="29" creationId="{A35C513A-2226-A4CA-2AEC-EC3A831D0F6C}"/>
          </ac:spMkLst>
        </pc:spChg>
        <pc:spChg chg="mod">
          <ac:chgData name="ROMERO LARGACHA, Mario" userId="6c5564f1-105d-4e5b-9f2d-cb14efb8d73b" providerId="ADAL" clId="{3DF9C3A6-4A64-F04D-B742-F9EA3DDC8FFD}" dt="2024-09-30T06:38:24.582" v="3"/>
          <ac:spMkLst>
            <pc:docMk/>
            <pc:sldMk cId="2988809010" sldId="2147483376"/>
            <ac:spMk id="176" creationId="{9DDAB091-8A58-7D9D-542B-2C81130C10B6}"/>
          </ac:spMkLst>
        </pc:spChg>
        <pc:spChg chg="mod">
          <ac:chgData name="ROMERO LARGACHA, Mario" userId="6c5564f1-105d-4e5b-9f2d-cb14efb8d73b" providerId="ADAL" clId="{3DF9C3A6-4A64-F04D-B742-F9EA3DDC8FFD}" dt="2024-09-30T06:38:24.583" v="4"/>
          <ac:spMkLst>
            <pc:docMk/>
            <pc:sldMk cId="2988809010" sldId="2147483376"/>
            <ac:spMk id="177" creationId="{5C6B8F3C-5AF0-9AFB-6979-7832CE901A5F}"/>
          </ac:spMkLst>
        </pc:spChg>
        <pc:spChg chg="mod">
          <ac:chgData name="ROMERO LARGACHA, Mario" userId="6c5564f1-105d-4e5b-9f2d-cb14efb8d73b" providerId="ADAL" clId="{3DF9C3A6-4A64-F04D-B742-F9EA3DDC8FFD}" dt="2024-09-30T06:38:24.583" v="5"/>
          <ac:spMkLst>
            <pc:docMk/>
            <pc:sldMk cId="2988809010" sldId="2147483376"/>
            <ac:spMk id="178" creationId="{169A1721-9333-EA15-2D86-E2019424FC20}"/>
          </ac:spMkLst>
        </pc:spChg>
        <pc:spChg chg="mod">
          <ac:chgData name="ROMERO LARGACHA, Mario" userId="6c5564f1-105d-4e5b-9f2d-cb14efb8d73b" providerId="ADAL" clId="{3DF9C3A6-4A64-F04D-B742-F9EA3DDC8FFD}" dt="2024-09-30T06:38:24.583" v="6"/>
          <ac:spMkLst>
            <pc:docMk/>
            <pc:sldMk cId="2988809010" sldId="2147483376"/>
            <ac:spMk id="179" creationId="{46B5D901-20CF-AF2F-2012-E929BAC850B9}"/>
          </ac:spMkLst>
        </pc:spChg>
        <pc:graphicFrameChg chg="add mod modVis">
          <ac:chgData name="ROMERO LARGACHA, Mario" userId="6c5564f1-105d-4e5b-9f2d-cb14efb8d73b" providerId="ADAL" clId="{3DF9C3A6-4A64-F04D-B742-F9EA3DDC8FFD}" dt="2024-09-30T06:38:24.621" v="51"/>
          <ac:graphicFrameMkLst>
            <pc:docMk/>
            <pc:sldMk cId="2988809010" sldId="2147483376"/>
            <ac:graphicFrameMk id="16" creationId="{38EA28E7-9097-1BAE-6616-46DD5990A5AE}"/>
          </ac:graphicFrameMkLst>
        </pc:graphicFrameChg>
        <pc:picChg chg="mod">
          <ac:chgData name="ROMERO LARGACHA, Mario" userId="6c5564f1-105d-4e5b-9f2d-cb14efb8d73b" providerId="ADAL" clId="{3DF9C3A6-4A64-F04D-B742-F9EA3DDC8FFD}" dt="2024-09-30T06:38:24.586" v="17"/>
          <ac:picMkLst>
            <pc:docMk/>
            <pc:sldMk cId="2988809010" sldId="2147483376"/>
            <ac:picMk id="7" creationId="{32AB3EE0-BDFB-4582-4543-92611801E8BB}"/>
          </ac:picMkLst>
        </pc:picChg>
        <pc:picChg chg="mod">
          <ac:chgData name="ROMERO LARGACHA, Mario" userId="6c5564f1-105d-4e5b-9f2d-cb14efb8d73b" providerId="ADAL" clId="{3DF9C3A6-4A64-F04D-B742-F9EA3DDC8FFD}" dt="2024-09-30T06:38:24.586" v="18"/>
          <ac:picMkLst>
            <pc:docMk/>
            <pc:sldMk cId="2988809010" sldId="2147483376"/>
            <ac:picMk id="8" creationId="{A2DB58FD-7535-C874-3916-698DE30703CC}"/>
          </ac:picMkLst>
        </pc:picChg>
        <pc:picChg chg="mod">
          <ac:chgData name="ROMERO LARGACHA, Mario" userId="6c5564f1-105d-4e5b-9f2d-cb14efb8d73b" providerId="ADAL" clId="{3DF9C3A6-4A64-F04D-B742-F9EA3DDC8FFD}" dt="2024-09-30T06:38:24.586" v="19"/>
          <ac:picMkLst>
            <pc:docMk/>
            <pc:sldMk cId="2988809010" sldId="2147483376"/>
            <ac:picMk id="9" creationId="{BF344396-6E6C-A995-459E-F485B86C2342}"/>
          </ac:picMkLst>
        </pc:picChg>
        <pc:picChg chg="mod">
          <ac:chgData name="ROMERO LARGACHA, Mario" userId="6c5564f1-105d-4e5b-9f2d-cb14efb8d73b" providerId="ADAL" clId="{3DF9C3A6-4A64-F04D-B742-F9EA3DDC8FFD}" dt="2024-09-30T06:38:24.590" v="31"/>
          <ac:picMkLst>
            <pc:docMk/>
            <pc:sldMk cId="2988809010" sldId="2147483376"/>
            <ac:picMk id="22" creationId="{0EC1A8B2-C788-F248-61E5-EFFC6E565990}"/>
          </ac:picMkLst>
        </pc:picChg>
        <pc:picChg chg="mod">
          <ac:chgData name="ROMERO LARGACHA, Mario" userId="6c5564f1-105d-4e5b-9f2d-cb14efb8d73b" providerId="ADAL" clId="{3DF9C3A6-4A64-F04D-B742-F9EA3DDC8FFD}" dt="2024-09-30T06:38:24.590" v="32"/>
          <ac:picMkLst>
            <pc:docMk/>
            <pc:sldMk cId="2988809010" sldId="2147483376"/>
            <ac:picMk id="23" creationId="{1F0EF5A5-F3C4-6C36-07A3-CA42E8998507}"/>
          </ac:picMkLst>
        </pc:picChg>
        <pc:picChg chg="mod">
          <ac:chgData name="ROMERO LARGACHA, Mario" userId="6c5564f1-105d-4e5b-9f2d-cb14efb8d73b" providerId="ADAL" clId="{3DF9C3A6-4A64-F04D-B742-F9EA3DDC8FFD}" dt="2024-09-30T06:38:24.590" v="33"/>
          <ac:picMkLst>
            <pc:docMk/>
            <pc:sldMk cId="2988809010" sldId="2147483376"/>
            <ac:picMk id="24" creationId="{6D5635F0-6C3D-DEA6-86A3-2364C4A9F48B}"/>
          </ac:picMkLst>
        </pc:picChg>
        <pc:picChg chg="mod">
          <ac:chgData name="ROMERO LARGACHA, Mario" userId="6c5564f1-105d-4e5b-9f2d-cb14efb8d73b" providerId="ADAL" clId="{3DF9C3A6-4A64-F04D-B742-F9EA3DDC8FFD}" dt="2024-09-30T06:38:24.591" v="37"/>
          <ac:picMkLst>
            <pc:docMk/>
            <pc:sldMk cId="2988809010" sldId="2147483376"/>
            <ac:picMk id="28" creationId="{E172A944-F11D-C605-B081-CD6A853CAA5A}"/>
          </ac:picMkLst>
        </pc:picChg>
        <pc:picChg chg="mod">
          <ac:chgData name="ROMERO LARGACHA, Mario" userId="6c5564f1-105d-4e5b-9f2d-cb14efb8d73b" providerId="ADAL" clId="{3DF9C3A6-4A64-F04D-B742-F9EA3DDC8FFD}" dt="2024-09-30T06:38:24.580" v="2"/>
          <ac:picMkLst>
            <pc:docMk/>
            <pc:sldMk cId="2988809010" sldId="2147483376"/>
            <ac:picMk id="31" creationId="{178D22A4-3A2D-4258-9F59-3AFF01C17E80}"/>
          </ac:picMkLst>
        </pc:picChg>
        <pc:picChg chg="mod">
          <ac:chgData name="ROMERO LARGACHA, Mario" userId="6c5564f1-105d-4e5b-9f2d-cb14efb8d73b" providerId="ADAL" clId="{3DF9C3A6-4A64-F04D-B742-F9EA3DDC8FFD}" dt="2024-09-30T06:38:24.584" v="7"/>
          <ac:picMkLst>
            <pc:docMk/>
            <pc:sldMk cId="2988809010" sldId="2147483376"/>
            <ac:picMk id="213" creationId="{52B0DA52-2618-C1F7-0997-EE10A833D84E}"/>
          </ac:picMkLst>
        </pc:picChg>
        <pc:picChg chg="mod">
          <ac:chgData name="ROMERO LARGACHA, Mario" userId="6c5564f1-105d-4e5b-9f2d-cb14efb8d73b" providerId="ADAL" clId="{3DF9C3A6-4A64-F04D-B742-F9EA3DDC8FFD}" dt="2024-09-30T06:38:24.584" v="8"/>
          <ac:picMkLst>
            <pc:docMk/>
            <pc:sldMk cId="2988809010" sldId="2147483376"/>
            <ac:picMk id="214" creationId="{EC00C40F-6ABC-F5A7-0C80-39A429D8077D}"/>
          </ac:picMkLst>
        </pc:picChg>
        <pc:picChg chg="mod">
          <ac:chgData name="ROMERO LARGACHA, Mario" userId="6c5564f1-105d-4e5b-9f2d-cb14efb8d73b" providerId="ADAL" clId="{3DF9C3A6-4A64-F04D-B742-F9EA3DDC8FFD}" dt="2024-09-30T06:38:24.584" v="9"/>
          <ac:picMkLst>
            <pc:docMk/>
            <pc:sldMk cId="2988809010" sldId="2147483376"/>
            <ac:picMk id="215" creationId="{65D74DD6-5566-8695-3E88-C9199A19C080}"/>
          </ac:picMkLst>
        </pc:picChg>
        <pc:picChg chg="mod">
          <ac:chgData name="ROMERO LARGACHA, Mario" userId="6c5564f1-105d-4e5b-9f2d-cb14efb8d73b" providerId="ADAL" clId="{3DF9C3A6-4A64-F04D-B742-F9EA3DDC8FFD}" dt="2024-09-30T06:38:24.584" v="10"/>
          <ac:picMkLst>
            <pc:docMk/>
            <pc:sldMk cId="2988809010" sldId="2147483376"/>
            <ac:picMk id="216" creationId="{9FFDD1FE-A6D7-047A-2DC3-B6C57F12A1CF}"/>
          </ac:picMkLst>
        </pc:picChg>
        <pc:picChg chg="mod">
          <ac:chgData name="ROMERO LARGACHA, Mario" userId="6c5564f1-105d-4e5b-9f2d-cb14efb8d73b" providerId="ADAL" clId="{3DF9C3A6-4A64-F04D-B742-F9EA3DDC8FFD}" dt="2024-09-30T06:38:24.584" v="11"/>
          <ac:picMkLst>
            <pc:docMk/>
            <pc:sldMk cId="2988809010" sldId="2147483376"/>
            <ac:picMk id="217" creationId="{4C07A8C8-2603-E915-542D-2015D9A82E77}"/>
          </ac:picMkLst>
        </pc:picChg>
      </pc:sldChg>
    </pc:docChg>
  </pc:docChgLst>
  <pc:docChgLst>
    <pc:chgData name="DE PONCINS, Paquerette" userId="279591db-f3e9-4579-86ba-11bcefcb4f6f" providerId="ADAL" clId="{3BBF9947-EC6D-447E-A1D5-74918070E236}"/>
    <pc:docChg chg="modSld">
      <pc:chgData name="DE PONCINS, Paquerette" userId="279591db-f3e9-4579-86ba-11bcefcb4f6f" providerId="ADAL" clId="{3BBF9947-EC6D-447E-A1D5-74918070E236}" dt="2024-10-01T12:23:34.840" v="12" actId="20577"/>
      <pc:docMkLst>
        <pc:docMk/>
      </pc:docMkLst>
      <pc:sldChg chg="modSp mod">
        <pc:chgData name="DE PONCINS, Paquerette" userId="279591db-f3e9-4579-86ba-11bcefcb4f6f" providerId="ADAL" clId="{3BBF9947-EC6D-447E-A1D5-74918070E236}" dt="2024-10-01T12:23:34.840" v="12" actId="20577"/>
        <pc:sldMkLst>
          <pc:docMk/>
          <pc:sldMk cId="3773042046" sldId="2147483340"/>
        </pc:sldMkLst>
        <pc:spChg chg="mod">
          <ac:chgData name="DE PONCINS, Paquerette" userId="279591db-f3e9-4579-86ba-11bcefcb4f6f" providerId="ADAL" clId="{3BBF9947-EC6D-447E-A1D5-74918070E236}" dt="2024-10-01T12:23:34.840" v="12" actId="20577"/>
          <ac:spMkLst>
            <pc:docMk/>
            <pc:sldMk cId="3773042046" sldId="2147483340"/>
            <ac:spMk id="15" creationId="{8708C67C-27EB-F0ED-0098-9485CCAE8B6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045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489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50E30D-2004-4BA9-A9E1-6D690FD61C1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357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569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73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504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288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257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27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648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627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672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907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933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998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270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6620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8761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838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8432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216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4078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6117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22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96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6348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160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5949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7124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7811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9052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6919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1288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2355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498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8923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85567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14802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30723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4574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49405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83845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97465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445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68099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62290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37167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98778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5963" y="1162050"/>
            <a:ext cx="5578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0713" y="4474283"/>
            <a:ext cx="5608975" cy="365969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3012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02666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8788" y="3048000"/>
            <a:ext cx="14633576" cy="82311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6388"/>
            <a:ext cx="10972800" cy="960278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1820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761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98098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40397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19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93602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36386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77584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040918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02792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7938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408" y="4925434"/>
            <a:ext cx="5683250" cy="4030021"/>
          </a:xfrm>
          <a:prstGeom prst="rect">
            <a:avLst/>
          </a:prstGeom>
        </p:spPr>
        <p:txBody>
          <a:bodyPr lIns="41600" tIns="20800" rIns="41600" bIns="2080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15543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8093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475710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69781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85203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0076" y="4925837"/>
            <a:ext cx="5683914" cy="4029041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7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4877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95855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66688" y="1366838"/>
            <a:ext cx="6556375" cy="3687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688528" y="5260619"/>
            <a:ext cx="5511440" cy="4302872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82340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1593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36989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11050" y="4925059"/>
            <a:ext cx="5681963" cy="4030228"/>
          </a:xfrm>
          <a:prstGeom prst="rect">
            <a:avLst/>
          </a:prstGeom>
        </p:spPr>
        <p:txBody>
          <a:bodyPr lIns="97219" tIns="48610" rIns="97219" bIns="4861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14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2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4" Type="http://schemas.openxmlformats.org/officeDocument/2006/relationships/image" Target="../media/image2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4" Type="http://schemas.openxmlformats.org/officeDocument/2006/relationships/image" Target="../media/image2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Relationship Id="rId4" Type="http://schemas.openxmlformats.org/officeDocument/2006/relationships/image" Target="../media/image2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5.xml"/><Relationship Id="rId4" Type="http://schemas.openxmlformats.org/officeDocument/2006/relationships/image" Target="../media/image2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26.xml"/><Relationship Id="rId4" Type="http://schemas.openxmlformats.org/officeDocument/2006/relationships/image" Target="../media/image2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7" Type="http://schemas.openxmlformats.org/officeDocument/2006/relationships/image" Target="../media/image5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3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2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4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2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5.xml"/><Relationship Id="rId4" Type="http://schemas.openxmlformats.org/officeDocument/2006/relationships/image" Target="../media/image2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6.xml"/><Relationship Id="rId4" Type="http://schemas.openxmlformats.org/officeDocument/2006/relationships/image" Target="../media/image2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7.xml"/><Relationship Id="rId4" Type="http://schemas.openxmlformats.org/officeDocument/2006/relationships/image" Target="../media/image2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8.xml"/><Relationship Id="rId4" Type="http://schemas.openxmlformats.org/officeDocument/2006/relationships/image" Target="../media/image2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39.xml"/><Relationship Id="rId4" Type="http://schemas.openxmlformats.org/officeDocument/2006/relationships/image" Target="../media/image2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40.xml"/><Relationship Id="rId4" Type="http://schemas.openxmlformats.org/officeDocument/2006/relationships/image" Target="../media/image2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41.xml"/><Relationship Id="rId5" Type="http://schemas.openxmlformats.org/officeDocument/2006/relationships/image" Target="../media/image8.jpeg"/><Relationship Id="rId4" Type="http://schemas.openxmlformats.org/officeDocument/2006/relationships/image" Target="../media/image2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D005143C-70B8-54EE-6705-73E5A4A4975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857745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005143C-70B8-54EE-6705-73E5A4A497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27384F6-1BBE-B2B0-B26A-1863E006A544}"/>
              </a:ext>
            </a:extLst>
          </p:cNvPr>
          <p:cNvCxnSpPr>
            <a:cxnSpLocks/>
          </p:cNvCxnSpPr>
          <p:nvPr/>
        </p:nvCxnSpPr>
        <p:spPr>
          <a:xfrm>
            <a:off x="931844" y="813229"/>
            <a:ext cx="6951912" cy="0"/>
          </a:xfrm>
          <a:prstGeom prst="line">
            <a:avLst/>
          </a:prstGeom>
          <a:ln w="19050">
            <a:solidFill>
              <a:srgbClr val="3E0D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hape 15">
            <a:extLst>
              <a:ext uri="{FF2B5EF4-FFF2-40B4-BE49-F238E27FC236}">
                <a16:creationId xmlns:a16="http://schemas.microsoft.com/office/drawing/2014/main" id="{FE2C3329-DA9E-D2C2-A769-A436954B9083}"/>
              </a:ext>
            </a:extLst>
          </p:cNvPr>
          <p:cNvSpPr/>
          <p:nvPr/>
        </p:nvSpPr>
        <p:spPr>
          <a:xfrm>
            <a:off x="-958807" y="482600"/>
            <a:ext cx="8465888" cy="66125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89781" y="551030"/>
            <a:ext cx="7094907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</p:spTree>
    <p:extLst>
      <p:ext uri="{BB962C8B-B14F-4D97-AF65-F5344CB8AC3E}">
        <p14:creationId xmlns:p14="http://schemas.microsoft.com/office/powerpoint/2010/main" val="1120824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4E9CCC93-D81D-AA9A-2088-04F49EEB6F3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108236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E9CCC93-D81D-AA9A-2088-04F49EEB6F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27384F6-1BBE-B2B0-B26A-1863E006A544}"/>
              </a:ext>
            </a:extLst>
          </p:cNvPr>
          <p:cNvCxnSpPr>
            <a:cxnSpLocks/>
          </p:cNvCxnSpPr>
          <p:nvPr/>
        </p:nvCxnSpPr>
        <p:spPr>
          <a:xfrm>
            <a:off x="931844" y="813229"/>
            <a:ext cx="6951912" cy="0"/>
          </a:xfrm>
          <a:prstGeom prst="line">
            <a:avLst/>
          </a:prstGeom>
          <a:ln w="19050">
            <a:solidFill>
              <a:srgbClr val="3E0D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hape 15">
            <a:extLst>
              <a:ext uri="{FF2B5EF4-FFF2-40B4-BE49-F238E27FC236}">
                <a16:creationId xmlns:a16="http://schemas.microsoft.com/office/drawing/2014/main" id="{FE2C3329-DA9E-D2C2-A769-A436954B9083}"/>
              </a:ext>
            </a:extLst>
          </p:cNvPr>
          <p:cNvSpPr/>
          <p:nvPr/>
        </p:nvSpPr>
        <p:spPr>
          <a:xfrm>
            <a:off x="-958807" y="482600"/>
            <a:ext cx="8465888" cy="661258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89781" y="551030"/>
            <a:ext cx="7094907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</p:spTree>
    <p:extLst>
      <p:ext uri="{BB962C8B-B14F-4D97-AF65-F5344CB8AC3E}">
        <p14:creationId xmlns:p14="http://schemas.microsoft.com/office/powerpoint/2010/main" val="45961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0D87FB4-9EA3-0278-F7C0-886B957AB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604124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0D87FB4-9EA3-0278-F7C0-886B957AB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27384F6-1BBE-B2B0-B26A-1863E006A544}"/>
              </a:ext>
            </a:extLst>
          </p:cNvPr>
          <p:cNvCxnSpPr>
            <a:cxnSpLocks/>
          </p:cNvCxnSpPr>
          <p:nvPr/>
        </p:nvCxnSpPr>
        <p:spPr>
          <a:xfrm>
            <a:off x="931844" y="813229"/>
            <a:ext cx="6951912" cy="0"/>
          </a:xfrm>
          <a:prstGeom prst="line">
            <a:avLst/>
          </a:prstGeom>
          <a:ln w="19050">
            <a:solidFill>
              <a:srgbClr val="3E0D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hape 15">
            <a:extLst>
              <a:ext uri="{FF2B5EF4-FFF2-40B4-BE49-F238E27FC236}">
                <a16:creationId xmlns:a16="http://schemas.microsoft.com/office/drawing/2014/main" id="{FE2C3329-DA9E-D2C2-A769-A436954B9083}"/>
              </a:ext>
            </a:extLst>
          </p:cNvPr>
          <p:cNvSpPr/>
          <p:nvPr/>
        </p:nvSpPr>
        <p:spPr>
          <a:xfrm>
            <a:off x="-958807" y="482600"/>
            <a:ext cx="8465888" cy="66125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89781" y="551030"/>
            <a:ext cx="7094907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</p:spTree>
    <p:extLst>
      <p:ext uri="{BB962C8B-B14F-4D97-AF65-F5344CB8AC3E}">
        <p14:creationId xmlns:p14="http://schemas.microsoft.com/office/powerpoint/2010/main" val="260175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CE882A8-107E-7172-6C03-80196612C2A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1173807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CE882A8-107E-7172-6C03-80196612C2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27384F6-1BBE-B2B0-B26A-1863E006A544}"/>
              </a:ext>
            </a:extLst>
          </p:cNvPr>
          <p:cNvCxnSpPr>
            <a:cxnSpLocks/>
          </p:cNvCxnSpPr>
          <p:nvPr/>
        </p:nvCxnSpPr>
        <p:spPr>
          <a:xfrm>
            <a:off x="931844" y="813229"/>
            <a:ext cx="6951912" cy="0"/>
          </a:xfrm>
          <a:prstGeom prst="line">
            <a:avLst/>
          </a:prstGeom>
          <a:ln w="19050">
            <a:solidFill>
              <a:srgbClr val="3E0D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hape 15">
            <a:extLst>
              <a:ext uri="{FF2B5EF4-FFF2-40B4-BE49-F238E27FC236}">
                <a16:creationId xmlns:a16="http://schemas.microsoft.com/office/drawing/2014/main" id="{FE2C3329-DA9E-D2C2-A769-A436954B9083}"/>
              </a:ext>
            </a:extLst>
          </p:cNvPr>
          <p:cNvSpPr/>
          <p:nvPr/>
        </p:nvSpPr>
        <p:spPr>
          <a:xfrm>
            <a:off x="-958807" y="482600"/>
            <a:ext cx="8465888" cy="66125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89781" y="551030"/>
            <a:ext cx="7094907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</p:spTree>
    <p:extLst>
      <p:ext uri="{BB962C8B-B14F-4D97-AF65-F5344CB8AC3E}">
        <p14:creationId xmlns:p14="http://schemas.microsoft.com/office/powerpoint/2010/main" val="1993476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D749D22-A72F-CE52-4D1B-C5F6EB00893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2328356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D749D22-A72F-CE52-4D1B-C5F6EB0089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27384F6-1BBE-B2B0-B26A-1863E006A544}"/>
              </a:ext>
            </a:extLst>
          </p:cNvPr>
          <p:cNvCxnSpPr>
            <a:cxnSpLocks/>
          </p:cNvCxnSpPr>
          <p:nvPr/>
        </p:nvCxnSpPr>
        <p:spPr>
          <a:xfrm>
            <a:off x="931844" y="813229"/>
            <a:ext cx="6951912" cy="0"/>
          </a:xfrm>
          <a:prstGeom prst="line">
            <a:avLst/>
          </a:prstGeom>
          <a:ln w="19050">
            <a:solidFill>
              <a:srgbClr val="3E0D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hape 15">
            <a:extLst>
              <a:ext uri="{FF2B5EF4-FFF2-40B4-BE49-F238E27FC236}">
                <a16:creationId xmlns:a16="http://schemas.microsoft.com/office/drawing/2014/main" id="{FE2C3329-DA9E-D2C2-A769-A436954B9083}"/>
              </a:ext>
            </a:extLst>
          </p:cNvPr>
          <p:cNvSpPr/>
          <p:nvPr/>
        </p:nvSpPr>
        <p:spPr>
          <a:xfrm>
            <a:off x="-958807" y="482600"/>
            <a:ext cx="8465888" cy="6612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89781" y="551030"/>
            <a:ext cx="7094907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</p:spTree>
    <p:extLst>
      <p:ext uri="{BB962C8B-B14F-4D97-AF65-F5344CB8AC3E}">
        <p14:creationId xmlns:p14="http://schemas.microsoft.com/office/powerpoint/2010/main" val="627555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D2F01BF0-1964-0DF2-01B4-6C147ADE84C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8644512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2F01BF0-1964-0DF2-01B4-6C147ADE84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27384F6-1BBE-B2B0-B26A-1863E006A544}"/>
              </a:ext>
            </a:extLst>
          </p:cNvPr>
          <p:cNvCxnSpPr>
            <a:cxnSpLocks/>
          </p:cNvCxnSpPr>
          <p:nvPr/>
        </p:nvCxnSpPr>
        <p:spPr>
          <a:xfrm>
            <a:off x="931844" y="813229"/>
            <a:ext cx="6951912" cy="0"/>
          </a:xfrm>
          <a:prstGeom prst="line">
            <a:avLst/>
          </a:prstGeom>
          <a:ln w="19050">
            <a:solidFill>
              <a:srgbClr val="3E0D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hape 15">
            <a:extLst>
              <a:ext uri="{FF2B5EF4-FFF2-40B4-BE49-F238E27FC236}">
                <a16:creationId xmlns:a16="http://schemas.microsoft.com/office/drawing/2014/main" id="{FE2C3329-DA9E-D2C2-A769-A436954B9083}"/>
              </a:ext>
            </a:extLst>
          </p:cNvPr>
          <p:cNvSpPr/>
          <p:nvPr/>
        </p:nvSpPr>
        <p:spPr>
          <a:xfrm>
            <a:off x="-958807" y="482600"/>
            <a:ext cx="8465888" cy="66125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89781" y="551030"/>
            <a:ext cx="7094907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</p:spTree>
    <p:extLst>
      <p:ext uri="{BB962C8B-B14F-4D97-AF65-F5344CB8AC3E}">
        <p14:creationId xmlns:p14="http://schemas.microsoft.com/office/powerpoint/2010/main" val="145525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3C740E0-76F3-8738-2CFF-EA21FBA5C82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179930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3C740E0-76F3-8738-2CFF-EA21FBA5C82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bg2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rgbClr val="E6DBFE"/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1330365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CC663C0D-9A61-BA4D-B6FB-030E1F1009B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589344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C663C0D-9A61-BA4D-B6FB-030E1F1009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349190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5980FC6F-EC25-67F6-852B-95E36C7F6FD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62676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980FC6F-EC25-67F6-852B-95E36C7F6F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070164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470581E-8D2A-0A8B-5CC1-11A91ECB6C7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216563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470581E-8D2A-0A8B-5CC1-11A91ECB6C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091795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01AE2C4C-50FD-E622-5D04-2159ED1D0B9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7615931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1AE2C4C-50FD-E622-5D04-2159ED1D0B9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bg2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rgbClr val="E6DBFE"/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598478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9E3360EF-2596-782B-80D0-952A82C44BB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652141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E3360EF-2596-782B-80D0-952A82C44BB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18038523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F0F4614C-7765-8C1E-C3F9-0A76B8EA964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49073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0F4614C-7765-8C1E-C3F9-0A76B8EA96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683844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911E3414-8CA4-5EA8-16DB-597096D9D34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376499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11E3414-8CA4-5EA8-16DB-597096D9D34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4095293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1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1F5CECEC-0CF5-222E-1939-7F9DDEE2961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8372039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F5CECEC-0CF5-222E-1939-7F9DDEE296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bg2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rgbClr val="E6DBFE"/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1278367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1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C35DE25-499E-B975-6C99-39B89E59E33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9462526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C35DE25-499E-B975-6C99-39B89E59E33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356447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06D267F9-407D-CA69-7BA8-4906D9F49D3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185680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6D267F9-407D-CA69-7BA8-4906D9F49D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0645515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7EECD630-E00B-22A9-5E69-C127064A0BA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274615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403" imgH="396" progId="TCLayout.ActiveDocument.1">
                  <p:embed/>
                </p:oleObj>
              </mc:Choice>
              <mc:Fallback>
                <p:oleObj name="Diapositive think-cell" r:id="rId3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EECD630-E00B-22A9-5E69-C127064A0B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26712307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6268181F-3FBC-3256-D91A-5D3C2BD58D4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05802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268181F-3FBC-3256-D91A-5D3C2BD58D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127306-653C-4AD7-BBB7-8B40AE966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1271390-300A-496F-8204-EC748109F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FA5712-EF9E-4F97-80BE-460A25077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5819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B44D3B7F-A830-6111-0C04-75B8D749725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292974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44D3B7F-A830-6111-0C04-75B8D74972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63142131-66CE-48F4-85AF-0AB2F9C1E4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5831D2-515A-4D89-A4B4-214CCAB88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r>
              <a:rPr lang="en-US"/>
              <a:t>Econocom - Excellence Project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8C4F08-7904-478B-99B4-EFF4BC248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D172F2D7-8D2E-41D8-8B7A-3CD5C504D6A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643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10E3E3BB-9EBD-21DB-A6F0-80EFCFBFCFF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643959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0E3E3BB-9EBD-21DB-A6F0-80EFCFBFCFF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bg2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rgbClr val="E6DBFE"/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2720609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AEF9743-951C-C86F-C1FA-99C7BB97DC0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462355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AEF9743-951C-C86F-C1FA-99C7BB97DC0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2835704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C2B3D4C8-E859-6848-33DF-3F794EDF451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2637560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2B3D4C8-E859-6848-33DF-3F794EDF45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2820343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omaine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CC86E1E-F293-C758-1639-64A2C778506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4595591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CC86E1E-F293-C758-1639-64A2C778506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Espace réservé pour une image  64">
            <a:extLst>
              <a:ext uri="{FF2B5EF4-FFF2-40B4-BE49-F238E27FC236}">
                <a16:creationId xmlns:a16="http://schemas.microsoft.com/office/drawing/2014/main" id="{E5B54D0D-A77E-E032-0836-24A0B543D473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18024011" y="-1"/>
            <a:ext cx="6363164" cy="3866487"/>
          </a:xfrm>
          <a:prstGeom prst="rect">
            <a:avLst/>
          </a:prstGeom>
        </p:spPr>
        <p:txBody>
          <a:bodyPr/>
          <a:lstStyle>
            <a:lvl1pPr marL="0" indent="0" rtl="0">
              <a:buNone/>
              <a:defRPr sz="2000">
                <a:latin typeface="Montserrat" pitchFamily="2" charset="77"/>
              </a:defRPr>
            </a:lvl1pPr>
          </a:lstStyle>
          <a:p>
            <a:r>
              <a:rPr lang="en-US"/>
              <a:t>Illustration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8C8761-31D2-B940-5362-F61DB5582C6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44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err="1"/>
              <a:t>TITRE</a:t>
            </a:r>
            <a:endParaRPr lang="en-US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0B7D029-CA7B-913E-D6C7-16C5B9754BDB}"/>
              </a:ext>
            </a:extLst>
          </p:cNvPr>
          <p:cNvGrpSpPr/>
          <p:nvPr userDrawn="1"/>
        </p:nvGrpSpPr>
        <p:grpSpPr>
          <a:xfrm>
            <a:off x="-958807" y="482600"/>
            <a:ext cx="8842563" cy="661258"/>
            <a:chOff x="-2470514" y="407730"/>
            <a:chExt cx="8842563" cy="661258"/>
          </a:xfrm>
        </p:grpSpPr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827384F6-1BBE-B2B0-B26A-1863E006A544}"/>
                </a:ext>
              </a:extLst>
            </p:cNvPr>
            <p:cNvCxnSpPr>
              <a:cxnSpLocks/>
            </p:cNvCxnSpPr>
            <p:nvPr/>
          </p:nvCxnSpPr>
          <p:spPr>
            <a:xfrm>
              <a:off x="-579863" y="738359"/>
              <a:ext cx="6951912" cy="0"/>
            </a:xfrm>
            <a:prstGeom prst="line">
              <a:avLst/>
            </a:prstGeom>
            <a:ln w="19050">
              <a:solidFill>
                <a:srgbClr val="3E0D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Shape 15">
              <a:extLst>
                <a:ext uri="{FF2B5EF4-FFF2-40B4-BE49-F238E27FC236}">
                  <a16:creationId xmlns:a16="http://schemas.microsoft.com/office/drawing/2014/main" id="{FE2C3329-DA9E-D2C2-A769-A436954B9083}"/>
                </a:ext>
              </a:extLst>
            </p:cNvPr>
            <p:cNvSpPr/>
            <p:nvPr/>
          </p:nvSpPr>
          <p:spPr>
            <a:xfrm>
              <a:off x="-2470514" y="407730"/>
              <a:ext cx="4173248" cy="66125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/>
          </p:spPr>
          <p:txBody>
            <a:bodyPr/>
            <a:lstStyle/>
            <a:p>
              <a:pPr rtl="0"/>
              <a:endParaRPr lang="en-US"/>
            </a:p>
          </p:txBody>
        </p:sp>
        <p:sp>
          <p:nvSpPr>
            <p:cNvPr id="15" name="Shape 15">
              <a:extLst>
                <a:ext uri="{FF2B5EF4-FFF2-40B4-BE49-F238E27FC236}">
                  <a16:creationId xmlns:a16="http://schemas.microsoft.com/office/drawing/2014/main" id="{D35048E8-F994-E5EF-B941-EA6ECBB57D49}"/>
                </a:ext>
              </a:extLst>
            </p:cNvPr>
            <p:cNvSpPr/>
            <p:nvPr/>
          </p:nvSpPr>
          <p:spPr>
            <a:xfrm>
              <a:off x="1925378" y="407730"/>
              <a:ext cx="4069996" cy="661258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/>
          </p:spPr>
          <p:txBody>
            <a:bodyPr/>
            <a:lstStyle/>
            <a:p>
              <a:pPr rtl="0"/>
              <a:endParaRPr lang="en-US">
                <a:solidFill>
                  <a:srgbClr val="E4DFFF"/>
                </a:solidFill>
              </a:endParaRPr>
            </a:p>
          </p:txBody>
        </p:sp>
      </p:grp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DB8BB0C3-3478-FA15-2A23-46DD7872DA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258825" y="12373245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B631C18-F6AE-5D54-C161-ADB644C881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rtl="0">
              <a:buNone/>
              <a:defRPr sz="35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23" name="Espace réservé du texte 4">
            <a:extLst>
              <a:ext uri="{FF2B5EF4-FFF2-40B4-BE49-F238E27FC236}">
                <a16:creationId xmlns:a16="http://schemas.microsoft.com/office/drawing/2014/main" id="{925DB44E-6EFA-3C7E-0C71-D70CFEF5A05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2441" y="551030"/>
            <a:ext cx="2679356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Domaine</a:t>
            </a:r>
          </a:p>
        </p:txBody>
      </p:sp>
      <p:sp>
        <p:nvSpPr>
          <p:cNvPr id="24" name="Espace réservé du texte 4">
            <a:extLst>
              <a:ext uri="{FF2B5EF4-FFF2-40B4-BE49-F238E27FC236}">
                <a16:creationId xmlns:a16="http://schemas.microsoft.com/office/drawing/2014/main" id="{7D43B266-CC1E-BBCE-3327-A98E402FD18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11200" y="551030"/>
            <a:ext cx="3673488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7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Principe</a:t>
            </a:r>
          </a:p>
        </p:txBody>
      </p:sp>
      <p:sp>
        <p:nvSpPr>
          <p:cNvPr id="58" name="Espace réservé pour une image  57">
            <a:extLst>
              <a:ext uri="{FF2B5EF4-FFF2-40B4-BE49-F238E27FC236}">
                <a16:creationId xmlns:a16="http://schemas.microsoft.com/office/drawing/2014/main" id="{36ACC9D5-BDA8-9CBF-DE39-E0F9951C11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6548" y="3214019"/>
            <a:ext cx="8229600" cy="52404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63" name="Espace réservé du texte 4">
            <a:extLst>
              <a:ext uri="{FF2B5EF4-FFF2-40B4-BE49-F238E27FC236}">
                <a16:creationId xmlns:a16="http://schemas.microsoft.com/office/drawing/2014/main" id="{3F596F02-ACF2-EF79-02B5-B32FC8C0C2E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rtl="0">
              <a:buNone/>
              <a:defRPr sz="2000" b="0" i="0">
                <a:solidFill>
                  <a:schemeClr val="bg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Description</a:t>
            </a:r>
          </a:p>
        </p:txBody>
      </p:sp>
      <p:sp>
        <p:nvSpPr>
          <p:cNvPr id="66" name="Espace réservé du texte 4">
            <a:extLst>
              <a:ext uri="{FF2B5EF4-FFF2-40B4-BE49-F238E27FC236}">
                <a16:creationId xmlns:a16="http://schemas.microsoft.com/office/drawing/2014/main" id="{E2F152A7-5D5A-A7B4-4992-3E47E1C4500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7" name="Espace réservé du texte 4">
            <a:extLst>
              <a:ext uri="{FF2B5EF4-FFF2-40B4-BE49-F238E27FC236}">
                <a16:creationId xmlns:a16="http://schemas.microsoft.com/office/drawing/2014/main" id="{7C494EA5-E596-F170-440C-02DB08373C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8" name="Espace réservé du texte 4">
            <a:extLst>
              <a:ext uri="{FF2B5EF4-FFF2-40B4-BE49-F238E27FC236}">
                <a16:creationId xmlns:a16="http://schemas.microsoft.com/office/drawing/2014/main" id="{066AC182-F433-7AD3-A039-15B9E3EAA4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69" name="Espace réservé du texte 4">
            <a:extLst>
              <a:ext uri="{FF2B5EF4-FFF2-40B4-BE49-F238E27FC236}">
                <a16:creationId xmlns:a16="http://schemas.microsoft.com/office/drawing/2014/main" id="{70DE86A8-B49A-95D9-D8D0-799B5C06AB9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Texte courant</a:t>
            </a:r>
          </a:p>
        </p:txBody>
      </p:sp>
      <p:sp>
        <p:nvSpPr>
          <p:cNvPr id="70" name="Espace réservé du texte 4">
            <a:extLst>
              <a:ext uri="{FF2B5EF4-FFF2-40B4-BE49-F238E27FC236}">
                <a16:creationId xmlns:a16="http://schemas.microsoft.com/office/drawing/2014/main" id="{0C629381-0D15-0819-0709-0D97D891833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1800" b="0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Texte courant</a:t>
            </a:r>
          </a:p>
        </p:txBody>
      </p:sp>
      <p:sp>
        <p:nvSpPr>
          <p:cNvPr id="74" name="Espace réservé pour une image  73">
            <a:extLst>
              <a:ext uri="{FF2B5EF4-FFF2-40B4-BE49-F238E27FC236}">
                <a16:creationId xmlns:a16="http://schemas.microsoft.com/office/drawing/2014/main" id="{3EBCCBB6-1A7C-9BA3-DE06-BBC92812A71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596181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8" name="Espace réservé pour une image  73">
            <a:extLst>
              <a:ext uri="{FF2B5EF4-FFF2-40B4-BE49-F238E27FC236}">
                <a16:creationId xmlns:a16="http://schemas.microsoft.com/office/drawing/2014/main" id="{275597D5-97C2-E614-2D00-572E5EA15A8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869443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79" name="Espace réservé pour une image  73">
            <a:extLst>
              <a:ext uri="{FF2B5EF4-FFF2-40B4-BE49-F238E27FC236}">
                <a16:creationId xmlns:a16="http://schemas.microsoft.com/office/drawing/2014/main" id="{EB63533E-576D-0077-23B2-5F87847973E5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1427054" y="9026064"/>
            <a:ext cx="1645324" cy="12269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82" name="Espace réservé pour une image  73">
            <a:extLst>
              <a:ext uri="{FF2B5EF4-FFF2-40B4-BE49-F238E27FC236}">
                <a16:creationId xmlns:a16="http://schemas.microsoft.com/office/drawing/2014/main" id="{C2D81D40-FAC6-5E14-F8FE-9E5777F9FCB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8258825" y="12868545"/>
            <a:ext cx="5665260" cy="6153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fr-FR"/>
          </a:p>
        </p:txBody>
      </p:sp>
      <p:sp>
        <p:nvSpPr>
          <p:cNvPr id="4" name="Shape 26">
            <a:extLst>
              <a:ext uri="{FF2B5EF4-FFF2-40B4-BE49-F238E27FC236}">
                <a16:creationId xmlns:a16="http://schemas.microsoft.com/office/drawing/2014/main" id="{04D1D43A-5FB2-E70A-7993-184B8F72EB5A}"/>
              </a:ext>
            </a:extLst>
          </p:cNvPr>
          <p:cNvSpPr/>
          <p:nvPr userDrawn="1"/>
        </p:nvSpPr>
        <p:spPr>
          <a:xfrm>
            <a:off x="8877326" y="9328923"/>
            <a:ext cx="3615304" cy="457200"/>
          </a:xfrm>
          <a:prstGeom prst="rect">
            <a:avLst/>
          </a:prstGeom>
          <a:solidFill>
            <a:srgbClr val="CDB8FA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  <p:sp>
        <p:nvSpPr>
          <p:cNvPr id="6" name="Espace réservé du texte 4">
            <a:extLst>
              <a:ext uri="{FF2B5EF4-FFF2-40B4-BE49-F238E27FC236}">
                <a16:creationId xmlns:a16="http://schemas.microsoft.com/office/drawing/2014/main" id="{715C8127-D92C-9803-40CC-75B9733BB55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rtl="0"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40" name="Espace réservé pour une image  35">
            <a:extLst>
              <a:ext uri="{FF2B5EF4-FFF2-40B4-BE49-F238E27FC236}">
                <a16:creationId xmlns:a16="http://schemas.microsoft.com/office/drawing/2014/main" id="{AF831D81-84CF-3680-1C4B-090F3EBF0BBF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18258824" y="316937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53" name="Espace réservé du texte 4">
            <a:extLst>
              <a:ext uri="{FF2B5EF4-FFF2-40B4-BE49-F238E27FC236}">
                <a16:creationId xmlns:a16="http://schemas.microsoft.com/office/drawing/2014/main" id="{CC308B92-6734-C750-20B0-2EE28601FD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4" name="Espace réservé du texte 4">
            <a:extLst>
              <a:ext uri="{FF2B5EF4-FFF2-40B4-BE49-F238E27FC236}">
                <a16:creationId xmlns:a16="http://schemas.microsoft.com/office/drawing/2014/main" id="{D79FC41E-B774-4E80-3089-5DD7FAE4970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5" name="Espace réservé du texte 4">
            <a:extLst>
              <a:ext uri="{FF2B5EF4-FFF2-40B4-BE49-F238E27FC236}">
                <a16:creationId xmlns:a16="http://schemas.microsoft.com/office/drawing/2014/main" id="{516E9961-AA0B-1416-81D5-A336F2881DA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rtl="0">
              <a:buNone/>
              <a:defRPr sz="4000" b="1">
                <a:solidFill>
                  <a:srgbClr val="3E0D8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#%</a:t>
            </a:r>
          </a:p>
        </p:txBody>
      </p:sp>
      <p:sp>
        <p:nvSpPr>
          <p:cNvPr id="56" name="Espace réservé du texte 4">
            <a:extLst>
              <a:ext uri="{FF2B5EF4-FFF2-40B4-BE49-F238E27FC236}">
                <a16:creationId xmlns:a16="http://schemas.microsoft.com/office/drawing/2014/main" id="{4848C81C-6571-2523-F429-D664C1C703A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9024462" y="303377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322EAAE-AD21-B483-56D8-87450EB308CB}"/>
              </a:ext>
            </a:extLst>
          </p:cNvPr>
          <p:cNvSpPr txBox="1"/>
          <p:nvPr userDrawn="1"/>
        </p:nvSpPr>
        <p:spPr>
          <a:xfrm>
            <a:off x="18258824" y="2486830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Econocom blueprint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975C7C0-C52A-6EE9-136E-E0574853DC5C}"/>
              </a:ext>
            </a:extLst>
          </p:cNvPr>
          <p:cNvSpPr txBox="1"/>
          <p:nvPr userDrawn="1"/>
        </p:nvSpPr>
        <p:spPr>
          <a:xfrm>
            <a:off x="15527767" y="8415282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Key numbers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849210E-88B1-2670-9940-85C547C77F4D}"/>
              </a:ext>
            </a:extLst>
          </p:cNvPr>
          <p:cNvSpPr txBox="1"/>
          <p:nvPr userDrawn="1"/>
        </p:nvSpPr>
        <p:spPr>
          <a:xfrm>
            <a:off x="5685823" y="9301607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Success story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53E8E42-DEAE-A803-880A-9987AA2F2E1B}"/>
              </a:ext>
            </a:extLst>
          </p:cNvPr>
          <p:cNvSpPr txBox="1"/>
          <p:nvPr userDrawn="1"/>
        </p:nvSpPr>
        <p:spPr>
          <a:xfrm>
            <a:off x="463088" y="9275481"/>
            <a:ext cx="4395866" cy="502723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3000" b="1">
                <a:latin typeface="Montserrat" pitchFamily="2" charset="77"/>
              </a:rPr>
              <a:t>Benefits for client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EEE58FBD-190E-E344-8231-E9904B04872D}"/>
              </a:ext>
            </a:extLst>
          </p:cNvPr>
          <p:cNvSpPr txBox="1"/>
          <p:nvPr userDrawn="1"/>
        </p:nvSpPr>
        <p:spPr>
          <a:xfrm>
            <a:off x="5680559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NEED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8E6C3A2-E730-0AF4-1235-A434B6D1CE23}"/>
              </a:ext>
            </a:extLst>
          </p:cNvPr>
          <p:cNvSpPr txBox="1"/>
          <p:nvPr userDrawn="1"/>
        </p:nvSpPr>
        <p:spPr>
          <a:xfrm>
            <a:off x="8876840" y="9939302"/>
            <a:ext cx="3000976" cy="316075"/>
          </a:xfrm>
          <a:prstGeom prst="rect">
            <a:avLst/>
          </a:prstGeom>
          <a:noFill/>
        </p:spPr>
        <p:txBody>
          <a:bodyPr wrap="square" lIns="90000" tIns="0" rIns="90000" bIns="0" anchor="ctr">
            <a:noAutofit/>
          </a:bodyPr>
          <a:lstStyle/>
          <a:p>
            <a:pPr lvl="0" rtl="0"/>
            <a:r>
              <a:rPr lang="en-US" sz="2000" b="1">
                <a:latin typeface="Montserrat" pitchFamily="2" charset="77"/>
              </a:rPr>
              <a:t>ANSWERS</a:t>
            </a:r>
          </a:p>
        </p:txBody>
      </p:sp>
      <p:sp>
        <p:nvSpPr>
          <p:cNvPr id="32" name="Espace réservé pour une image  35">
            <a:extLst>
              <a:ext uri="{FF2B5EF4-FFF2-40B4-BE49-F238E27FC236}">
                <a16:creationId xmlns:a16="http://schemas.microsoft.com/office/drawing/2014/main" id="{37A7592E-500F-7F52-670D-C814726012A4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18258824" y="4130959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3" name="Espace réservé du texte 4">
            <a:extLst>
              <a:ext uri="{FF2B5EF4-FFF2-40B4-BE49-F238E27FC236}">
                <a16:creationId xmlns:a16="http://schemas.microsoft.com/office/drawing/2014/main" id="{8181FAE3-1D9B-A17C-96B2-67FB4780002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9024462" y="399529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#2</a:t>
            </a:r>
          </a:p>
        </p:txBody>
      </p:sp>
      <p:sp>
        <p:nvSpPr>
          <p:cNvPr id="35" name="Espace réservé pour une image  35">
            <a:extLst>
              <a:ext uri="{FF2B5EF4-FFF2-40B4-BE49-F238E27FC236}">
                <a16:creationId xmlns:a16="http://schemas.microsoft.com/office/drawing/2014/main" id="{5D95BD1B-BDF5-0529-7AA3-BF5BBBCC2806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18258824" y="5090865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6" name="Espace réservé du texte 4">
            <a:extLst>
              <a:ext uri="{FF2B5EF4-FFF2-40B4-BE49-F238E27FC236}">
                <a16:creationId xmlns:a16="http://schemas.microsoft.com/office/drawing/2014/main" id="{8240942B-E49B-2A48-0648-F45602BFA4D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9024462" y="495682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#3</a:t>
            </a:r>
          </a:p>
        </p:txBody>
      </p:sp>
      <p:sp>
        <p:nvSpPr>
          <p:cNvPr id="37" name="Espace réservé pour une image  35">
            <a:extLst>
              <a:ext uri="{FF2B5EF4-FFF2-40B4-BE49-F238E27FC236}">
                <a16:creationId xmlns:a16="http://schemas.microsoft.com/office/drawing/2014/main" id="{DC649783-2BE9-FD53-AA9E-6F0DF727B841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18258824" y="6050771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38" name="Espace réservé du texte 4">
            <a:extLst>
              <a:ext uri="{FF2B5EF4-FFF2-40B4-BE49-F238E27FC236}">
                <a16:creationId xmlns:a16="http://schemas.microsoft.com/office/drawing/2014/main" id="{1004E5FF-DAE6-F539-3DE7-C938C640B98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19024462" y="5918353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#4</a:t>
            </a:r>
          </a:p>
        </p:txBody>
      </p:sp>
      <p:sp>
        <p:nvSpPr>
          <p:cNvPr id="39" name="Espace réservé pour une image  35">
            <a:extLst>
              <a:ext uri="{FF2B5EF4-FFF2-40B4-BE49-F238E27FC236}">
                <a16:creationId xmlns:a16="http://schemas.microsoft.com/office/drawing/2014/main" id="{4C3B048F-600B-05AD-FC10-8DFAC6172220}"/>
              </a:ext>
            </a:extLst>
          </p:cNvPr>
          <p:cNvSpPr>
            <a:spLocks noGrp="1"/>
          </p:cNvSpPr>
          <p:nvPr>
            <p:ph type="pic" sz="quarter" idx="63"/>
          </p:nvPr>
        </p:nvSpPr>
        <p:spPr>
          <a:xfrm>
            <a:off x="18258824" y="7015486"/>
            <a:ext cx="568257" cy="56683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200">
                <a:latin typeface="Montserrat" pitchFamily="2" charset="77"/>
              </a:defRPr>
            </a:lvl1pPr>
          </a:lstStyle>
          <a:p>
            <a:endParaRPr lang="fr-FR"/>
          </a:p>
        </p:txBody>
      </p:sp>
      <p:sp>
        <p:nvSpPr>
          <p:cNvPr id="46" name="Espace réservé du texte 4">
            <a:extLst>
              <a:ext uri="{FF2B5EF4-FFF2-40B4-BE49-F238E27FC236}">
                <a16:creationId xmlns:a16="http://schemas.microsoft.com/office/drawing/2014/main" id="{187168CF-C709-1AB5-44F6-4E2D37639FD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9024462" y="687987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rtl="0">
              <a:buSzPct val="100000"/>
              <a:buFont typeface="Arial" panose="020B0604020202020204" pitchFamily="34" charset="0"/>
              <a:buNone/>
              <a:defRPr sz="1800" b="0" i="0">
                <a:solidFill>
                  <a:srgbClr val="3E0D81"/>
                </a:solidFill>
                <a:latin typeface="Montserrat Medium" pitchFamily="2" charset="77"/>
              </a:defRPr>
            </a:lvl1pPr>
          </a:lstStyle>
          <a:p>
            <a:pPr lvl="0"/>
            <a:r>
              <a:rPr lang="en-US"/>
              <a:t>Bullet point #5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9EFE63D-3454-3848-BE4C-63B1A4D607A2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5"/>
              </a:buBlip>
              <a:defRPr sz="2000">
                <a:solidFill>
                  <a:schemeClr val="bg1"/>
                </a:solidFill>
                <a:latin typeface="Montserrat" pitchFamily="2" charset="77"/>
              </a:defRPr>
            </a:lvl1pPr>
            <a:lvl2pPr rtl="0">
              <a:defRPr sz="2000">
                <a:solidFill>
                  <a:schemeClr val="bg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210C2458-DF93-D99E-661B-6C8C0B9F3450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rtl="0"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</p:txBody>
      </p:sp>
      <p:sp>
        <p:nvSpPr>
          <p:cNvPr id="16" name="Espace réservé du texte 6">
            <a:extLst>
              <a:ext uri="{FF2B5EF4-FFF2-40B4-BE49-F238E27FC236}">
                <a16:creationId xmlns:a16="http://schemas.microsoft.com/office/drawing/2014/main" id="{C87FDE51-FEE6-EFA3-E9FA-29F27A638B7D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rtl="0">
              <a:buFontTx/>
              <a:buBlip>
                <a:blip r:embed="rId7"/>
              </a:buBlip>
              <a:defRPr sz="1800">
                <a:solidFill>
                  <a:schemeClr val="tx1"/>
                </a:solidFill>
                <a:latin typeface="Montserrat" pitchFamily="2" charset="77"/>
              </a:defRPr>
            </a:lvl1pPr>
            <a:lvl2pPr rtl="0">
              <a:defRPr sz="1800">
                <a:solidFill>
                  <a:schemeClr val="tx1"/>
                </a:solidFill>
                <a:latin typeface="Montserrat" pitchFamily="2" charset="77"/>
              </a:defRPr>
            </a:lvl2pPr>
            <a:lvl3pPr marL="1143000" indent="-228600" rtl="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ontserrat" pitchFamily="2" charset="77"/>
              </a:defRPr>
            </a:lvl3pPr>
            <a:lvl4pPr marL="1600200" indent="-2286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Description de </a:t>
            </a:r>
            <a:r>
              <a:rPr lang="en-US" err="1"/>
              <a:t>l’offre</a:t>
            </a:r>
            <a:endParaRPr lang="en-US"/>
          </a:p>
          <a:p>
            <a:pPr lvl="1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2</a:t>
            </a:r>
          </a:p>
          <a:p>
            <a:pPr lvl="2"/>
            <a:r>
              <a:rPr lang="en-US"/>
              <a:t>Description de </a:t>
            </a:r>
            <a:r>
              <a:rPr lang="en-US" err="1"/>
              <a:t>l’offre</a:t>
            </a:r>
            <a:r>
              <a:rPr lang="en-US"/>
              <a:t> </a:t>
            </a:r>
            <a:r>
              <a:rPr lang="en-US" err="1"/>
              <a:t>niveau</a:t>
            </a:r>
            <a:r>
              <a:rPr lang="en-US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9213607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9D2D299B-C780-2763-3E54-88A28209DB3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3542086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D2D299B-C780-2763-3E54-88A28209DB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127306-653C-4AD7-BBB7-8B40AE9663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93371" y="10392151"/>
            <a:ext cx="5487114" cy="730250"/>
          </a:xfrm>
        </p:spPr>
        <p:txBody>
          <a:bodyPr/>
          <a:lstStyle>
            <a:lvl1pPr rtl="0">
              <a:defRPr sz="4800" b="1">
                <a:solidFill>
                  <a:schemeClr val="accent4"/>
                </a:solidFill>
              </a:defRPr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pic>
        <p:nvPicPr>
          <p:cNvPr id="5" name="Picture 2" descr="econocom - Gala IT One">
            <a:extLst>
              <a:ext uri="{FF2B5EF4-FFF2-40B4-BE49-F238E27FC236}">
                <a16:creationId xmlns:a16="http://schemas.microsoft.com/office/drawing/2014/main" id="{7EB107FA-6C41-45E1-BFB3-8CC93D3C2E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32573" y="1663581"/>
            <a:ext cx="6457743" cy="103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794A636E-4A2D-460E-A4F1-EFE3E1944894}"/>
              </a:ext>
            </a:extLst>
          </p:cNvPr>
          <p:cNvCxnSpPr/>
          <p:nvPr userDrawn="1"/>
        </p:nvCxnSpPr>
        <p:spPr>
          <a:xfrm>
            <a:off x="2594355" y="9191944"/>
            <a:ext cx="926095" cy="0"/>
          </a:xfrm>
          <a:prstGeom prst="line">
            <a:avLst/>
          </a:prstGeom>
          <a:ln w="635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962FA7FF-770F-4C50-ADF2-D8264EEBE3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93628" y="3966286"/>
            <a:ext cx="9870013" cy="4247316"/>
          </a:xfrm>
        </p:spPr>
        <p:txBody>
          <a:bodyPr wrap="none" anchor="b">
            <a:sp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13198">
                <a:solidFill>
                  <a:schemeClr val="bg1"/>
                </a:solidFill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err="1"/>
              <a:t>Titre</a:t>
            </a:r>
            <a:endParaRPr lang="en-US"/>
          </a:p>
          <a:p>
            <a:pPr lvl="0"/>
            <a:r>
              <a:rPr lang="en-US"/>
              <a:t>de la slide</a:t>
            </a:r>
          </a:p>
        </p:txBody>
      </p:sp>
    </p:spTree>
    <p:extLst>
      <p:ext uri="{BB962C8B-B14F-4D97-AF65-F5344CB8AC3E}">
        <p14:creationId xmlns:p14="http://schemas.microsoft.com/office/powerpoint/2010/main" val="38714894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29BC7B5A-C3AA-4827-485D-A769E18B949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882442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9BC7B5A-C3AA-4827-485D-A769E18B949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127306-653C-4AD7-BBB7-8B40AE9663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93371" y="9110245"/>
            <a:ext cx="5487114" cy="730250"/>
          </a:xfrm>
        </p:spPr>
        <p:txBody>
          <a:bodyPr/>
          <a:lstStyle>
            <a:lvl1pPr rtl="0">
              <a:defRPr sz="2800" b="1" spc="600">
                <a:solidFill>
                  <a:schemeClr val="bg1"/>
                </a:solidFill>
              </a:defRPr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pic>
        <p:nvPicPr>
          <p:cNvPr id="5" name="Picture 2" descr="econocom - Gala IT One">
            <a:extLst>
              <a:ext uri="{FF2B5EF4-FFF2-40B4-BE49-F238E27FC236}">
                <a16:creationId xmlns:a16="http://schemas.microsoft.com/office/drawing/2014/main" id="{7EB107FA-6C41-45E1-BFB3-8CC93D3C2E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32573" y="11358187"/>
            <a:ext cx="6457743" cy="103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962FA7FF-770F-4C50-ADF2-D8264EEBE3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93628" y="4175341"/>
            <a:ext cx="18453474" cy="1323119"/>
          </a:xfrm>
        </p:spPr>
        <p:txBody>
          <a:bodyPr wrap="square" anchor="b">
            <a:spAutoFit/>
          </a:bodyPr>
          <a:lstStyle>
            <a:lvl1pPr marL="0" indent="0" rtl="0">
              <a:lnSpc>
                <a:spcPct val="100000"/>
              </a:lnSpc>
              <a:spcBef>
                <a:spcPts val="0"/>
              </a:spcBef>
              <a:buNone/>
              <a:defRPr sz="7998" b="1" cap="all" baseline="0">
                <a:solidFill>
                  <a:schemeClr val="bg1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err="1"/>
              <a:t>Titre</a:t>
            </a:r>
            <a:r>
              <a:rPr lang="en-US"/>
              <a:t> de la slide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2E57AEB-0A3E-4F47-B96C-D161A864364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93627" y="8091158"/>
            <a:ext cx="9394303" cy="562068"/>
          </a:xfrm>
          <a:solidFill>
            <a:schemeClr val="accent1"/>
          </a:solidFill>
        </p:spPr>
        <p:txBody>
          <a:bodyPr wrap="none" tIns="72000" anchor="ctr">
            <a:spAutoFit/>
          </a:bodyPr>
          <a:lstStyle>
            <a:lvl1pPr marL="0" indent="0" rtl="0">
              <a:buNone/>
              <a:defRPr sz="3200" cap="all" spc="600" baseline="0">
                <a:solidFill>
                  <a:schemeClr val="bg1"/>
                </a:solidFill>
              </a:defRPr>
            </a:lvl1pPr>
            <a:lvl2pPr marL="914218" indent="0">
              <a:buNone/>
              <a:defRPr/>
            </a:lvl2pPr>
            <a:lvl3pPr marL="1828434" indent="0">
              <a:buNone/>
              <a:defRPr/>
            </a:lvl3pPr>
            <a:lvl4pPr marL="2742652" indent="0">
              <a:buNone/>
              <a:defRPr/>
            </a:lvl4pPr>
            <a:lvl5pPr marL="3656868" indent="0">
              <a:buNone/>
              <a:defRPr/>
            </a:lvl5pPr>
          </a:lstStyle>
          <a:p>
            <a:pPr lvl="0"/>
            <a:r>
              <a:rPr lang="en-US"/>
              <a:t>Sous </a:t>
            </a:r>
            <a:r>
              <a:rPr lang="en-US" err="1"/>
              <a:t>titre</a:t>
            </a:r>
            <a:r>
              <a:rPr lang="en-US"/>
              <a:t> de la </a:t>
            </a:r>
            <a:r>
              <a:rPr lang="en-US" err="1"/>
              <a:t>présentation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7326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hink-cell data - do not delete" hidden="1">
            <a:extLst>
              <a:ext uri="{FF2B5EF4-FFF2-40B4-BE49-F238E27FC236}">
                <a16:creationId xmlns:a16="http://schemas.microsoft.com/office/drawing/2014/main" id="{810198DA-E52C-DC09-4026-9495EF16037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473870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10198DA-E52C-DC09-4026-9495EF1603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64619B46-76AC-4738-9CE9-8619D84BB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F81CF6-D222-420F-8D5F-D2ECA39C2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C89B75-69BA-4972-A5BA-F285A9CA3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B0AE86-6575-471F-A6D7-3088F11F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9897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F54F0607-B74B-F901-063D-9F2823E2FED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0255760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54F0607-B74B-F901-063D-9F2823E2FE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64619B46-76AC-4738-9CE9-8619D84BB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rtl="0">
              <a:defRPr/>
            </a:lvl1pPr>
          </a:lstStyle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F81CF6-D222-420F-8D5F-D2ECA39C2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C89B75-69BA-4972-A5BA-F285A9CA3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B0AE86-6575-471F-A6D7-3088F11F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F23AC65-C817-4F95-9431-82F84666E0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20" y="1679576"/>
            <a:ext cx="22996344" cy="590931"/>
          </a:xfrm>
        </p:spPr>
        <p:txBody>
          <a:bodyPr>
            <a:spAutoFit/>
          </a:bodyPr>
          <a:lstStyle>
            <a:lvl1pPr marL="0" indent="0" rtl="0"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r>
              <a:rPr lang="en-US"/>
              <a:t> de la slide</a:t>
            </a:r>
          </a:p>
        </p:txBody>
      </p:sp>
    </p:spTree>
    <p:extLst>
      <p:ext uri="{BB962C8B-B14F-4D97-AF65-F5344CB8AC3E}">
        <p14:creationId xmlns:p14="http://schemas.microsoft.com/office/powerpoint/2010/main" val="4613792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075E3759-81EE-8187-77FD-31CFADD6630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704811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75E3759-81EE-8187-77FD-31CFADD663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64619B46-76AC-4738-9CE9-8619D84BB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4573" y="1413415"/>
            <a:ext cx="22998030" cy="867673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F81CF6-D222-420F-8D5F-D2ECA39C2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C89B75-69BA-4972-A5BA-F285A9CA3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B0AE86-6575-471F-A6D7-3088F11F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F23AC65-C817-4F95-9431-82F84666E0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20" y="730148"/>
            <a:ext cx="22996344" cy="590931"/>
          </a:xfrm>
        </p:spPr>
        <p:txBody>
          <a:bodyPr>
            <a:spAutoFit/>
          </a:bodyPr>
          <a:lstStyle>
            <a:lvl1pPr marL="0" indent="0" rtl="0"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Sous-</a:t>
            </a:r>
            <a:r>
              <a:rPr lang="en-US" err="1"/>
              <a:t>titre</a:t>
            </a:r>
            <a:r>
              <a:rPr lang="en-US"/>
              <a:t> de la slide</a:t>
            </a:r>
          </a:p>
        </p:txBody>
      </p:sp>
    </p:spTree>
    <p:extLst>
      <p:ext uri="{BB962C8B-B14F-4D97-AF65-F5344CB8AC3E}">
        <p14:creationId xmlns:p14="http://schemas.microsoft.com/office/powerpoint/2010/main" val="1848220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6CCCDEDF-1629-6324-2566-2D1C4B6E3C0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522287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CCCDEDF-1629-6324-2566-2D1C4B6E3C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64619B46-76AC-4738-9CE9-8619D84BB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4573" y="1454183"/>
            <a:ext cx="22998030" cy="867673"/>
          </a:xfrm>
        </p:spPr>
        <p:txBody>
          <a:bodyPr vert="horz"/>
          <a:lstStyle>
            <a:lvl1pPr rtl="0">
              <a:defRPr/>
            </a:lvl1pPr>
          </a:lstStyle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F81CF6-D222-420F-8D5F-D2ECA39C2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C89B75-69BA-4972-A5BA-F285A9CA3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B0AE86-6575-471F-A6D7-3088F11F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D612C8AA-4573-4E63-BCBA-913AED9B08F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8444" y="806872"/>
            <a:ext cx="2361287" cy="397032"/>
          </a:xfrm>
          <a:solidFill>
            <a:schemeClr val="accent1"/>
          </a:solidFill>
        </p:spPr>
        <p:txBody>
          <a:bodyPr wrap="none" anchor="ctr">
            <a:spAutoFit/>
          </a:bodyPr>
          <a:lstStyle>
            <a:lvl1pPr marL="0" indent="0" rtl="0">
              <a:buNone/>
              <a:defRPr sz="2200" cap="all" spc="6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Sur </a:t>
            </a:r>
            <a:r>
              <a:rPr lang="en-US" err="1"/>
              <a:t>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960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seul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B41362E8-9B6C-1E98-4076-86D2C7D0DCB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131845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41362E8-9B6C-1E98-4076-86D2C7D0DC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64619B46-76AC-4738-9CE9-8619D84BB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4573" y="1454183"/>
            <a:ext cx="22998030" cy="867673"/>
          </a:xfrm>
        </p:spPr>
        <p:txBody>
          <a:bodyPr vert="horz"/>
          <a:lstStyle>
            <a:lvl1pPr rtl="0"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F81CF6-D222-420F-8D5F-D2ECA39C2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3C89B75-69BA-4972-A5BA-F285A9CA3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B0AE86-6575-471F-A6D7-3088F11F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D612C8AA-4573-4E63-BCBA-913AED9B08F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8444" y="806872"/>
            <a:ext cx="2361287" cy="397032"/>
          </a:xfrm>
          <a:solidFill>
            <a:schemeClr val="accent1"/>
          </a:solidFill>
        </p:spPr>
        <p:txBody>
          <a:bodyPr wrap="none" anchor="ctr">
            <a:spAutoFit/>
          </a:bodyPr>
          <a:lstStyle>
            <a:lvl1pPr marL="0" indent="0" rtl="0">
              <a:buNone/>
              <a:defRPr sz="2200" cap="all" spc="6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Sur </a:t>
            </a:r>
            <a:r>
              <a:rPr lang="en-US" err="1"/>
              <a:t>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6201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6268181F-3FBC-3256-D91A-5D3C2BD58D4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05802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268181F-3FBC-3256-D91A-5D3C2BD58D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127306-653C-4AD7-BBB7-8B40AE966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rtl="0">
              <a:defRPr/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1271390-300A-496F-8204-EC748109F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rtl="0"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FA5712-EF9E-4F97-80BE-460A25077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0">
              <a:defRPr/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5137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D87DC8C5-3F5D-DAFC-D743-D0B57599B5B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433839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87DC8C5-3F5D-DAFC-D743-D0B57599B5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F1E937FB-2353-12A4-FD0A-0E4B7AE8D65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87175" cy="1371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C5B8E0-2458-8F99-503D-9C4D290A5D8B}"/>
              </a:ext>
            </a:extLst>
          </p:cNvPr>
          <p:cNvSpPr/>
          <p:nvPr userDrawn="1"/>
        </p:nvSpPr>
        <p:spPr>
          <a:xfrm>
            <a:off x="0" y="0"/>
            <a:ext cx="24387175" cy="13716000"/>
          </a:xfrm>
          <a:prstGeom prst="rect">
            <a:avLst/>
          </a:prstGeom>
          <a:solidFill>
            <a:srgbClr val="3E0C81">
              <a:alpha val="7650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235741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9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ags" Target="../tags/tag9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13.xml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ags" Target="../tags/tag14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17.xml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ags" Target="../tags/tag19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3.bin"/><Relationship Id="rId4" Type="http://schemas.openxmlformats.org/officeDocument/2006/relationships/tags" Target="../tags/tag2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slideLayout" Target="../slideLayouts/slideLayout23.xml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ags" Target="../tags/tag27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tags" Target="../tags/tag32.xml"/><Relationship Id="rId5" Type="http://schemas.openxmlformats.org/officeDocument/2006/relationships/slideLayout" Target="../slideLayouts/slideLayout29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ABA974F0-48C2-65D3-993D-8DA6FF7E967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413844426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9" imgW="403" imgH="396" progId="TCLayout.ActiveDocument.1">
                  <p:embed/>
                </p:oleObj>
              </mc:Choice>
              <mc:Fallback>
                <p:oleObj name="Diapositive think-cell" r:id="rId9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BA974F0-48C2-65D3-993D-8DA6FF7E967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98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>
          <p15:clr>
            <a:srgbClr val="F26B43"/>
          </p15:clr>
        </p15:guide>
        <p15:guide id="2" pos="768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6F4D8698-9582-A9B7-EC74-8541CA58ADB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81411629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403" imgH="396" progId="TCLayout.ActiveDocument.1">
                  <p:embed/>
                </p:oleObj>
              </mc:Choice>
              <mc:Fallback>
                <p:oleObj name="Diapositive think-cell" r:id="rId7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F4D8698-9582-A9B7-EC74-8541CA58AD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Shape 0">
            <a:extLst>
              <a:ext uri="{FF2B5EF4-FFF2-40B4-BE49-F238E27FC236}">
                <a16:creationId xmlns:a16="http://schemas.microsoft.com/office/drawing/2014/main" id="{967C61B7-2ABF-632C-72D6-BC3376BFB4DB}"/>
              </a:ext>
            </a:extLst>
          </p:cNvPr>
          <p:cNvSpPr/>
          <p:nvPr userDrawn="1"/>
        </p:nvSpPr>
        <p:spPr>
          <a:xfrm>
            <a:off x="18001482" y="2246243"/>
            <a:ext cx="5880835" cy="5665857"/>
          </a:xfrm>
          <a:prstGeom prst="roundRect">
            <a:avLst>
              <a:gd name="adj" fmla="val 8400"/>
            </a:avLst>
          </a:prstGeom>
          <a:solidFill>
            <a:srgbClr val="FF997F">
              <a:alpha val="65000"/>
            </a:srgbClr>
          </a:solidFill>
          <a:ln/>
        </p:spPr>
        <p:txBody>
          <a:bodyPr/>
          <a:lstStyle/>
          <a:p>
            <a:pPr rtl="0"/>
            <a:endParaRPr lang="en-US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Forme libre 42">
            <a:extLst>
              <a:ext uri="{FF2B5EF4-FFF2-40B4-BE49-F238E27FC236}">
                <a16:creationId xmlns:a16="http://schemas.microsoft.com/office/drawing/2014/main" id="{99C85306-9B0F-6532-C51B-53580271B8DB}"/>
              </a:ext>
            </a:extLst>
          </p:cNvPr>
          <p:cNvSpPr/>
          <p:nvPr userDrawn="1"/>
        </p:nvSpPr>
        <p:spPr>
          <a:xfrm>
            <a:off x="18052287" y="12166600"/>
            <a:ext cx="6389028" cy="1549400"/>
          </a:xfrm>
          <a:custGeom>
            <a:avLst/>
            <a:gdLst>
              <a:gd name="connsiteX0" fmla="*/ 448054 w 6389028"/>
              <a:gd name="connsiteY0" fmla="*/ 0 h 1549400"/>
              <a:gd name="connsiteX1" fmla="*/ 6389028 w 6389028"/>
              <a:gd name="connsiteY1" fmla="*/ 0 h 1549400"/>
              <a:gd name="connsiteX2" fmla="*/ 6389028 w 6389028"/>
              <a:gd name="connsiteY2" fmla="*/ 1549400 h 1549400"/>
              <a:gd name="connsiteX3" fmla="*/ 0 w 6389028"/>
              <a:gd name="connsiteY3" fmla="*/ 1549400 h 1549400"/>
              <a:gd name="connsiteX4" fmla="*/ 0 w 6389028"/>
              <a:gd name="connsiteY4" fmla="*/ 448053 h 1549400"/>
              <a:gd name="connsiteX5" fmla="*/ 448054 w 6389028"/>
              <a:gd name="connsiteY5" fmla="*/ 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9028" h="1549400">
                <a:moveTo>
                  <a:pt x="448054" y="0"/>
                </a:moveTo>
                <a:lnTo>
                  <a:pt x="6389028" y="0"/>
                </a:lnTo>
                <a:lnTo>
                  <a:pt x="6389028" y="1549400"/>
                </a:lnTo>
                <a:lnTo>
                  <a:pt x="0" y="1549400"/>
                </a:lnTo>
                <a:lnTo>
                  <a:pt x="0" y="448053"/>
                </a:lnTo>
                <a:cubicBezTo>
                  <a:pt x="0" y="200600"/>
                  <a:pt x="200600" y="0"/>
                  <a:pt x="448054" y="0"/>
                </a:cubicBezTo>
                <a:close/>
              </a:path>
            </a:pathLst>
          </a:custGeom>
          <a:solidFill>
            <a:srgbClr val="A95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44" name="Forme libre 43">
            <a:extLst>
              <a:ext uri="{FF2B5EF4-FFF2-40B4-BE49-F238E27FC236}">
                <a16:creationId xmlns:a16="http://schemas.microsoft.com/office/drawing/2014/main" id="{5215B107-69F3-A5C2-48FD-913E95C7073D}"/>
              </a:ext>
            </a:extLst>
          </p:cNvPr>
          <p:cNvSpPr/>
          <p:nvPr userDrawn="1"/>
        </p:nvSpPr>
        <p:spPr>
          <a:xfrm>
            <a:off x="0" y="2819400"/>
            <a:ext cx="17746133" cy="6070600"/>
          </a:xfrm>
          <a:custGeom>
            <a:avLst/>
            <a:gdLst>
              <a:gd name="connsiteX0" fmla="*/ 0 w 17363070"/>
              <a:gd name="connsiteY0" fmla="*/ 0 h 6070600"/>
              <a:gd name="connsiteX1" fmla="*/ 16915000 w 17363070"/>
              <a:gd name="connsiteY1" fmla="*/ 0 h 6070600"/>
              <a:gd name="connsiteX2" fmla="*/ 17363070 w 17363070"/>
              <a:gd name="connsiteY2" fmla="*/ 448071 h 6070600"/>
              <a:gd name="connsiteX3" fmla="*/ 17363070 w 17363070"/>
              <a:gd name="connsiteY3" fmla="*/ 5622529 h 6070600"/>
              <a:gd name="connsiteX4" fmla="*/ 16915000 w 17363070"/>
              <a:gd name="connsiteY4" fmla="*/ 6070600 h 6070600"/>
              <a:gd name="connsiteX5" fmla="*/ 0 w 17363070"/>
              <a:gd name="connsiteY5" fmla="*/ 6070600 h 607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63070" h="6070600">
                <a:moveTo>
                  <a:pt x="0" y="0"/>
                </a:moveTo>
                <a:lnTo>
                  <a:pt x="16915000" y="0"/>
                </a:lnTo>
                <a:cubicBezTo>
                  <a:pt x="17162462" y="0"/>
                  <a:pt x="17363070" y="200608"/>
                  <a:pt x="17363070" y="448071"/>
                </a:cubicBezTo>
                <a:lnTo>
                  <a:pt x="17363070" y="5622529"/>
                </a:lnTo>
                <a:cubicBezTo>
                  <a:pt x="17363070" y="5869992"/>
                  <a:pt x="17162462" y="6070600"/>
                  <a:pt x="16915000" y="6070600"/>
                </a:cubicBezTo>
                <a:lnTo>
                  <a:pt x="0" y="6070600"/>
                </a:lnTo>
                <a:close/>
              </a:path>
            </a:pathLst>
          </a:custGeom>
          <a:solidFill>
            <a:srgbClr val="3E0D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>
              <a:lnSpc>
                <a:spcPts val="2900"/>
              </a:lnSpc>
            </a:pPr>
            <a:endParaRPr lang="en-US"/>
          </a:p>
        </p:txBody>
      </p:sp>
      <p:sp>
        <p:nvSpPr>
          <p:cNvPr id="46" name="Shape 14">
            <a:extLst>
              <a:ext uri="{FF2B5EF4-FFF2-40B4-BE49-F238E27FC236}">
                <a16:creationId xmlns:a16="http://schemas.microsoft.com/office/drawing/2014/main" id="{5E4FF6B4-3151-70AA-19DB-E5B39D9BAE20}"/>
              </a:ext>
            </a:extLst>
          </p:cNvPr>
          <p:cNvSpPr/>
          <p:nvPr userDrawn="1"/>
        </p:nvSpPr>
        <p:spPr>
          <a:xfrm>
            <a:off x="5452314" y="9144000"/>
            <a:ext cx="9246756" cy="4330700"/>
          </a:xfrm>
          <a:prstGeom prst="roundRect">
            <a:avLst>
              <a:gd name="adj" fmla="val 8023"/>
            </a:avLst>
          </a:prstGeom>
          <a:solidFill>
            <a:srgbClr val="CDB8FA">
              <a:alpha val="10000"/>
            </a:srgbClr>
          </a:solidFill>
          <a:ln w="25400">
            <a:solidFill>
              <a:srgbClr val="CDB8FA"/>
            </a:solidFill>
            <a:prstDash val="solid"/>
          </a:ln>
        </p:spPr>
        <p:txBody>
          <a:bodyPr/>
          <a:lstStyle/>
          <a:p>
            <a:pPr rtl="0"/>
            <a:endParaRPr lang="en-US"/>
          </a:p>
        </p:txBody>
      </p:sp>
      <p:sp>
        <p:nvSpPr>
          <p:cNvPr id="47" name="Shape 54">
            <a:extLst>
              <a:ext uri="{FF2B5EF4-FFF2-40B4-BE49-F238E27FC236}">
                <a16:creationId xmlns:a16="http://schemas.microsoft.com/office/drawing/2014/main" id="{EAFDA088-142B-E3A1-FACE-1B302A953C2F}"/>
              </a:ext>
            </a:extLst>
          </p:cNvPr>
          <p:cNvSpPr/>
          <p:nvPr userDrawn="1"/>
        </p:nvSpPr>
        <p:spPr>
          <a:xfrm>
            <a:off x="15207133" y="8115300"/>
            <a:ext cx="8675184" cy="3848100"/>
          </a:xfrm>
          <a:prstGeom prst="roundRect">
            <a:avLst>
              <a:gd name="adj" fmla="val 11644"/>
            </a:avLst>
          </a:prstGeom>
          <a:solidFill>
            <a:srgbClr val="F9D957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56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81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A4BA85C6-350F-75C1-7F1D-E101CA32384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1704368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403" imgH="396" progId="TCLayout.ActiveDocument.1">
                  <p:embed/>
                </p:oleObj>
              </mc:Choice>
              <mc:Fallback>
                <p:oleObj name="Diapositive think-cell" r:id="rId7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4BA85C6-350F-75C1-7F1D-E101CA3238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Shape 0">
            <a:extLst>
              <a:ext uri="{FF2B5EF4-FFF2-40B4-BE49-F238E27FC236}">
                <a16:creationId xmlns:a16="http://schemas.microsoft.com/office/drawing/2014/main" id="{967C61B7-2ABF-632C-72D6-BC3376BFB4DB}"/>
              </a:ext>
            </a:extLst>
          </p:cNvPr>
          <p:cNvSpPr/>
          <p:nvPr userDrawn="1"/>
        </p:nvSpPr>
        <p:spPr>
          <a:xfrm>
            <a:off x="18001482" y="2246243"/>
            <a:ext cx="5880835" cy="5665857"/>
          </a:xfrm>
          <a:prstGeom prst="roundRect">
            <a:avLst>
              <a:gd name="adj" fmla="val 8400"/>
            </a:avLst>
          </a:prstGeom>
          <a:solidFill>
            <a:srgbClr val="FF997F">
              <a:alpha val="65000"/>
            </a:srgbClr>
          </a:solidFill>
          <a:ln/>
        </p:spPr>
        <p:txBody>
          <a:bodyPr/>
          <a:lstStyle/>
          <a:p>
            <a:pPr rtl="0"/>
            <a:endParaRPr lang="en-US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Forme libre 42">
            <a:extLst>
              <a:ext uri="{FF2B5EF4-FFF2-40B4-BE49-F238E27FC236}">
                <a16:creationId xmlns:a16="http://schemas.microsoft.com/office/drawing/2014/main" id="{99C85306-9B0F-6532-C51B-53580271B8DB}"/>
              </a:ext>
            </a:extLst>
          </p:cNvPr>
          <p:cNvSpPr/>
          <p:nvPr userDrawn="1"/>
        </p:nvSpPr>
        <p:spPr>
          <a:xfrm>
            <a:off x="18052287" y="12166600"/>
            <a:ext cx="6389028" cy="1549400"/>
          </a:xfrm>
          <a:custGeom>
            <a:avLst/>
            <a:gdLst>
              <a:gd name="connsiteX0" fmla="*/ 448054 w 6389028"/>
              <a:gd name="connsiteY0" fmla="*/ 0 h 1549400"/>
              <a:gd name="connsiteX1" fmla="*/ 6389028 w 6389028"/>
              <a:gd name="connsiteY1" fmla="*/ 0 h 1549400"/>
              <a:gd name="connsiteX2" fmla="*/ 6389028 w 6389028"/>
              <a:gd name="connsiteY2" fmla="*/ 1549400 h 1549400"/>
              <a:gd name="connsiteX3" fmla="*/ 0 w 6389028"/>
              <a:gd name="connsiteY3" fmla="*/ 1549400 h 1549400"/>
              <a:gd name="connsiteX4" fmla="*/ 0 w 6389028"/>
              <a:gd name="connsiteY4" fmla="*/ 448053 h 1549400"/>
              <a:gd name="connsiteX5" fmla="*/ 448054 w 6389028"/>
              <a:gd name="connsiteY5" fmla="*/ 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9028" h="1549400">
                <a:moveTo>
                  <a:pt x="448054" y="0"/>
                </a:moveTo>
                <a:lnTo>
                  <a:pt x="6389028" y="0"/>
                </a:lnTo>
                <a:lnTo>
                  <a:pt x="6389028" y="1549400"/>
                </a:lnTo>
                <a:lnTo>
                  <a:pt x="0" y="1549400"/>
                </a:lnTo>
                <a:lnTo>
                  <a:pt x="0" y="448053"/>
                </a:lnTo>
                <a:cubicBezTo>
                  <a:pt x="0" y="200600"/>
                  <a:pt x="200600" y="0"/>
                  <a:pt x="448054" y="0"/>
                </a:cubicBezTo>
                <a:close/>
              </a:path>
            </a:pathLst>
          </a:custGeom>
          <a:solidFill>
            <a:srgbClr val="A95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44" name="Forme libre 43">
            <a:extLst>
              <a:ext uri="{FF2B5EF4-FFF2-40B4-BE49-F238E27FC236}">
                <a16:creationId xmlns:a16="http://schemas.microsoft.com/office/drawing/2014/main" id="{5215B107-69F3-A5C2-48FD-913E95C7073D}"/>
              </a:ext>
            </a:extLst>
          </p:cNvPr>
          <p:cNvSpPr/>
          <p:nvPr userDrawn="1"/>
        </p:nvSpPr>
        <p:spPr>
          <a:xfrm>
            <a:off x="0" y="2819400"/>
            <a:ext cx="17746133" cy="6070600"/>
          </a:xfrm>
          <a:custGeom>
            <a:avLst/>
            <a:gdLst>
              <a:gd name="connsiteX0" fmla="*/ 0 w 17363070"/>
              <a:gd name="connsiteY0" fmla="*/ 0 h 6070600"/>
              <a:gd name="connsiteX1" fmla="*/ 16915000 w 17363070"/>
              <a:gd name="connsiteY1" fmla="*/ 0 h 6070600"/>
              <a:gd name="connsiteX2" fmla="*/ 17363070 w 17363070"/>
              <a:gd name="connsiteY2" fmla="*/ 448071 h 6070600"/>
              <a:gd name="connsiteX3" fmla="*/ 17363070 w 17363070"/>
              <a:gd name="connsiteY3" fmla="*/ 5622529 h 6070600"/>
              <a:gd name="connsiteX4" fmla="*/ 16915000 w 17363070"/>
              <a:gd name="connsiteY4" fmla="*/ 6070600 h 6070600"/>
              <a:gd name="connsiteX5" fmla="*/ 0 w 17363070"/>
              <a:gd name="connsiteY5" fmla="*/ 6070600 h 607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63070" h="6070600">
                <a:moveTo>
                  <a:pt x="0" y="0"/>
                </a:moveTo>
                <a:lnTo>
                  <a:pt x="16915000" y="0"/>
                </a:lnTo>
                <a:cubicBezTo>
                  <a:pt x="17162462" y="0"/>
                  <a:pt x="17363070" y="200608"/>
                  <a:pt x="17363070" y="448071"/>
                </a:cubicBezTo>
                <a:lnTo>
                  <a:pt x="17363070" y="5622529"/>
                </a:lnTo>
                <a:cubicBezTo>
                  <a:pt x="17363070" y="5869992"/>
                  <a:pt x="17162462" y="6070600"/>
                  <a:pt x="16915000" y="6070600"/>
                </a:cubicBezTo>
                <a:lnTo>
                  <a:pt x="0" y="6070600"/>
                </a:lnTo>
                <a:close/>
              </a:path>
            </a:pathLst>
          </a:custGeom>
          <a:solidFill>
            <a:srgbClr val="3E0D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>
              <a:lnSpc>
                <a:spcPts val="2900"/>
              </a:lnSpc>
            </a:pPr>
            <a:endParaRPr lang="en-US"/>
          </a:p>
        </p:txBody>
      </p:sp>
      <p:sp>
        <p:nvSpPr>
          <p:cNvPr id="46" name="Shape 14">
            <a:extLst>
              <a:ext uri="{FF2B5EF4-FFF2-40B4-BE49-F238E27FC236}">
                <a16:creationId xmlns:a16="http://schemas.microsoft.com/office/drawing/2014/main" id="{5E4FF6B4-3151-70AA-19DB-E5B39D9BAE20}"/>
              </a:ext>
            </a:extLst>
          </p:cNvPr>
          <p:cNvSpPr/>
          <p:nvPr userDrawn="1"/>
        </p:nvSpPr>
        <p:spPr>
          <a:xfrm>
            <a:off x="5452314" y="9144000"/>
            <a:ext cx="9246756" cy="4330700"/>
          </a:xfrm>
          <a:prstGeom prst="roundRect">
            <a:avLst>
              <a:gd name="adj" fmla="val 8023"/>
            </a:avLst>
          </a:prstGeom>
          <a:solidFill>
            <a:srgbClr val="CDB8FA">
              <a:alpha val="10000"/>
            </a:srgbClr>
          </a:solidFill>
          <a:ln w="25400">
            <a:solidFill>
              <a:srgbClr val="CDB8FA"/>
            </a:solidFill>
            <a:prstDash val="solid"/>
          </a:ln>
        </p:spPr>
        <p:txBody>
          <a:bodyPr/>
          <a:lstStyle/>
          <a:p>
            <a:pPr rtl="0"/>
            <a:endParaRPr lang="en-US"/>
          </a:p>
        </p:txBody>
      </p:sp>
      <p:sp>
        <p:nvSpPr>
          <p:cNvPr id="47" name="Shape 54">
            <a:extLst>
              <a:ext uri="{FF2B5EF4-FFF2-40B4-BE49-F238E27FC236}">
                <a16:creationId xmlns:a16="http://schemas.microsoft.com/office/drawing/2014/main" id="{EAFDA088-142B-E3A1-FACE-1B302A953C2F}"/>
              </a:ext>
            </a:extLst>
          </p:cNvPr>
          <p:cNvSpPr/>
          <p:nvPr userDrawn="1"/>
        </p:nvSpPr>
        <p:spPr>
          <a:xfrm>
            <a:off x="15207133" y="8115300"/>
            <a:ext cx="8675184" cy="3848100"/>
          </a:xfrm>
          <a:prstGeom prst="roundRect">
            <a:avLst>
              <a:gd name="adj" fmla="val 11644"/>
            </a:avLst>
          </a:prstGeom>
          <a:solidFill>
            <a:srgbClr val="F9D957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1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81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B860B1F-1CBF-187B-0588-7035DF51FF7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9818352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403" imgH="396" progId="TCLayout.ActiveDocument.1">
                  <p:embed/>
                </p:oleObj>
              </mc:Choice>
              <mc:Fallback>
                <p:oleObj name="Diapositive think-cell" r:id="rId7" imgW="403" imgH="396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B860B1F-1CBF-187B-0588-7035DF51FF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Shape 0">
            <a:extLst>
              <a:ext uri="{FF2B5EF4-FFF2-40B4-BE49-F238E27FC236}">
                <a16:creationId xmlns:a16="http://schemas.microsoft.com/office/drawing/2014/main" id="{967C61B7-2ABF-632C-72D6-BC3376BFB4DB}"/>
              </a:ext>
            </a:extLst>
          </p:cNvPr>
          <p:cNvSpPr/>
          <p:nvPr userDrawn="1"/>
        </p:nvSpPr>
        <p:spPr>
          <a:xfrm>
            <a:off x="18001482" y="2246243"/>
            <a:ext cx="5880835" cy="5665857"/>
          </a:xfrm>
          <a:prstGeom prst="roundRect">
            <a:avLst>
              <a:gd name="adj" fmla="val 8400"/>
            </a:avLst>
          </a:prstGeom>
          <a:solidFill>
            <a:srgbClr val="FF997F">
              <a:alpha val="65000"/>
            </a:srgbClr>
          </a:solidFill>
          <a:ln/>
        </p:spPr>
        <p:txBody>
          <a:bodyPr/>
          <a:lstStyle/>
          <a:p>
            <a:pPr rtl="0"/>
            <a:endParaRPr lang="en-US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Forme libre 42">
            <a:extLst>
              <a:ext uri="{FF2B5EF4-FFF2-40B4-BE49-F238E27FC236}">
                <a16:creationId xmlns:a16="http://schemas.microsoft.com/office/drawing/2014/main" id="{99C85306-9B0F-6532-C51B-53580271B8DB}"/>
              </a:ext>
            </a:extLst>
          </p:cNvPr>
          <p:cNvSpPr/>
          <p:nvPr userDrawn="1"/>
        </p:nvSpPr>
        <p:spPr>
          <a:xfrm>
            <a:off x="18052287" y="12166600"/>
            <a:ext cx="6389028" cy="1549400"/>
          </a:xfrm>
          <a:custGeom>
            <a:avLst/>
            <a:gdLst>
              <a:gd name="connsiteX0" fmla="*/ 448054 w 6389028"/>
              <a:gd name="connsiteY0" fmla="*/ 0 h 1549400"/>
              <a:gd name="connsiteX1" fmla="*/ 6389028 w 6389028"/>
              <a:gd name="connsiteY1" fmla="*/ 0 h 1549400"/>
              <a:gd name="connsiteX2" fmla="*/ 6389028 w 6389028"/>
              <a:gd name="connsiteY2" fmla="*/ 1549400 h 1549400"/>
              <a:gd name="connsiteX3" fmla="*/ 0 w 6389028"/>
              <a:gd name="connsiteY3" fmla="*/ 1549400 h 1549400"/>
              <a:gd name="connsiteX4" fmla="*/ 0 w 6389028"/>
              <a:gd name="connsiteY4" fmla="*/ 448053 h 1549400"/>
              <a:gd name="connsiteX5" fmla="*/ 448054 w 6389028"/>
              <a:gd name="connsiteY5" fmla="*/ 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9028" h="1549400">
                <a:moveTo>
                  <a:pt x="448054" y="0"/>
                </a:moveTo>
                <a:lnTo>
                  <a:pt x="6389028" y="0"/>
                </a:lnTo>
                <a:lnTo>
                  <a:pt x="6389028" y="1549400"/>
                </a:lnTo>
                <a:lnTo>
                  <a:pt x="0" y="1549400"/>
                </a:lnTo>
                <a:lnTo>
                  <a:pt x="0" y="448053"/>
                </a:lnTo>
                <a:cubicBezTo>
                  <a:pt x="0" y="200600"/>
                  <a:pt x="200600" y="0"/>
                  <a:pt x="448054" y="0"/>
                </a:cubicBezTo>
                <a:close/>
              </a:path>
            </a:pathLst>
          </a:custGeom>
          <a:solidFill>
            <a:srgbClr val="A95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44" name="Forme libre 43">
            <a:extLst>
              <a:ext uri="{FF2B5EF4-FFF2-40B4-BE49-F238E27FC236}">
                <a16:creationId xmlns:a16="http://schemas.microsoft.com/office/drawing/2014/main" id="{5215B107-69F3-A5C2-48FD-913E95C7073D}"/>
              </a:ext>
            </a:extLst>
          </p:cNvPr>
          <p:cNvSpPr/>
          <p:nvPr userDrawn="1"/>
        </p:nvSpPr>
        <p:spPr>
          <a:xfrm>
            <a:off x="0" y="2819400"/>
            <a:ext cx="17746133" cy="6070600"/>
          </a:xfrm>
          <a:custGeom>
            <a:avLst/>
            <a:gdLst>
              <a:gd name="connsiteX0" fmla="*/ 0 w 17363070"/>
              <a:gd name="connsiteY0" fmla="*/ 0 h 6070600"/>
              <a:gd name="connsiteX1" fmla="*/ 16915000 w 17363070"/>
              <a:gd name="connsiteY1" fmla="*/ 0 h 6070600"/>
              <a:gd name="connsiteX2" fmla="*/ 17363070 w 17363070"/>
              <a:gd name="connsiteY2" fmla="*/ 448071 h 6070600"/>
              <a:gd name="connsiteX3" fmla="*/ 17363070 w 17363070"/>
              <a:gd name="connsiteY3" fmla="*/ 5622529 h 6070600"/>
              <a:gd name="connsiteX4" fmla="*/ 16915000 w 17363070"/>
              <a:gd name="connsiteY4" fmla="*/ 6070600 h 6070600"/>
              <a:gd name="connsiteX5" fmla="*/ 0 w 17363070"/>
              <a:gd name="connsiteY5" fmla="*/ 6070600 h 607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63070" h="6070600">
                <a:moveTo>
                  <a:pt x="0" y="0"/>
                </a:moveTo>
                <a:lnTo>
                  <a:pt x="16915000" y="0"/>
                </a:lnTo>
                <a:cubicBezTo>
                  <a:pt x="17162462" y="0"/>
                  <a:pt x="17363070" y="200608"/>
                  <a:pt x="17363070" y="448071"/>
                </a:cubicBezTo>
                <a:lnTo>
                  <a:pt x="17363070" y="5622529"/>
                </a:lnTo>
                <a:cubicBezTo>
                  <a:pt x="17363070" y="5869992"/>
                  <a:pt x="17162462" y="6070600"/>
                  <a:pt x="16915000" y="6070600"/>
                </a:cubicBezTo>
                <a:lnTo>
                  <a:pt x="0" y="6070600"/>
                </a:lnTo>
                <a:close/>
              </a:path>
            </a:pathLst>
          </a:custGeom>
          <a:solidFill>
            <a:srgbClr val="3E0D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>
              <a:lnSpc>
                <a:spcPts val="2900"/>
              </a:lnSpc>
            </a:pPr>
            <a:endParaRPr lang="en-US"/>
          </a:p>
        </p:txBody>
      </p:sp>
      <p:sp>
        <p:nvSpPr>
          <p:cNvPr id="46" name="Shape 14">
            <a:extLst>
              <a:ext uri="{FF2B5EF4-FFF2-40B4-BE49-F238E27FC236}">
                <a16:creationId xmlns:a16="http://schemas.microsoft.com/office/drawing/2014/main" id="{5E4FF6B4-3151-70AA-19DB-E5B39D9BAE20}"/>
              </a:ext>
            </a:extLst>
          </p:cNvPr>
          <p:cNvSpPr/>
          <p:nvPr userDrawn="1"/>
        </p:nvSpPr>
        <p:spPr>
          <a:xfrm>
            <a:off x="5452314" y="9144000"/>
            <a:ext cx="9246756" cy="4330700"/>
          </a:xfrm>
          <a:prstGeom prst="roundRect">
            <a:avLst>
              <a:gd name="adj" fmla="val 8023"/>
            </a:avLst>
          </a:prstGeom>
          <a:solidFill>
            <a:srgbClr val="CDB8FA">
              <a:alpha val="10000"/>
            </a:srgbClr>
          </a:solidFill>
          <a:ln w="25400">
            <a:solidFill>
              <a:srgbClr val="CDB8FA"/>
            </a:solidFill>
            <a:prstDash val="solid"/>
          </a:ln>
        </p:spPr>
        <p:txBody>
          <a:bodyPr/>
          <a:lstStyle/>
          <a:p>
            <a:pPr rtl="0"/>
            <a:endParaRPr lang="en-US"/>
          </a:p>
        </p:txBody>
      </p:sp>
      <p:sp>
        <p:nvSpPr>
          <p:cNvPr id="47" name="Shape 54">
            <a:extLst>
              <a:ext uri="{FF2B5EF4-FFF2-40B4-BE49-F238E27FC236}">
                <a16:creationId xmlns:a16="http://schemas.microsoft.com/office/drawing/2014/main" id="{EAFDA088-142B-E3A1-FACE-1B302A953C2F}"/>
              </a:ext>
            </a:extLst>
          </p:cNvPr>
          <p:cNvSpPr/>
          <p:nvPr userDrawn="1"/>
        </p:nvSpPr>
        <p:spPr>
          <a:xfrm>
            <a:off x="15207133" y="8115300"/>
            <a:ext cx="8675184" cy="3848100"/>
          </a:xfrm>
          <a:prstGeom prst="roundRect">
            <a:avLst>
              <a:gd name="adj" fmla="val 11644"/>
            </a:avLst>
          </a:prstGeom>
          <a:solidFill>
            <a:srgbClr val="F9D957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3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7" r:id="rId4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81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928658C6-916F-2F7B-9C30-2E65625413C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18565119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5" imgW="503" imgH="503" progId="TCLayout.ActiveDocument.1">
                  <p:embed/>
                </p:oleObj>
              </mc:Choice>
              <mc:Fallback>
                <p:oleObj name="Diapositive think-cell" r:id="rId5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28658C6-916F-2F7B-9C30-2E65625413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F6DF6BC-4EFC-4E12-B3D8-D66CD6C0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73" y="719157"/>
            <a:ext cx="22998030" cy="86793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15B483-4868-4080-B4EA-A56A2D79F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4573" y="3651250"/>
            <a:ext cx="2299803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err="1"/>
              <a:t>Cliquez</a:t>
            </a:r>
            <a:r>
              <a:rPr lang="en-US"/>
              <a:t> pour modifier les styles du </a:t>
            </a:r>
            <a:r>
              <a:rPr lang="en-US" err="1"/>
              <a:t>texte</a:t>
            </a:r>
            <a:r>
              <a:rPr lang="en-US"/>
              <a:t> du masque</a:t>
            </a:r>
          </a:p>
          <a:p>
            <a:pPr lvl="1"/>
            <a:r>
              <a:rPr lang="en-US"/>
              <a:t>Deuxième </a:t>
            </a:r>
            <a:r>
              <a:rPr lang="en-US" err="1"/>
              <a:t>niveau</a:t>
            </a:r>
            <a:endParaRPr lang="en-US"/>
          </a:p>
          <a:p>
            <a:pPr lvl="2"/>
            <a:r>
              <a:rPr lang="en-US" err="1"/>
              <a:t>Troisième</a:t>
            </a:r>
            <a:r>
              <a:rPr lang="en-US"/>
              <a:t> </a:t>
            </a:r>
            <a:r>
              <a:rPr lang="en-US" err="1"/>
              <a:t>niveau</a:t>
            </a:r>
            <a:endParaRPr lang="en-US"/>
          </a:p>
          <a:p>
            <a:pPr lvl="3"/>
            <a:r>
              <a:rPr lang="en-US" err="1"/>
              <a:t>Quatrième</a:t>
            </a:r>
            <a:r>
              <a:rPr lang="en-US"/>
              <a:t> </a:t>
            </a:r>
            <a:r>
              <a:rPr lang="en-US" err="1"/>
              <a:t>niveau</a:t>
            </a:r>
            <a:endParaRPr lang="en-US"/>
          </a:p>
          <a:p>
            <a:pPr lvl="4"/>
            <a:r>
              <a:rPr lang="en-US" err="1"/>
              <a:t>Cinquième</a:t>
            </a:r>
            <a:r>
              <a:rPr lang="en-US"/>
              <a:t> </a:t>
            </a:r>
            <a:r>
              <a:rPr lang="en-US" err="1"/>
              <a:t>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91EC68-F106-4F25-922D-EB5EF351C1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A04825-3DA3-4BF3-B467-EF0209CA71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328FE9-530B-443A-A849-9F6DF720E6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704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98" r:id="rId2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5600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>
          <p15:clr>
            <a:srgbClr val="F26B43"/>
          </p15:clr>
        </p15:guide>
        <p15:guide id="2" pos="768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7EA4F855-6A1E-DFAE-4901-5B5960C798A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623473503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7" imgW="7772400" imgH="10058400" progId="TCLayout.ActiveDocument.1">
                  <p:embed/>
                </p:oleObj>
              </mc:Choice>
              <mc:Fallback>
                <p:oleObj name="Diapositive think-cell" r:id="rId7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EA4F855-6A1E-DFAE-4901-5B5960C798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Shape 0">
            <a:extLst>
              <a:ext uri="{FF2B5EF4-FFF2-40B4-BE49-F238E27FC236}">
                <a16:creationId xmlns:a16="http://schemas.microsoft.com/office/drawing/2014/main" id="{967C61B7-2ABF-632C-72D6-BC3376BFB4DB}"/>
              </a:ext>
            </a:extLst>
          </p:cNvPr>
          <p:cNvSpPr/>
          <p:nvPr userDrawn="1"/>
        </p:nvSpPr>
        <p:spPr>
          <a:xfrm>
            <a:off x="18001482" y="2246243"/>
            <a:ext cx="5880835" cy="5665857"/>
          </a:xfrm>
          <a:prstGeom prst="roundRect">
            <a:avLst>
              <a:gd name="adj" fmla="val 8400"/>
            </a:avLst>
          </a:prstGeom>
          <a:solidFill>
            <a:srgbClr val="FF997F">
              <a:alpha val="65000"/>
            </a:srgbClr>
          </a:solidFill>
          <a:ln/>
        </p:spPr>
        <p:txBody>
          <a:bodyPr/>
          <a:lstStyle/>
          <a:p>
            <a:pPr rtl="0"/>
            <a:endParaRPr lang="en-US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Forme libre 42">
            <a:extLst>
              <a:ext uri="{FF2B5EF4-FFF2-40B4-BE49-F238E27FC236}">
                <a16:creationId xmlns:a16="http://schemas.microsoft.com/office/drawing/2014/main" id="{99C85306-9B0F-6532-C51B-53580271B8DB}"/>
              </a:ext>
            </a:extLst>
          </p:cNvPr>
          <p:cNvSpPr/>
          <p:nvPr userDrawn="1"/>
        </p:nvSpPr>
        <p:spPr>
          <a:xfrm>
            <a:off x="18052287" y="12166600"/>
            <a:ext cx="6389028" cy="1549400"/>
          </a:xfrm>
          <a:custGeom>
            <a:avLst/>
            <a:gdLst>
              <a:gd name="connsiteX0" fmla="*/ 448054 w 6389028"/>
              <a:gd name="connsiteY0" fmla="*/ 0 h 1549400"/>
              <a:gd name="connsiteX1" fmla="*/ 6389028 w 6389028"/>
              <a:gd name="connsiteY1" fmla="*/ 0 h 1549400"/>
              <a:gd name="connsiteX2" fmla="*/ 6389028 w 6389028"/>
              <a:gd name="connsiteY2" fmla="*/ 1549400 h 1549400"/>
              <a:gd name="connsiteX3" fmla="*/ 0 w 6389028"/>
              <a:gd name="connsiteY3" fmla="*/ 1549400 h 1549400"/>
              <a:gd name="connsiteX4" fmla="*/ 0 w 6389028"/>
              <a:gd name="connsiteY4" fmla="*/ 448053 h 1549400"/>
              <a:gd name="connsiteX5" fmla="*/ 448054 w 6389028"/>
              <a:gd name="connsiteY5" fmla="*/ 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9028" h="1549400">
                <a:moveTo>
                  <a:pt x="448054" y="0"/>
                </a:moveTo>
                <a:lnTo>
                  <a:pt x="6389028" y="0"/>
                </a:lnTo>
                <a:lnTo>
                  <a:pt x="6389028" y="1549400"/>
                </a:lnTo>
                <a:lnTo>
                  <a:pt x="0" y="1549400"/>
                </a:lnTo>
                <a:lnTo>
                  <a:pt x="0" y="448053"/>
                </a:lnTo>
                <a:cubicBezTo>
                  <a:pt x="0" y="200600"/>
                  <a:pt x="200600" y="0"/>
                  <a:pt x="448054" y="0"/>
                </a:cubicBezTo>
                <a:close/>
              </a:path>
            </a:pathLst>
          </a:custGeom>
          <a:solidFill>
            <a:srgbClr val="A95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44" name="Forme libre 43">
            <a:extLst>
              <a:ext uri="{FF2B5EF4-FFF2-40B4-BE49-F238E27FC236}">
                <a16:creationId xmlns:a16="http://schemas.microsoft.com/office/drawing/2014/main" id="{5215B107-69F3-A5C2-48FD-913E95C7073D}"/>
              </a:ext>
            </a:extLst>
          </p:cNvPr>
          <p:cNvSpPr/>
          <p:nvPr userDrawn="1"/>
        </p:nvSpPr>
        <p:spPr>
          <a:xfrm>
            <a:off x="0" y="2819400"/>
            <a:ext cx="17746133" cy="6070600"/>
          </a:xfrm>
          <a:custGeom>
            <a:avLst/>
            <a:gdLst>
              <a:gd name="connsiteX0" fmla="*/ 0 w 17363070"/>
              <a:gd name="connsiteY0" fmla="*/ 0 h 6070600"/>
              <a:gd name="connsiteX1" fmla="*/ 16915000 w 17363070"/>
              <a:gd name="connsiteY1" fmla="*/ 0 h 6070600"/>
              <a:gd name="connsiteX2" fmla="*/ 17363070 w 17363070"/>
              <a:gd name="connsiteY2" fmla="*/ 448071 h 6070600"/>
              <a:gd name="connsiteX3" fmla="*/ 17363070 w 17363070"/>
              <a:gd name="connsiteY3" fmla="*/ 5622529 h 6070600"/>
              <a:gd name="connsiteX4" fmla="*/ 16915000 w 17363070"/>
              <a:gd name="connsiteY4" fmla="*/ 6070600 h 6070600"/>
              <a:gd name="connsiteX5" fmla="*/ 0 w 17363070"/>
              <a:gd name="connsiteY5" fmla="*/ 6070600 h 607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63070" h="6070600">
                <a:moveTo>
                  <a:pt x="0" y="0"/>
                </a:moveTo>
                <a:lnTo>
                  <a:pt x="16915000" y="0"/>
                </a:lnTo>
                <a:cubicBezTo>
                  <a:pt x="17162462" y="0"/>
                  <a:pt x="17363070" y="200608"/>
                  <a:pt x="17363070" y="448071"/>
                </a:cubicBezTo>
                <a:lnTo>
                  <a:pt x="17363070" y="5622529"/>
                </a:lnTo>
                <a:cubicBezTo>
                  <a:pt x="17363070" y="5869992"/>
                  <a:pt x="17162462" y="6070600"/>
                  <a:pt x="16915000" y="6070600"/>
                </a:cubicBezTo>
                <a:lnTo>
                  <a:pt x="0" y="6070600"/>
                </a:lnTo>
                <a:close/>
              </a:path>
            </a:pathLst>
          </a:custGeom>
          <a:solidFill>
            <a:srgbClr val="3E0D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>
              <a:lnSpc>
                <a:spcPts val="2900"/>
              </a:lnSpc>
            </a:pPr>
            <a:endParaRPr lang="en-US"/>
          </a:p>
        </p:txBody>
      </p:sp>
      <p:sp>
        <p:nvSpPr>
          <p:cNvPr id="46" name="Shape 14">
            <a:extLst>
              <a:ext uri="{FF2B5EF4-FFF2-40B4-BE49-F238E27FC236}">
                <a16:creationId xmlns:a16="http://schemas.microsoft.com/office/drawing/2014/main" id="{5E4FF6B4-3151-70AA-19DB-E5B39D9BAE20}"/>
              </a:ext>
            </a:extLst>
          </p:cNvPr>
          <p:cNvSpPr/>
          <p:nvPr userDrawn="1"/>
        </p:nvSpPr>
        <p:spPr>
          <a:xfrm>
            <a:off x="5452314" y="9144000"/>
            <a:ext cx="9246756" cy="4330700"/>
          </a:xfrm>
          <a:prstGeom prst="roundRect">
            <a:avLst>
              <a:gd name="adj" fmla="val 8023"/>
            </a:avLst>
          </a:prstGeom>
          <a:solidFill>
            <a:srgbClr val="CDB8FA">
              <a:alpha val="10000"/>
            </a:srgbClr>
          </a:solidFill>
          <a:ln w="25400">
            <a:solidFill>
              <a:srgbClr val="CDB8FA"/>
            </a:solidFill>
            <a:prstDash val="solid"/>
          </a:ln>
        </p:spPr>
        <p:txBody>
          <a:bodyPr/>
          <a:lstStyle/>
          <a:p>
            <a:pPr rtl="0"/>
            <a:endParaRPr lang="en-US"/>
          </a:p>
        </p:txBody>
      </p:sp>
      <p:sp>
        <p:nvSpPr>
          <p:cNvPr id="47" name="Shape 54">
            <a:extLst>
              <a:ext uri="{FF2B5EF4-FFF2-40B4-BE49-F238E27FC236}">
                <a16:creationId xmlns:a16="http://schemas.microsoft.com/office/drawing/2014/main" id="{EAFDA088-142B-E3A1-FACE-1B302A953C2F}"/>
              </a:ext>
            </a:extLst>
          </p:cNvPr>
          <p:cNvSpPr/>
          <p:nvPr userDrawn="1"/>
        </p:nvSpPr>
        <p:spPr>
          <a:xfrm>
            <a:off x="15207133" y="8115300"/>
            <a:ext cx="8675184" cy="3848100"/>
          </a:xfrm>
          <a:prstGeom prst="roundRect">
            <a:avLst>
              <a:gd name="adj" fmla="val 11644"/>
            </a:avLst>
          </a:prstGeom>
          <a:solidFill>
            <a:srgbClr val="F9D957">
              <a:alpha val="100000"/>
            </a:srgbClr>
          </a:solidFill>
          <a:ln/>
        </p:spPr>
        <p:txBody>
          <a:bodyPr/>
          <a:lstStyle/>
          <a:p>
            <a:pPr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080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497B75E6-E5C1-29B1-990E-743BD6DF3B4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41467169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12" imgW="503" imgH="503" progId="TCLayout.ActiveDocument.1">
                  <p:embed/>
                </p:oleObj>
              </mc:Choice>
              <mc:Fallback>
                <p:oleObj name="Diapositive think-cell" r:id="rId12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97B75E6-E5C1-29B1-990E-743BD6DF3B4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F6DF6BC-4EFC-4E12-B3D8-D66CD6C0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73" y="719159"/>
            <a:ext cx="22998030" cy="867673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US" err="1"/>
              <a:t>Modifiez</a:t>
            </a:r>
            <a:r>
              <a:rPr lang="en-US"/>
              <a:t> le style du </a:t>
            </a:r>
            <a:r>
              <a:rPr lang="en-US" err="1"/>
              <a:t>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15B483-4868-4080-B4EA-A56A2D79F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4573" y="3651250"/>
            <a:ext cx="2299803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err="1"/>
              <a:t>Cliquez</a:t>
            </a:r>
            <a:r>
              <a:rPr lang="en-US"/>
              <a:t> pour modifier les styles du </a:t>
            </a:r>
            <a:r>
              <a:rPr lang="en-US" err="1"/>
              <a:t>texte</a:t>
            </a:r>
            <a:r>
              <a:rPr lang="en-US"/>
              <a:t> du masque</a:t>
            </a:r>
          </a:p>
          <a:p>
            <a:pPr lvl="1"/>
            <a:r>
              <a:rPr lang="en-US"/>
              <a:t>Deuxième </a:t>
            </a:r>
            <a:r>
              <a:rPr lang="en-US" err="1"/>
              <a:t>niveau</a:t>
            </a:r>
            <a:endParaRPr lang="en-US"/>
          </a:p>
          <a:p>
            <a:pPr lvl="2"/>
            <a:r>
              <a:rPr lang="en-US" err="1"/>
              <a:t>Troisième</a:t>
            </a:r>
            <a:r>
              <a:rPr lang="en-US"/>
              <a:t> </a:t>
            </a:r>
            <a:r>
              <a:rPr lang="en-US" err="1"/>
              <a:t>niveau</a:t>
            </a:r>
            <a:endParaRPr lang="en-US"/>
          </a:p>
          <a:p>
            <a:pPr lvl="3"/>
            <a:r>
              <a:rPr lang="en-US" err="1"/>
              <a:t>Quatrième</a:t>
            </a:r>
            <a:r>
              <a:rPr lang="en-US"/>
              <a:t> </a:t>
            </a:r>
            <a:r>
              <a:rPr lang="en-US" err="1"/>
              <a:t>niveau</a:t>
            </a:r>
            <a:endParaRPr lang="en-US"/>
          </a:p>
          <a:p>
            <a:pPr lvl="4"/>
            <a:r>
              <a:rPr lang="en-US" err="1"/>
              <a:t>Cinquième</a:t>
            </a:r>
            <a:r>
              <a:rPr lang="en-US"/>
              <a:t> </a:t>
            </a:r>
            <a:r>
              <a:rPr lang="en-US" err="1"/>
              <a:t>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91EC68-F106-4F25-922D-EB5EF351C1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618" y="12712703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03CF9-596F-491D-82C6-33D8AB4E0C46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A04825-3DA3-4BF3-B467-EF0209CA71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8252" y="12712703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328FE9-530B-443A-A849-9F6DF720E6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3443" y="12712703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FCFAC-D044-4DE5-B26C-263720859887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32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</p:sldLayoutIdLst>
  <p:txStyles>
    <p:titleStyle>
      <a:lvl1pPr algn="l" defTabSz="1828434" rtl="0" eaLnBrk="1" latinLnBrk="0" hangingPunct="1">
        <a:lnSpc>
          <a:spcPct val="90000"/>
        </a:lnSpc>
        <a:spcBef>
          <a:spcPct val="0"/>
        </a:spcBef>
        <a:buNone/>
        <a:defRPr sz="5598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457108" indent="-457108" algn="l" defTabSz="1828434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598" kern="1200">
          <a:solidFill>
            <a:schemeClr val="tx1"/>
          </a:solidFill>
          <a:latin typeface="+mn-lt"/>
          <a:ea typeface="+mn-ea"/>
          <a:cs typeface="+mn-cs"/>
        </a:defRPr>
      </a:lvl1pPr>
      <a:lvl2pPr marL="1371326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5542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199760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3978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194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2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8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2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2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6" Type="http://schemas.openxmlformats.org/officeDocument/2006/relationships/image" Target="../media/image9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1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1.xml"/><Relationship Id="rId13" Type="http://schemas.openxmlformats.org/officeDocument/2006/relationships/image" Target="../media/image1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12" Type="http://schemas.openxmlformats.org/officeDocument/2006/relationships/slide" Target="slide29.xml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20.xml"/><Relationship Id="rId16" Type="http://schemas.openxmlformats.org/officeDocument/2006/relationships/slide" Target="slide47.xml"/><Relationship Id="rId1" Type="http://schemas.openxmlformats.org/officeDocument/2006/relationships/tags" Target="../tags/tag43.xml"/><Relationship Id="rId6" Type="http://schemas.openxmlformats.org/officeDocument/2006/relationships/slide" Target="slide3.xml"/><Relationship Id="rId11" Type="http://schemas.openxmlformats.org/officeDocument/2006/relationships/image" Target="../media/image12.png"/><Relationship Id="rId5" Type="http://schemas.openxmlformats.org/officeDocument/2006/relationships/image" Target="../media/image2.emf"/><Relationship Id="rId15" Type="http://schemas.openxmlformats.org/officeDocument/2006/relationships/image" Target="../media/image14.png"/><Relationship Id="rId10" Type="http://schemas.openxmlformats.org/officeDocument/2006/relationships/slide" Target="slide8.xml"/><Relationship Id="rId4" Type="http://schemas.openxmlformats.org/officeDocument/2006/relationships/oleObject" Target="../embeddings/oleObject42.bin"/><Relationship Id="rId9" Type="http://schemas.openxmlformats.org/officeDocument/2006/relationships/image" Target="../media/image11.png"/><Relationship Id="rId14" Type="http://schemas.openxmlformats.org/officeDocument/2006/relationships/slide" Target="slide6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3.xml"/><Relationship Id="rId7" Type="http://schemas.openxmlformats.org/officeDocument/2006/relationships/slide" Target="slide2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44.xml"/><Relationship Id="rId6" Type="http://schemas.openxmlformats.org/officeDocument/2006/relationships/image" Target="../media/image16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43.bin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2.emf"/><Relationship Id="rId10" Type="http://schemas.openxmlformats.org/officeDocument/2006/relationships/image" Target="../media/image22.png"/><Relationship Id="rId4" Type="http://schemas.openxmlformats.org/officeDocument/2006/relationships/oleObject" Target="../embeddings/oleObject44.bin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5.sv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.emf"/><Relationship Id="rId10" Type="http://schemas.openxmlformats.org/officeDocument/2006/relationships/image" Target="../media/image28.png"/><Relationship Id="rId4" Type="http://schemas.openxmlformats.org/officeDocument/2006/relationships/oleObject" Target="../embeddings/oleObject46.bin"/><Relationship Id="rId9" Type="http://schemas.openxmlformats.org/officeDocument/2006/relationships/image" Target="../media/image27.sv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6" Type="http://schemas.openxmlformats.org/officeDocument/2006/relationships/image" Target="../media/image3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8.xml"/><Relationship Id="rId7" Type="http://schemas.openxmlformats.org/officeDocument/2006/relationships/slide" Target="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9.xml"/><Relationship Id="rId6" Type="http://schemas.openxmlformats.org/officeDocument/2006/relationships/image" Target="../media/image34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48.bin"/><Relationship Id="rId9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13" Type="http://schemas.openxmlformats.org/officeDocument/2006/relationships/slide" Target="slide15.xml"/><Relationship Id="rId18" Type="http://schemas.openxmlformats.org/officeDocument/2006/relationships/slide" Target="slide27.xml"/><Relationship Id="rId26" Type="http://schemas.openxmlformats.org/officeDocument/2006/relationships/slide" Target="slide2.xml"/><Relationship Id="rId3" Type="http://schemas.openxmlformats.org/officeDocument/2006/relationships/notesSlide" Target="../notesSlides/notesSlide9.xml"/><Relationship Id="rId21" Type="http://schemas.openxmlformats.org/officeDocument/2006/relationships/slide" Target="slide19.xml"/><Relationship Id="rId7" Type="http://schemas.openxmlformats.org/officeDocument/2006/relationships/slide" Target="slide23.xml"/><Relationship Id="rId12" Type="http://schemas.openxmlformats.org/officeDocument/2006/relationships/slide" Target="slide10.xml"/><Relationship Id="rId17" Type="http://schemas.openxmlformats.org/officeDocument/2006/relationships/slide" Target="slide16.xml"/><Relationship Id="rId25" Type="http://schemas.openxmlformats.org/officeDocument/2006/relationships/slide" Target="slide22.xml"/><Relationship Id="rId2" Type="http://schemas.openxmlformats.org/officeDocument/2006/relationships/slideLayout" Target="../slideLayouts/slideLayout4.xml"/><Relationship Id="rId16" Type="http://schemas.openxmlformats.org/officeDocument/2006/relationships/slide" Target="slide13.xml"/><Relationship Id="rId20" Type="http://schemas.openxmlformats.org/officeDocument/2006/relationships/slide" Target="slide28.xml"/><Relationship Id="rId29" Type="http://schemas.openxmlformats.org/officeDocument/2006/relationships/image" Target="../media/image37.png"/><Relationship Id="rId1" Type="http://schemas.openxmlformats.org/officeDocument/2006/relationships/tags" Target="../tags/tag50.xml"/><Relationship Id="rId6" Type="http://schemas.openxmlformats.org/officeDocument/2006/relationships/image" Target="../media/image4.png"/><Relationship Id="rId11" Type="http://schemas.openxmlformats.org/officeDocument/2006/relationships/slide" Target="slide14.xml"/><Relationship Id="rId24" Type="http://schemas.openxmlformats.org/officeDocument/2006/relationships/slide" Target="slide18.xml"/><Relationship Id="rId5" Type="http://schemas.openxmlformats.org/officeDocument/2006/relationships/image" Target="../media/image2.emf"/><Relationship Id="rId15" Type="http://schemas.openxmlformats.org/officeDocument/2006/relationships/slide" Target="slide12.xml"/><Relationship Id="rId23" Type="http://schemas.openxmlformats.org/officeDocument/2006/relationships/slide" Target="slide21.xml"/><Relationship Id="rId28" Type="http://schemas.openxmlformats.org/officeDocument/2006/relationships/image" Target="../media/image36.png"/><Relationship Id="rId10" Type="http://schemas.openxmlformats.org/officeDocument/2006/relationships/slide" Target="slide11.xml"/><Relationship Id="rId19" Type="http://schemas.openxmlformats.org/officeDocument/2006/relationships/slide" Target="slide26.xml"/><Relationship Id="rId4" Type="http://schemas.openxmlformats.org/officeDocument/2006/relationships/oleObject" Target="../embeddings/oleObject49.bin"/><Relationship Id="rId9" Type="http://schemas.openxmlformats.org/officeDocument/2006/relationships/slide" Target="slide24.xml"/><Relationship Id="rId14" Type="http://schemas.openxmlformats.org/officeDocument/2006/relationships/slide" Target="slide17.xml"/><Relationship Id="rId22" Type="http://schemas.openxmlformats.org/officeDocument/2006/relationships/slide" Target="slide20.xml"/><Relationship Id="rId27" Type="http://schemas.openxmlformats.org/officeDocument/2006/relationships/image" Target="../media/image35.png"/><Relationship Id="rId30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3.png"/><Relationship Id="rId18" Type="http://schemas.openxmlformats.org/officeDocument/2006/relationships/image" Target="../media/image50.png"/><Relationship Id="rId3" Type="http://schemas.openxmlformats.org/officeDocument/2006/relationships/notesSlide" Target="../notesSlides/notesSlide10.xml"/><Relationship Id="rId21" Type="http://schemas.openxmlformats.org/officeDocument/2006/relationships/slide" Target="slide9.xml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8.png"/><Relationship Id="rId20" Type="http://schemas.openxmlformats.org/officeDocument/2006/relationships/image" Target="../media/image52.png"/><Relationship Id="rId1" Type="http://schemas.openxmlformats.org/officeDocument/2006/relationships/tags" Target="../tags/tag51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1.emf"/><Relationship Id="rId15" Type="http://schemas.openxmlformats.org/officeDocument/2006/relationships/image" Target="../media/image47.png"/><Relationship Id="rId10" Type="http://schemas.openxmlformats.org/officeDocument/2006/relationships/image" Target="../media/image43.png"/><Relationship Id="rId19" Type="http://schemas.openxmlformats.org/officeDocument/2006/relationships/image" Target="../media/image51.svg"/><Relationship Id="rId4" Type="http://schemas.openxmlformats.org/officeDocument/2006/relationships/oleObject" Target="../embeddings/oleObject50.bin"/><Relationship Id="rId9" Type="http://schemas.openxmlformats.org/officeDocument/2006/relationships/image" Target="../media/image42.png"/><Relationship Id="rId14" Type="http://schemas.openxmlformats.org/officeDocument/2006/relationships/image" Target="../media/image46.png"/><Relationship Id="rId22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54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35.png"/><Relationship Id="rId1" Type="http://schemas.openxmlformats.org/officeDocument/2006/relationships/tags" Target="../tags/tag52.xm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1.emf"/><Relationship Id="rId15" Type="http://schemas.openxmlformats.org/officeDocument/2006/relationships/slide" Target="slide9.xml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6.png"/><Relationship Id="rId14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59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53.xml"/><Relationship Id="rId6" Type="http://schemas.openxmlformats.org/officeDocument/2006/relationships/image" Target="../media/image58.png"/><Relationship Id="rId11" Type="http://schemas.openxmlformats.org/officeDocument/2006/relationships/image" Target="../media/image42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62.png"/><Relationship Id="rId4" Type="http://schemas.openxmlformats.org/officeDocument/2006/relationships/oleObject" Target="../embeddings/oleObject52.bin"/><Relationship Id="rId9" Type="http://schemas.openxmlformats.org/officeDocument/2006/relationships/image" Target="../media/image61.png"/><Relationship Id="rId1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48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64.png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35.png"/><Relationship Id="rId1" Type="http://schemas.openxmlformats.org/officeDocument/2006/relationships/tags" Target="../tags/tag54.xml"/><Relationship Id="rId6" Type="http://schemas.openxmlformats.org/officeDocument/2006/relationships/image" Target="../media/image63.png"/><Relationship Id="rId11" Type="http://schemas.openxmlformats.org/officeDocument/2006/relationships/image" Target="../media/image46.png"/><Relationship Id="rId5" Type="http://schemas.openxmlformats.org/officeDocument/2006/relationships/image" Target="../media/image1.emf"/><Relationship Id="rId15" Type="http://schemas.openxmlformats.org/officeDocument/2006/relationships/slide" Target="slide9.xml"/><Relationship Id="rId10" Type="http://schemas.openxmlformats.org/officeDocument/2006/relationships/image" Target="../media/image67.png"/><Relationship Id="rId4" Type="http://schemas.openxmlformats.org/officeDocument/2006/relationships/oleObject" Target="../embeddings/oleObject53.bin"/><Relationship Id="rId9" Type="http://schemas.openxmlformats.org/officeDocument/2006/relationships/image" Target="../media/image66.png"/><Relationship Id="rId1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48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9.png"/><Relationship Id="rId12" Type="http://schemas.openxmlformats.org/officeDocument/2006/relationships/image" Target="../media/image47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55.xml"/><Relationship Id="rId6" Type="http://schemas.openxmlformats.org/officeDocument/2006/relationships/image" Target="../media/image68.png"/><Relationship Id="rId11" Type="http://schemas.openxmlformats.org/officeDocument/2006/relationships/image" Target="../media/image46.png"/><Relationship Id="rId5" Type="http://schemas.openxmlformats.org/officeDocument/2006/relationships/image" Target="../media/image1.emf"/><Relationship Id="rId15" Type="http://schemas.openxmlformats.org/officeDocument/2006/relationships/image" Target="../media/image70.png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54.bin"/><Relationship Id="rId9" Type="http://schemas.openxmlformats.org/officeDocument/2006/relationships/image" Target="../media/image57.png"/><Relationship Id="rId1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46.png"/><Relationship Id="rId18" Type="http://schemas.openxmlformats.org/officeDocument/2006/relationships/image" Target="../media/image35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2.png"/><Relationship Id="rId12" Type="http://schemas.openxmlformats.org/officeDocument/2006/relationships/image" Target="../media/image74.png"/><Relationship Id="rId17" Type="http://schemas.openxmlformats.org/officeDocument/2006/relationships/slide" Target="slide9.xml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9.png"/><Relationship Id="rId1" Type="http://schemas.openxmlformats.org/officeDocument/2006/relationships/tags" Target="../tags/tag56.xml"/><Relationship Id="rId6" Type="http://schemas.openxmlformats.org/officeDocument/2006/relationships/image" Target="../media/image71.png"/><Relationship Id="rId11" Type="http://schemas.openxmlformats.org/officeDocument/2006/relationships/image" Target="../media/image56.png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55.bin"/><Relationship Id="rId9" Type="http://schemas.openxmlformats.org/officeDocument/2006/relationships/hyperlink" Target="https://gather.econocom.com/" TargetMode="External"/><Relationship Id="rId1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76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57.xml"/><Relationship Id="rId6" Type="http://schemas.openxmlformats.org/officeDocument/2006/relationships/image" Target="../media/image75.png"/><Relationship Id="rId11" Type="http://schemas.openxmlformats.org/officeDocument/2006/relationships/image" Target="../media/image41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79.png"/><Relationship Id="rId4" Type="http://schemas.openxmlformats.org/officeDocument/2006/relationships/oleObject" Target="../embeddings/oleObject56.bin"/><Relationship Id="rId9" Type="http://schemas.openxmlformats.org/officeDocument/2006/relationships/image" Target="../media/image78.png"/><Relationship Id="rId1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46.png"/><Relationship Id="rId18" Type="http://schemas.openxmlformats.org/officeDocument/2006/relationships/slide" Target="slide9.xml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81.png"/><Relationship Id="rId12" Type="http://schemas.openxmlformats.org/officeDocument/2006/relationships/image" Target="../media/image42.png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9.png"/><Relationship Id="rId1" Type="http://schemas.openxmlformats.org/officeDocument/2006/relationships/tags" Target="../tags/tag58.xml"/><Relationship Id="rId6" Type="http://schemas.openxmlformats.org/officeDocument/2006/relationships/image" Target="../media/image80.png"/><Relationship Id="rId11" Type="http://schemas.openxmlformats.org/officeDocument/2006/relationships/image" Target="../media/image84.svg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83.png"/><Relationship Id="rId19" Type="http://schemas.openxmlformats.org/officeDocument/2006/relationships/image" Target="../media/image35.png"/><Relationship Id="rId4" Type="http://schemas.openxmlformats.org/officeDocument/2006/relationships/oleObject" Target="../embeddings/oleObject57.bin"/><Relationship Id="rId9" Type="http://schemas.openxmlformats.org/officeDocument/2006/relationships/image" Target="../media/image82.png"/><Relationship Id="rId1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6.png"/><Relationship Id="rId18" Type="http://schemas.openxmlformats.org/officeDocument/2006/relationships/image" Target="../media/image35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3.png"/><Relationship Id="rId12" Type="http://schemas.openxmlformats.org/officeDocument/2006/relationships/image" Target="../media/image90.png"/><Relationship Id="rId17" Type="http://schemas.openxmlformats.org/officeDocument/2006/relationships/slide" Target="slide9.xml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9.png"/><Relationship Id="rId1" Type="http://schemas.openxmlformats.org/officeDocument/2006/relationships/tags" Target="../tags/tag59.xml"/><Relationship Id="rId6" Type="http://schemas.openxmlformats.org/officeDocument/2006/relationships/image" Target="../media/image86.png"/><Relationship Id="rId11" Type="http://schemas.openxmlformats.org/officeDocument/2006/relationships/image" Target="../media/image89.png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88.png"/><Relationship Id="rId4" Type="http://schemas.openxmlformats.org/officeDocument/2006/relationships/oleObject" Target="../embeddings/oleObject58.bin"/><Relationship Id="rId9" Type="http://schemas.openxmlformats.org/officeDocument/2006/relationships/image" Target="../media/image87.png"/><Relationship Id="rId1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92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0.xml"/><Relationship Id="rId6" Type="http://schemas.openxmlformats.org/officeDocument/2006/relationships/image" Target="../media/image91.png"/><Relationship Id="rId11" Type="http://schemas.openxmlformats.org/officeDocument/2006/relationships/image" Target="../media/image87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57.png"/><Relationship Id="rId4" Type="http://schemas.openxmlformats.org/officeDocument/2006/relationships/oleObject" Target="../embeddings/oleObject59.bin"/><Relationship Id="rId9" Type="http://schemas.openxmlformats.org/officeDocument/2006/relationships/image" Target="../media/image61.png"/><Relationship Id="rId1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9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1.xml"/><Relationship Id="rId6" Type="http://schemas.openxmlformats.org/officeDocument/2006/relationships/image" Target="../media/image94.png"/><Relationship Id="rId11" Type="http://schemas.openxmlformats.org/officeDocument/2006/relationships/image" Target="../media/image98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82.png"/><Relationship Id="rId4" Type="http://schemas.openxmlformats.org/officeDocument/2006/relationships/oleObject" Target="../embeddings/oleObject60.bin"/><Relationship Id="rId9" Type="http://schemas.openxmlformats.org/officeDocument/2006/relationships/image" Target="../media/image97.png"/><Relationship Id="rId1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100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2.xml"/><Relationship Id="rId6" Type="http://schemas.openxmlformats.org/officeDocument/2006/relationships/image" Target="../media/image99.png"/><Relationship Id="rId11" Type="http://schemas.openxmlformats.org/officeDocument/2006/relationships/image" Target="../media/image103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02.png"/><Relationship Id="rId4" Type="http://schemas.openxmlformats.org/officeDocument/2006/relationships/oleObject" Target="../embeddings/oleObject61.bin"/><Relationship Id="rId9" Type="http://schemas.openxmlformats.org/officeDocument/2006/relationships/image" Target="../media/image62.png"/><Relationship Id="rId1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0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3.xml"/><Relationship Id="rId6" Type="http://schemas.openxmlformats.org/officeDocument/2006/relationships/image" Target="../media/image104.png"/><Relationship Id="rId11" Type="http://schemas.openxmlformats.org/officeDocument/2006/relationships/image" Target="../media/image108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87.png"/><Relationship Id="rId4" Type="http://schemas.openxmlformats.org/officeDocument/2006/relationships/oleObject" Target="../embeddings/oleObject62.bin"/><Relationship Id="rId9" Type="http://schemas.openxmlformats.org/officeDocument/2006/relationships/image" Target="../media/image107.png"/><Relationship Id="rId1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110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4.xml"/><Relationship Id="rId6" Type="http://schemas.openxmlformats.org/officeDocument/2006/relationships/image" Target="../media/image109.png"/><Relationship Id="rId11" Type="http://schemas.openxmlformats.org/officeDocument/2006/relationships/image" Target="../media/image113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12.png"/><Relationship Id="rId4" Type="http://schemas.openxmlformats.org/officeDocument/2006/relationships/oleObject" Target="../embeddings/oleObject63.bin"/><Relationship Id="rId9" Type="http://schemas.openxmlformats.org/officeDocument/2006/relationships/image" Target="../media/image97.png"/><Relationship Id="rId1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1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5.xml"/><Relationship Id="rId6" Type="http://schemas.openxmlformats.org/officeDocument/2006/relationships/image" Target="../media/image114.png"/><Relationship Id="rId11" Type="http://schemas.openxmlformats.org/officeDocument/2006/relationships/image" Target="../media/image79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62.png"/><Relationship Id="rId4" Type="http://schemas.openxmlformats.org/officeDocument/2006/relationships/oleObject" Target="../embeddings/oleObject64.bin"/><Relationship Id="rId9" Type="http://schemas.openxmlformats.org/officeDocument/2006/relationships/image" Target="../media/image117.png"/><Relationship Id="rId1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119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6" Type="http://schemas.openxmlformats.org/officeDocument/2006/relationships/slide" Target="slide9.xml"/><Relationship Id="rId1" Type="http://schemas.openxmlformats.org/officeDocument/2006/relationships/tags" Target="../tags/tag66.xml"/><Relationship Id="rId6" Type="http://schemas.openxmlformats.org/officeDocument/2006/relationships/image" Target="../media/image118.png"/><Relationship Id="rId11" Type="http://schemas.openxmlformats.org/officeDocument/2006/relationships/image" Target="../media/image78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21.png"/><Relationship Id="rId4" Type="http://schemas.openxmlformats.org/officeDocument/2006/relationships/oleObject" Target="../embeddings/oleObject65.bin"/><Relationship Id="rId9" Type="http://schemas.openxmlformats.org/officeDocument/2006/relationships/image" Target="../media/image42.png"/><Relationship Id="rId1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49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123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7.xml"/><Relationship Id="rId6" Type="http://schemas.openxmlformats.org/officeDocument/2006/relationships/image" Target="../media/image122.png"/><Relationship Id="rId11" Type="http://schemas.openxmlformats.org/officeDocument/2006/relationships/image" Target="../media/image47.png"/><Relationship Id="rId5" Type="http://schemas.openxmlformats.org/officeDocument/2006/relationships/image" Target="../media/image2.emf"/><Relationship Id="rId15" Type="http://schemas.openxmlformats.org/officeDocument/2006/relationships/image" Target="../media/image35.png"/><Relationship Id="rId10" Type="http://schemas.openxmlformats.org/officeDocument/2006/relationships/image" Target="../media/image46.png"/><Relationship Id="rId4" Type="http://schemas.openxmlformats.org/officeDocument/2006/relationships/oleObject" Target="../embeddings/oleObject66.bin"/><Relationship Id="rId9" Type="http://schemas.openxmlformats.org/officeDocument/2006/relationships/image" Target="../media/image124.png"/><Relationship Id="rId14" Type="http://schemas.openxmlformats.org/officeDocument/2006/relationships/slide" Target="slide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48.pn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126.png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35.png"/><Relationship Id="rId1" Type="http://schemas.openxmlformats.org/officeDocument/2006/relationships/tags" Target="../tags/tag68.xml"/><Relationship Id="rId6" Type="http://schemas.openxmlformats.org/officeDocument/2006/relationships/image" Target="../media/image125.png"/><Relationship Id="rId11" Type="http://schemas.openxmlformats.org/officeDocument/2006/relationships/image" Target="../media/image46.png"/><Relationship Id="rId5" Type="http://schemas.openxmlformats.org/officeDocument/2006/relationships/image" Target="../media/image2.emf"/><Relationship Id="rId15" Type="http://schemas.openxmlformats.org/officeDocument/2006/relationships/slide" Target="slide9.xml"/><Relationship Id="rId10" Type="http://schemas.openxmlformats.org/officeDocument/2006/relationships/image" Target="../media/image103.png"/><Relationship Id="rId4" Type="http://schemas.openxmlformats.org/officeDocument/2006/relationships/oleObject" Target="../embeddings/oleObject67.bin"/><Relationship Id="rId9" Type="http://schemas.openxmlformats.org/officeDocument/2006/relationships/image" Target="../media/image87.png"/><Relationship Id="rId1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47.png"/><Relationship Id="rId18" Type="http://schemas.openxmlformats.org/officeDocument/2006/relationships/slide" Target="slide9.xml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29.png"/><Relationship Id="rId12" Type="http://schemas.openxmlformats.org/officeDocument/2006/relationships/image" Target="../media/image46.png"/><Relationship Id="rId17" Type="http://schemas.openxmlformats.org/officeDocument/2006/relationships/image" Target="../media/image103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87.png"/><Relationship Id="rId1" Type="http://schemas.openxmlformats.org/officeDocument/2006/relationships/tags" Target="../tags/tag69.xml"/><Relationship Id="rId6" Type="http://schemas.openxmlformats.org/officeDocument/2006/relationships/image" Target="../media/image128.png"/><Relationship Id="rId11" Type="http://schemas.openxmlformats.org/officeDocument/2006/relationships/image" Target="../media/image132.jpe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31.png"/><Relationship Id="rId19" Type="http://schemas.openxmlformats.org/officeDocument/2006/relationships/image" Target="../media/image35.png"/><Relationship Id="rId4" Type="http://schemas.openxmlformats.org/officeDocument/2006/relationships/oleObject" Target="../embeddings/oleObject68.bin"/><Relationship Id="rId9" Type="http://schemas.microsoft.com/office/2007/relationships/hdphoto" Target="../media/hdphoto3.wdp"/><Relationship Id="rId1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29.xml"/><Relationship Id="rId7" Type="http://schemas.openxmlformats.org/officeDocument/2006/relationships/slide" Target="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70.xml"/><Relationship Id="rId6" Type="http://schemas.openxmlformats.org/officeDocument/2006/relationships/image" Target="../media/image13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69.bin"/><Relationship Id="rId9" Type="http://schemas.microsoft.com/office/2007/relationships/hdphoto" Target="../media/hdphoto2.wdp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43.xml"/><Relationship Id="rId13" Type="http://schemas.openxmlformats.org/officeDocument/2006/relationships/slide" Target="slide36.xml"/><Relationship Id="rId18" Type="http://schemas.openxmlformats.org/officeDocument/2006/relationships/slide" Target="slide39.xml"/><Relationship Id="rId3" Type="http://schemas.openxmlformats.org/officeDocument/2006/relationships/notesSlide" Target="../notesSlides/notesSlide30.xml"/><Relationship Id="rId21" Type="http://schemas.openxmlformats.org/officeDocument/2006/relationships/slide" Target="slide41.xml"/><Relationship Id="rId7" Type="http://schemas.openxmlformats.org/officeDocument/2006/relationships/slide" Target="slide44.xml"/><Relationship Id="rId12" Type="http://schemas.openxmlformats.org/officeDocument/2006/relationships/slide" Target="slide31.xml"/><Relationship Id="rId17" Type="http://schemas.openxmlformats.org/officeDocument/2006/relationships/slide" Target="slide37.xml"/><Relationship Id="rId2" Type="http://schemas.openxmlformats.org/officeDocument/2006/relationships/slideLayout" Target="../slideLayouts/slideLayout5.xml"/><Relationship Id="rId16" Type="http://schemas.openxmlformats.org/officeDocument/2006/relationships/slide" Target="slide34.xml"/><Relationship Id="rId20" Type="http://schemas.openxmlformats.org/officeDocument/2006/relationships/slide" Target="slide42.xml"/><Relationship Id="rId1" Type="http://schemas.openxmlformats.org/officeDocument/2006/relationships/tags" Target="../tags/tag71.xml"/><Relationship Id="rId6" Type="http://schemas.openxmlformats.org/officeDocument/2006/relationships/image" Target="../media/image4.png"/><Relationship Id="rId11" Type="http://schemas.openxmlformats.org/officeDocument/2006/relationships/slide" Target="slide35.xml"/><Relationship Id="rId24" Type="http://schemas.openxmlformats.org/officeDocument/2006/relationships/image" Target="../media/image35.png"/><Relationship Id="rId5" Type="http://schemas.openxmlformats.org/officeDocument/2006/relationships/image" Target="../media/image2.emf"/><Relationship Id="rId15" Type="http://schemas.openxmlformats.org/officeDocument/2006/relationships/slide" Target="slide33.xml"/><Relationship Id="rId23" Type="http://schemas.openxmlformats.org/officeDocument/2006/relationships/slide" Target="slide2.xml"/><Relationship Id="rId10" Type="http://schemas.openxmlformats.org/officeDocument/2006/relationships/slide" Target="slide32.xml"/><Relationship Id="rId19" Type="http://schemas.openxmlformats.org/officeDocument/2006/relationships/slide" Target="slide40.xml"/><Relationship Id="rId4" Type="http://schemas.openxmlformats.org/officeDocument/2006/relationships/oleObject" Target="../embeddings/oleObject70.bin"/><Relationship Id="rId9" Type="http://schemas.openxmlformats.org/officeDocument/2006/relationships/slide" Target="slide46.xml"/><Relationship Id="rId14" Type="http://schemas.openxmlformats.org/officeDocument/2006/relationships/slide" Target="slide38.xml"/><Relationship Id="rId22" Type="http://schemas.openxmlformats.org/officeDocument/2006/relationships/slide" Target="slide4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46.png"/><Relationship Id="rId18" Type="http://schemas.openxmlformats.org/officeDocument/2006/relationships/image" Target="../media/image35.png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134.png"/><Relationship Id="rId12" Type="http://schemas.openxmlformats.org/officeDocument/2006/relationships/image" Target="../media/image137.svg"/><Relationship Id="rId17" Type="http://schemas.openxmlformats.org/officeDocument/2006/relationships/slide" Target="slide30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9.png"/><Relationship Id="rId1" Type="http://schemas.openxmlformats.org/officeDocument/2006/relationships/tags" Target="../tags/tag72.xml"/><Relationship Id="rId6" Type="http://schemas.openxmlformats.org/officeDocument/2006/relationships/image" Target="../media/image133.png"/><Relationship Id="rId11" Type="http://schemas.openxmlformats.org/officeDocument/2006/relationships/image" Target="../media/image136.png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135.png"/><Relationship Id="rId4" Type="http://schemas.openxmlformats.org/officeDocument/2006/relationships/oleObject" Target="../embeddings/oleObject71.bin"/><Relationship Id="rId9" Type="http://schemas.openxmlformats.org/officeDocument/2006/relationships/image" Target="../media/image56.png"/><Relationship Id="rId14" Type="http://schemas.openxmlformats.org/officeDocument/2006/relationships/image" Target="../media/image4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46.png"/><Relationship Id="rId18" Type="http://schemas.openxmlformats.org/officeDocument/2006/relationships/image" Target="../media/image35.png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39.png"/><Relationship Id="rId12" Type="http://schemas.openxmlformats.org/officeDocument/2006/relationships/image" Target="../media/image143.png"/><Relationship Id="rId17" Type="http://schemas.openxmlformats.org/officeDocument/2006/relationships/slide" Target="slide30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9.png"/><Relationship Id="rId1" Type="http://schemas.openxmlformats.org/officeDocument/2006/relationships/tags" Target="../tags/tag73.xml"/><Relationship Id="rId6" Type="http://schemas.openxmlformats.org/officeDocument/2006/relationships/image" Target="../media/image138.png"/><Relationship Id="rId11" Type="http://schemas.openxmlformats.org/officeDocument/2006/relationships/image" Target="../media/image142.png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141.png"/><Relationship Id="rId4" Type="http://schemas.openxmlformats.org/officeDocument/2006/relationships/oleObject" Target="../embeddings/oleObject72.bin"/><Relationship Id="rId9" Type="http://schemas.openxmlformats.org/officeDocument/2006/relationships/image" Target="../media/image87.png"/><Relationship Id="rId1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14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74.xml"/><Relationship Id="rId6" Type="http://schemas.openxmlformats.org/officeDocument/2006/relationships/image" Target="../media/image144.png"/><Relationship Id="rId11" Type="http://schemas.openxmlformats.org/officeDocument/2006/relationships/image" Target="../media/image146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41.png"/><Relationship Id="rId4" Type="http://schemas.openxmlformats.org/officeDocument/2006/relationships/oleObject" Target="../embeddings/oleObject73.bin"/><Relationship Id="rId9" Type="http://schemas.openxmlformats.org/officeDocument/2006/relationships/image" Target="../media/image62.png"/><Relationship Id="rId1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61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75.xml"/><Relationship Id="rId6" Type="http://schemas.openxmlformats.org/officeDocument/2006/relationships/image" Target="../media/image147.png"/><Relationship Id="rId11" Type="http://schemas.openxmlformats.org/officeDocument/2006/relationships/image" Target="../media/image149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48.png"/><Relationship Id="rId4" Type="http://schemas.openxmlformats.org/officeDocument/2006/relationships/oleObject" Target="../embeddings/oleObject74.bin"/><Relationship Id="rId9" Type="http://schemas.openxmlformats.org/officeDocument/2006/relationships/image" Target="../media/image141.png"/><Relationship Id="rId1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151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76.xml"/><Relationship Id="rId6" Type="http://schemas.openxmlformats.org/officeDocument/2006/relationships/image" Target="../media/image150.png"/><Relationship Id="rId11" Type="http://schemas.openxmlformats.org/officeDocument/2006/relationships/image" Target="../media/image152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75.bin"/><Relationship Id="rId9" Type="http://schemas.openxmlformats.org/officeDocument/2006/relationships/image" Target="../media/image62.png"/><Relationship Id="rId1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154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77.xml"/><Relationship Id="rId6" Type="http://schemas.openxmlformats.org/officeDocument/2006/relationships/image" Target="../media/image153.png"/><Relationship Id="rId11" Type="http://schemas.openxmlformats.org/officeDocument/2006/relationships/image" Target="../media/image156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61.png"/><Relationship Id="rId4" Type="http://schemas.openxmlformats.org/officeDocument/2006/relationships/oleObject" Target="../embeddings/oleObject76.bin"/><Relationship Id="rId9" Type="http://schemas.openxmlformats.org/officeDocument/2006/relationships/image" Target="../media/image82.png"/><Relationship Id="rId1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158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78.xml"/><Relationship Id="rId6" Type="http://schemas.openxmlformats.org/officeDocument/2006/relationships/image" Target="../media/image157.png"/><Relationship Id="rId11" Type="http://schemas.openxmlformats.org/officeDocument/2006/relationships/image" Target="../media/image78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13.png"/><Relationship Id="rId4" Type="http://schemas.openxmlformats.org/officeDocument/2006/relationships/oleObject" Target="../embeddings/oleObject77.bin"/><Relationship Id="rId9" Type="http://schemas.openxmlformats.org/officeDocument/2006/relationships/image" Target="../media/image62.png"/><Relationship Id="rId1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161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79.xml"/><Relationship Id="rId6" Type="http://schemas.openxmlformats.org/officeDocument/2006/relationships/image" Target="../media/image160.png"/><Relationship Id="rId11" Type="http://schemas.openxmlformats.org/officeDocument/2006/relationships/image" Target="../media/image163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41.png"/><Relationship Id="rId4" Type="http://schemas.openxmlformats.org/officeDocument/2006/relationships/oleObject" Target="../embeddings/oleObject78.bin"/><Relationship Id="rId9" Type="http://schemas.openxmlformats.org/officeDocument/2006/relationships/image" Target="../media/image135.png"/><Relationship Id="rId14" Type="http://schemas.openxmlformats.org/officeDocument/2006/relationships/image" Target="../media/image4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16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0.xml"/><Relationship Id="rId6" Type="http://schemas.openxmlformats.org/officeDocument/2006/relationships/image" Target="../media/image164.png"/><Relationship Id="rId11" Type="http://schemas.openxmlformats.org/officeDocument/2006/relationships/image" Target="../media/image141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03.png"/><Relationship Id="rId4" Type="http://schemas.openxmlformats.org/officeDocument/2006/relationships/oleObject" Target="../embeddings/oleObject79.bin"/><Relationship Id="rId9" Type="http://schemas.openxmlformats.org/officeDocument/2006/relationships/image" Target="../media/image167.png"/><Relationship Id="rId1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0.xml"/><Relationship Id="rId7" Type="http://schemas.openxmlformats.org/officeDocument/2006/relationships/image" Target="../media/image169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1.xml"/><Relationship Id="rId6" Type="http://schemas.openxmlformats.org/officeDocument/2006/relationships/image" Target="../media/image168.png"/><Relationship Id="rId11" Type="http://schemas.openxmlformats.org/officeDocument/2006/relationships/image" Target="../media/image170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41.png"/><Relationship Id="rId4" Type="http://schemas.openxmlformats.org/officeDocument/2006/relationships/oleObject" Target="../embeddings/oleObject80.bin"/><Relationship Id="rId9" Type="http://schemas.openxmlformats.org/officeDocument/2006/relationships/image" Target="../media/image167.png"/><Relationship Id="rId1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172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2.xml"/><Relationship Id="rId6" Type="http://schemas.openxmlformats.org/officeDocument/2006/relationships/image" Target="../media/image171.png"/><Relationship Id="rId11" Type="http://schemas.openxmlformats.org/officeDocument/2006/relationships/image" Target="../media/image42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40.png"/><Relationship Id="rId4" Type="http://schemas.openxmlformats.org/officeDocument/2006/relationships/oleObject" Target="../embeddings/oleObject81.bin"/><Relationship Id="rId9" Type="http://schemas.openxmlformats.org/officeDocument/2006/relationships/image" Target="../media/image78.png"/><Relationship Id="rId1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17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3.xml"/><Relationship Id="rId6" Type="http://schemas.openxmlformats.org/officeDocument/2006/relationships/image" Target="../media/image174.png"/><Relationship Id="rId11" Type="http://schemas.openxmlformats.org/officeDocument/2006/relationships/image" Target="../media/image177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76.png"/><Relationship Id="rId4" Type="http://schemas.openxmlformats.org/officeDocument/2006/relationships/oleObject" Target="../embeddings/oleObject82.bin"/><Relationship Id="rId9" Type="http://schemas.openxmlformats.org/officeDocument/2006/relationships/image" Target="../media/image141.png"/><Relationship Id="rId14" Type="http://schemas.openxmlformats.org/officeDocument/2006/relationships/image" Target="../media/image48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179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4.xml"/><Relationship Id="rId6" Type="http://schemas.openxmlformats.org/officeDocument/2006/relationships/image" Target="../media/image178.png"/><Relationship Id="rId11" Type="http://schemas.openxmlformats.org/officeDocument/2006/relationships/image" Target="../media/image180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83.bin"/><Relationship Id="rId9" Type="http://schemas.openxmlformats.org/officeDocument/2006/relationships/image" Target="../media/image79.png"/><Relationship Id="rId1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182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5.xml"/><Relationship Id="rId6" Type="http://schemas.openxmlformats.org/officeDocument/2006/relationships/image" Target="../media/image181.png"/><Relationship Id="rId11" Type="http://schemas.openxmlformats.org/officeDocument/2006/relationships/image" Target="../media/image183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84.bin"/><Relationship Id="rId9" Type="http://schemas.openxmlformats.org/officeDocument/2006/relationships/image" Target="../media/image40.png"/><Relationship Id="rId14" Type="http://schemas.openxmlformats.org/officeDocument/2006/relationships/image" Target="../media/image4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5.xml"/><Relationship Id="rId7" Type="http://schemas.openxmlformats.org/officeDocument/2006/relationships/image" Target="../media/image185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6.xml"/><Relationship Id="rId6" Type="http://schemas.openxmlformats.org/officeDocument/2006/relationships/image" Target="../media/image184.png"/><Relationship Id="rId11" Type="http://schemas.openxmlformats.org/officeDocument/2006/relationships/image" Target="../media/image186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82.png"/><Relationship Id="rId4" Type="http://schemas.openxmlformats.org/officeDocument/2006/relationships/oleObject" Target="../embeddings/oleObject85.bin"/><Relationship Id="rId9" Type="http://schemas.openxmlformats.org/officeDocument/2006/relationships/image" Target="../media/image113.png"/><Relationship Id="rId1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188.png"/><Relationship Id="rId12" Type="http://schemas.openxmlformats.org/officeDocument/2006/relationships/image" Target="../media/image46.png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4.xml"/><Relationship Id="rId16" Type="http://schemas.openxmlformats.org/officeDocument/2006/relationships/slide" Target="slide30.xml"/><Relationship Id="rId1" Type="http://schemas.openxmlformats.org/officeDocument/2006/relationships/tags" Target="../tags/tag87.xml"/><Relationship Id="rId6" Type="http://schemas.openxmlformats.org/officeDocument/2006/relationships/image" Target="../media/image187.png"/><Relationship Id="rId11" Type="http://schemas.openxmlformats.org/officeDocument/2006/relationships/image" Target="../media/image62.png"/><Relationship Id="rId5" Type="http://schemas.openxmlformats.org/officeDocument/2006/relationships/image" Target="../media/image1.emf"/><Relationship Id="rId15" Type="http://schemas.openxmlformats.org/officeDocument/2006/relationships/image" Target="../media/image49.png"/><Relationship Id="rId10" Type="http://schemas.openxmlformats.org/officeDocument/2006/relationships/image" Target="../media/image167.png"/><Relationship Id="rId4" Type="http://schemas.openxmlformats.org/officeDocument/2006/relationships/oleObject" Target="../embeddings/oleObject86.bin"/><Relationship Id="rId9" Type="http://schemas.openxmlformats.org/officeDocument/2006/relationships/image" Target="../media/image97.png"/><Relationship Id="rId14" Type="http://schemas.openxmlformats.org/officeDocument/2006/relationships/image" Target="../media/image4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47.xml"/><Relationship Id="rId7" Type="http://schemas.openxmlformats.org/officeDocument/2006/relationships/slide" Target="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8.xml"/><Relationship Id="rId6" Type="http://schemas.openxmlformats.org/officeDocument/2006/relationships/image" Target="../media/image190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87.bin"/><Relationship Id="rId9" Type="http://schemas.microsoft.com/office/2007/relationships/hdphoto" Target="../media/hdphoto2.wdp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slide" Target="slide49.xml"/><Relationship Id="rId13" Type="http://schemas.openxmlformats.org/officeDocument/2006/relationships/slide" Target="slide54.xml"/><Relationship Id="rId18" Type="http://schemas.openxmlformats.org/officeDocument/2006/relationships/slide" Target="slide58.xml"/><Relationship Id="rId26" Type="http://schemas.openxmlformats.org/officeDocument/2006/relationships/image" Target="../media/image35.png"/><Relationship Id="rId3" Type="http://schemas.openxmlformats.org/officeDocument/2006/relationships/slideLayout" Target="../slideLayouts/slideLayout3.xml"/><Relationship Id="rId21" Type="http://schemas.openxmlformats.org/officeDocument/2006/relationships/slide" Target="slide60.xml"/><Relationship Id="rId7" Type="http://schemas.openxmlformats.org/officeDocument/2006/relationships/image" Target="../media/image4.png"/><Relationship Id="rId12" Type="http://schemas.openxmlformats.org/officeDocument/2006/relationships/slide" Target="slide53.xml"/><Relationship Id="rId17" Type="http://schemas.openxmlformats.org/officeDocument/2006/relationships/slide" Target="slide57.xml"/><Relationship Id="rId25" Type="http://schemas.openxmlformats.org/officeDocument/2006/relationships/slide" Target="slide2.xml"/><Relationship Id="rId2" Type="http://schemas.openxmlformats.org/officeDocument/2006/relationships/tags" Target="../tags/tag89.xml"/><Relationship Id="rId16" Type="http://schemas.openxmlformats.org/officeDocument/2006/relationships/slide" Target="slide55.xml"/><Relationship Id="rId20" Type="http://schemas.openxmlformats.org/officeDocument/2006/relationships/slide" Target="slide6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11" Type="http://schemas.openxmlformats.org/officeDocument/2006/relationships/slide" Target="slide52.xml"/><Relationship Id="rId24" Type="http://schemas.openxmlformats.org/officeDocument/2006/relationships/image" Target="../media/image191.png"/><Relationship Id="rId5" Type="http://schemas.openxmlformats.org/officeDocument/2006/relationships/oleObject" Target="../embeddings/oleObject88.bin"/><Relationship Id="rId15" Type="http://schemas.openxmlformats.org/officeDocument/2006/relationships/slide" Target="slide56.xml"/><Relationship Id="rId23" Type="http://schemas.openxmlformats.org/officeDocument/2006/relationships/slide" Target="slide63.xml"/><Relationship Id="rId10" Type="http://schemas.openxmlformats.org/officeDocument/2006/relationships/slide" Target="slide50.xml"/><Relationship Id="rId19" Type="http://schemas.openxmlformats.org/officeDocument/2006/relationships/slide" Target="slide64.xml"/><Relationship Id="rId4" Type="http://schemas.openxmlformats.org/officeDocument/2006/relationships/notesSlide" Target="../notesSlides/notesSlide48.xml"/><Relationship Id="rId9" Type="http://schemas.openxmlformats.org/officeDocument/2006/relationships/slide" Target="slide51.xml"/><Relationship Id="rId14" Type="http://schemas.openxmlformats.org/officeDocument/2006/relationships/slide" Target="slide59.xml"/><Relationship Id="rId22" Type="http://schemas.openxmlformats.org/officeDocument/2006/relationships/slide" Target="slide6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194.png"/><Relationship Id="rId18" Type="http://schemas.openxmlformats.org/officeDocument/2006/relationships/image" Target="../media/image5.png"/><Relationship Id="rId3" Type="http://schemas.openxmlformats.org/officeDocument/2006/relationships/notesSlide" Target="../notesSlides/notesSlide49.xml"/><Relationship Id="rId21" Type="http://schemas.openxmlformats.org/officeDocument/2006/relationships/image" Target="../media/image199.png"/><Relationship Id="rId7" Type="http://schemas.openxmlformats.org/officeDocument/2006/relationships/image" Target="../media/image46.png"/><Relationship Id="rId12" Type="http://schemas.openxmlformats.org/officeDocument/2006/relationships/image" Target="../media/image35.png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3.png"/><Relationship Id="rId20" Type="http://schemas.openxmlformats.org/officeDocument/2006/relationships/image" Target="../media/image198.png"/><Relationship Id="rId1" Type="http://schemas.openxmlformats.org/officeDocument/2006/relationships/tags" Target="../tags/tag90.xml"/><Relationship Id="rId6" Type="http://schemas.openxmlformats.org/officeDocument/2006/relationships/image" Target="../media/image193.png"/><Relationship Id="rId11" Type="http://schemas.openxmlformats.org/officeDocument/2006/relationships/slide" Target="slide48.xml"/><Relationship Id="rId5" Type="http://schemas.openxmlformats.org/officeDocument/2006/relationships/image" Target="../media/image192.emf"/><Relationship Id="rId15" Type="http://schemas.openxmlformats.org/officeDocument/2006/relationships/image" Target="../media/image196.png"/><Relationship Id="rId10" Type="http://schemas.openxmlformats.org/officeDocument/2006/relationships/image" Target="../media/image49.png"/><Relationship Id="rId19" Type="http://schemas.openxmlformats.org/officeDocument/2006/relationships/image" Target="../media/image197.png"/><Relationship Id="rId4" Type="http://schemas.openxmlformats.org/officeDocument/2006/relationships/oleObject" Target="../embeddings/oleObject89.bin"/><Relationship Id="rId9" Type="http://schemas.openxmlformats.org/officeDocument/2006/relationships/image" Target="../media/image48.png"/><Relationship Id="rId14" Type="http://schemas.openxmlformats.org/officeDocument/2006/relationships/image" Target="../media/image195.png"/><Relationship Id="rId22" Type="http://schemas.openxmlformats.org/officeDocument/2006/relationships/image" Target="../media/image200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203.png"/><Relationship Id="rId3" Type="http://schemas.openxmlformats.org/officeDocument/2006/relationships/image" Target="../media/image46.png"/><Relationship Id="rId7" Type="http://schemas.openxmlformats.org/officeDocument/2006/relationships/slide" Target="slide48.xml"/><Relationship Id="rId12" Type="http://schemas.openxmlformats.org/officeDocument/2006/relationships/image" Target="../media/image202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9.png"/><Relationship Id="rId11" Type="http://schemas.openxmlformats.org/officeDocument/2006/relationships/image" Target="../media/image41.png"/><Relationship Id="rId5" Type="http://schemas.openxmlformats.org/officeDocument/2006/relationships/image" Target="../media/image48.png"/><Relationship Id="rId10" Type="http://schemas.openxmlformats.org/officeDocument/2006/relationships/image" Target="../media/image40.png"/><Relationship Id="rId4" Type="http://schemas.openxmlformats.org/officeDocument/2006/relationships/image" Target="../media/image47.png"/><Relationship Id="rId9" Type="http://schemas.openxmlformats.org/officeDocument/2006/relationships/image" Target="../media/image42.png"/><Relationship Id="rId14" Type="http://schemas.openxmlformats.org/officeDocument/2006/relationships/image" Target="../media/image204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4.png"/><Relationship Id="rId18" Type="http://schemas.openxmlformats.org/officeDocument/2006/relationships/image" Target="../media/image208.png"/><Relationship Id="rId3" Type="http://schemas.openxmlformats.org/officeDocument/2006/relationships/oleObject" Target="../embeddings/oleObject90.bin"/><Relationship Id="rId7" Type="http://schemas.openxmlformats.org/officeDocument/2006/relationships/image" Target="../media/image47.png"/><Relationship Id="rId12" Type="http://schemas.openxmlformats.org/officeDocument/2006/relationships/image" Target="../media/image3.png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07.jpeg"/><Relationship Id="rId20" Type="http://schemas.openxmlformats.org/officeDocument/2006/relationships/image" Target="../media/image210.png"/><Relationship Id="rId1" Type="http://schemas.openxmlformats.org/officeDocument/2006/relationships/tags" Target="../tags/tag91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05.png"/><Relationship Id="rId15" Type="http://schemas.openxmlformats.org/officeDocument/2006/relationships/image" Target="../media/image206.jpeg"/><Relationship Id="rId10" Type="http://schemas.openxmlformats.org/officeDocument/2006/relationships/slide" Target="slide48.xml"/><Relationship Id="rId19" Type="http://schemas.openxmlformats.org/officeDocument/2006/relationships/image" Target="../media/image209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5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4.png"/><Relationship Id="rId18" Type="http://schemas.openxmlformats.org/officeDocument/2006/relationships/image" Target="../media/image215.png"/><Relationship Id="rId3" Type="http://schemas.openxmlformats.org/officeDocument/2006/relationships/oleObject" Target="../embeddings/oleObject91.bin"/><Relationship Id="rId7" Type="http://schemas.openxmlformats.org/officeDocument/2006/relationships/image" Target="../media/image47.png"/><Relationship Id="rId12" Type="http://schemas.openxmlformats.org/officeDocument/2006/relationships/image" Target="../media/image3.png"/><Relationship Id="rId17" Type="http://schemas.openxmlformats.org/officeDocument/2006/relationships/image" Target="../media/image214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13.png"/><Relationship Id="rId1" Type="http://schemas.openxmlformats.org/officeDocument/2006/relationships/tags" Target="../tags/tag92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11.png"/><Relationship Id="rId15" Type="http://schemas.openxmlformats.org/officeDocument/2006/relationships/image" Target="../media/image212.png"/><Relationship Id="rId10" Type="http://schemas.openxmlformats.org/officeDocument/2006/relationships/slide" Target="slide48.xml"/><Relationship Id="rId19" Type="http://schemas.openxmlformats.org/officeDocument/2006/relationships/image" Target="../media/image216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196.png"/><Relationship Id="rId18" Type="http://schemas.openxmlformats.org/officeDocument/2006/relationships/image" Target="../media/image219.png"/><Relationship Id="rId3" Type="http://schemas.openxmlformats.org/officeDocument/2006/relationships/oleObject" Target="../embeddings/oleObject92.bin"/><Relationship Id="rId7" Type="http://schemas.openxmlformats.org/officeDocument/2006/relationships/image" Target="../media/image47.png"/><Relationship Id="rId12" Type="http://schemas.openxmlformats.org/officeDocument/2006/relationships/image" Target="../media/image194.png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1" Type="http://schemas.openxmlformats.org/officeDocument/2006/relationships/tags" Target="../tags/tag93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17.png"/><Relationship Id="rId15" Type="http://schemas.openxmlformats.org/officeDocument/2006/relationships/image" Target="../media/image3.png"/><Relationship Id="rId10" Type="http://schemas.openxmlformats.org/officeDocument/2006/relationships/slide" Target="slide48.xml"/><Relationship Id="rId19" Type="http://schemas.openxmlformats.org/officeDocument/2006/relationships/image" Target="../media/image220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218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208.png"/><Relationship Id="rId18" Type="http://schemas.openxmlformats.org/officeDocument/2006/relationships/image" Target="../media/image224.png"/><Relationship Id="rId3" Type="http://schemas.openxmlformats.org/officeDocument/2006/relationships/oleObject" Target="../embeddings/oleObject93.bin"/><Relationship Id="rId7" Type="http://schemas.openxmlformats.org/officeDocument/2006/relationships/image" Target="../media/image47.png"/><Relationship Id="rId12" Type="http://schemas.openxmlformats.org/officeDocument/2006/relationships/image" Target="../media/image222.png"/><Relationship Id="rId17" Type="http://schemas.openxmlformats.org/officeDocument/2006/relationships/image" Target="../media/image223.jpe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5.png"/><Relationship Id="rId20" Type="http://schemas.openxmlformats.org/officeDocument/2006/relationships/image" Target="../media/image226.svg"/><Relationship Id="rId1" Type="http://schemas.openxmlformats.org/officeDocument/2006/relationships/tags" Target="../tags/tag94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21.png"/><Relationship Id="rId15" Type="http://schemas.openxmlformats.org/officeDocument/2006/relationships/image" Target="../media/image4.png"/><Relationship Id="rId10" Type="http://schemas.openxmlformats.org/officeDocument/2006/relationships/slide" Target="slide48.xml"/><Relationship Id="rId19" Type="http://schemas.openxmlformats.org/officeDocument/2006/relationships/image" Target="../media/image225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196.png"/><Relationship Id="rId18" Type="http://schemas.openxmlformats.org/officeDocument/2006/relationships/image" Target="../media/image194.png"/><Relationship Id="rId3" Type="http://schemas.openxmlformats.org/officeDocument/2006/relationships/oleObject" Target="../embeddings/oleObject94.bin"/><Relationship Id="rId7" Type="http://schemas.openxmlformats.org/officeDocument/2006/relationships/image" Target="../media/image47.png"/><Relationship Id="rId12" Type="http://schemas.openxmlformats.org/officeDocument/2006/relationships/image" Target="../media/image228.jpeg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5.png"/><Relationship Id="rId1" Type="http://schemas.openxmlformats.org/officeDocument/2006/relationships/tags" Target="../tags/tag95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27.png"/><Relationship Id="rId15" Type="http://schemas.openxmlformats.org/officeDocument/2006/relationships/image" Target="../media/image4.png"/><Relationship Id="rId10" Type="http://schemas.openxmlformats.org/officeDocument/2006/relationships/slide" Target="slide48.xml"/><Relationship Id="rId19" Type="http://schemas.openxmlformats.org/officeDocument/2006/relationships/image" Target="../media/image230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229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196.png"/><Relationship Id="rId18" Type="http://schemas.openxmlformats.org/officeDocument/2006/relationships/image" Target="../media/image234.png"/><Relationship Id="rId3" Type="http://schemas.openxmlformats.org/officeDocument/2006/relationships/oleObject" Target="../embeddings/oleObject95.bin"/><Relationship Id="rId7" Type="http://schemas.openxmlformats.org/officeDocument/2006/relationships/image" Target="../media/image47.png"/><Relationship Id="rId12" Type="http://schemas.openxmlformats.org/officeDocument/2006/relationships/image" Target="../media/image232.png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1" Type="http://schemas.openxmlformats.org/officeDocument/2006/relationships/tags" Target="../tags/tag96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31.png"/><Relationship Id="rId15" Type="http://schemas.openxmlformats.org/officeDocument/2006/relationships/image" Target="../media/image3.png"/><Relationship Id="rId10" Type="http://schemas.openxmlformats.org/officeDocument/2006/relationships/slide" Target="slide48.xml"/><Relationship Id="rId19" Type="http://schemas.openxmlformats.org/officeDocument/2006/relationships/image" Target="../media/image235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233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238.png"/><Relationship Id="rId18" Type="http://schemas.openxmlformats.org/officeDocument/2006/relationships/image" Target="../media/image208.png"/><Relationship Id="rId3" Type="http://schemas.openxmlformats.org/officeDocument/2006/relationships/oleObject" Target="../embeddings/oleObject96.bin"/><Relationship Id="rId7" Type="http://schemas.openxmlformats.org/officeDocument/2006/relationships/image" Target="../media/image47.png"/><Relationship Id="rId12" Type="http://schemas.openxmlformats.org/officeDocument/2006/relationships/image" Target="../media/image237.png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1" Type="http://schemas.openxmlformats.org/officeDocument/2006/relationships/tags" Target="../tags/tag97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36.png"/><Relationship Id="rId15" Type="http://schemas.openxmlformats.org/officeDocument/2006/relationships/image" Target="../media/image3.png"/><Relationship Id="rId10" Type="http://schemas.openxmlformats.org/officeDocument/2006/relationships/slide" Target="slide48.xml"/><Relationship Id="rId19" Type="http://schemas.openxmlformats.org/officeDocument/2006/relationships/image" Target="../media/image239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23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241.png"/><Relationship Id="rId18" Type="http://schemas.openxmlformats.org/officeDocument/2006/relationships/image" Target="../media/image243.png"/><Relationship Id="rId3" Type="http://schemas.openxmlformats.org/officeDocument/2006/relationships/oleObject" Target="../embeddings/oleObject97.bin"/><Relationship Id="rId7" Type="http://schemas.openxmlformats.org/officeDocument/2006/relationships/image" Target="../media/image47.png"/><Relationship Id="rId12" Type="http://schemas.openxmlformats.org/officeDocument/2006/relationships/image" Target="../media/image234.png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1" Type="http://schemas.openxmlformats.org/officeDocument/2006/relationships/tags" Target="../tags/tag98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40.png"/><Relationship Id="rId15" Type="http://schemas.openxmlformats.org/officeDocument/2006/relationships/image" Target="../media/image3.png"/><Relationship Id="rId10" Type="http://schemas.openxmlformats.org/officeDocument/2006/relationships/slide" Target="slide48.xml"/><Relationship Id="rId19" Type="http://schemas.openxmlformats.org/officeDocument/2006/relationships/image" Target="../media/image244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242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png"/><Relationship Id="rId13" Type="http://schemas.openxmlformats.org/officeDocument/2006/relationships/image" Target="../media/image48.png"/><Relationship Id="rId18" Type="http://schemas.openxmlformats.org/officeDocument/2006/relationships/image" Target="../media/image246.png"/><Relationship Id="rId3" Type="http://schemas.openxmlformats.org/officeDocument/2006/relationships/oleObject" Target="../embeddings/oleObject98.bin"/><Relationship Id="rId7" Type="http://schemas.openxmlformats.org/officeDocument/2006/relationships/image" Target="../media/image241.png"/><Relationship Id="rId12" Type="http://schemas.openxmlformats.org/officeDocument/2006/relationships/image" Target="../media/image47.png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4.png"/><Relationship Id="rId1" Type="http://schemas.openxmlformats.org/officeDocument/2006/relationships/tags" Target="../tags/tag99.xml"/><Relationship Id="rId6" Type="http://schemas.openxmlformats.org/officeDocument/2006/relationships/image" Target="../media/image196.png"/><Relationship Id="rId11" Type="http://schemas.openxmlformats.org/officeDocument/2006/relationships/image" Target="../media/image46.png"/><Relationship Id="rId5" Type="http://schemas.openxmlformats.org/officeDocument/2006/relationships/image" Target="../media/image245.png"/><Relationship Id="rId15" Type="http://schemas.openxmlformats.org/officeDocument/2006/relationships/image" Target="../media/image3.png"/><Relationship Id="rId10" Type="http://schemas.openxmlformats.org/officeDocument/2006/relationships/image" Target="../media/image35.png"/><Relationship Id="rId19" Type="http://schemas.openxmlformats.org/officeDocument/2006/relationships/image" Target="../media/image247.png"/><Relationship Id="rId4" Type="http://schemas.openxmlformats.org/officeDocument/2006/relationships/image" Target="../media/image2.emf"/><Relationship Id="rId9" Type="http://schemas.openxmlformats.org/officeDocument/2006/relationships/slide" Target="slide48.xml"/><Relationship Id="rId14" Type="http://schemas.openxmlformats.org/officeDocument/2006/relationships/image" Target="../media/image49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210.png"/><Relationship Id="rId18" Type="http://schemas.openxmlformats.org/officeDocument/2006/relationships/image" Target="../media/image194.png"/><Relationship Id="rId3" Type="http://schemas.openxmlformats.org/officeDocument/2006/relationships/oleObject" Target="../embeddings/oleObject99.bin"/><Relationship Id="rId7" Type="http://schemas.openxmlformats.org/officeDocument/2006/relationships/image" Target="../media/image47.png"/><Relationship Id="rId12" Type="http://schemas.openxmlformats.org/officeDocument/2006/relationships/image" Target="../media/image249.jpeg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5.png"/><Relationship Id="rId1" Type="http://schemas.openxmlformats.org/officeDocument/2006/relationships/tags" Target="../tags/tag100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48.png"/><Relationship Id="rId15" Type="http://schemas.openxmlformats.org/officeDocument/2006/relationships/image" Target="../media/image4.png"/><Relationship Id="rId10" Type="http://schemas.openxmlformats.org/officeDocument/2006/relationships/slide" Target="slide48.xml"/><Relationship Id="rId19" Type="http://schemas.openxmlformats.org/officeDocument/2006/relationships/image" Target="../media/image251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250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3.png"/><Relationship Id="rId18" Type="http://schemas.openxmlformats.org/officeDocument/2006/relationships/image" Target="../media/image238.png"/><Relationship Id="rId3" Type="http://schemas.openxmlformats.org/officeDocument/2006/relationships/oleObject" Target="../embeddings/oleObject100.bin"/><Relationship Id="rId7" Type="http://schemas.openxmlformats.org/officeDocument/2006/relationships/image" Target="../media/image47.png"/><Relationship Id="rId12" Type="http://schemas.openxmlformats.org/officeDocument/2006/relationships/image" Target="../media/image241.png"/><Relationship Id="rId17" Type="http://schemas.openxmlformats.org/officeDocument/2006/relationships/image" Target="../media/image253.jpe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196.png"/><Relationship Id="rId1" Type="http://schemas.openxmlformats.org/officeDocument/2006/relationships/tags" Target="../tags/tag101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52.png"/><Relationship Id="rId15" Type="http://schemas.openxmlformats.org/officeDocument/2006/relationships/image" Target="../media/image5.png"/><Relationship Id="rId10" Type="http://schemas.openxmlformats.org/officeDocument/2006/relationships/slide" Target="slide48.xml"/><Relationship Id="rId19" Type="http://schemas.openxmlformats.org/officeDocument/2006/relationships/image" Target="../media/image254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3.png"/><Relationship Id="rId18" Type="http://schemas.openxmlformats.org/officeDocument/2006/relationships/image" Target="../media/image258.png"/><Relationship Id="rId3" Type="http://schemas.openxmlformats.org/officeDocument/2006/relationships/oleObject" Target="../embeddings/oleObject101.bin"/><Relationship Id="rId7" Type="http://schemas.openxmlformats.org/officeDocument/2006/relationships/image" Target="../media/image47.png"/><Relationship Id="rId12" Type="http://schemas.openxmlformats.org/officeDocument/2006/relationships/image" Target="../media/image234.png"/><Relationship Id="rId17" Type="http://schemas.openxmlformats.org/officeDocument/2006/relationships/image" Target="../media/image257.pn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256.png"/><Relationship Id="rId1" Type="http://schemas.openxmlformats.org/officeDocument/2006/relationships/tags" Target="../tags/tag102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55.png"/><Relationship Id="rId15" Type="http://schemas.openxmlformats.org/officeDocument/2006/relationships/image" Target="../media/image5.png"/><Relationship Id="rId10" Type="http://schemas.openxmlformats.org/officeDocument/2006/relationships/slide" Target="slide48.xml"/><Relationship Id="rId19" Type="http://schemas.openxmlformats.org/officeDocument/2006/relationships/image" Target="../media/image238.pn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3.png"/><Relationship Id="rId18" Type="http://schemas.openxmlformats.org/officeDocument/2006/relationships/image" Target="../media/image261.png"/><Relationship Id="rId3" Type="http://schemas.openxmlformats.org/officeDocument/2006/relationships/oleObject" Target="../embeddings/oleObject102.bin"/><Relationship Id="rId7" Type="http://schemas.openxmlformats.org/officeDocument/2006/relationships/image" Target="../media/image47.png"/><Relationship Id="rId12" Type="http://schemas.openxmlformats.org/officeDocument/2006/relationships/image" Target="../media/image195.png"/><Relationship Id="rId17" Type="http://schemas.openxmlformats.org/officeDocument/2006/relationships/image" Target="../media/image241.pn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260.jpeg"/><Relationship Id="rId1" Type="http://schemas.openxmlformats.org/officeDocument/2006/relationships/tags" Target="../tags/tag103.xml"/><Relationship Id="rId6" Type="http://schemas.openxmlformats.org/officeDocument/2006/relationships/image" Target="../media/image46.png"/><Relationship Id="rId11" Type="http://schemas.openxmlformats.org/officeDocument/2006/relationships/image" Target="../media/image35.png"/><Relationship Id="rId5" Type="http://schemas.openxmlformats.org/officeDocument/2006/relationships/image" Target="../media/image259.png"/><Relationship Id="rId15" Type="http://schemas.openxmlformats.org/officeDocument/2006/relationships/image" Target="../media/image5.png"/><Relationship Id="rId10" Type="http://schemas.openxmlformats.org/officeDocument/2006/relationships/slide" Target="slide48.xml"/><Relationship Id="rId19" Type="http://schemas.openxmlformats.org/officeDocument/2006/relationships/image" Target="../media/image262.svg"/><Relationship Id="rId4" Type="http://schemas.openxmlformats.org/officeDocument/2006/relationships/image" Target="../media/image2.emf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4.png"/><Relationship Id="rId18" Type="http://schemas.openxmlformats.org/officeDocument/2006/relationships/image" Target="../media/image40.png"/><Relationship Id="rId3" Type="http://schemas.openxmlformats.org/officeDocument/2006/relationships/notesSlide" Target="../notesSlides/notesSlide50.xml"/><Relationship Id="rId7" Type="http://schemas.openxmlformats.org/officeDocument/2006/relationships/image" Target="../media/image46.png"/><Relationship Id="rId12" Type="http://schemas.openxmlformats.org/officeDocument/2006/relationships/image" Target="../media/image35.png"/><Relationship Id="rId17" Type="http://schemas.openxmlformats.org/officeDocument/2006/relationships/image" Target="../media/image195.png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264.jpeg"/><Relationship Id="rId1" Type="http://schemas.openxmlformats.org/officeDocument/2006/relationships/tags" Target="../tags/tag104.xml"/><Relationship Id="rId6" Type="http://schemas.openxmlformats.org/officeDocument/2006/relationships/image" Target="../media/image263.png"/><Relationship Id="rId11" Type="http://schemas.openxmlformats.org/officeDocument/2006/relationships/slide" Target="slide48.xml"/><Relationship Id="rId5" Type="http://schemas.openxmlformats.org/officeDocument/2006/relationships/image" Target="../media/image2.emf"/><Relationship Id="rId15" Type="http://schemas.openxmlformats.org/officeDocument/2006/relationships/image" Target="../media/image3.png"/><Relationship Id="rId10" Type="http://schemas.openxmlformats.org/officeDocument/2006/relationships/image" Target="../media/image49.png"/><Relationship Id="rId19" Type="http://schemas.openxmlformats.org/officeDocument/2006/relationships/image" Target="../media/image265.png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48.png"/><Relationship Id="rId14" Type="http://schemas.openxmlformats.org/officeDocument/2006/relationships/image" Target="../media/image5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51.xml"/><Relationship Id="rId7" Type="http://schemas.openxmlformats.org/officeDocument/2006/relationships/slide" Target="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05.xml"/><Relationship Id="rId6" Type="http://schemas.openxmlformats.org/officeDocument/2006/relationships/image" Target="../media/image266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04.bin"/><Relationship Id="rId9" Type="http://schemas.microsoft.com/office/2007/relationships/hdphoto" Target="../media/hdphoto2.wdp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slide" Target="slide67.xml"/><Relationship Id="rId13" Type="http://schemas.openxmlformats.org/officeDocument/2006/relationships/slide" Target="slide71.xml"/><Relationship Id="rId18" Type="http://schemas.openxmlformats.org/officeDocument/2006/relationships/slide" Target="slide74.xml"/><Relationship Id="rId3" Type="http://schemas.openxmlformats.org/officeDocument/2006/relationships/notesSlide" Target="../notesSlides/notesSlide52.xml"/><Relationship Id="rId21" Type="http://schemas.openxmlformats.org/officeDocument/2006/relationships/slide" Target="slide78.xml"/><Relationship Id="rId7" Type="http://schemas.openxmlformats.org/officeDocument/2006/relationships/slide" Target="slide80.xml"/><Relationship Id="rId12" Type="http://schemas.openxmlformats.org/officeDocument/2006/relationships/slide" Target="slide79.xm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6" Type="http://schemas.openxmlformats.org/officeDocument/2006/relationships/slide" Target="slide2.xml"/><Relationship Id="rId20" Type="http://schemas.openxmlformats.org/officeDocument/2006/relationships/slide" Target="slide77.xml"/><Relationship Id="rId1" Type="http://schemas.openxmlformats.org/officeDocument/2006/relationships/tags" Target="../tags/tag106.xml"/><Relationship Id="rId6" Type="http://schemas.openxmlformats.org/officeDocument/2006/relationships/image" Target="../media/image4.png"/><Relationship Id="rId11" Type="http://schemas.openxmlformats.org/officeDocument/2006/relationships/slide" Target="slide69.xml"/><Relationship Id="rId5" Type="http://schemas.openxmlformats.org/officeDocument/2006/relationships/image" Target="../media/image2.emf"/><Relationship Id="rId15" Type="http://schemas.openxmlformats.org/officeDocument/2006/relationships/slide" Target="slide73.xml"/><Relationship Id="rId10" Type="http://schemas.openxmlformats.org/officeDocument/2006/relationships/slide" Target="slide70.xml"/><Relationship Id="rId19" Type="http://schemas.openxmlformats.org/officeDocument/2006/relationships/slide" Target="slide76.xml"/><Relationship Id="rId4" Type="http://schemas.openxmlformats.org/officeDocument/2006/relationships/oleObject" Target="../embeddings/oleObject105.bin"/><Relationship Id="rId9" Type="http://schemas.openxmlformats.org/officeDocument/2006/relationships/slide" Target="slide68.xml"/><Relationship Id="rId14" Type="http://schemas.openxmlformats.org/officeDocument/2006/relationships/slide" Target="slide72.xml"/><Relationship Id="rId22" Type="http://schemas.openxmlformats.org/officeDocument/2006/relationships/slide" Target="slide75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53.xml"/><Relationship Id="rId7" Type="http://schemas.openxmlformats.org/officeDocument/2006/relationships/image" Target="../media/image124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07.xml"/><Relationship Id="rId6" Type="http://schemas.openxmlformats.org/officeDocument/2006/relationships/image" Target="../media/image267.png"/><Relationship Id="rId11" Type="http://schemas.openxmlformats.org/officeDocument/2006/relationships/slide" Target="slide66.xml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268.png"/><Relationship Id="rId4" Type="http://schemas.openxmlformats.org/officeDocument/2006/relationships/oleObject" Target="../embeddings/oleObject106.bin"/><Relationship Id="rId9" Type="http://schemas.openxmlformats.org/officeDocument/2006/relationships/image" Target="../media/image41.png"/><Relationship Id="rId14" Type="http://schemas.openxmlformats.org/officeDocument/2006/relationships/image" Target="../media/image47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54.xml"/><Relationship Id="rId7" Type="http://schemas.openxmlformats.org/officeDocument/2006/relationships/image" Target="../media/image41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08.xml"/><Relationship Id="rId6" Type="http://schemas.openxmlformats.org/officeDocument/2006/relationships/image" Target="../media/image269.png"/><Relationship Id="rId11" Type="http://schemas.openxmlformats.org/officeDocument/2006/relationships/slide" Target="slide66.xml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270.png"/><Relationship Id="rId4" Type="http://schemas.openxmlformats.org/officeDocument/2006/relationships/oleObject" Target="../embeddings/oleObject107.bin"/><Relationship Id="rId9" Type="http://schemas.openxmlformats.org/officeDocument/2006/relationships/image" Target="../media/image57.png"/><Relationship Id="rId14" Type="http://schemas.openxmlformats.org/officeDocument/2006/relationships/image" Target="../media/image47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55.xml"/><Relationship Id="rId7" Type="http://schemas.openxmlformats.org/officeDocument/2006/relationships/image" Target="../media/image82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09.xml"/><Relationship Id="rId6" Type="http://schemas.openxmlformats.org/officeDocument/2006/relationships/image" Target="../media/image271.png"/><Relationship Id="rId11" Type="http://schemas.openxmlformats.org/officeDocument/2006/relationships/slide" Target="slide66.xml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272.png"/><Relationship Id="rId4" Type="http://schemas.openxmlformats.org/officeDocument/2006/relationships/oleObject" Target="../embeddings/oleObject108.bin"/><Relationship Id="rId9" Type="http://schemas.openxmlformats.org/officeDocument/2006/relationships/image" Target="../media/image57.png"/><Relationship Id="rId14" Type="http://schemas.openxmlformats.org/officeDocument/2006/relationships/image" Target="../media/image47.pn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5.png"/><Relationship Id="rId13" Type="http://schemas.openxmlformats.org/officeDocument/2006/relationships/image" Target="../media/image48.png"/><Relationship Id="rId3" Type="http://schemas.openxmlformats.org/officeDocument/2006/relationships/notesSlide" Target="../notesSlides/notesSlide56.xml"/><Relationship Id="rId7" Type="http://schemas.openxmlformats.org/officeDocument/2006/relationships/image" Target="../media/image274.png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0.xml"/><Relationship Id="rId6" Type="http://schemas.openxmlformats.org/officeDocument/2006/relationships/image" Target="../media/image273.png"/><Relationship Id="rId11" Type="http://schemas.openxmlformats.org/officeDocument/2006/relationships/image" Target="../media/image46.png"/><Relationship Id="rId5" Type="http://schemas.openxmlformats.org/officeDocument/2006/relationships/image" Target="../media/image1.emf"/><Relationship Id="rId10" Type="http://schemas.openxmlformats.org/officeDocument/2006/relationships/image" Target="../media/image35.png"/><Relationship Id="rId4" Type="http://schemas.openxmlformats.org/officeDocument/2006/relationships/oleObject" Target="../embeddings/oleObject109.bin"/><Relationship Id="rId9" Type="http://schemas.openxmlformats.org/officeDocument/2006/relationships/slide" Target="slide66.xml"/><Relationship Id="rId14" Type="http://schemas.openxmlformats.org/officeDocument/2006/relationships/image" Target="../media/image49.pn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8.png"/><Relationship Id="rId13" Type="http://schemas.openxmlformats.org/officeDocument/2006/relationships/image" Target="../media/image35.png"/><Relationship Id="rId3" Type="http://schemas.openxmlformats.org/officeDocument/2006/relationships/notesSlide" Target="../notesSlides/notesSlide57.xml"/><Relationship Id="rId7" Type="http://schemas.openxmlformats.org/officeDocument/2006/relationships/image" Target="../media/image277.png"/><Relationship Id="rId12" Type="http://schemas.openxmlformats.org/officeDocument/2006/relationships/slide" Target="slide66.xm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8.png"/><Relationship Id="rId1" Type="http://schemas.openxmlformats.org/officeDocument/2006/relationships/tags" Target="../tags/tag111.xml"/><Relationship Id="rId6" Type="http://schemas.openxmlformats.org/officeDocument/2006/relationships/image" Target="../media/image276.png"/><Relationship Id="rId11" Type="http://schemas.openxmlformats.org/officeDocument/2006/relationships/image" Target="../media/image280.png"/><Relationship Id="rId5" Type="http://schemas.openxmlformats.org/officeDocument/2006/relationships/image" Target="../media/image1.emf"/><Relationship Id="rId15" Type="http://schemas.openxmlformats.org/officeDocument/2006/relationships/image" Target="../media/image47.png"/><Relationship Id="rId10" Type="http://schemas.openxmlformats.org/officeDocument/2006/relationships/image" Target="../media/image279.png"/><Relationship Id="rId4" Type="http://schemas.openxmlformats.org/officeDocument/2006/relationships/oleObject" Target="../embeddings/oleObject110.bin"/><Relationship Id="rId9" Type="http://schemas.openxmlformats.org/officeDocument/2006/relationships/image" Target="../media/image40.png"/><Relationship Id="rId14" Type="http://schemas.openxmlformats.org/officeDocument/2006/relationships/image" Target="../media/image46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3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58.xml"/><Relationship Id="rId7" Type="http://schemas.openxmlformats.org/officeDocument/2006/relationships/image" Target="../media/image282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12.xml"/><Relationship Id="rId6" Type="http://schemas.openxmlformats.org/officeDocument/2006/relationships/image" Target="../media/image281.png"/><Relationship Id="rId11" Type="http://schemas.openxmlformats.org/officeDocument/2006/relationships/slide" Target="slide66.xml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285.png"/><Relationship Id="rId4" Type="http://schemas.openxmlformats.org/officeDocument/2006/relationships/oleObject" Target="../embeddings/oleObject111.bin"/><Relationship Id="rId9" Type="http://schemas.openxmlformats.org/officeDocument/2006/relationships/image" Target="../media/image284.png"/><Relationship Id="rId14" Type="http://schemas.openxmlformats.org/officeDocument/2006/relationships/image" Target="../media/image47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9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59.xml"/><Relationship Id="rId7" Type="http://schemas.openxmlformats.org/officeDocument/2006/relationships/image" Target="../media/image278.png"/><Relationship Id="rId12" Type="http://schemas.openxmlformats.org/officeDocument/2006/relationships/image" Target="../media/image35.png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13.xml"/><Relationship Id="rId6" Type="http://schemas.openxmlformats.org/officeDocument/2006/relationships/image" Target="../media/image286.png"/><Relationship Id="rId11" Type="http://schemas.openxmlformats.org/officeDocument/2006/relationships/slide" Target="slide66.xml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287.png"/><Relationship Id="rId4" Type="http://schemas.openxmlformats.org/officeDocument/2006/relationships/oleObject" Target="../embeddings/oleObject112.bin"/><Relationship Id="rId9" Type="http://schemas.openxmlformats.org/officeDocument/2006/relationships/image" Target="../media/image57.png"/><Relationship Id="rId14" Type="http://schemas.openxmlformats.org/officeDocument/2006/relationships/image" Target="../media/image47.pn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60.xml"/><Relationship Id="rId7" Type="http://schemas.openxmlformats.org/officeDocument/2006/relationships/image" Target="../media/image108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14.xml"/><Relationship Id="rId6" Type="http://schemas.openxmlformats.org/officeDocument/2006/relationships/image" Target="../media/image288.png"/><Relationship Id="rId11" Type="http://schemas.openxmlformats.org/officeDocument/2006/relationships/slide" Target="slide66.xml"/><Relationship Id="rId5" Type="http://schemas.openxmlformats.org/officeDocument/2006/relationships/image" Target="../media/image1.emf"/><Relationship Id="rId15" Type="http://schemas.openxmlformats.org/officeDocument/2006/relationships/image" Target="../media/image48.png"/><Relationship Id="rId10" Type="http://schemas.openxmlformats.org/officeDocument/2006/relationships/image" Target="../media/image290.png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289.png"/><Relationship Id="rId14" Type="http://schemas.openxmlformats.org/officeDocument/2006/relationships/image" Target="../media/image47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87.png"/><Relationship Id="rId3" Type="http://schemas.openxmlformats.org/officeDocument/2006/relationships/image" Target="../media/image3.png"/><Relationship Id="rId7" Type="http://schemas.openxmlformats.org/officeDocument/2006/relationships/image" Target="../media/image47.png"/><Relationship Id="rId12" Type="http://schemas.openxmlformats.org/officeDocument/2006/relationships/image" Target="../media/image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6.png"/><Relationship Id="rId11" Type="http://schemas.openxmlformats.org/officeDocument/2006/relationships/image" Target="../media/image40.png"/><Relationship Id="rId5" Type="http://schemas.openxmlformats.org/officeDocument/2006/relationships/image" Target="../media/image292.png"/><Relationship Id="rId15" Type="http://schemas.openxmlformats.org/officeDocument/2006/relationships/image" Target="../media/image35.png"/><Relationship Id="rId10" Type="http://schemas.openxmlformats.org/officeDocument/2006/relationships/image" Target="../media/image5.png"/><Relationship Id="rId4" Type="http://schemas.openxmlformats.org/officeDocument/2006/relationships/image" Target="../media/image291.png"/><Relationship Id="rId9" Type="http://schemas.openxmlformats.org/officeDocument/2006/relationships/image" Target="../media/image49.png"/><Relationship Id="rId14" Type="http://schemas.openxmlformats.org/officeDocument/2006/relationships/slide" Target="slide66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61.xml"/><Relationship Id="rId7" Type="http://schemas.openxmlformats.org/officeDocument/2006/relationships/image" Target="../media/image294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15.xml"/><Relationship Id="rId6" Type="http://schemas.openxmlformats.org/officeDocument/2006/relationships/image" Target="../media/image293.png"/><Relationship Id="rId11" Type="http://schemas.openxmlformats.org/officeDocument/2006/relationships/slide" Target="slide66.xml"/><Relationship Id="rId5" Type="http://schemas.openxmlformats.org/officeDocument/2006/relationships/image" Target="../media/image2.emf"/><Relationship Id="rId15" Type="http://schemas.openxmlformats.org/officeDocument/2006/relationships/image" Target="../media/image48.png"/><Relationship Id="rId10" Type="http://schemas.openxmlformats.org/officeDocument/2006/relationships/image" Target="../media/image56.png"/><Relationship Id="rId4" Type="http://schemas.openxmlformats.org/officeDocument/2006/relationships/oleObject" Target="../embeddings/oleObject114.bin"/><Relationship Id="rId9" Type="http://schemas.openxmlformats.org/officeDocument/2006/relationships/image" Target="../media/image98.png"/><Relationship Id="rId14" Type="http://schemas.openxmlformats.org/officeDocument/2006/relationships/image" Target="../media/image47.pn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5.png"/><Relationship Id="rId3" Type="http://schemas.openxmlformats.org/officeDocument/2006/relationships/notesSlide" Target="../notesSlides/notesSlide62.xml"/><Relationship Id="rId7" Type="http://schemas.openxmlformats.org/officeDocument/2006/relationships/image" Target="../media/image296.png"/><Relationship Id="rId12" Type="http://schemas.openxmlformats.org/officeDocument/2006/relationships/slide" Target="slide66.xm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8.png"/><Relationship Id="rId1" Type="http://schemas.openxmlformats.org/officeDocument/2006/relationships/tags" Target="../tags/tag116.xml"/><Relationship Id="rId6" Type="http://schemas.openxmlformats.org/officeDocument/2006/relationships/image" Target="../media/image295.png"/><Relationship Id="rId11" Type="http://schemas.openxmlformats.org/officeDocument/2006/relationships/image" Target="../media/image298.png"/><Relationship Id="rId5" Type="http://schemas.openxmlformats.org/officeDocument/2006/relationships/image" Target="../media/image2.emf"/><Relationship Id="rId15" Type="http://schemas.openxmlformats.org/officeDocument/2006/relationships/image" Target="../media/image47.png"/><Relationship Id="rId10" Type="http://schemas.openxmlformats.org/officeDocument/2006/relationships/image" Target="../media/image67.png"/><Relationship Id="rId4" Type="http://schemas.openxmlformats.org/officeDocument/2006/relationships/oleObject" Target="../embeddings/oleObject115.bin"/><Relationship Id="rId9" Type="http://schemas.openxmlformats.org/officeDocument/2006/relationships/image" Target="../media/image297.png"/><Relationship Id="rId14" Type="http://schemas.openxmlformats.org/officeDocument/2006/relationships/image" Target="../media/image46.pn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63.xml"/><Relationship Id="rId7" Type="http://schemas.openxmlformats.org/officeDocument/2006/relationships/image" Target="../media/image300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7.xml"/><Relationship Id="rId6" Type="http://schemas.openxmlformats.org/officeDocument/2006/relationships/image" Target="../media/image299.png"/><Relationship Id="rId11" Type="http://schemas.openxmlformats.org/officeDocument/2006/relationships/image" Target="../media/image35.png"/><Relationship Id="rId5" Type="http://schemas.openxmlformats.org/officeDocument/2006/relationships/image" Target="../media/image2.emf"/><Relationship Id="rId15" Type="http://schemas.openxmlformats.org/officeDocument/2006/relationships/image" Target="../media/image49.png"/><Relationship Id="rId10" Type="http://schemas.openxmlformats.org/officeDocument/2006/relationships/slide" Target="slide66.xml"/><Relationship Id="rId4" Type="http://schemas.openxmlformats.org/officeDocument/2006/relationships/oleObject" Target="../embeddings/oleObject116.bin"/><Relationship Id="rId9" Type="http://schemas.openxmlformats.org/officeDocument/2006/relationships/image" Target="../media/image301.png"/><Relationship Id="rId14" Type="http://schemas.openxmlformats.org/officeDocument/2006/relationships/image" Target="../media/image48.pn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7.png"/><Relationship Id="rId3" Type="http://schemas.openxmlformats.org/officeDocument/2006/relationships/notesSlide" Target="../notesSlides/notesSlide64.xml"/><Relationship Id="rId7" Type="http://schemas.openxmlformats.org/officeDocument/2006/relationships/image" Target="../media/image78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8.xml"/><Relationship Id="rId6" Type="http://schemas.openxmlformats.org/officeDocument/2006/relationships/image" Target="../media/image302.png"/><Relationship Id="rId11" Type="http://schemas.openxmlformats.org/officeDocument/2006/relationships/image" Target="../media/image35.png"/><Relationship Id="rId5" Type="http://schemas.openxmlformats.org/officeDocument/2006/relationships/image" Target="../media/image2.emf"/><Relationship Id="rId15" Type="http://schemas.openxmlformats.org/officeDocument/2006/relationships/image" Target="../media/image49.png"/><Relationship Id="rId10" Type="http://schemas.openxmlformats.org/officeDocument/2006/relationships/slide" Target="slide66.xml"/><Relationship Id="rId4" Type="http://schemas.openxmlformats.org/officeDocument/2006/relationships/oleObject" Target="../embeddings/oleObject117.bin"/><Relationship Id="rId9" Type="http://schemas.openxmlformats.org/officeDocument/2006/relationships/image" Target="../media/image303.png"/><Relationship Id="rId14" Type="http://schemas.openxmlformats.org/officeDocument/2006/relationships/image" Target="../media/image48.png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6.png"/><Relationship Id="rId3" Type="http://schemas.openxmlformats.org/officeDocument/2006/relationships/notesSlide" Target="../notesSlides/notesSlide65.xml"/><Relationship Id="rId7" Type="http://schemas.openxmlformats.org/officeDocument/2006/relationships/image" Target="../media/image305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49.png"/><Relationship Id="rId1" Type="http://schemas.openxmlformats.org/officeDocument/2006/relationships/tags" Target="../tags/tag119.xml"/><Relationship Id="rId6" Type="http://schemas.openxmlformats.org/officeDocument/2006/relationships/image" Target="../media/image304.png"/><Relationship Id="rId11" Type="http://schemas.openxmlformats.org/officeDocument/2006/relationships/slide" Target="slide66.xml"/><Relationship Id="rId5" Type="http://schemas.openxmlformats.org/officeDocument/2006/relationships/image" Target="../media/image2.emf"/><Relationship Id="rId15" Type="http://schemas.openxmlformats.org/officeDocument/2006/relationships/image" Target="../media/image48.png"/><Relationship Id="rId10" Type="http://schemas.openxmlformats.org/officeDocument/2006/relationships/image" Target="../media/image87.png"/><Relationship Id="rId4" Type="http://schemas.openxmlformats.org/officeDocument/2006/relationships/oleObject" Target="../embeddings/oleObject118.bin"/><Relationship Id="rId9" Type="http://schemas.openxmlformats.org/officeDocument/2006/relationships/image" Target="../media/image135.png"/><Relationship Id="rId14" Type="http://schemas.openxmlformats.org/officeDocument/2006/relationships/image" Target="../media/image47.pn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66.xml"/><Relationship Id="rId7" Type="http://schemas.openxmlformats.org/officeDocument/2006/relationships/slide" Target="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20.xml"/><Relationship Id="rId6" Type="http://schemas.openxmlformats.org/officeDocument/2006/relationships/image" Target="../media/image11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19.bin"/><Relationship Id="rId9" Type="http://schemas.microsoft.com/office/2007/relationships/hdphoto" Target="../media/hdphoto2.wdp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1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20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2.xml"/><Relationship Id="rId6" Type="http://schemas.openxmlformats.org/officeDocument/2006/relationships/image" Target="../media/image306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21.bin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9.png"/><Relationship Id="rId3" Type="http://schemas.openxmlformats.org/officeDocument/2006/relationships/notesSlide" Target="../notesSlides/notesSlide69.xml"/><Relationship Id="rId7" Type="http://schemas.openxmlformats.org/officeDocument/2006/relationships/image" Target="../media/image308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3.xml"/><Relationship Id="rId6" Type="http://schemas.openxmlformats.org/officeDocument/2006/relationships/image" Target="../media/image307.png"/><Relationship Id="rId11" Type="http://schemas.openxmlformats.org/officeDocument/2006/relationships/image" Target="../media/image312.svg"/><Relationship Id="rId5" Type="http://schemas.openxmlformats.org/officeDocument/2006/relationships/image" Target="../media/image2.emf"/><Relationship Id="rId10" Type="http://schemas.openxmlformats.org/officeDocument/2006/relationships/image" Target="../media/image311.png"/><Relationship Id="rId4" Type="http://schemas.openxmlformats.org/officeDocument/2006/relationships/oleObject" Target="../embeddings/oleObject122.bin"/><Relationship Id="rId9" Type="http://schemas.openxmlformats.org/officeDocument/2006/relationships/image" Target="../media/image310.svg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5.png"/><Relationship Id="rId3" Type="http://schemas.openxmlformats.org/officeDocument/2006/relationships/notesSlide" Target="../notesSlides/notesSlide70.xml"/><Relationship Id="rId7" Type="http://schemas.openxmlformats.org/officeDocument/2006/relationships/image" Target="../media/image314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4.xml"/><Relationship Id="rId6" Type="http://schemas.openxmlformats.org/officeDocument/2006/relationships/image" Target="../media/image313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23.bin"/><Relationship Id="rId9" Type="http://schemas.openxmlformats.org/officeDocument/2006/relationships/image" Target="../media/image316.sv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8.svg"/><Relationship Id="rId3" Type="http://schemas.openxmlformats.org/officeDocument/2006/relationships/notesSlide" Target="../notesSlides/notesSlide71.xml"/><Relationship Id="rId7" Type="http://schemas.openxmlformats.org/officeDocument/2006/relationships/image" Target="../media/image315.png"/><Relationship Id="rId12" Type="http://schemas.openxmlformats.org/officeDocument/2006/relationships/image" Target="../media/image322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5.xml"/><Relationship Id="rId6" Type="http://schemas.openxmlformats.org/officeDocument/2006/relationships/image" Target="../media/image317.png"/><Relationship Id="rId11" Type="http://schemas.openxmlformats.org/officeDocument/2006/relationships/image" Target="../media/image321.png"/><Relationship Id="rId5" Type="http://schemas.openxmlformats.org/officeDocument/2006/relationships/image" Target="../media/image2.emf"/><Relationship Id="rId10" Type="http://schemas.openxmlformats.org/officeDocument/2006/relationships/image" Target="../media/image320.svg"/><Relationship Id="rId4" Type="http://schemas.openxmlformats.org/officeDocument/2006/relationships/oleObject" Target="../embeddings/oleObject124.bin"/><Relationship Id="rId9" Type="http://schemas.openxmlformats.org/officeDocument/2006/relationships/image" Target="../media/image319.pn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D13CF996-29EE-9096-D9BE-F8EFD809BD2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348445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13CF996-29EE-9096-D9BE-F8EFD809BD2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DE002E-7F05-28EA-5DDB-B75DB576D0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7E34B2-B51D-C87E-A56C-38B8261D39D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935C45-50D4-224B-F40D-AF71035F1846}"/>
              </a:ext>
            </a:extLst>
          </p:cNvPr>
          <p:cNvSpPr/>
          <p:nvPr/>
        </p:nvSpPr>
        <p:spPr>
          <a:xfrm>
            <a:off x="-284522" y="-276045"/>
            <a:ext cx="24956219" cy="14268090"/>
          </a:xfrm>
          <a:prstGeom prst="rect">
            <a:avLst/>
          </a:prstGeom>
          <a:solidFill>
            <a:srgbClr val="35008E"/>
          </a:solidFill>
          <a:ln>
            <a:solidFill>
              <a:srgbClr val="44078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2BCF8A-F65F-891A-B040-E5B197B69897}"/>
              </a:ext>
            </a:extLst>
          </p:cNvPr>
          <p:cNvSpPr txBox="1"/>
          <p:nvPr/>
        </p:nvSpPr>
        <p:spPr>
          <a:xfrm>
            <a:off x="9364928" y="8257639"/>
            <a:ext cx="56573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Montserrat Black" panose="00000A00000000000000" pitchFamily="50" charset="0"/>
              </a:rPr>
              <a:t>September 2024</a:t>
            </a:r>
            <a:endParaRPr lang="en-US" sz="4800" baseline="30000" dirty="0">
              <a:solidFill>
                <a:schemeClr val="bg1"/>
              </a:solidFill>
              <a:latin typeface="Montserrat Black" panose="00000A00000000000000" pitchFamily="50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AB98D56-C2EF-FB82-1BEB-066CE3B0D8FD}"/>
              </a:ext>
            </a:extLst>
          </p:cNvPr>
          <p:cNvGrpSpPr/>
          <p:nvPr/>
        </p:nvGrpSpPr>
        <p:grpSpPr>
          <a:xfrm>
            <a:off x="4923145" y="5567276"/>
            <a:ext cx="15240866" cy="2646878"/>
            <a:chOff x="6436169" y="5786021"/>
            <a:chExt cx="15240866" cy="2646878"/>
          </a:xfrm>
        </p:grpSpPr>
        <p:pic>
          <p:nvPicPr>
            <p:cNvPr id="14" name="Picture 2" descr="A white letters on a black background&#10;&#10;Description automatically generated">
              <a:extLst>
                <a:ext uri="{FF2B5EF4-FFF2-40B4-BE49-F238E27FC236}">
                  <a16:creationId xmlns:a16="http://schemas.microsoft.com/office/drawing/2014/main" id="{D93D2295-2AEC-A145-EA8C-31BBC13987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36169" y="6118927"/>
              <a:ext cx="1884872" cy="1904933"/>
            </a:xfrm>
            <a:prstGeom prst="rect">
              <a:avLst/>
            </a:prstGeom>
          </p:spPr>
        </p:pic>
        <p:sp>
          <p:nvSpPr>
            <p:cNvPr id="15" name="TextBox 6">
              <a:extLst>
                <a:ext uri="{FF2B5EF4-FFF2-40B4-BE49-F238E27FC236}">
                  <a16:creationId xmlns:a16="http://schemas.microsoft.com/office/drawing/2014/main" id="{A3C66352-0105-3F6D-3FF7-9C064D7ABA87}"/>
                </a:ext>
              </a:extLst>
            </p:cNvPr>
            <p:cNvSpPr txBox="1"/>
            <p:nvPr/>
          </p:nvSpPr>
          <p:spPr>
            <a:xfrm>
              <a:off x="7493344" y="5786021"/>
              <a:ext cx="14183691" cy="264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600">
                  <a:solidFill>
                    <a:schemeClr val="bg1"/>
                  </a:solidFill>
                  <a:latin typeface="Montserrat ExtraBold" panose="00000900000000000000" pitchFamily="50" charset="0"/>
                </a:rPr>
                <a:t> ne Portfolio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99F7F68-4781-B5B4-8E69-2B548D91EC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676400" y="-2965450"/>
            <a:ext cx="21034375" cy="2651125"/>
          </a:xfrm>
          <a:prstGeom prst="rect">
            <a:avLst/>
          </a:prstGeom>
        </p:spPr>
        <p:txBody>
          <a:bodyPr vert="horz" anchor="b"/>
          <a:lstStyle/>
          <a:p>
            <a:r>
              <a:rPr lang="en-US">
                <a:solidFill>
                  <a:srgbClr val="E7E8ED"/>
                </a:solidFill>
              </a:rPr>
              <a:t>One Portfolio</a:t>
            </a:r>
          </a:p>
        </p:txBody>
      </p:sp>
    </p:spTree>
    <p:extLst>
      <p:ext uri="{BB962C8B-B14F-4D97-AF65-F5344CB8AC3E}">
        <p14:creationId xmlns:p14="http://schemas.microsoft.com/office/powerpoint/2010/main" val="2512719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hink-cell data - do not delete" hidden="1">
            <a:extLst>
              <a:ext uri="{FF2B5EF4-FFF2-40B4-BE49-F238E27FC236}">
                <a16:creationId xmlns:a16="http://schemas.microsoft.com/office/drawing/2014/main" id="{90DB816F-2E8E-42CE-96C3-A1A3F8C75D2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809211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10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0DB816F-2E8E-42CE-96C3-A1A3F8C75D2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re 1">
            <a:extLst>
              <a:ext uri="{FF2B5EF4-FFF2-40B4-BE49-F238E27FC236}">
                <a16:creationId xmlns:a16="http://schemas.microsoft.com/office/drawing/2014/main" id="{EEAA74B8-CD5A-2501-E94A-74AD6C3D39A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497788" y="836399"/>
            <a:ext cx="10037719" cy="129266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2000" b="0" kern="1200" cap="none" spc="40" baseline="0">
                <a:solidFill>
                  <a:schemeClr val="accent1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pPr marL="0" marR="0" lvl="0" indent="0" algn="l" defTabSz="18287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8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Table of content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F7F93DA-3836-CE9A-C502-2897A5455FC6}"/>
              </a:ext>
            </a:extLst>
          </p:cNvPr>
          <p:cNvSpPr txBox="1">
            <a:spLocks/>
          </p:cNvSpPr>
          <p:nvPr/>
        </p:nvSpPr>
        <p:spPr>
          <a:xfrm>
            <a:off x="1935492" y="6511149"/>
            <a:ext cx="5834217" cy="677108"/>
          </a:xfrm>
          <a:prstGeom prst="rect">
            <a:avLst/>
          </a:prstGeom>
          <a:noFill/>
        </p:spPr>
        <p:txBody>
          <a:bodyPr wrap="none" lIns="72000" tIns="91440" rIns="182880" bIns="91440" anchor="t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Presentation of the group</a:t>
            </a:r>
          </a:p>
        </p:txBody>
      </p:sp>
      <p:pic>
        <p:nvPicPr>
          <p:cNvPr id="28" name="Image 27">
            <a:hlinkClick r:id="rId6" action="ppaction://hlinksldjump"/>
            <a:extLst>
              <a:ext uri="{FF2B5EF4-FFF2-40B4-BE49-F238E27FC236}">
                <a16:creationId xmlns:a16="http://schemas.microsoft.com/office/drawing/2014/main" id="{5DC2E74F-8918-14DC-7631-EAB057AE0CD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5491" y="3151008"/>
            <a:ext cx="5448260" cy="312158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B84570-9A5B-E4B7-A4B9-9E5CBB861291}"/>
              </a:ext>
            </a:extLst>
          </p:cNvPr>
          <p:cNvSpPr txBox="1"/>
          <p:nvPr/>
        </p:nvSpPr>
        <p:spPr>
          <a:xfrm>
            <a:off x="1949625" y="4731058"/>
            <a:ext cx="54482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ED92282-6E7D-FC05-E10E-2881A7E4CB24}"/>
              </a:ext>
            </a:extLst>
          </p:cNvPr>
          <p:cNvSpPr txBox="1">
            <a:spLocks/>
          </p:cNvSpPr>
          <p:nvPr/>
        </p:nvSpPr>
        <p:spPr>
          <a:xfrm>
            <a:off x="17127941" y="11511858"/>
            <a:ext cx="3173232" cy="677108"/>
          </a:xfrm>
          <a:prstGeom prst="rect">
            <a:avLst/>
          </a:prstGeom>
          <a:noFill/>
        </p:spPr>
        <p:txBody>
          <a:bodyPr wrap="none" lIns="72000" tIns="91440" rIns="182880" bIns="91440" anchor="t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CSR &amp; Impact</a:t>
            </a:r>
          </a:p>
        </p:txBody>
      </p:sp>
      <p:pic>
        <p:nvPicPr>
          <p:cNvPr id="30" name="Image 29">
            <a:hlinkClick r:id="rId8" action="ppaction://hlinksldjump"/>
            <a:extLst>
              <a:ext uri="{FF2B5EF4-FFF2-40B4-BE49-F238E27FC236}">
                <a16:creationId xmlns:a16="http://schemas.microsoft.com/office/drawing/2014/main" id="{376A35D7-F8B5-0AA4-DA1B-6812DFB6B1A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7127941" y="8227398"/>
            <a:ext cx="5448260" cy="311951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837E6A-8D15-38D6-E817-7E77624B2A74}"/>
              </a:ext>
            </a:extLst>
          </p:cNvPr>
          <p:cNvSpPr txBox="1"/>
          <p:nvPr/>
        </p:nvSpPr>
        <p:spPr>
          <a:xfrm>
            <a:off x="17130676" y="9806765"/>
            <a:ext cx="54455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06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FB2B16C-A6F5-FFE4-ECD0-85CD4CA5E786}"/>
              </a:ext>
            </a:extLst>
          </p:cNvPr>
          <p:cNvSpPr txBox="1">
            <a:spLocks/>
          </p:cNvSpPr>
          <p:nvPr/>
        </p:nvSpPr>
        <p:spPr>
          <a:xfrm>
            <a:off x="9487313" y="6511149"/>
            <a:ext cx="2636867" cy="584775"/>
          </a:xfrm>
          <a:prstGeom prst="rect">
            <a:avLst/>
          </a:prstGeom>
          <a:noFill/>
        </p:spPr>
        <p:txBody>
          <a:bodyPr wrap="none" lIns="7200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Workplace </a:t>
            </a:r>
          </a:p>
        </p:txBody>
      </p:sp>
      <p:pic>
        <p:nvPicPr>
          <p:cNvPr id="32" name="Image 31">
            <a:hlinkClick r:id="rId10" action="ppaction://hlinksldjump"/>
            <a:extLst>
              <a:ext uri="{FF2B5EF4-FFF2-40B4-BE49-F238E27FC236}">
                <a16:creationId xmlns:a16="http://schemas.microsoft.com/office/drawing/2014/main" id="{F0623B00-E134-200D-E666-E67ACAC77DF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7336" y="3151008"/>
            <a:ext cx="5445543" cy="312158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50725C6E-ED64-05DD-5E0A-1FCE964082D3}"/>
              </a:ext>
            </a:extLst>
          </p:cNvPr>
          <p:cNvSpPr txBox="1"/>
          <p:nvPr/>
        </p:nvSpPr>
        <p:spPr>
          <a:xfrm>
            <a:off x="9487313" y="4731058"/>
            <a:ext cx="54455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5D829DF-3CDB-DE45-CC78-27EF21009180}"/>
              </a:ext>
            </a:extLst>
          </p:cNvPr>
          <p:cNvSpPr txBox="1">
            <a:spLocks/>
          </p:cNvSpPr>
          <p:nvPr/>
        </p:nvSpPr>
        <p:spPr>
          <a:xfrm>
            <a:off x="17127941" y="6511149"/>
            <a:ext cx="3256588" cy="677108"/>
          </a:xfrm>
          <a:prstGeom prst="rect">
            <a:avLst/>
          </a:prstGeom>
          <a:noFill/>
        </p:spPr>
        <p:txBody>
          <a:bodyPr wrap="none" lIns="72000" tIns="91440" rIns="182880" bIns="91440" anchor="t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Infrastructure</a:t>
            </a:r>
          </a:p>
        </p:txBody>
      </p:sp>
      <p:pic>
        <p:nvPicPr>
          <p:cNvPr id="34" name="Image 33">
            <a:hlinkClick r:id="rId12" action="ppaction://hlinksldjump"/>
            <a:extLst>
              <a:ext uri="{FF2B5EF4-FFF2-40B4-BE49-F238E27FC236}">
                <a16:creationId xmlns:a16="http://schemas.microsoft.com/office/drawing/2014/main" id="{55C13DFB-71B4-321A-BC64-2F5A5AAC8A2B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17127941" y="3151008"/>
            <a:ext cx="5448260" cy="311951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8D2E5087-FC7C-369A-589B-CD2FA4D07B1E}"/>
              </a:ext>
            </a:extLst>
          </p:cNvPr>
          <p:cNvSpPr txBox="1"/>
          <p:nvPr/>
        </p:nvSpPr>
        <p:spPr>
          <a:xfrm>
            <a:off x="17130675" y="4731058"/>
            <a:ext cx="54482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A82103C-B5F1-2F11-447C-0BF4FAD0CE0C}"/>
              </a:ext>
            </a:extLst>
          </p:cNvPr>
          <p:cNvSpPr txBox="1">
            <a:spLocks/>
          </p:cNvSpPr>
          <p:nvPr/>
        </p:nvSpPr>
        <p:spPr>
          <a:xfrm>
            <a:off x="9483203" y="11511858"/>
            <a:ext cx="2308252" cy="584775"/>
          </a:xfrm>
          <a:prstGeom prst="rect">
            <a:avLst/>
          </a:prstGeom>
          <a:noFill/>
        </p:spPr>
        <p:txBody>
          <a:bodyPr wrap="none" lIns="7200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Financing</a:t>
            </a:r>
          </a:p>
        </p:txBody>
      </p:sp>
      <p:pic>
        <p:nvPicPr>
          <p:cNvPr id="36" name="Image 35">
            <a:hlinkClick r:id="rId14" action="ppaction://hlinksldjump"/>
            <a:extLst>
              <a:ext uri="{FF2B5EF4-FFF2-40B4-BE49-F238E27FC236}">
                <a16:creationId xmlns:a16="http://schemas.microsoft.com/office/drawing/2014/main" id="{8F307FF0-145C-2807-F431-45A136589B25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3203" y="8227398"/>
            <a:ext cx="5445543" cy="312158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8DB04D2F-F033-C0F1-5B8C-E1A022C96714}"/>
              </a:ext>
            </a:extLst>
          </p:cNvPr>
          <p:cNvSpPr txBox="1"/>
          <p:nvPr/>
        </p:nvSpPr>
        <p:spPr>
          <a:xfrm>
            <a:off x="9497337" y="9794378"/>
            <a:ext cx="54482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362BA4D-3D02-97CE-86C8-D5E6E19AFAE1}"/>
              </a:ext>
            </a:extLst>
          </p:cNvPr>
          <p:cNvSpPr txBox="1">
            <a:spLocks/>
          </p:cNvSpPr>
          <p:nvPr/>
        </p:nvSpPr>
        <p:spPr>
          <a:xfrm>
            <a:off x="1935491" y="11511858"/>
            <a:ext cx="2775687" cy="677108"/>
          </a:xfrm>
          <a:prstGeom prst="rect">
            <a:avLst/>
          </a:prstGeom>
          <a:noFill/>
        </p:spPr>
        <p:txBody>
          <a:bodyPr wrap="none" lIns="72000" tIns="91440" rIns="182880" bIns="91440" anchor="t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Audiovisual</a:t>
            </a:r>
          </a:p>
        </p:txBody>
      </p:sp>
      <p:pic>
        <p:nvPicPr>
          <p:cNvPr id="38" name="Image 37" descr="Une image contenant symbole, Graphique, clipart, conception&#10;&#10;Description générée automatiquement">
            <a:hlinkClick r:id="rId16" action="ppaction://hlinksldjump"/>
            <a:extLst>
              <a:ext uri="{FF2B5EF4-FFF2-40B4-BE49-F238E27FC236}">
                <a16:creationId xmlns:a16="http://schemas.microsoft.com/office/drawing/2014/main" id="{B248940D-58B9-68FA-389B-A16F88F541C9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514" y="8227398"/>
            <a:ext cx="5448260" cy="3065070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74A95292-23B1-4DD6-E563-63DF07EC7126}"/>
              </a:ext>
            </a:extLst>
          </p:cNvPr>
          <p:cNvSpPr txBox="1"/>
          <p:nvPr/>
        </p:nvSpPr>
        <p:spPr>
          <a:xfrm>
            <a:off x="1935491" y="9824590"/>
            <a:ext cx="54482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30636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7D5E2D4B-4DCD-D0A1-1C57-5707FFF7544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8534366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D5E2D4B-4DCD-D0A1-1C57-5707FFF754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Image 8">
            <a:extLst>
              <a:ext uri="{FF2B5EF4-FFF2-40B4-BE49-F238E27FC236}">
                <a16:creationId xmlns:a16="http://schemas.microsoft.com/office/drawing/2014/main" id="{AEF17BD9-D4CD-662B-F108-6D394A2AAA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4238" y="421013"/>
            <a:ext cx="12457930" cy="7862698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7DDA31E7-8075-2646-A55A-69DFCD382EBA}"/>
              </a:ext>
            </a:extLst>
          </p:cNvPr>
          <p:cNvSpPr txBox="1"/>
          <p:nvPr/>
        </p:nvSpPr>
        <p:spPr>
          <a:xfrm>
            <a:off x="13322172" y="-227364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Titre 24">
            <a:extLst>
              <a:ext uri="{FF2B5EF4-FFF2-40B4-BE49-F238E27FC236}">
                <a16:creationId xmlns:a16="http://schemas.microsoft.com/office/drawing/2014/main" id="{76E34E55-25B4-5ADF-17D4-C3B56621038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25921" y="7945900"/>
            <a:ext cx="9575057" cy="34163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1828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Presentation</a:t>
            </a:r>
            <a:b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srgbClr val="99E5E9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</a:b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of the group</a:t>
            </a:r>
          </a:p>
        </p:txBody>
      </p:sp>
      <p:sp>
        <p:nvSpPr>
          <p:cNvPr id="5" name="ZoneTexte 8">
            <a:extLst>
              <a:ext uri="{FF2B5EF4-FFF2-40B4-BE49-F238E27FC236}">
                <a16:creationId xmlns:a16="http://schemas.microsoft.com/office/drawing/2014/main" id="{2A236303-67A6-8408-63AA-7A98D9D28A64}"/>
              </a:ext>
            </a:extLst>
          </p:cNvPr>
          <p:cNvSpPr txBox="1"/>
          <p:nvPr/>
        </p:nvSpPr>
        <p:spPr>
          <a:xfrm>
            <a:off x="1774892" y="4220504"/>
            <a:ext cx="5883078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r>
              <a:rPr lang="en-US" sz="21700"/>
              <a:t>01</a:t>
            </a:r>
          </a:p>
        </p:txBody>
      </p:sp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A4A91AE3-8DAB-29EF-1642-C2ED007EA142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723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D2222ABE-6C63-464C-7F0C-9BA4AB4BE02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749862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2222ABE-6C63-464C-7F0C-9BA4AB4BE0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Image 23">
            <a:extLst>
              <a:ext uri="{FF2B5EF4-FFF2-40B4-BE49-F238E27FC236}">
                <a16:creationId xmlns:a16="http://schemas.microsoft.com/office/drawing/2014/main" id="{CEB7A1E2-1515-99BB-B419-0E8589E91D7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75887" y="-3"/>
            <a:ext cx="13405023" cy="13716002"/>
          </a:xfrm>
          <a:prstGeom prst="rect">
            <a:avLst/>
          </a:prstGeom>
        </p:spPr>
      </p:pic>
      <p:pic>
        <p:nvPicPr>
          <p:cNvPr id="25" name="Image 24" descr="Une image contenant blanc, conception&#10;&#10;Description générée automatiquement">
            <a:extLst>
              <a:ext uri="{FF2B5EF4-FFF2-40B4-BE49-F238E27FC236}">
                <a16:creationId xmlns:a16="http://schemas.microsoft.com/office/drawing/2014/main" id="{E06A6BEB-B716-D32F-6C9A-A646DBBB8E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2553760" y="-1342019"/>
            <a:ext cx="1154750" cy="4310496"/>
          </a:xfrm>
          <a:prstGeom prst="rect">
            <a:avLst/>
          </a:prstGeom>
        </p:spPr>
      </p:pic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C2D307-6535-D9CE-F09B-7F59108E7AD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European group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20776F6-BD9C-E452-8196-ADEB66A72F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group</a:t>
            </a:r>
          </a:p>
        </p:txBody>
      </p:sp>
      <p:sp>
        <p:nvSpPr>
          <p:cNvPr id="6" name="Rectangle : avec coins arrondis en haut 5">
            <a:extLst>
              <a:ext uri="{FF2B5EF4-FFF2-40B4-BE49-F238E27FC236}">
                <a16:creationId xmlns:a16="http://schemas.microsoft.com/office/drawing/2014/main" id="{6508E032-985F-7C4C-B8C5-747E826106ED}"/>
              </a:ext>
            </a:extLst>
          </p:cNvPr>
          <p:cNvSpPr/>
          <p:nvPr/>
        </p:nvSpPr>
        <p:spPr>
          <a:xfrm>
            <a:off x="1720428" y="6722709"/>
            <a:ext cx="9724222" cy="6993290"/>
          </a:xfrm>
          <a:prstGeom prst="round2SameRect">
            <a:avLst>
              <a:gd name="adj1" fmla="val 6467"/>
              <a:gd name="adj2" fmla="val 0"/>
            </a:avLst>
          </a:prstGeom>
          <a:solidFill>
            <a:srgbClr val="3E0D8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F997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BBCCEA9-9B3C-71DA-70B3-6754710CF9E3}"/>
              </a:ext>
            </a:extLst>
          </p:cNvPr>
          <p:cNvSpPr txBox="1"/>
          <p:nvPr/>
        </p:nvSpPr>
        <p:spPr>
          <a:xfrm>
            <a:off x="2246583" y="8382418"/>
            <a:ext cx="3746301" cy="1015663"/>
          </a:xfrm>
          <a:prstGeom prst="rect">
            <a:avLst/>
          </a:prstGeom>
          <a:noFill/>
        </p:spPr>
        <p:txBody>
          <a:bodyPr wrap="square" lIns="182880" tIns="91440" rIns="182880" bIns="91440" anchor="t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 Black" panose="020B0604020202020204" pitchFamily="34" charset="0"/>
              </a:rPr>
              <a:t>€</a:t>
            </a:r>
            <a:r>
              <a:rPr kumimoji="0" lang="en-US" sz="5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 Black" panose="020B0604020202020204" pitchFamily="34" charset="0"/>
              </a:rPr>
              <a:t>2.7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 Black" panose="020B0604020202020204" pitchFamily="34" charset="0"/>
              </a:rPr>
              <a:t>bn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184C846-CC91-6671-655C-33DFCCE50D71}"/>
              </a:ext>
            </a:extLst>
          </p:cNvPr>
          <p:cNvGrpSpPr/>
          <p:nvPr/>
        </p:nvGrpSpPr>
        <p:grpSpPr>
          <a:xfrm>
            <a:off x="2295006" y="7387937"/>
            <a:ext cx="3649454" cy="2501956"/>
            <a:chOff x="2295006" y="7436062"/>
            <a:chExt cx="3649454" cy="2501956"/>
          </a:xfrm>
        </p:grpSpPr>
        <p:sp>
          <p:nvSpPr>
            <p:cNvPr id="7" name="AutoShape 34">
              <a:extLst>
                <a:ext uri="{FF2B5EF4-FFF2-40B4-BE49-F238E27FC236}">
                  <a16:creationId xmlns:a16="http://schemas.microsoft.com/office/drawing/2014/main" id="{2770ADEB-76D5-9200-C523-C7156DB02E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30660" y="8930018"/>
              <a:ext cx="1007018" cy="10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50" charset="0"/>
              </a:endParaRPr>
            </a:p>
          </p:txBody>
        </p:sp>
        <p:pic>
          <p:nvPicPr>
            <p:cNvPr id="8" name="Image 7" descr="Une image contenant Police, Graphique, symbole, logo&#10;&#10;Description générée automatiquement">
              <a:extLst>
                <a:ext uri="{FF2B5EF4-FFF2-40B4-BE49-F238E27FC236}">
                  <a16:creationId xmlns:a16="http://schemas.microsoft.com/office/drawing/2014/main" id="{438C7707-E86C-DC45-E6E8-7C85664FB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0755" y="7436062"/>
              <a:ext cx="1057956" cy="954108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D3D42DAE-DA57-D3D0-94C7-6E9A5B74CB3B}"/>
                </a:ext>
              </a:extLst>
            </p:cNvPr>
            <p:cNvSpPr txBox="1"/>
            <p:nvPr/>
          </p:nvSpPr>
          <p:spPr>
            <a:xfrm>
              <a:off x="2295006" y="9128773"/>
              <a:ext cx="3649454" cy="584775"/>
            </a:xfrm>
            <a:prstGeom prst="rect">
              <a:avLst/>
            </a:prstGeom>
            <a:noFill/>
          </p:spPr>
          <p:txBody>
            <a:bodyPr wrap="square" lIns="182880" tIns="91440" rIns="182880" bIns="91440" anchor="t">
              <a:spAutoFit/>
            </a:bodyPr>
            <a:lstStyle/>
            <a:p>
              <a:pPr marL="0" marR="0" lvl="0" indent="0" algn="ctr" defTabSz="1828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0000500000000000000" pitchFamily="50" charset="0"/>
                  <a:cs typeface="Arial" panose="020B0604020202020204" pitchFamily="34" charset="0"/>
                </a:rPr>
                <a:t>2023 revenue</a:t>
              </a:r>
              <a:endPara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DD4E14D-4416-46C6-94D2-C4F06D211DDC}"/>
              </a:ext>
            </a:extLst>
          </p:cNvPr>
          <p:cNvGrpSpPr/>
          <p:nvPr/>
        </p:nvGrpSpPr>
        <p:grpSpPr>
          <a:xfrm>
            <a:off x="2283160" y="10651678"/>
            <a:ext cx="3673146" cy="2295492"/>
            <a:chOff x="2283160" y="10534275"/>
            <a:chExt cx="3673146" cy="2295492"/>
          </a:xfrm>
        </p:grpSpPr>
        <p:pic>
          <p:nvPicPr>
            <p:cNvPr id="15" name="Image 14" descr="Une image contenant symbole, Graphique, blanc, Police&#10;&#10;Description générée automatiquement">
              <a:extLst>
                <a:ext uri="{FF2B5EF4-FFF2-40B4-BE49-F238E27FC236}">
                  <a16:creationId xmlns:a16="http://schemas.microsoft.com/office/drawing/2014/main" id="{6C66FC39-91C3-6C24-90CD-6473DF7C5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78019" y="10534275"/>
              <a:ext cx="883428" cy="1072298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9B4F12AB-228D-F4C2-6B8A-90D246F23548}"/>
                </a:ext>
              </a:extLst>
            </p:cNvPr>
            <p:cNvSpPr txBox="1"/>
            <p:nvPr/>
          </p:nvSpPr>
          <p:spPr>
            <a:xfrm>
              <a:off x="3482687" y="11591144"/>
              <a:ext cx="1274092" cy="954107"/>
            </a:xfrm>
            <a:prstGeom prst="rect">
              <a:avLst/>
            </a:prstGeom>
            <a:noFill/>
          </p:spPr>
          <p:txBody>
            <a:bodyPr wrap="square" lIns="182880" tIns="91440" rIns="182880" bIns="91440" anchor="t">
              <a:spAutoFit/>
            </a:bodyPr>
            <a:lstStyle/>
            <a:p>
              <a:pPr marL="0" marR="0" lvl="0" indent="0" algn="ctr" defTabSz="1828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ontserrat" panose="00000500000000000000" pitchFamily="50" charset="0"/>
                  <a:cs typeface="Arial Black" panose="020B0604020202020204" pitchFamily="34" charset="0"/>
                </a:rPr>
                <a:t>16</a:t>
              </a:r>
              <a:endPara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 Black" panose="020B0604020202020204" pitchFamily="34" charset="0"/>
              </a:endParaRPr>
            </a:p>
          </p:txBody>
        </p:sp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D755B8EB-6540-F826-03CB-612D1935A0BC}"/>
                </a:ext>
              </a:extLst>
            </p:cNvPr>
            <p:cNvSpPr txBox="1"/>
            <p:nvPr/>
          </p:nvSpPr>
          <p:spPr>
            <a:xfrm>
              <a:off x="2283160" y="12244992"/>
              <a:ext cx="3673146" cy="584775"/>
            </a:xfrm>
            <a:prstGeom prst="rect">
              <a:avLst/>
            </a:prstGeom>
            <a:noFill/>
          </p:spPr>
          <p:txBody>
            <a:bodyPr wrap="square" lIns="182880" tIns="91440" rIns="182880" bIns="91440" anchor="t">
              <a:spAutoFit/>
            </a:bodyPr>
            <a:lstStyle/>
            <a:p>
              <a:pPr marL="0" marR="0" lvl="0" indent="0" algn="ctr" defTabSz="1828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0000500000000000000" pitchFamily="50" charset="0"/>
                  <a:cs typeface="Arial" panose="020B0604020202020204" pitchFamily="34" charset="0"/>
                </a:rPr>
                <a:t>countries</a:t>
              </a:r>
              <a:endPara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2530EB7-2DA2-2C43-2F2A-39DB01A1BA8E}"/>
              </a:ext>
            </a:extLst>
          </p:cNvPr>
          <p:cNvGrpSpPr/>
          <p:nvPr/>
        </p:nvGrpSpPr>
        <p:grpSpPr>
          <a:xfrm>
            <a:off x="7516352" y="10651678"/>
            <a:ext cx="3057986" cy="2178090"/>
            <a:chOff x="7516352" y="10651678"/>
            <a:chExt cx="3057986" cy="2178090"/>
          </a:xfrm>
        </p:grpSpPr>
        <p:pic>
          <p:nvPicPr>
            <p:cNvPr id="18" name="Image 17" descr="Une image contenant cercle, Graphique, Police, symbole&#10;&#10;Description générée automatiquement">
              <a:extLst>
                <a:ext uri="{FF2B5EF4-FFF2-40B4-BE49-F238E27FC236}">
                  <a16:creationId xmlns:a16="http://schemas.microsoft.com/office/drawing/2014/main" id="{964615A5-87D3-8945-8D3A-9B8EA8DE0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10135" y="10651678"/>
              <a:ext cx="1270420" cy="939964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EA7F0901-4480-E63C-736A-3F68959ABA03}"/>
                </a:ext>
              </a:extLst>
            </p:cNvPr>
            <p:cNvSpPr txBox="1"/>
            <p:nvPr/>
          </p:nvSpPr>
          <p:spPr>
            <a:xfrm>
              <a:off x="7720443" y="11591145"/>
              <a:ext cx="2649802" cy="954107"/>
            </a:xfrm>
            <a:prstGeom prst="rect">
              <a:avLst/>
            </a:prstGeom>
            <a:noFill/>
          </p:spPr>
          <p:txBody>
            <a:bodyPr wrap="square" lIns="182880" tIns="91440" rIns="182880" bIns="91440" anchor="t">
              <a:spAutoFit/>
            </a:bodyPr>
            <a:lstStyle/>
            <a:p>
              <a:pPr marL="0" marR="0" lvl="0" indent="0" algn="ctr" defTabSz="1828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ontserrat" panose="00000500000000000000" pitchFamily="50" charset="0"/>
                  <a:cs typeface="Arial Black" panose="020B0604020202020204" pitchFamily="34" charset="0"/>
                </a:rPr>
                <a:t>8.800</a:t>
              </a:r>
              <a:endPara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 Black" panose="020B0604020202020204" pitchFamily="34" charset="0"/>
              </a:endParaRPr>
            </a:p>
          </p:txBody>
        </p:sp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8158B8DB-C158-0209-1FD5-D147B411B941}"/>
                </a:ext>
              </a:extLst>
            </p:cNvPr>
            <p:cNvSpPr txBox="1"/>
            <p:nvPr/>
          </p:nvSpPr>
          <p:spPr>
            <a:xfrm>
              <a:off x="7516352" y="12244993"/>
              <a:ext cx="3057986" cy="584775"/>
            </a:xfrm>
            <a:prstGeom prst="rect">
              <a:avLst/>
            </a:prstGeom>
            <a:noFill/>
          </p:spPr>
          <p:txBody>
            <a:bodyPr wrap="square" lIns="182880" tIns="91440" rIns="182880" bIns="91440" anchor="t">
              <a:spAutoFit/>
            </a:bodyPr>
            <a:lstStyle/>
            <a:p>
              <a:pPr marL="0" marR="0" lvl="0" indent="0" algn="ctr" defTabSz="1828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0000500000000000000" pitchFamily="50" charset="0"/>
                  <a:cs typeface="Arial" panose="020B0604020202020204" pitchFamily="34" charset="0"/>
                </a:rPr>
                <a:t>employees</a:t>
              </a:r>
            </a:p>
          </p:txBody>
        </p:sp>
      </p:grpSp>
      <p:sp>
        <p:nvSpPr>
          <p:cNvPr id="23" name="ZoneTexte 22">
            <a:extLst>
              <a:ext uri="{FF2B5EF4-FFF2-40B4-BE49-F238E27FC236}">
                <a16:creationId xmlns:a16="http://schemas.microsoft.com/office/drawing/2014/main" id="{DBB2C4FB-DDD2-CB33-5F8E-1FAE9B2BCEDA}"/>
              </a:ext>
            </a:extLst>
          </p:cNvPr>
          <p:cNvSpPr txBox="1"/>
          <p:nvPr/>
        </p:nvSpPr>
        <p:spPr>
          <a:xfrm>
            <a:off x="1532384" y="3368061"/>
            <a:ext cx="9067226" cy="2530068"/>
          </a:xfrm>
          <a:prstGeom prst="rect">
            <a:avLst/>
          </a:prstGeom>
          <a:noFill/>
          <a:ln w="9525" cap="rnd">
            <a:noFill/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Since its inception 50 years ago, the Econocom group has been a pioneer in creating solutions to support the digital transformation of companies and public bodies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B2DE880-9AD1-1813-9056-CCE044581078}"/>
              </a:ext>
            </a:extLst>
          </p:cNvPr>
          <p:cNvGrpSpPr/>
          <p:nvPr/>
        </p:nvGrpSpPr>
        <p:grpSpPr>
          <a:xfrm>
            <a:off x="7082412" y="7387937"/>
            <a:ext cx="3925867" cy="2456365"/>
            <a:chOff x="7082412" y="7440418"/>
            <a:chExt cx="3925867" cy="2456365"/>
          </a:xfrm>
        </p:grpSpPr>
        <p:pic>
          <p:nvPicPr>
            <p:cNvPr id="11" name="Image 10" descr="Une image contenant symbole, noir, blanc&#10;&#10;Description générée automatiquement">
              <a:extLst>
                <a:ext uri="{FF2B5EF4-FFF2-40B4-BE49-F238E27FC236}">
                  <a16:creationId xmlns:a16="http://schemas.microsoft.com/office/drawing/2014/main" id="{08B56515-7AD0-422E-5DFF-7944F8014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05078" y="7440418"/>
              <a:ext cx="1280532" cy="942000"/>
            </a:xfrm>
            <a:prstGeom prst="rect">
              <a:avLst/>
            </a:prstGeom>
          </p:spPr>
        </p:pic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F21D4DA-EB97-3076-0573-EC2ECD2F07A9}"/>
                </a:ext>
              </a:extLst>
            </p:cNvPr>
            <p:cNvGrpSpPr/>
            <p:nvPr/>
          </p:nvGrpSpPr>
          <p:grpSpPr>
            <a:xfrm>
              <a:off x="7082412" y="8382418"/>
              <a:ext cx="3925867" cy="1514365"/>
              <a:chOff x="7082412" y="8576393"/>
              <a:chExt cx="3925867" cy="1514365"/>
            </a:xfrm>
          </p:grpSpPr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966E7F4-7FA3-374A-E93D-149F39830617}"/>
                  </a:ext>
                </a:extLst>
              </p:cNvPr>
              <p:cNvSpPr txBox="1"/>
              <p:nvPr/>
            </p:nvSpPr>
            <p:spPr>
              <a:xfrm>
                <a:off x="7082412" y="9505983"/>
                <a:ext cx="3925867" cy="584775"/>
              </a:xfrm>
              <a:prstGeom prst="rect">
                <a:avLst/>
              </a:prstGeom>
              <a:noFill/>
            </p:spPr>
            <p:txBody>
              <a:bodyPr wrap="square" lIns="182880" tIns="91440" rIns="182880" bIns="91440" anchor="t">
                <a:spAutoFit/>
              </a:bodyPr>
              <a:lstStyle/>
              <a:p>
                <a:pPr marL="0" marR="0" lvl="0" indent="0" algn="ctr" defTabSz="1828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 panose="00000500000000000000" pitchFamily="50" charset="0"/>
                    <a:cs typeface="Arial" panose="020B0604020202020204" pitchFamily="34" charset="0"/>
                  </a:rPr>
                  <a:t>from green solutions</a:t>
                </a:r>
              </a:p>
            </p:txBody>
          </p:sp>
          <p:sp>
            <p:nvSpPr>
              <p:cNvPr id="14" name="ZoneTexte 13">
                <a:extLst>
                  <a:ext uri="{FF2B5EF4-FFF2-40B4-BE49-F238E27FC236}">
                    <a16:creationId xmlns:a16="http://schemas.microsoft.com/office/drawing/2014/main" id="{21C00535-F0C3-372B-7ACC-6721118D555E}"/>
                  </a:ext>
                </a:extLst>
              </p:cNvPr>
              <p:cNvSpPr txBox="1"/>
              <p:nvPr/>
            </p:nvSpPr>
            <p:spPr>
              <a:xfrm>
                <a:off x="7117060" y="8576393"/>
                <a:ext cx="3856569" cy="584775"/>
              </a:xfrm>
              <a:prstGeom prst="rect">
                <a:avLst/>
              </a:prstGeom>
              <a:noFill/>
            </p:spPr>
            <p:txBody>
              <a:bodyPr wrap="square" lIns="182880" tIns="91440" rIns="182880" bIns="91440" anchor="t">
                <a:spAutoFit/>
              </a:bodyPr>
              <a:lstStyle/>
              <a:p>
                <a:pPr algn="ctr" defTabSz="1828800">
                  <a:defRPr/>
                </a:pPr>
                <a:r>
                  <a:rPr kumimoji="0" lang="en-US" sz="260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ontserrat" panose="00000500000000000000" pitchFamily="50" charset="0"/>
                    <a:cs typeface="Arial Black" panose="020B0604020202020204" pitchFamily="34" charset="0"/>
                  </a:rPr>
                  <a:t>Including</a:t>
                </a:r>
                <a:endParaRPr kumimoji="0" lang="en-US" sz="5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ontserrat" panose="00000500000000000000" pitchFamily="50" charset="0"/>
                  <a:cs typeface="Arial Black" panose="020B0604020202020204" pitchFamily="34" charset="0"/>
                </a:endParaRPr>
              </a:p>
            </p:txBody>
          </p:sp>
          <p:sp>
            <p:nvSpPr>
              <p:cNvPr id="29" name="ZoneTexte 13">
                <a:extLst>
                  <a:ext uri="{FF2B5EF4-FFF2-40B4-BE49-F238E27FC236}">
                    <a16:creationId xmlns:a16="http://schemas.microsoft.com/office/drawing/2014/main" id="{5BC91B07-1A96-88EC-055E-A975A20FAAFB}"/>
                  </a:ext>
                </a:extLst>
              </p:cNvPr>
              <p:cNvSpPr txBox="1"/>
              <p:nvPr/>
            </p:nvSpPr>
            <p:spPr>
              <a:xfrm>
                <a:off x="7117060" y="8879305"/>
                <a:ext cx="3856569" cy="954107"/>
              </a:xfrm>
              <a:prstGeom prst="rect">
                <a:avLst/>
              </a:prstGeom>
              <a:noFill/>
            </p:spPr>
            <p:txBody>
              <a:bodyPr wrap="square" lIns="182880" tIns="91440" rIns="182880" bIns="91440" anchor="t">
                <a:spAutoFit/>
              </a:bodyPr>
              <a:lstStyle/>
              <a:p>
                <a:pPr algn="ctr" defTabSz="1828800">
                  <a:defRPr/>
                </a:pPr>
                <a:r>
                  <a:rPr kumimoji="0" lang="en-US" sz="5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ontserrat" panose="00000500000000000000" pitchFamily="50" charset="0"/>
                    <a:cs typeface="Arial Black" panose="020B0604020202020204" pitchFamily="34" charset="0"/>
                  </a:rPr>
                  <a:t>17%</a:t>
                </a:r>
              </a:p>
            </p:txBody>
          </p:sp>
        </p:grpSp>
      </p:grpSp>
      <p:sp>
        <p:nvSpPr>
          <p:cNvPr id="3" name="Espace réservé du texte 56">
            <a:extLst>
              <a:ext uri="{FF2B5EF4-FFF2-40B4-BE49-F238E27FC236}">
                <a16:creationId xmlns:a16="http://schemas.microsoft.com/office/drawing/2014/main" id="{181F23C0-2C4D-F8FF-FBD5-E31CDBDE29C6}"/>
              </a:ext>
            </a:extLst>
          </p:cNvPr>
          <p:cNvSpPr txBox="1">
            <a:spLocks/>
          </p:cNvSpPr>
          <p:nvPr/>
        </p:nvSpPr>
        <p:spPr>
          <a:xfrm>
            <a:off x="645645" y="1524225"/>
            <a:ext cx="10191688" cy="1138449"/>
          </a:xfrm>
          <a:prstGeom prst="rect">
            <a:avLst/>
          </a:prstGeom>
        </p:spPr>
        <p:txBody>
          <a:bodyPr t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"/>
                <a:ea typeface="+mn-ea"/>
                <a:cs typeface="+mn-cs"/>
              </a:rPr>
              <a:t>The Econocom group conceives, finances and facilitates the digital transformation of large firms and public organizations</a:t>
            </a:r>
          </a:p>
        </p:txBody>
      </p:sp>
    </p:spTree>
    <p:extLst>
      <p:ext uri="{BB962C8B-B14F-4D97-AF65-F5344CB8AC3E}">
        <p14:creationId xmlns:p14="http://schemas.microsoft.com/office/powerpoint/2010/main" val="3154103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88078C2-E90C-5DAD-A41C-A5873CEBD0D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904909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88078C2-E90C-5DAD-A41C-A5873CEBD0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C3D1EC3-B406-C5D4-9CA4-556AE618DF3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50 years of history 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C3422A6-00BA-9AC5-CBBF-4F46C25D4E7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group</a:t>
            </a:r>
          </a:p>
        </p:txBody>
      </p: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ABC5FD2E-8468-9497-2B1C-CDFF6641B9C2}"/>
              </a:ext>
            </a:extLst>
          </p:cNvPr>
          <p:cNvCxnSpPr>
            <a:cxnSpLocks/>
          </p:cNvCxnSpPr>
          <p:nvPr/>
        </p:nvCxnSpPr>
        <p:spPr>
          <a:xfrm>
            <a:off x="1183057" y="8208774"/>
            <a:ext cx="22021060" cy="0"/>
          </a:xfrm>
          <a:prstGeom prst="line">
            <a:avLst/>
          </a:prstGeom>
          <a:noFill/>
          <a:ln w="19050" cap="flat" cmpd="sng" algn="ctr">
            <a:solidFill>
              <a:srgbClr val="3E0D81"/>
            </a:solidFill>
            <a:prstDash val="solid"/>
            <a:miter lim="800000"/>
            <a:tailEnd type="arrow" w="med" len="sm"/>
          </a:ln>
          <a:effectLst/>
        </p:spPr>
      </p:cxn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E33429E8-EC51-E23E-93B7-C0222EDCC54D}"/>
              </a:ext>
            </a:extLst>
          </p:cNvPr>
          <p:cNvCxnSpPr>
            <a:cxnSpLocks/>
          </p:cNvCxnSpPr>
          <p:nvPr/>
        </p:nvCxnSpPr>
        <p:spPr>
          <a:xfrm flipV="1">
            <a:off x="11993767" y="8249021"/>
            <a:ext cx="0" cy="217899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C80D05B2-F091-A580-A8E8-897656ABB085}"/>
              </a:ext>
            </a:extLst>
          </p:cNvPr>
          <p:cNvCxnSpPr>
            <a:cxnSpLocks/>
          </p:cNvCxnSpPr>
          <p:nvPr/>
        </p:nvCxnSpPr>
        <p:spPr>
          <a:xfrm flipV="1">
            <a:off x="15248067" y="8249020"/>
            <a:ext cx="0" cy="1001672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FCCECF1D-906F-9D57-2DB0-4204703F45F0}"/>
              </a:ext>
            </a:extLst>
          </p:cNvPr>
          <p:cNvCxnSpPr>
            <a:cxnSpLocks/>
          </p:cNvCxnSpPr>
          <p:nvPr/>
        </p:nvCxnSpPr>
        <p:spPr>
          <a:xfrm flipV="1">
            <a:off x="18840193" y="8249021"/>
            <a:ext cx="0" cy="1944846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sp>
        <p:nvSpPr>
          <p:cNvPr id="10" name="ZoneTexte 9">
            <a:extLst>
              <a:ext uri="{FF2B5EF4-FFF2-40B4-BE49-F238E27FC236}">
                <a16:creationId xmlns:a16="http://schemas.microsoft.com/office/drawing/2014/main" id="{095876F7-8894-8B18-24C1-E66CC2375A84}"/>
              </a:ext>
            </a:extLst>
          </p:cNvPr>
          <p:cNvSpPr txBox="1"/>
          <p:nvPr/>
        </p:nvSpPr>
        <p:spPr>
          <a:xfrm>
            <a:off x="339079" y="7410151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1974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3B5E4C0-CFEC-F1A7-899C-31567BD7298D}"/>
              </a:ext>
            </a:extLst>
          </p:cNvPr>
          <p:cNvSpPr txBox="1"/>
          <p:nvPr/>
        </p:nvSpPr>
        <p:spPr>
          <a:xfrm>
            <a:off x="3279217" y="7410151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1986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D903DBD-8B9F-EEB5-9643-494125E4C994}"/>
              </a:ext>
            </a:extLst>
          </p:cNvPr>
          <p:cNvSpPr txBox="1"/>
          <p:nvPr/>
        </p:nvSpPr>
        <p:spPr>
          <a:xfrm>
            <a:off x="4911381" y="8392329"/>
            <a:ext cx="2068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2000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B35C81FE-12B8-F6ED-99CC-E25B325E412A}"/>
              </a:ext>
            </a:extLst>
          </p:cNvPr>
          <p:cNvSpPr txBox="1"/>
          <p:nvPr/>
        </p:nvSpPr>
        <p:spPr>
          <a:xfrm>
            <a:off x="1952213" y="839232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1985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B5088873-A2A9-ED01-6C5A-1E94BAC888FB}"/>
              </a:ext>
            </a:extLst>
          </p:cNvPr>
          <p:cNvSpPr txBox="1"/>
          <p:nvPr/>
        </p:nvSpPr>
        <p:spPr>
          <a:xfrm>
            <a:off x="6794067" y="7410151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2002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99ECD6F-59BA-42C0-2B1E-C5AC5CD13111}"/>
              </a:ext>
            </a:extLst>
          </p:cNvPr>
          <p:cNvSpPr txBox="1"/>
          <p:nvPr/>
        </p:nvSpPr>
        <p:spPr>
          <a:xfrm>
            <a:off x="8265015" y="8392329"/>
            <a:ext cx="316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2004 ∙ 2007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E99D2C3-0D02-827E-C74F-71781BD19645}"/>
              </a:ext>
            </a:extLst>
          </p:cNvPr>
          <p:cNvSpPr txBox="1"/>
          <p:nvPr/>
        </p:nvSpPr>
        <p:spPr>
          <a:xfrm>
            <a:off x="14525781" y="7410151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2013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0AF94E46-2F5F-ECE6-44B7-F4AB6EEECCE5}"/>
              </a:ext>
            </a:extLst>
          </p:cNvPr>
          <p:cNvSpPr txBox="1"/>
          <p:nvPr/>
        </p:nvSpPr>
        <p:spPr>
          <a:xfrm>
            <a:off x="11294059" y="7410151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2008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08813EE-CF4E-9ACC-8B6B-DF812953E323}"/>
              </a:ext>
            </a:extLst>
          </p:cNvPr>
          <p:cNvSpPr txBox="1"/>
          <p:nvPr/>
        </p:nvSpPr>
        <p:spPr>
          <a:xfrm>
            <a:off x="12887955" y="839232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2010</a:t>
            </a:r>
          </a:p>
        </p:txBody>
      </p:sp>
      <p:sp>
        <p:nvSpPr>
          <p:cNvPr id="19" name="ZoneTexte 104">
            <a:extLst>
              <a:ext uri="{FF2B5EF4-FFF2-40B4-BE49-F238E27FC236}">
                <a16:creationId xmlns:a16="http://schemas.microsoft.com/office/drawing/2014/main" id="{AD0EEBEE-194A-7A4C-BF57-6FA087CB4FA8}"/>
              </a:ext>
            </a:extLst>
          </p:cNvPr>
          <p:cNvSpPr txBox="1"/>
          <p:nvPr/>
        </p:nvSpPr>
        <p:spPr>
          <a:xfrm>
            <a:off x="17516914" y="7410151"/>
            <a:ext cx="26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2015 ∙ 2016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81CA0A71-33A2-E8CD-CB86-119B47B0A777}"/>
              </a:ext>
            </a:extLst>
          </p:cNvPr>
          <p:cNvSpPr txBox="1"/>
          <p:nvPr/>
        </p:nvSpPr>
        <p:spPr>
          <a:xfrm>
            <a:off x="21312639" y="7410151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2020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57996547-82A0-B75E-4F10-0F7530F4CB1A}"/>
              </a:ext>
            </a:extLst>
          </p:cNvPr>
          <p:cNvSpPr txBox="1"/>
          <p:nvPr/>
        </p:nvSpPr>
        <p:spPr>
          <a:xfrm>
            <a:off x="855058" y="9398744"/>
            <a:ext cx="2721934" cy="1631216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JL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Bouchard founds Europe Computer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Systèmes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(ECS) in France.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4A11F119-17DB-F6A5-4AD4-4075F7FF0DCD}"/>
              </a:ext>
            </a:extLst>
          </p:cNvPr>
          <p:cNvSpPr txBox="1"/>
          <p:nvPr/>
        </p:nvSpPr>
        <p:spPr>
          <a:xfrm>
            <a:off x="863331" y="3421956"/>
            <a:ext cx="3800136" cy="2554545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JL Bouchard sells his stake in ECS France to Société Générale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but buys back all the foreign subsidiaries. In the meantime, he bought Econocom an </a:t>
            </a:r>
            <a:r>
              <a:rPr lang="en-US" sz="2000">
                <a:solidFill>
                  <a:srgbClr val="35008E"/>
                </a:solidFill>
                <a:latin typeface="Montserrat" pitchFamily="2" charset="77"/>
                <a:cs typeface="Arial" panose="020B0604020202020204" pitchFamily="34" charset="0"/>
              </a:rPr>
              <a:t>A</a:t>
            </a:r>
            <a:r>
              <a:rPr kumimoji="0" lang="en-US" sz="2000" b="0" i="0" u="none" strike="noStrike" kern="1200" cap="none" spc="0" normalizeH="0" baseline="0" noProof="0" err="1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merican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 company. The Group is renamed « Econocom ».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3C4121D0-50D9-2BFE-1290-9849ADC4407A}"/>
              </a:ext>
            </a:extLst>
          </p:cNvPr>
          <p:cNvSpPr txBox="1"/>
          <p:nvPr/>
        </p:nvSpPr>
        <p:spPr>
          <a:xfrm>
            <a:off x="3811512" y="10548992"/>
            <a:ext cx="2521298" cy="132343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Econocom Belgium is listed on Euronext Brussels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5008E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A3E8A60E-2A32-8173-F7EF-F0FE98238C1F}"/>
              </a:ext>
            </a:extLst>
          </p:cNvPr>
          <p:cNvSpPr txBox="1"/>
          <p:nvPr/>
        </p:nvSpPr>
        <p:spPr>
          <a:xfrm>
            <a:off x="5395925" y="4409275"/>
            <a:ext cx="3217338" cy="224676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Econocom is listed on the Second Marché of the Paris Stock Exchange. 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Group diversifies by setting up Econocom Telecom. 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F2BA9483-45E8-772B-4767-55DF3C64F512}"/>
              </a:ext>
            </a:extLst>
          </p:cNvPr>
          <p:cNvSpPr txBox="1"/>
          <p:nvPr/>
        </p:nvSpPr>
        <p:spPr>
          <a:xfrm>
            <a:off x="7292486" y="9416862"/>
            <a:ext cx="3412055" cy="1938992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Acquisition of Comdisco-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Promodata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in France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(administrative and financial management of IT assets).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4E221BF-3C17-8262-206C-FE9F69ACA733}"/>
              </a:ext>
            </a:extLst>
          </p:cNvPr>
          <p:cNvSpPr/>
          <p:nvPr/>
        </p:nvSpPr>
        <p:spPr>
          <a:xfrm>
            <a:off x="9493126" y="3253805"/>
            <a:ext cx="330402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Development in the telecoms market 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the acquisition of Signal Service France, followed by the corporate division of the Phone House France. In 2007, acquisition of </a:t>
            </a:r>
            <a:r>
              <a:rPr kumimoji="0" lang="en-US" sz="2000" b="0" i="0" u="none" strike="noStrike" kern="1200" cap="none" spc="0" normalizeH="0" baseline="0" noProof="0" err="1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Tecnolease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an Italian company, specializing in IT equipment rental.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CDF5A37-B8FB-BB32-6950-5DB94EA49EA1}"/>
              </a:ext>
            </a:extLst>
          </p:cNvPr>
          <p:cNvSpPr/>
          <p:nvPr/>
        </p:nvSpPr>
        <p:spPr>
          <a:xfrm>
            <a:off x="13353290" y="4193937"/>
            <a:ext cx="27691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Econocom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acquires ECS 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Société Générale to become 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European leader in leasing services.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565AFB4C-78AA-BDC2-F337-AA914E479D00}"/>
              </a:ext>
            </a:extLst>
          </p:cNvPr>
          <p:cNvSpPr txBox="1"/>
          <p:nvPr/>
        </p:nvSpPr>
        <p:spPr>
          <a:xfrm>
            <a:off x="11740763" y="10592734"/>
            <a:ext cx="2840820" cy="1631216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Acquisition of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Databail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 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French IT infrastructure financing company. 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E11A589-502C-BEDE-92EA-60554534F22B}"/>
              </a:ext>
            </a:extLst>
          </p:cNvPr>
          <p:cNvSpPr/>
          <p:nvPr/>
        </p:nvSpPr>
        <p:spPr>
          <a:xfrm>
            <a:off x="15011545" y="9423182"/>
            <a:ext cx="2542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Acquisition of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Osiatis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group, 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thus making decisive headway 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 the digital services market. 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8A11BD0A-FB22-7D6E-9331-AA393F2C30B0}"/>
              </a:ext>
            </a:extLst>
          </p:cNvPr>
          <p:cNvSpPr txBox="1"/>
          <p:nvPr/>
        </p:nvSpPr>
        <p:spPr>
          <a:xfrm>
            <a:off x="21699375" y="2980240"/>
            <a:ext cx="2093946" cy="16312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Acquisition of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Abeilles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 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the Bourbon Group.</a:t>
            </a:r>
          </a:p>
        </p:txBody>
      </p:sp>
      <p:sp>
        <p:nvSpPr>
          <p:cNvPr id="31" name="ZoneTexte 104">
            <a:extLst>
              <a:ext uri="{FF2B5EF4-FFF2-40B4-BE49-F238E27FC236}">
                <a16:creationId xmlns:a16="http://schemas.microsoft.com/office/drawing/2014/main" id="{8A300292-D185-46C8-6A89-3A5E72AB88AF}"/>
              </a:ext>
            </a:extLst>
          </p:cNvPr>
          <p:cNvSpPr txBox="1"/>
          <p:nvPr/>
        </p:nvSpPr>
        <p:spPr>
          <a:xfrm>
            <a:off x="15560233" y="8392328"/>
            <a:ext cx="2578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2014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D4E3AA89-248E-1509-F294-D3136D2C16C3}"/>
              </a:ext>
            </a:extLst>
          </p:cNvPr>
          <p:cNvSpPr txBox="1"/>
          <p:nvPr/>
        </p:nvSpPr>
        <p:spPr>
          <a:xfrm>
            <a:off x="16678532" y="3883620"/>
            <a:ext cx="2578070" cy="16312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Launch of the acquisition program and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stakes in satellite companies.</a:t>
            </a: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B3F0A299-053A-AC76-3805-B269BA055E60}"/>
              </a:ext>
            </a:extLst>
          </p:cNvPr>
          <p:cNvCxnSpPr>
            <a:cxnSpLocks/>
          </p:cNvCxnSpPr>
          <p:nvPr/>
        </p:nvCxnSpPr>
        <p:spPr>
          <a:xfrm>
            <a:off x="2674499" y="6024744"/>
            <a:ext cx="0" cy="2000960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16A21413-F00C-873A-363D-A21169172300}"/>
              </a:ext>
            </a:extLst>
          </p:cNvPr>
          <p:cNvCxnSpPr>
            <a:cxnSpLocks/>
          </p:cNvCxnSpPr>
          <p:nvPr/>
        </p:nvCxnSpPr>
        <p:spPr>
          <a:xfrm>
            <a:off x="9860135" y="6828380"/>
            <a:ext cx="0" cy="119732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1A11E27D-5C90-B5A9-1F3E-C8F13E68CC63}"/>
              </a:ext>
            </a:extLst>
          </p:cNvPr>
          <p:cNvCxnSpPr>
            <a:cxnSpLocks/>
          </p:cNvCxnSpPr>
          <p:nvPr/>
        </p:nvCxnSpPr>
        <p:spPr>
          <a:xfrm>
            <a:off x="16819861" y="5634231"/>
            <a:ext cx="0" cy="239147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36" name="Connecteur droit 35">
            <a:extLst>
              <a:ext uri="{FF2B5EF4-FFF2-40B4-BE49-F238E27FC236}">
                <a16:creationId xmlns:a16="http://schemas.microsoft.com/office/drawing/2014/main" id="{D0776CCE-A324-99EB-09D7-4F73EC160C09}"/>
              </a:ext>
            </a:extLst>
          </p:cNvPr>
          <p:cNvCxnSpPr>
            <a:cxnSpLocks/>
          </p:cNvCxnSpPr>
          <p:nvPr/>
        </p:nvCxnSpPr>
        <p:spPr>
          <a:xfrm>
            <a:off x="22018697" y="4686907"/>
            <a:ext cx="0" cy="2675678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sp>
        <p:nvSpPr>
          <p:cNvPr id="37" name="ZoneTexte 36">
            <a:extLst>
              <a:ext uri="{FF2B5EF4-FFF2-40B4-BE49-F238E27FC236}">
                <a16:creationId xmlns:a16="http://schemas.microsoft.com/office/drawing/2014/main" id="{C8BFB974-309D-42F6-E373-CD41DCB6CF3E}"/>
              </a:ext>
            </a:extLst>
          </p:cNvPr>
          <p:cNvSpPr txBox="1"/>
          <p:nvPr/>
        </p:nvSpPr>
        <p:spPr>
          <a:xfrm>
            <a:off x="19739157" y="839232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2017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8728081A-1AAA-1E6F-ABA0-B72E87C56693}"/>
              </a:ext>
            </a:extLst>
          </p:cNvPr>
          <p:cNvSpPr txBox="1"/>
          <p:nvPr/>
        </p:nvSpPr>
        <p:spPr>
          <a:xfrm>
            <a:off x="18585306" y="10393044"/>
            <a:ext cx="2727331" cy="25545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Econocom joins the Tech 40 index 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continues its ambitious acquisition strategy to position itself in innovative segments.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B73ECC96-287A-F107-E2BD-D0D84A47177C}"/>
              </a:ext>
            </a:extLst>
          </p:cNvPr>
          <p:cNvSpPr txBox="1"/>
          <p:nvPr/>
        </p:nvSpPr>
        <p:spPr>
          <a:xfrm>
            <a:off x="19584995" y="4764593"/>
            <a:ext cx="2122350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Econocom achieves the objectives 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Arial" panose="020B0604020202020204" pitchFamily="34" charset="0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of its “Mutation” strategic plan.</a:t>
            </a:r>
          </a:p>
        </p:txBody>
      </p:sp>
      <p:sp>
        <p:nvSpPr>
          <p:cNvPr id="40" name="Ellipse 39">
            <a:extLst>
              <a:ext uri="{FF2B5EF4-FFF2-40B4-BE49-F238E27FC236}">
                <a16:creationId xmlns:a16="http://schemas.microsoft.com/office/drawing/2014/main" id="{F9C4B89D-FA3B-9418-07C4-B8DAFE9FFC24}"/>
              </a:ext>
            </a:extLst>
          </p:cNvPr>
          <p:cNvSpPr/>
          <p:nvPr/>
        </p:nvSpPr>
        <p:spPr>
          <a:xfrm>
            <a:off x="1005257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1" name="Ellipse 40">
            <a:extLst>
              <a:ext uri="{FF2B5EF4-FFF2-40B4-BE49-F238E27FC236}">
                <a16:creationId xmlns:a16="http://schemas.microsoft.com/office/drawing/2014/main" id="{C3A666FC-E11D-C509-CDF7-26240B93BA2B}"/>
              </a:ext>
            </a:extLst>
          </p:cNvPr>
          <p:cNvSpPr/>
          <p:nvPr/>
        </p:nvSpPr>
        <p:spPr>
          <a:xfrm>
            <a:off x="2585599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2" name="Ellipse 41">
            <a:extLst>
              <a:ext uri="{FF2B5EF4-FFF2-40B4-BE49-F238E27FC236}">
                <a16:creationId xmlns:a16="http://schemas.microsoft.com/office/drawing/2014/main" id="{2617F22A-4668-6FC0-B0BA-7051DB53AC5A}"/>
              </a:ext>
            </a:extLst>
          </p:cNvPr>
          <p:cNvSpPr/>
          <p:nvPr/>
        </p:nvSpPr>
        <p:spPr>
          <a:xfrm>
            <a:off x="3912603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3" name="Ellipse 42">
            <a:extLst>
              <a:ext uri="{FF2B5EF4-FFF2-40B4-BE49-F238E27FC236}">
                <a16:creationId xmlns:a16="http://schemas.microsoft.com/office/drawing/2014/main" id="{8D0F807E-0067-B363-C1A0-EA35EAAFDB0F}"/>
              </a:ext>
            </a:extLst>
          </p:cNvPr>
          <p:cNvSpPr/>
          <p:nvPr/>
        </p:nvSpPr>
        <p:spPr>
          <a:xfrm>
            <a:off x="5872527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4" name="Ellipse 43">
            <a:extLst>
              <a:ext uri="{FF2B5EF4-FFF2-40B4-BE49-F238E27FC236}">
                <a16:creationId xmlns:a16="http://schemas.microsoft.com/office/drawing/2014/main" id="{0C56BE04-D803-BE60-3EAC-BAC80E9482CC}"/>
              </a:ext>
            </a:extLst>
          </p:cNvPr>
          <p:cNvSpPr/>
          <p:nvPr/>
        </p:nvSpPr>
        <p:spPr>
          <a:xfrm>
            <a:off x="7444235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5" name="Ellipse 44">
            <a:extLst>
              <a:ext uri="{FF2B5EF4-FFF2-40B4-BE49-F238E27FC236}">
                <a16:creationId xmlns:a16="http://schemas.microsoft.com/office/drawing/2014/main" id="{53EDF2DE-87AA-F5C8-7AE2-2CB8CBA916CA}"/>
              </a:ext>
            </a:extLst>
          </p:cNvPr>
          <p:cNvSpPr/>
          <p:nvPr/>
        </p:nvSpPr>
        <p:spPr>
          <a:xfrm>
            <a:off x="9771615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6" name="Ellipse 45">
            <a:extLst>
              <a:ext uri="{FF2B5EF4-FFF2-40B4-BE49-F238E27FC236}">
                <a16:creationId xmlns:a16="http://schemas.microsoft.com/office/drawing/2014/main" id="{B52F3BFF-755B-8435-08E0-8C574276ADBD}"/>
              </a:ext>
            </a:extLst>
          </p:cNvPr>
          <p:cNvSpPr/>
          <p:nvPr/>
        </p:nvSpPr>
        <p:spPr>
          <a:xfrm>
            <a:off x="11909519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7" name="Ellipse 46">
            <a:extLst>
              <a:ext uri="{FF2B5EF4-FFF2-40B4-BE49-F238E27FC236}">
                <a16:creationId xmlns:a16="http://schemas.microsoft.com/office/drawing/2014/main" id="{3392BD92-68E3-1D47-3141-0CFDDEAF55EF}"/>
              </a:ext>
            </a:extLst>
          </p:cNvPr>
          <p:cNvSpPr/>
          <p:nvPr/>
        </p:nvSpPr>
        <p:spPr>
          <a:xfrm>
            <a:off x="13489893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8" name="Ellipse 47">
            <a:extLst>
              <a:ext uri="{FF2B5EF4-FFF2-40B4-BE49-F238E27FC236}">
                <a16:creationId xmlns:a16="http://schemas.microsoft.com/office/drawing/2014/main" id="{69562374-85B9-7D6A-73F1-12B520D81226}"/>
              </a:ext>
            </a:extLst>
          </p:cNvPr>
          <p:cNvSpPr/>
          <p:nvPr/>
        </p:nvSpPr>
        <p:spPr>
          <a:xfrm>
            <a:off x="15159167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20CB981C-35B1-1CDB-7703-ADBB918CA06D}"/>
              </a:ext>
            </a:extLst>
          </p:cNvPr>
          <p:cNvSpPr/>
          <p:nvPr/>
        </p:nvSpPr>
        <p:spPr>
          <a:xfrm>
            <a:off x="16732577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5B574B41-E1C3-73E9-96AF-6D893C78FC07}"/>
              </a:ext>
            </a:extLst>
          </p:cNvPr>
          <p:cNvSpPr/>
          <p:nvPr/>
        </p:nvSpPr>
        <p:spPr>
          <a:xfrm>
            <a:off x="18759939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722F290D-C7EA-BC77-E326-0C597CE85F5A}"/>
              </a:ext>
            </a:extLst>
          </p:cNvPr>
          <p:cNvSpPr/>
          <p:nvPr/>
        </p:nvSpPr>
        <p:spPr>
          <a:xfrm>
            <a:off x="20385671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9BFB39FE-F6F1-79D1-A717-8FC9DDF42F9F}"/>
              </a:ext>
            </a:extLst>
          </p:cNvPr>
          <p:cNvSpPr/>
          <p:nvPr/>
        </p:nvSpPr>
        <p:spPr>
          <a:xfrm>
            <a:off x="21960437" y="8119874"/>
            <a:ext cx="177800" cy="177800"/>
          </a:xfrm>
          <a:prstGeom prst="ellipse">
            <a:avLst/>
          </a:prstGeom>
          <a:solidFill>
            <a:srgbClr val="3E0D81"/>
          </a:solidFill>
          <a:ln w="44450" cap="flat" cmpd="sng" algn="ctr">
            <a:solidFill>
              <a:sysClr val="window" lastClr="FFFFFF"/>
            </a:solidFill>
            <a:prstDash val="solid"/>
            <a:miter lim="800000"/>
            <a:tailEnd type="arrow" w="med" len="sm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cxnSp>
        <p:nvCxnSpPr>
          <p:cNvPr id="53" name="Connecteur droit 52">
            <a:extLst>
              <a:ext uri="{FF2B5EF4-FFF2-40B4-BE49-F238E27FC236}">
                <a16:creationId xmlns:a16="http://schemas.microsoft.com/office/drawing/2014/main" id="{4D490C1A-4B7D-F963-1BA6-060079651137}"/>
              </a:ext>
            </a:extLst>
          </p:cNvPr>
          <p:cNvCxnSpPr>
            <a:cxnSpLocks/>
          </p:cNvCxnSpPr>
          <p:nvPr/>
        </p:nvCxnSpPr>
        <p:spPr>
          <a:xfrm flipV="1">
            <a:off x="7526467" y="8392328"/>
            <a:ext cx="0" cy="85836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54" name="Connecteur droit 53">
            <a:extLst>
              <a:ext uri="{FF2B5EF4-FFF2-40B4-BE49-F238E27FC236}">
                <a16:creationId xmlns:a16="http://schemas.microsoft.com/office/drawing/2014/main" id="{69E1CD46-8AB1-891F-E383-6BF4006BC3FA}"/>
              </a:ext>
            </a:extLst>
          </p:cNvPr>
          <p:cNvCxnSpPr>
            <a:cxnSpLocks/>
          </p:cNvCxnSpPr>
          <p:nvPr/>
        </p:nvCxnSpPr>
        <p:spPr>
          <a:xfrm flipV="1">
            <a:off x="1081267" y="8392328"/>
            <a:ext cx="0" cy="85836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55" name="Connecteur droit 54">
            <a:extLst>
              <a:ext uri="{FF2B5EF4-FFF2-40B4-BE49-F238E27FC236}">
                <a16:creationId xmlns:a16="http://schemas.microsoft.com/office/drawing/2014/main" id="{40EF45D3-2D75-EB74-1F8E-9DCF217D28D8}"/>
              </a:ext>
            </a:extLst>
          </p:cNvPr>
          <p:cNvCxnSpPr>
            <a:cxnSpLocks/>
          </p:cNvCxnSpPr>
          <p:nvPr/>
        </p:nvCxnSpPr>
        <p:spPr>
          <a:xfrm flipV="1">
            <a:off x="4001233" y="8392328"/>
            <a:ext cx="0" cy="205826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sp>
        <p:nvSpPr>
          <p:cNvPr id="56" name="Rectangle : coins arrondis 55">
            <a:extLst>
              <a:ext uri="{FF2B5EF4-FFF2-40B4-BE49-F238E27FC236}">
                <a16:creationId xmlns:a16="http://schemas.microsoft.com/office/drawing/2014/main" id="{1A5280DB-F7A5-3339-3D16-BA193340AACC}"/>
              </a:ext>
            </a:extLst>
          </p:cNvPr>
          <p:cNvSpPr/>
          <p:nvPr/>
        </p:nvSpPr>
        <p:spPr>
          <a:xfrm>
            <a:off x="21699375" y="8658578"/>
            <a:ext cx="2093944" cy="3873148"/>
          </a:xfrm>
          <a:prstGeom prst="roundRect">
            <a:avLst>
              <a:gd name="adj" fmla="val 24048"/>
            </a:avLst>
          </a:prstGeom>
          <a:solidFill>
            <a:srgbClr val="F9D95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7" name="ZoneTexte 56">
            <a:extLst>
              <a:ext uri="{FF2B5EF4-FFF2-40B4-BE49-F238E27FC236}">
                <a16:creationId xmlns:a16="http://schemas.microsoft.com/office/drawing/2014/main" id="{EA6BC645-FF2E-C9FD-8740-4FF7C4AE6E56}"/>
              </a:ext>
            </a:extLst>
          </p:cNvPr>
          <p:cNvSpPr txBox="1"/>
          <p:nvPr/>
        </p:nvSpPr>
        <p:spPr>
          <a:xfrm>
            <a:off x="21661371" y="9098601"/>
            <a:ext cx="2093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C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2023</a:t>
            </a:r>
          </a:p>
        </p:txBody>
      </p:sp>
      <p:cxnSp>
        <p:nvCxnSpPr>
          <p:cNvPr id="58" name="Connecteur droit 57">
            <a:extLst>
              <a:ext uri="{FF2B5EF4-FFF2-40B4-BE49-F238E27FC236}">
                <a16:creationId xmlns:a16="http://schemas.microsoft.com/office/drawing/2014/main" id="{9866E27F-DE71-8FB2-68F8-31411381AAA7}"/>
              </a:ext>
            </a:extLst>
          </p:cNvPr>
          <p:cNvCxnSpPr>
            <a:cxnSpLocks/>
          </p:cNvCxnSpPr>
          <p:nvPr/>
        </p:nvCxnSpPr>
        <p:spPr>
          <a:xfrm>
            <a:off x="13585353" y="6828380"/>
            <a:ext cx="0" cy="119732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59" name="Connecteur droit 58">
            <a:extLst>
              <a:ext uri="{FF2B5EF4-FFF2-40B4-BE49-F238E27FC236}">
                <a16:creationId xmlns:a16="http://schemas.microsoft.com/office/drawing/2014/main" id="{AB139297-08E1-85E6-C59C-AC76C06C5F2E}"/>
              </a:ext>
            </a:extLst>
          </p:cNvPr>
          <p:cNvCxnSpPr>
            <a:cxnSpLocks/>
          </p:cNvCxnSpPr>
          <p:nvPr/>
        </p:nvCxnSpPr>
        <p:spPr>
          <a:xfrm>
            <a:off x="20474571" y="6828381"/>
            <a:ext cx="0" cy="1169062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cxnSp>
        <p:nvCxnSpPr>
          <p:cNvPr id="60" name="Connecteur droit 59">
            <a:extLst>
              <a:ext uri="{FF2B5EF4-FFF2-40B4-BE49-F238E27FC236}">
                <a16:creationId xmlns:a16="http://schemas.microsoft.com/office/drawing/2014/main" id="{73906266-0FA9-4DEE-1852-14D49B4FB98C}"/>
              </a:ext>
            </a:extLst>
          </p:cNvPr>
          <p:cNvCxnSpPr>
            <a:cxnSpLocks/>
          </p:cNvCxnSpPr>
          <p:nvPr/>
        </p:nvCxnSpPr>
        <p:spPr>
          <a:xfrm>
            <a:off x="5961427" y="6828380"/>
            <a:ext cx="0" cy="1197324"/>
          </a:xfrm>
          <a:prstGeom prst="line">
            <a:avLst/>
          </a:prstGeom>
          <a:noFill/>
          <a:ln w="6350" cap="flat" cmpd="sng" algn="ctr">
            <a:solidFill>
              <a:srgbClr val="3E0D81"/>
            </a:solidFill>
            <a:prstDash val="solid"/>
            <a:miter lim="800000"/>
            <a:headEnd type="oval" w="sm" len="sm"/>
          </a:ln>
          <a:effectLst/>
        </p:spPr>
      </p:cxnSp>
      <p:sp>
        <p:nvSpPr>
          <p:cNvPr id="61" name="TextBox 55">
            <a:extLst>
              <a:ext uri="{FF2B5EF4-FFF2-40B4-BE49-F238E27FC236}">
                <a16:creationId xmlns:a16="http://schemas.microsoft.com/office/drawing/2014/main" id="{19F63517-E830-459F-1AB1-FDF05F683D18}"/>
              </a:ext>
            </a:extLst>
          </p:cNvPr>
          <p:cNvSpPr txBox="1"/>
          <p:nvPr/>
        </p:nvSpPr>
        <p:spPr>
          <a:xfrm>
            <a:off x="698472" y="1854803"/>
            <a:ext cx="14861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From a leasing specialist to a global digital transformation company </a:t>
            </a: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B583C866-0F0C-DE65-D75A-3750E9DC2731}"/>
              </a:ext>
            </a:extLst>
          </p:cNvPr>
          <p:cNvSpPr txBox="1"/>
          <p:nvPr/>
        </p:nvSpPr>
        <p:spPr>
          <a:xfrm>
            <a:off x="21756287" y="9881938"/>
            <a:ext cx="1980119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Launch of  One </a:t>
            </a:r>
            <a:r>
              <a:rPr lang="en-US" sz="2000" b="1">
                <a:solidFill>
                  <a:srgbClr val="3E0D81"/>
                </a:solidFill>
                <a:latin typeface="Montserrat" pitchFamily="2" charset="77"/>
                <a:cs typeface="Arial" panose="020B0604020202020204" pitchFamily="34" charset="0"/>
              </a:rPr>
              <a:t>E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conocom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 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2024-2028 strategic plan.</a:t>
            </a:r>
          </a:p>
        </p:txBody>
      </p:sp>
    </p:spTree>
    <p:extLst>
      <p:ext uri="{BB962C8B-B14F-4D97-AF65-F5344CB8AC3E}">
        <p14:creationId xmlns:p14="http://schemas.microsoft.com/office/powerpoint/2010/main" val="1217717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hink-cell data - do not delete" hidden="1">
            <a:extLst>
              <a:ext uri="{FF2B5EF4-FFF2-40B4-BE49-F238E27FC236}">
                <a16:creationId xmlns:a16="http://schemas.microsoft.com/office/drawing/2014/main" id="{67C492F2-CF28-1E9D-31DF-8BDCBFD792E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47979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6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7C492F2-CF28-1E9D-31DF-8BDCBFD792E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957CD5-A63F-3E05-345D-9D435D10432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One Econocom – Our 2028 ambitions versus 2023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1506AE-0047-1C69-B74A-AC260C96978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group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4463FA8-FD27-BA79-529D-A3D9B6A5DD8C}"/>
              </a:ext>
            </a:extLst>
          </p:cNvPr>
          <p:cNvCxnSpPr>
            <a:cxnSpLocks/>
          </p:cNvCxnSpPr>
          <p:nvPr/>
        </p:nvCxnSpPr>
        <p:spPr>
          <a:xfrm>
            <a:off x="1531980" y="3381161"/>
            <a:ext cx="80885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23D7A5D8-1514-70AD-5C46-B6D26EC58F28}"/>
              </a:ext>
            </a:extLst>
          </p:cNvPr>
          <p:cNvSpPr txBox="1"/>
          <p:nvPr/>
        </p:nvSpPr>
        <p:spPr>
          <a:xfrm>
            <a:off x="1531980" y="2796386"/>
            <a:ext cx="51555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FINANCIAL AMBITIONS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7D84CFB-569A-9DF4-9366-1A1150EE38D4}"/>
              </a:ext>
            </a:extLst>
          </p:cNvPr>
          <p:cNvSpPr txBox="1"/>
          <p:nvPr/>
        </p:nvSpPr>
        <p:spPr>
          <a:xfrm>
            <a:off x="16589722" y="2796385"/>
            <a:ext cx="6324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NON-FINANCIAL AMBITIONS</a:t>
            </a:r>
          </a:p>
        </p:txBody>
      </p:sp>
      <p:sp>
        <p:nvSpPr>
          <p:cNvPr id="15" name="TextBox 54">
            <a:extLst>
              <a:ext uri="{FF2B5EF4-FFF2-40B4-BE49-F238E27FC236}">
                <a16:creationId xmlns:a16="http://schemas.microsoft.com/office/drawing/2014/main" id="{8708C67C-27EB-F0ED-0098-9485CCAE8B62}"/>
              </a:ext>
            </a:extLst>
          </p:cNvPr>
          <p:cNvSpPr txBox="1"/>
          <p:nvPr/>
        </p:nvSpPr>
        <p:spPr>
          <a:xfrm>
            <a:off x="1531980" y="3503886"/>
            <a:ext cx="780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Reach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5008E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€</a:t>
            </a:r>
            <a:r>
              <a:rPr lang="en-US" sz="2400" b="1" noProof="1">
                <a:solidFill>
                  <a:srgbClr val="440786"/>
                </a:solidFill>
                <a:latin typeface="Montserrat" panose="00000500000000000000" pitchFamily="50" charset="0"/>
              </a:rPr>
              <a:t>4.0</a:t>
            </a:r>
            <a:r>
              <a:rPr kumimoji="0" lang="en-US" sz="24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Bn revenue and double net income</a:t>
            </a:r>
          </a:p>
        </p:txBody>
      </p:sp>
      <p:sp>
        <p:nvSpPr>
          <p:cNvPr id="42" name="TextBox 54">
            <a:extLst>
              <a:ext uri="{FF2B5EF4-FFF2-40B4-BE49-F238E27FC236}">
                <a16:creationId xmlns:a16="http://schemas.microsoft.com/office/drawing/2014/main" id="{DC8457E9-5F12-D451-C970-933118EC8121}"/>
              </a:ext>
            </a:extLst>
          </p:cNvPr>
          <p:cNvSpPr txBox="1"/>
          <p:nvPr/>
        </p:nvSpPr>
        <p:spPr>
          <a:xfrm>
            <a:off x="15371312" y="3503886"/>
            <a:ext cx="75600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Improve our social and environmental impact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EDB73FEB-8596-97A8-5BAF-048F3CFCB506}"/>
              </a:ext>
            </a:extLst>
          </p:cNvPr>
          <p:cNvSpPr txBox="1"/>
          <p:nvPr/>
        </p:nvSpPr>
        <p:spPr>
          <a:xfrm flipH="1">
            <a:off x="1531980" y="9047900"/>
            <a:ext cx="5434190" cy="132344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1">
                <a:ln>
                  <a:noFill/>
                </a:ln>
                <a:solidFill>
                  <a:srgbClr val="A954F3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+€0.4 BN IN ACQUISITIONS</a:t>
            </a:r>
          </a:p>
        </p:txBody>
      </p:sp>
      <p:sp>
        <p:nvSpPr>
          <p:cNvPr id="3" name="TextBox 7">
            <a:extLst>
              <a:ext uri="{FF2B5EF4-FFF2-40B4-BE49-F238E27FC236}">
                <a16:creationId xmlns:a16="http://schemas.microsoft.com/office/drawing/2014/main" id="{7677E0B5-7022-0CE5-900B-B6D9675BCB1B}"/>
              </a:ext>
            </a:extLst>
          </p:cNvPr>
          <p:cNvSpPr txBox="1"/>
          <p:nvPr/>
        </p:nvSpPr>
        <p:spPr>
          <a:xfrm flipH="1">
            <a:off x="1531980" y="10366682"/>
            <a:ext cx="5434190" cy="400110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30% of total increase</a:t>
            </a:r>
          </a:p>
        </p:txBody>
      </p:sp>
      <p:sp>
        <p:nvSpPr>
          <p:cNvPr id="45" name="TextBox 9">
            <a:extLst>
              <a:ext uri="{FF2B5EF4-FFF2-40B4-BE49-F238E27FC236}">
                <a16:creationId xmlns:a16="http://schemas.microsoft.com/office/drawing/2014/main" id="{2CF01524-1403-832D-621E-7B385127FB91}"/>
              </a:ext>
            </a:extLst>
          </p:cNvPr>
          <p:cNvSpPr txBox="1"/>
          <p:nvPr/>
        </p:nvSpPr>
        <p:spPr>
          <a:xfrm flipH="1">
            <a:off x="1531980" y="5698562"/>
            <a:ext cx="5434190" cy="132344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1">
                <a:ln>
                  <a:noFill/>
                </a:ln>
                <a:solidFill>
                  <a:srgbClr val="8727DB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+€0.9 BN IN ORGANIC GROWTH</a:t>
            </a:r>
          </a:p>
        </p:txBody>
      </p:sp>
      <p:sp>
        <p:nvSpPr>
          <p:cNvPr id="46" name="TextBox 10">
            <a:extLst>
              <a:ext uri="{FF2B5EF4-FFF2-40B4-BE49-F238E27FC236}">
                <a16:creationId xmlns:a16="http://schemas.microsoft.com/office/drawing/2014/main" id="{CA886EC8-B00A-BA28-BDB0-AF2A80F867D4}"/>
              </a:ext>
            </a:extLst>
          </p:cNvPr>
          <p:cNvSpPr txBox="1"/>
          <p:nvPr/>
        </p:nvSpPr>
        <p:spPr>
          <a:xfrm flipH="1">
            <a:off x="1531980" y="7017344"/>
            <a:ext cx="5434190" cy="400110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70% of total increase</a:t>
            </a:r>
          </a:p>
        </p:txBody>
      </p:sp>
      <p:sp>
        <p:nvSpPr>
          <p:cNvPr id="47" name="TextBox 12">
            <a:extLst>
              <a:ext uri="{FF2B5EF4-FFF2-40B4-BE49-F238E27FC236}">
                <a16:creationId xmlns:a16="http://schemas.microsoft.com/office/drawing/2014/main" id="{BA1B7DE1-7EAC-7DBC-3ACD-C2AE084D6F80}"/>
              </a:ext>
            </a:extLst>
          </p:cNvPr>
          <p:cNvSpPr txBox="1"/>
          <p:nvPr/>
        </p:nvSpPr>
        <p:spPr>
          <a:xfrm flipH="1">
            <a:off x="17479699" y="7390824"/>
            <a:ext cx="5434190" cy="70788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all" spc="0" normalizeH="0" baseline="0" noProof="1">
                <a:ln>
                  <a:noFill/>
                </a:ln>
                <a:solidFill>
                  <a:srgbClr val="99E5E8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Environment</a:t>
            </a:r>
          </a:p>
        </p:txBody>
      </p:sp>
      <p:sp>
        <p:nvSpPr>
          <p:cNvPr id="48" name="TextBox 13">
            <a:extLst>
              <a:ext uri="{FF2B5EF4-FFF2-40B4-BE49-F238E27FC236}">
                <a16:creationId xmlns:a16="http://schemas.microsoft.com/office/drawing/2014/main" id="{6698BC4A-71C3-D9E5-C0BE-A00DDCBDF5A4}"/>
              </a:ext>
            </a:extLst>
          </p:cNvPr>
          <p:cNvSpPr txBox="1">
            <a:spLocks/>
          </p:cNvSpPr>
          <p:nvPr/>
        </p:nvSpPr>
        <p:spPr>
          <a:xfrm flipH="1">
            <a:off x="17479701" y="8094051"/>
            <a:ext cx="5434190" cy="707886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SBTI commitment 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(scopes 1, 2 </a:t>
            </a:r>
            <a:r>
              <a:rPr lang="en-US" sz="2000" noProof="1">
                <a:solidFill>
                  <a:srgbClr val="440786"/>
                </a:solidFill>
                <a:latin typeface="Montserrat" panose="00000500000000000000" pitchFamily="50" charset="0"/>
              </a:rPr>
              <a:t>and 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3)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Ecovadis Platinum 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certification</a:t>
            </a:r>
          </a:p>
        </p:txBody>
      </p:sp>
      <p:sp>
        <p:nvSpPr>
          <p:cNvPr id="49" name="TextBox 15">
            <a:extLst>
              <a:ext uri="{FF2B5EF4-FFF2-40B4-BE49-F238E27FC236}">
                <a16:creationId xmlns:a16="http://schemas.microsoft.com/office/drawing/2014/main" id="{70C95CEA-5317-F304-57DC-E3A4C1DFA894}"/>
              </a:ext>
            </a:extLst>
          </p:cNvPr>
          <p:cNvSpPr txBox="1"/>
          <p:nvPr/>
        </p:nvSpPr>
        <p:spPr>
          <a:xfrm flipH="1">
            <a:off x="17479700" y="4891964"/>
            <a:ext cx="5434190" cy="70788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all" spc="0" normalizeH="0" baseline="0" noProof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Clients</a:t>
            </a:r>
          </a:p>
        </p:txBody>
      </p:sp>
      <p:sp>
        <p:nvSpPr>
          <p:cNvPr id="51" name="TextBox 16">
            <a:extLst>
              <a:ext uri="{FF2B5EF4-FFF2-40B4-BE49-F238E27FC236}">
                <a16:creationId xmlns:a16="http://schemas.microsoft.com/office/drawing/2014/main" id="{306B1374-AC98-AD64-05C7-5B7D4090F153}"/>
              </a:ext>
            </a:extLst>
          </p:cNvPr>
          <p:cNvSpPr txBox="1"/>
          <p:nvPr/>
        </p:nvSpPr>
        <p:spPr>
          <a:xfrm flipH="1">
            <a:off x="17479699" y="5595191"/>
            <a:ext cx="5434190" cy="1015662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x3 recycled or refurbished assets 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by Econocom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x2 assets maintained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by Econocom</a:t>
            </a:r>
          </a:p>
        </p:txBody>
      </p:sp>
      <p:sp>
        <p:nvSpPr>
          <p:cNvPr id="54" name="Shape">
            <a:extLst>
              <a:ext uri="{FF2B5EF4-FFF2-40B4-BE49-F238E27FC236}">
                <a16:creationId xmlns:a16="http://schemas.microsoft.com/office/drawing/2014/main" id="{800EAE84-441D-F69D-B5CB-098A751F379E}"/>
              </a:ext>
            </a:extLst>
          </p:cNvPr>
          <p:cNvSpPr/>
          <p:nvPr/>
        </p:nvSpPr>
        <p:spPr>
          <a:xfrm flipH="1">
            <a:off x="9038296" y="4597928"/>
            <a:ext cx="678258" cy="119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4" h="21268" extrusionOk="0">
                <a:moveTo>
                  <a:pt x="502" y="15854"/>
                </a:moveTo>
                <a:lnTo>
                  <a:pt x="0" y="21268"/>
                </a:lnTo>
                <a:lnTo>
                  <a:pt x="20696" y="9650"/>
                </a:lnTo>
                <a:lnTo>
                  <a:pt x="21500" y="965"/>
                </a:lnTo>
                <a:cubicBezTo>
                  <a:pt x="21600" y="119"/>
                  <a:pt x="19792" y="-332"/>
                  <a:pt x="18686" y="288"/>
                </a:cubicBezTo>
                <a:lnTo>
                  <a:pt x="8037" y="6267"/>
                </a:lnTo>
                <a:cubicBezTo>
                  <a:pt x="3516" y="8804"/>
                  <a:pt x="804" y="12188"/>
                  <a:pt x="502" y="15854"/>
                </a:cubicBezTo>
                <a:close/>
              </a:path>
            </a:pathLst>
          </a:custGeom>
          <a:solidFill>
            <a:srgbClr val="929497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57" name="TextBox 42">
            <a:extLst>
              <a:ext uri="{FF2B5EF4-FFF2-40B4-BE49-F238E27FC236}">
                <a16:creationId xmlns:a16="http://schemas.microsoft.com/office/drawing/2014/main" id="{86D497E8-7B12-017D-145B-FBFAACE7D07D}"/>
              </a:ext>
            </a:extLst>
          </p:cNvPr>
          <p:cNvSpPr txBox="1"/>
          <p:nvPr/>
        </p:nvSpPr>
        <p:spPr>
          <a:xfrm flipH="1">
            <a:off x="17479699" y="9930324"/>
            <a:ext cx="5434190" cy="70788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all" spc="0" normalizeH="0" baseline="0" noProof="1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People</a:t>
            </a:r>
          </a:p>
        </p:txBody>
      </p:sp>
      <p:sp>
        <p:nvSpPr>
          <p:cNvPr id="58" name="TextBox 43">
            <a:extLst>
              <a:ext uri="{FF2B5EF4-FFF2-40B4-BE49-F238E27FC236}">
                <a16:creationId xmlns:a16="http://schemas.microsoft.com/office/drawing/2014/main" id="{5867CD71-CEFE-7F2B-1B87-68F34F61A174}"/>
              </a:ext>
            </a:extLst>
          </p:cNvPr>
          <p:cNvSpPr txBox="1"/>
          <p:nvPr/>
        </p:nvSpPr>
        <p:spPr>
          <a:xfrm flipH="1">
            <a:off x="17479699" y="10633551"/>
            <a:ext cx="5434190" cy="132343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HR employer certification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Gender equality index 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&gt;90/100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Inclusive social model </a:t>
            </a:r>
            <a:r>
              <a:rPr kumimoji="0" lang="en-US" sz="2000" b="0" i="0" u="none" strike="noStrike" kern="1200" cap="none" spc="0" normalizeH="0" baseline="0" noProof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– x2 Econocom employees with disabilities</a:t>
            </a:r>
          </a:p>
        </p:txBody>
      </p:sp>
      <p:sp>
        <p:nvSpPr>
          <p:cNvPr id="59" name="Shape">
            <a:extLst>
              <a:ext uri="{FF2B5EF4-FFF2-40B4-BE49-F238E27FC236}">
                <a16:creationId xmlns:a16="http://schemas.microsoft.com/office/drawing/2014/main" id="{BE3F01CA-958A-C9C5-A1FE-24786D78DCE3}"/>
              </a:ext>
            </a:extLst>
          </p:cNvPr>
          <p:cNvSpPr/>
          <p:nvPr/>
        </p:nvSpPr>
        <p:spPr>
          <a:xfrm flipH="1">
            <a:off x="12228995" y="5626245"/>
            <a:ext cx="4312493" cy="172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4314" y="21600"/>
                </a:lnTo>
                <a:cubicBezTo>
                  <a:pt x="1933" y="21600"/>
                  <a:pt x="0" y="16760"/>
                  <a:pt x="0" y="10800"/>
                </a:cubicBezTo>
                <a:lnTo>
                  <a:pt x="0" y="10800"/>
                </a:lnTo>
                <a:cubicBezTo>
                  <a:pt x="0" y="4840"/>
                  <a:pt x="1933" y="0"/>
                  <a:pt x="4314" y="0"/>
                </a:cubicBezTo>
                <a:lnTo>
                  <a:pt x="21600" y="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3E0D8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0" name="Shape">
            <a:extLst>
              <a:ext uri="{FF2B5EF4-FFF2-40B4-BE49-F238E27FC236}">
                <a16:creationId xmlns:a16="http://schemas.microsoft.com/office/drawing/2014/main" id="{D85CAFF6-538E-F197-D15C-A9B184E3D96C}"/>
              </a:ext>
            </a:extLst>
          </p:cNvPr>
          <p:cNvSpPr/>
          <p:nvPr/>
        </p:nvSpPr>
        <p:spPr>
          <a:xfrm flipH="1">
            <a:off x="12228995" y="9544068"/>
            <a:ext cx="4312493" cy="172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4314" y="21600"/>
                </a:lnTo>
                <a:cubicBezTo>
                  <a:pt x="1933" y="21600"/>
                  <a:pt x="0" y="16760"/>
                  <a:pt x="0" y="10800"/>
                </a:cubicBezTo>
                <a:lnTo>
                  <a:pt x="0" y="10800"/>
                </a:lnTo>
                <a:cubicBezTo>
                  <a:pt x="0" y="4840"/>
                  <a:pt x="1933" y="0"/>
                  <a:pt x="4314" y="0"/>
                </a:cubicBezTo>
                <a:lnTo>
                  <a:pt x="21600" y="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9D957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1" name="Shape">
            <a:extLst>
              <a:ext uri="{FF2B5EF4-FFF2-40B4-BE49-F238E27FC236}">
                <a16:creationId xmlns:a16="http://schemas.microsoft.com/office/drawing/2014/main" id="{32417438-CE72-0582-1F3F-F9435B7C14D0}"/>
              </a:ext>
            </a:extLst>
          </p:cNvPr>
          <p:cNvSpPr/>
          <p:nvPr/>
        </p:nvSpPr>
        <p:spPr>
          <a:xfrm flipH="1">
            <a:off x="12228995" y="7585157"/>
            <a:ext cx="4312493" cy="172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4314" y="21600"/>
                </a:lnTo>
                <a:cubicBezTo>
                  <a:pt x="1933" y="21600"/>
                  <a:pt x="0" y="16760"/>
                  <a:pt x="0" y="10800"/>
                </a:cubicBezTo>
                <a:lnTo>
                  <a:pt x="0" y="10800"/>
                </a:lnTo>
                <a:cubicBezTo>
                  <a:pt x="0" y="4840"/>
                  <a:pt x="1933" y="0"/>
                  <a:pt x="4314" y="0"/>
                </a:cubicBezTo>
                <a:lnTo>
                  <a:pt x="21600" y="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99E5E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23989D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2" name="Shape">
            <a:extLst>
              <a:ext uri="{FF2B5EF4-FFF2-40B4-BE49-F238E27FC236}">
                <a16:creationId xmlns:a16="http://schemas.microsoft.com/office/drawing/2014/main" id="{8598C762-881F-350D-CEAB-9D643AF657E6}"/>
              </a:ext>
            </a:extLst>
          </p:cNvPr>
          <p:cNvSpPr/>
          <p:nvPr/>
        </p:nvSpPr>
        <p:spPr>
          <a:xfrm flipH="1">
            <a:off x="7907866" y="6576893"/>
            <a:ext cx="4312493" cy="17255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6" y="21600"/>
                </a:moveTo>
                <a:lnTo>
                  <a:pt x="0" y="21600"/>
                </a:lnTo>
                <a:lnTo>
                  <a:pt x="0" y="0"/>
                </a:lnTo>
                <a:lnTo>
                  <a:pt x="17286" y="0"/>
                </a:lnTo>
                <a:cubicBezTo>
                  <a:pt x="19667" y="0"/>
                  <a:pt x="21600" y="4832"/>
                  <a:pt x="21600" y="10782"/>
                </a:cubicBezTo>
                <a:lnTo>
                  <a:pt x="21600" y="10782"/>
                </a:lnTo>
                <a:cubicBezTo>
                  <a:pt x="21600" y="16732"/>
                  <a:pt x="19667" y="21600"/>
                  <a:pt x="17286" y="21600"/>
                </a:cubicBezTo>
                <a:close/>
              </a:path>
            </a:pathLst>
          </a:custGeom>
          <a:solidFill>
            <a:srgbClr val="8727DB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4" name="Shape">
            <a:extLst>
              <a:ext uri="{FF2B5EF4-FFF2-40B4-BE49-F238E27FC236}">
                <a16:creationId xmlns:a16="http://schemas.microsoft.com/office/drawing/2014/main" id="{05CDE7DB-53FA-7943-9CF9-52145E930F5B}"/>
              </a:ext>
            </a:extLst>
          </p:cNvPr>
          <p:cNvSpPr/>
          <p:nvPr/>
        </p:nvSpPr>
        <p:spPr>
          <a:xfrm flipH="1">
            <a:off x="7907866" y="8535804"/>
            <a:ext cx="4312493" cy="17255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6" y="21600"/>
                </a:moveTo>
                <a:lnTo>
                  <a:pt x="0" y="21600"/>
                </a:lnTo>
                <a:lnTo>
                  <a:pt x="0" y="0"/>
                </a:lnTo>
                <a:lnTo>
                  <a:pt x="17286" y="0"/>
                </a:lnTo>
                <a:cubicBezTo>
                  <a:pt x="19667" y="0"/>
                  <a:pt x="21600" y="4832"/>
                  <a:pt x="21600" y="10782"/>
                </a:cubicBezTo>
                <a:lnTo>
                  <a:pt x="21600" y="10782"/>
                </a:lnTo>
                <a:cubicBezTo>
                  <a:pt x="21600" y="16768"/>
                  <a:pt x="19667" y="21600"/>
                  <a:pt x="17286" y="21600"/>
                </a:cubicBezTo>
                <a:close/>
              </a:path>
            </a:pathLst>
          </a:custGeom>
          <a:solidFill>
            <a:srgbClr val="A954F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5" name="Freeform: Shape 26">
            <a:extLst>
              <a:ext uri="{FF2B5EF4-FFF2-40B4-BE49-F238E27FC236}">
                <a16:creationId xmlns:a16="http://schemas.microsoft.com/office/drawing/2014/main" id="{5BECBD66-813C-3260-8675-35ACCCBEAF44}"/>
              </a:ext>
            </a:extLst>
          </p:cNvPr>
          <p:cNvSpPr/>
          <p:nvPr/>
        </p:nvSpPr>
        <p:spPr>
          <a:xfrm flipH="1">
            <a:off x="12228995" y="5626245"/>
            <a:ext cx="2916809" cy="1722685"/>
          </a:xfrm>
          <a:custGeom>
            <a:avLst/>
            <a:gdLst>
              <a:gd name="connsiteX0" fmla="*/ 931142 w 1727635"/>
              <a:gd name="connsiteY0" fmla="*/ 0 h 1020352"/>
              <a:gd name="connsiteX1" fmla="*/ 1727635 w 1727635"/>
              <a:gd name="connsiteY1" fmla="*/ 0 h 1020352"/>
              <a:gd name="connsiteX2" fmla="*/ 1727635 w 1727635"/>
              <a:gd name="connsiteY2" fmla="*/ 1020352 h 1020352"/>
              <a:gd name="connsiteX3" fmla="*/ 0 w 1727635"/>
              <a:gd name="connsiteY3" fmla="*/ 1020352 h 1020352"/>
              <a:gd name="connsiteX4" fmla="*/ 25395 w 1727635"/>
              <a:gd name="connsiteY4" fmla="*/ 950966 h 1020352"/>
              <a:gd name="connsiteX5" fmla="*/ 855280 w 1727635"/>
              <a:gd name="connsiteY5" fmla="*/ 36544 h 1020352"/>
              <a:gd name="connsiteX6" fmla="*/ 931142 w 1727635"/>
              <a:gd name="connsiteY6" fmla="*/ 0 h 1020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27635" h="1020352">
                <a:moveTo>
                  <a:pt x="931142" y="0"/>
                </a:moveTo>
                <a:lnTo>
                  <a:pt x="1727635" y="0"/>
                </a:lnTo>
                <a:lnTo>
                  <a:pt x="1727635" y="1020352"/>
                </a:lnTo>
                <a:lnTo>
                  <a:pt x="0" y="1020352"/>
                </a:lnTo>
                <a:lnTo>
                  <a:pt x="25395" y="950966"/>
                </a:lnTo>
                <a:cubicBezTo>
                  <a:pt x="190632" y="560300"/>
                  <a:pt x="485134" y="237620"/>
                  <a:pt x="855280" y="36544"/>
                </a:cubicBezTo>
                <a:lnTo>
                  <a:pt x="931142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2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6" name="Freeform: Shape 27">
            <a:extLst>
              <a:ext uri="{FF2B5EF4-FFF2-40B4-BE49-F238E27FC236}">
                <a16:creationId xmlns:a16="http://schemas.microsoft.com/office/drawing/2014/main" id="{25955C76-5470-0D64-59B7-2EF4A4A415A9}"/>
              </a:ext>
            </a:extLst>
          </p:cNvPr>
          <p:cNvSpPr/>
          <p:nvPr/>
        </p:nvSpPr>
        <p:spPr>
          <a:xfrm flipH="1">
            <a:off x="9057737" y="6576893"/>
            <a:ext cx="3162623" cy="1725567"/>
          </a:xfrm>
          <a:custGeom>
            <a:avLst/>
            <a:gdLst>
              <a:gd name="connsiteX0" fmla="*/ 0 w 1873231"/>
              <a:gd name="connsiteY0" fmla="*/ 0 h 1022059"/>
              <a:gd name="connsiteX1" fmla="*/ 1506165 w 1873231"/>
              <a:gd name="connsiteY1" fmla="*/ 0 h 1022059"/>
              <a:gd name="connsiteX2" fmla="*/ 1559211 w 1873231"/>
              <a:gd name="connsiteY2" fmla="*/ 70938 h 1022059"/>
              <a:gd name="connsiteX3" fmla="*/ 1868250 w 1873231"/>
              <a:gd name="connsiteY3" fmla="*/ 923420 h 1022059"/>
              <a:gd name="connsiteX4" fmla="*/ 1873231 w 1873231"/>
              <a:gd name="connsiteY4" fmla="*/ 1022059 h 1022059"/>
              <a:gd name="connsiteX5" fmla="*/ 0 w 1873231"/>
              <a:gd name="connsiteY5" fmla="*/ 1022059 h 1022059"/>
              <a:gd name="connsiteX6" fmla="*/ 0 w 1873231"/>
              <a:gd name="connsiteY6" fmla="*/ 0 h 1022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3231" h="1022059">
                <a:moveTo>
                  <a:pt x="0" y="0"/>
                </a:moveTo>
                <a:lnTo>
                  <a:pt x="1506165" y="0"/>
                </a:lnTo>
                <a:lnTo>
                  <a:pt x="1559211" y="70938"/>
                </a:lnTo>
                <a:cubicBezTo>
                  <a:pt x="1726873" y="319109"/>
                  <a:pt x="1836399" y="609783"/>
                  <a:pt x="1868250" y="923420"/>
                </a:cubicBezTo>
                <a:lnTo>
                  <a:pt x="1873231" y="1022059"/>
                </a:lnTo>
                <a:lnTo>
                  <a:pt x="0" y="1022059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2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7" name="Freeform: Shape 28">
            <a:extLst>
              <a:ext uri="{FF2B5EF4-FFF2-40B4-BE49-F238E27FC236}">
                <a16:creationId xmlns:a16="http://schemas.microsoft.com/office/drawing/2014/main" id="{B8DFE820-D9A5-89E0-4BC5-464BC02E6732}"/>
              </a:ext>
            </a:extLst>
          </p:cNvPr>
          <p:cNvSpPr/>
          <p:nvPr/>
        </p:nvSpPr>
        <p:spPr>
          <a:xfrm flipH="1">
            <a:off x="12228995" y="7585157"/>
            <a:ext cx="3121502" cy="1722685"/>
          </a:xfrm>
          <a:custGeom>
            <a:avLst/>
            <a:gdLst>
              <a:gd name="connsiteX0" fmla="*/ 74152 w 1848875"/>
              <a:gd name="connsiteY0" fmla="*/ 0 h 1020352"/>
              <a:gd name="connsiteX1" fmla="*/ 1848875 w 1848875"/>
              <a:gd name="connsiteY1" fmla="*/ 0 h 1020352"/>
              <a:gd name="connsiteX2" fmla="*/ 1848875 w 1848875"/>
              <a:gd name="connsiteY2" fmla="*/ 1020352 h 1020352"/>
              <a:gd name="connsiteX3" fmla="*/ 70641 w 1848875"/>
              <a:gd name="connsiteY3" fmla="*/ 1020352 h 1020352"/>
              <a:gd name="connsiteX4" fmla="*/ 37909 w 1848875"/>
              <a:gd name="connsiteY4" fmla="*/ 893055 h 1020352"/>
              <a:gd name="connsiteX5" fmla="*/ 0 w 1848875"/>
              <a:gd name="connsiteY5" fmla="*/ 517003 h 1020352"/>
              <a:gd name="connsiteX6" fmla="*/ 37909 w 1848875"/>
              <a:gd name="connsiteY6" fmla="*/ 140951 h 1020352"/>
              <a:gd name="connsiteX7" fmla="*/ 74152 w 1848875"/>
              <a:gd name="connsiteY7" fmla="*/ 0 h 1020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875" h="1020352">
                <a:moveTo>
                  <a:pt x="74152" y="0"/>
                </a:moveTo>
                <a:lnTo>
                  <a:pt x="1848875" y="0"/>
                </a:lnTo>
                <a:lnTo>
                  <a:pt x="1848875" y="1020352"/>
                </a:lnTo>
                <a:lnTo>
                  <a:pt x="70641" y="1020352"/>
                </a:lnTo>
                <a:lnTo>
                  <a:pt x="37909" y="893055"/>
                </a:lnTo>
                <a:cubicBezTo>
                  <a:pt x="13053" y="771587"/>
                  <a:pt x="0" y="645819"/>
                  <a:pt x="0" y="517003"/>
                </a:cubicBezTo>
                <a:cubicBezTo>
                  <a:pt x="0" y="388187"/>
                  <a:pt x="13053" y="262420"/>
                  <a:pt x="37909" y="140951"/>
                </a:cubicBezTo>
                <a:lnTo>
                  <a:pt x="74152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2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8" name="Freeform: Shape 29">
            <a:extLst>
              <a:ext uri="{FF2B5EF4-FFF2-40B4-BE49-F238E27FC236}">
                <a16:creationId xmlns:a16="http://schemas.microsoft.com/office/drawing/2014/main" id="{9FB21416-1697-3B27-6544-13A755010D1F}"/>
              </a:ext>
            </a:extLst>
          </p:cNvPr>
          <p:cNvSpPr/>
          <p:nvPr/>
        </p:nvSpPr>
        <p:spPr>
          <a:xfrm flipH="1">
            <a:off x="9053808" y="8535804"/>
            <a:ext cx="3166551" cy="1725567"/>
          </a:xfrm>
          <a:custGeom>
            <a:avLst/>
            <a:gdLst>
              <a:gd name="connsiteX0" fmla="*/ 0 w 1875558"/>
              <a:gd name="connsiteY0" fmla="*/ 0 h 1022059"/>
              <a:gd name="connsiteX1" fmla="*/ 1875558 w 1875558"/>
              <a:gd name="connsiteY1" fmla="*/ 0 h 1022059"/>
              <a:gd name="connsiteX2" fmla="*/ 1868250 w 1875558"/>
              <a:gd name="connsiteY2" fmla="*/ 144713 h 1022059"/>
              <a:gd name="connsiteX3" fmla="*/ 1559211 w 1875558"/>
              <a:gd name="connsiteY3" fmla="*/ 997195 h 1022059"/>
              <a:gd name="connsiteX4" fmla="*/ 1540618 w 1875558"/>
              <a:gd name="connsiteY4" fmla="*/ 1022059 h 1022059"/>
              <a:gd name="connsiteX5" fmla="*/ 0 w 1875558"/>
              <a:gd name="connsiteY5" fmla="*/ 1022059 h 1022059"/>
              <a:gd name="connsiteX6" fmla="*/ 0 w 1875558"/>
              <a:gd name="connsiteY6" fmla="*/ 0 h 1022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5558" h="1022059">
                <a:moveTo>
                  <a:pt x="0" y="0"/>
                </a:moveTo>
                <a:lnTo>
                  <a:pt x="1875558" y="0"/>
                </a:lnTo>
                <a:lnTo>
                  <a:pt x="1868250" y="144713"/>
                </a:lnTo>
                <a:cubicBezTo>
                  <a:pt x="1836399" y="458350"/>
                  <a:pt x="1726873" y="749024"/>
                  <a:pt x="1559211" y="997195"/>
                </a:cubicBezTo>
                <a:lnTo>
                  <a:pt x="1540618" y="1022059"/>
                </a:lnTo>
                <a:lnTo>
                  <a:pt x="0" y="1022059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2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9" name="Freeform: Shape 30">
            <a:extLst>
              <a:ext uri="{FF2B5EF4-FFF2-40B4-BE49-F238E27FC236}">
                <a16:creationId xmlns:a16="http://schemas.microsoft.com/office/drawing/2014/main" id="{B783BB05-48C4-E6A1-40BB-FAFC1C701F35}"/>
              </a:ext>
            </a:extLst>
          </p:cNvPr>
          <p:cNvSpPr/>
          <p:nvPr/>
        </p:nvSpPr>
        <p:spPr>
          <a:xfrm flipH="1">
            <a:off x="12228995" y="9544068"/>
            <a:ext cx="2925247" cy="1722685"/>
          </a:xfrm>
          <a:custGeom>
            <a:avLst/>
            <a:gdLst>
              <a:gd name="connsiteX0" fmla="*/ 0 w 1732633"/>
              <a:gd name="connsiteY0" fmla="*/ 0 h 1020352"/>
              <a:gd name="connsiteX1" fmla="*/ 1732633 w 1732633"/>
              <a:gd name="connsiteY1" fmla="*/ 0 h 1020352"/>
              <a:gd name="connsiteX2" fmla="*/ 1732633 w 1732633"/>
              <a:gd name="connsiteY2" fmla="*/ 1020352 h 1020352"/>
              <a:gd name="connsiteX3" fmla="*/ 907794 w 1732633"/>
              <a:gd name="connsiteY3" fmla="*/ 1020352 h 1020352"/>
              <a:gd name="connsiteX4" fmla="*/ 860278 w 1732633"/>
              <a:gd name="connsiteY4" fmla="*/ 997463 h 1020352"/>
              <a:gd name="connsiteX5" fmla="*/ 30393 w 1732633"/>
              <a:gd name="connsiteY5" fmla="*/ 83041 h 1020352"/>
              <a:gd name="connsiteX6" fmla="*/ 0 w 1732633"/>
              <a:gd name="connsiteY6" fmla="*/ 0 h 1020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2633" h="1020352">
                <a:moveTo>
                  <a:pt x="0" y="0"/>
                </a:moveTo>
                <a:lnTo>
                  <a:pt x="1732633" y="0"/>
                </a:lnTo>
                <a:lnTo>
                  <a:pt x="1732633" y="1020352"/>
                </a:lnTo>
                <a:lnTo>
                  <a:pt x="907794" y="1020352"/>
                </a:lnTo>
                <a:lnTo>
                  <a:pt x="860278" y="997463"/>
                </a:lnTo>
                <a:cubicBezTo>
                  <a:pt x="490132" y="796387"/>
                  <a:pt x="195630" y="473707"/>
                  <a:pt x="30393" y="8304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2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0" name="Circle">
            <a:extLst>
              <a:ext uri="{FF2B5EF4-FFF2-40B4-BE49-F238E27FC236}">
                <a16:creationId xmlns:a16="http://schemas.microsoft.com/office/drawing/2014/main" id="{6C45E8BD-B93B-450B-60BE-576DA77B0553}"/>
              </a:ext>
            </a:extLst>
          </p:cNvPr>
          <p:cNvSpPr/>
          <p:nvPr/>
        </p:nvSpPr>
        <p:spPr>
          <a:xfrm flipH="1">
            <a:off x="9322316" y="5539823"/>
            <a:ext cx="5807601" cy="5807601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1" name="Shape">
            <a:extLst>
              <a:ext uri="{FF2B5EF4-FFF2-40B4-BE49-F238E27FC236}">
                <a16:creationId xmlns:a16="http://schemas.microsoft.com/office/drawing/2014/main" id="{55C2F847-36C7-4B3E-7E63-9334AC153BDC}"/>
              </a:ext>
            </a:extLst>
          </p:cNvPr>
          <p:cNvSpPr/>
          <p:nvPr/>
        </p:nvSpPr>
        <p:spPr>
          <a:xfrm flipH="1">
            <a:off x="10670499" y="6893777"/>
            <a:ext cx="3134272" cy="31342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0" h="21600" extrusionOk="0">
                <a:moveTo>
                  <a:pt x="10790" y="21600"/>
                </a:moveTo>
                <a:cubicBezTo>
                  <a:pt x="4840" y="21600"/>
                  <a:pt x="0" y="16756"/>
                  <a:pt x="0" y="10800"/>
                </a:cubicBezTo>
                <a:cubicBezTo>
                  <a:pt x="0" y="4844"/>
                  <a:pt x="4840" y="0"/>
                  <a:pt x="10790" y="0"/>
                </a:cubicBezTo>
                <a:cubicBezTo>
                  <a:pt x="16740" y="0"/>
                  <a:pt x="21580" y="4844"/>
                  <a:pt x="21580" y="10800"/>
                </a:cubicBezTo>
                <a:cubicBezTo>
                  <a:pt x="21600" y="16736"/>
                  <a:pt x="16760" y="21600"/>
                  <a:pt x="10790" y="21600"/>
                </a:cubicBezTo>
                <a:close/>
                <a:moveTo>
                  <a:pt x="10790" y="2541"/>
                </a:moveTo>
                <a:cubicBezTo>
                  <a:pt x="6248" y="2541"/>
                  <a:pt x="2559" y="6234"/>
                  <a:pt x="2559" y="10780"/>
                </a:cubicBezTo>
                <a:cubicBezTo>
                  <a:pt x="2559" y="15326"/>
                  <a:pt x="6248" y="19019"/>
                  <a:pt x="10790" y="19019"/>
                </a:cubicBezTo>
                <a:cubicBezTo>
                  <a:pt x="15332" y="19019"/>
                  <a:pt x="19021" y="15326"/>
                  <a:pt x="19021" y="10780"/>
                </a:cubicBezTo>
                <a:cubicBezTo>
                  <a:pt x="19021" y="6234"/>
                  <a:pt x="15332" y="2541"/>
                  <a:pt x="10790" y="2541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2" name="Shape">
            <a:extLst>
              <a:ext uri="{FF2B5EF4-FFF2-40B4-BE49-F238E27FC236}">
                <a16:creationId xmlns:a16="http://schemas.microsoft.com/office/drawing/2014/main" id="{B97C10C3-25AB-0F3C-8C15-24EEBFC5A20F}"/>
              </a:ext>
            </a:extLst>
          </p:cNvPr>
          <p:cNvSpPr/>
          <p:nvPr/>
        </p:nvSpPr>
        <p:spPr>
          <a:xfrm flipH="1">
            <a:off x="10013695" y="6260010"/>
            <a:ext cx="4396033" cy="43960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1600"/>
                </a:moveTo>
                <a:cubicBezTo>
                  <a:pt x="4841" y="21600"/>
                  <a:pt x="0" y="16759"/>
                  <a:pt x="0" y="10800"/>
                </a:cubicBezTo>
                <a:cubicBezTo>
                  <a:pt x="0" y="4841"/>
                  <a:pt x="4841" y="0"/>
                  <a:pt x="10800" y="0"/>
                </a:cubicBezTo>
                <a:cubicBezTo>
                  <a:pt x="16759" y="0"/>
                  <a:pt x="21600" y="4841"/>
                  <a:pt x="21600" y="10800"/>
                </a:cubicBezTo>
                <a:cubicBezTo>
                  <a:pt x="21600" y="16759"/>
                  <a:pt x="16759" y="21600"/>
                  <a:pt x="10800" y="21600"/>
                </a:cubicBezTo>
                <a:close/>
                <a:moveTo>
                  <a:pt x="10800" y="1840"/>
                </a:moveTo>
                <a:cubicBezTo>
                  <a:pt x="5860" y="1840"/>
                  <a:pt x="1826" y="5860"/>
                  <a:pt x="1826" y="10814"/>
                </a:cubicBezTo>
                <a:cubicBezTo>
                  <a:pt x="1826" y="15768"/>
                  <a:pt x="5846" y="19788"/>
                  <a:pt x="10800" y="19788"/>
                </a:cubicBezTo>
                <a:cubicBezTo>
                  <a:pt x="15740" y="19788"/>
                  <a:pt x="19774" y="15768"/>
                  <a:pt x="19774" y="10814"/>
                </a:cubicBezTo>
                <a:cubicBezTo>
                  <a:pt x="19774" y="5860"/>
                  <a:pt x="15754" y="1840"/>
                  <a:pt x="10800" y="184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3" name="Shape">
            <a:extLst>
              <a:ext uri="{FF2B5EF4-FFF2-40B4-BE49-F238E27FC236}">
                <a16:creationId xmlns:a16="http://schemas.microsoft.com/office/drawing/2014/main" id="{667896B7-B441-BB08-2BE0-428C73A750C8}"/>
              </a:ext>
            </a:extLst>
          </p:cNvPr>
          <p:cNvSpPr/>
          <p:nvPr/>
        </p:nvSpPr>
        <p:spPr>
          <a:xfrm flipH="1">
            <a:off x="9379930" y="5626243"/>
            <a:ext cx="5663566" cy="5663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1600"/>
                </a:moveTo>
                <a:cubicBezTo>
                  <a:pt x="4845" y="21600"/>
                  <a:pt x="0" y="16755"/>
                  <a:pt x="0" y="10800"/>
                </a:cubicBezTo>
                <a:cubicBezTo>
                  <a:pt x="0" y="4845"/>
                  <a:pt x="4845" y="0"/>
                  <a:pt x="10800" y="0"/>
                </a:cubicBezTo>
                <a:cubicBezTo>
                  <a:pt x="16755" y="0"/>
                  <a:pt x="21600" y="4845"/>
                  <a:pt x="21600" y="10800"/>
                </a:cubicBezTo>
                <a:cubicBezTo>
                  <a:pt x="21600" y="16755"/>
                  <a:pt x="16755" y="21600"/>
                  <a:pt x="10800" y="21600"/>
                </a:cubicBezTo>
                <a:close/>
                <a:moveTo>
                  <a:pt x="10800" y="1428"/>
                </a:moveTo>
                <a:cubicBezTo>
                  <a:pt x="5636" y="1428"/>
                  <a:pt x="1428" y="5636"/>
                  <a:pt x="1428" y="10800"/>
                </a:cubicBezTo>
                <a:cubicBezTo>
                  <a:pt x="1428" y="15964"/>
                  <a:pt x="5636" y="20172"/>
                  <a:pt x="10800" y="20172"/>
                </a:cubicBezTo>
                <a:cubicBezTo>
                  <a:pt x="15964" y="20172"/>
                  <a:pt x="20172" y="15964"/>
                  <a:pt x="20172" y="10800"/>
                </a:cubicBezTo>
                <a:cubicBezTo>
                  <a:pt x="20172" y="5636"/>
                  <a:pt x="15975" y="1428"/>
                  <a:pt x="10800" y="1428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4" name="Shape">
            <a:extLst>
              <a:ext uri="{FF2B5EF4-FFF2-40B4-BE49-F238E27FC236}">
                <a16:creationId xmlns:a16="http://schemas.microsoft.com/office/drawing/2014/main" id="{638E6A1C-2F75-4EA8-714F-D29F570F9AE7}"/>
              </a:ext>
            </a:extLst>
          </p:cNvPr>
          <p:cNvSpPr/>
          <p:nvPr/>
        </p:nvSpPr>
        <p:spPr>
          <a:xfrm flipH="1">
            <a:off x="11333081" y="7556350"/>
            <a:ext cx="1780310" cy="17802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1600"/>
                </a:moveTo>
                <a:cubicBezTo>
                  <a:pt x="4858" y="21600"/>
                  <a:pt x="0" y="16742"/>
                  <a:pt x="0" y="10800"/>
                </a:cubicBezTo>
                <a:cubicBezTo>
                  <a:pt x="0" y="4858"/>
                  <a:pt x="4858" y="0"/>
                  <a:pt x="10800" y="0"/>
                </a:cubicBezTo>
                <a:cubicBezTo>
                  <a:pt x="16742" y="0"/>
                  <a:pt x="21600" y="4858"/>
                  <a:pt x="21600" y="10800"/>
                </a:cubicBezTo>
                <a:cubicBezTo>
                  <a:pt x="21600" y="16777"/>
                  <a:pt x="16777" y="21600"/>
                  <a:pt x="10800" y="21600"/>
                </a:cubicBezTo>
                <a:close/>
                <a:moveTo>
                  <a:pt x="10800" y="4544"/>
                </a:moveTo>
                <a:cubicBezTo>
                  <a:pt x="7340" y="4544"/>
                  <a:pt x="4544" y="7340"/>
                  <a:pt x="4544" y="10800"/>
                </a:cubicBezTo>
                <a:cubicBezTo>
                  <a:pt x="4544" y="14260"/>
                  <a:pt x="7340" y="17056"/>
                  <a:pt x="10800" y="17056"/>
                </a:cubicBezTo>
                <a:cubicBezTo>
                  <a:pt x="14260" y="17056"/>
                  <a:pt x="17056" y="14260"/>
                  <a:pt x="17056" y="10800"/>
                </a:cubicBezTo>
                <a:cubicBezTo>
                  <a:pt x="17091" y="7340"/>
                  <a:pt x="14260" y="4544"/>
                  <a:pt x="10800" y="4544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5" name="Circle">
            <a:extLst>
              <a:ext uri="{FF2B5EF4-FFF2-40B4-BE49-F238E27FC236}">
                <a16:creationId xmlns:a16="http://schemas.microsoft.com/office/drawing/2014/main" id="{679C76EF-EF8C-AF91-22F7-A3B7D0E0D1E3}"/>
              </a:ext>
            </a:extLst>
          </p:cNvPr>
          <p:cNvSpPr/>
          <p:nvPr/>
        </p:nvSpPr>
        <p:spPr>
          <a:xfrm flipH="1">
            <a:off x="12001415" y="8218922"/>
            <a:ext cx="449402" cy="449402"/>
          </a:xfrm>
          <a:prstGeom prst="ellipse">
            <a:avLst/>
          </a:pr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6" name="Shape">
            <a:extLst>
              <a:ext uri="{FF2B5EF4-FFF2-40B4-BE49-F238E27FC236}">
                <a16:creationId xmlns:a16="http://schemas.microsoft.com/office/drawing/2014/main" id="{4E605E91-0A68-1922-9695-CD9512B449A2}"/>
              </a:ext>
            </a:extLst>
          </p:cNvPr>
          <p:cNvSpPr/>
          <p:nvPr/>
        </p:nvSpPr>
        <p:spPr>
          <a:xfrm flipH="1">
            <a:off x="8858181" y="5568627"/>
            <a:ext cx="1086381" cy="6166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68" h="21503" extrusionOk="0">
                <a:moveTo>
                  <a:pt x="5414" y="21001"/>
                </a:moveTo>
                <a:lnTo>
                  <a:pt x="0" y="21503"/>
                </a:lnTo>
                <a:lnTo>
                  <a:pt x="11618" y="807"/>
                </a:lnTo>
                <a:lnTo>
                  <a:pt x="20303" y="4"/>
                </a:lnTo>
                <a:cubicBezTo>
                  <a:pt x="21149" y="-97"/>
                  <a:pt x="21600" y="1711"/>
                  <a:pt x="20980" y="2817"/>
                </a:cubicBezTo>
                <a:lnTo>
                  <a:pt x="15002" y="13466"/>
                </a:lnTo>
                <a:cubicBezTo>
                  <a:pt x="12464" y="17886"/>
                  <a:pt x="9023" y="20599"/>
                  <a:pt x="5414" y="21001"/>
                </a:cubicBezTo>
                <a:close/>
              </a:path>
            </a:pathLst>
          </a:custGeom>
          <a:solidFill>
            <a:srgbClr val="929497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7" name="Shape">
            <a:extLst>
              <a:ext uri="{FF2B5EF4-FFF2-40B4-BE49-F238E27FC236}">
                <a16:creationId xmlns:a16="http://schemas.microsoft.com/office/drawing/2014/main" id="{C0E96A12-8B89-04B5-0C3B-6477F6F14B8E}"/>
              </a:ext>
            </a:extLst>
          </p:cNvPr>
          <p:cNvSpPr/>
          <p:nvPr/>
        </p:nvSpPr>
        <p:spPr>
          <a:xfrm flipH="1">
            <a:off x="9151634" y="5395785"/>
            <a:ext cx="3097533" cy="30975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5" h="21565" extrusionOk="0">
                <a:moveTo>
                  <a:pt x="21244" y="180"/>
                </a:moveTo>
                <a:lnTo>
                  <a:pt x="20923" y="501"/>
                </a:lnTo>
                <a:lnTo>
                  <a:pt x="21084" y="662"/>
                </a:lnTo>
                <a:lnTo>
                  <a:pt x="21405" y="341"/>
                </a:lnTo>
                <a:lnTo>
                  <a:pt x="21565" y="501"/>
                </a:lnTo>
                <a:lnTo>
                  <a:pt x="607" y="21460"/>
                </a:lnTo>
                <a:cubicBezTo>
                  <a:pt x="466" y="21600"/>
                  <a:pt x="246" y="21600"/>
                  <a:pt x="105" y="21460"/>
                </a:cubicBezTo>
                <a:lnTo>
                  <a:pt x="105" y="21460"/>
                </a:lnTo>
                <a:cubicBezTo>
                  <a:pt x="-35" y="21319"/>
                  <a:pt x="-35" y="21099"/>
                  <a:pt x="105" y="20958"/>
                </a:cubicBezTo>
                <a:lnTo>
                  <a:pt x="21064" y="0"/>
                </a:lnTo>
                <a:lnTo>
                  <a:pt x="21244" y="180"/>
                </a:lnTo>
                <a:close/>
              </a:path>
            </a:pathLst>
          </a:custGeom>
          <a:solidFill>
            <a:srgbClr val="C8CACB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8" name="Shape">
            <a:extLst>
              <a:ext uri="{FF2B5EF4-FFF2-40B4-BE49-F238E27FC236}">
                <a16:creationId xmlns:a16="http://schemas.microsoft.com/office/drawing/2014/main" id="{2681B793-91FA-2267-9A6C-FC7A6587A1E0}"/>
              </a:ext>
            </a:extLst>
          </p:cNvPr>
          <p:cNvSpPr/>
          <p:nvPr/>
        </p:nvSpPr>
        <p:spPr>
          <a:xfrm flipH="1">
            <a:off x="9733585" y="7009003"/>
            <a:ext cx="2515580" cy="14962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6" h="21493" extrusionOk="0">
                <a:moveTo>
                  <a:pt x="203" y="20110"/>
                </a:moveTo>
                <a:lnTo>
                  <a:pt x="21112" y="0"/>
                </a:lnTo>
                <a:cubicBezTo>
                  <a:pt x="21260" y="414"/>
                  <a:pt x="21408" y="869"/>
                  <a:pt x="21556" y="1283"/>
                </a:cubicBezTo>
                <a:lnTo>
                  <a:pt x="647" y="21393"/>
                </a:lnTo>
                <a:cubicBezTo>
                  <a:pt x="425" y="21600"/>
                  <a:pt x="153" y="21476"/>
                  <a:pt x="55" y="21103"/>
                </a:cubicBezTo>
                <a:cubicBezTo>
                  <a:pt x="-44" y="20731"/>
                  <a:pt x="-19" y="20317"/>
                  <a:pt x="203" y="20110"/>
                </a:cubicBezTo>
                <a:close/>
              </a:path>
            </a:pathLst>
          </a:custGeom>
          <a:solidFill>
            <a:srgbClr val="000000">
              <a:alpha val="24706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pic>
        <p:nvPicPr>
          <p:cNvPr id="79" name="Graphic 5" descr="Handshake with solid fill">
            <a:extLst>
              <a:ext uri="{FF2B5EF4-FFF2-40B4-BE49-F238E27FC236}">
                <a16:creationId xmlns:a16="http://schemas.microsoft.com/office/drawing/2014/main" id="{4F1479EF-DA70-C8D5-107D-3E61D84E64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361722" y="9946582"/>
            <a:ext cx="917657" cy="917657"/>
          </a:xfrm>
          <a:prstGeom prst="rect">
            <a:avLst/>
          </a:prstGeom>
        </p:spPr>
      </p:pic>
      <p:pic>
        <p:nvPicPr>
          <p:cNvPr id="80" name="Graphique 14" descr="Utilisateurs avec un remplissage uni">
            <a:extLst>
              <a:ext uri="{FF2B5EF4-FFF2-40B4-BE49-F238E27FC236}">
                <a16:creationId xmlns:a16="http://schemas.microsoft.com/office/drawing/2014/main" id="{B74FAC7B-7B5D-C8B4-23CD-7D2149A68F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403433" y="6070471"/>
            <a:ext cx="834234" cy="834234"/>
          </a:xfrm>
          <a:prstGeom prst="rect">
            <a:avLst/>
          </a:prstGeom>
        </p:spPr>
      </p:pic>
      <p:pic>
        <p:nvPicPr>
          <p:cNvPr id="81" name="Graphique 19" descr="Scène de colline avec un remplissage uni">
            <a:extLst>
              <a:ext uri="{FF2B5EF4-FFF2-40B4-BE49-F238E27FC236}">
                <a16:creationId xmlns:a16="http://schemas.microsoft.com/office/drawing/2014/main" id="{AD8560F8-260B-80E6-9956-D8F72CC03B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5461348" y="8131792"/>
            <a:ext cx="723047" cy="723047"/>
          </a:xfrm>
          <a:prstGeom prst="rect">
            <a:avLst/>
          </a:prstGeom>
        </p:spPr>
      </p:pic>
      <p:pic>
        <p:nvPicPr>
          <p:cNvPr id="82" name="Picture 17" descr="A white arrow pointing up to a plant growing from a plant pot&#10;&#10;Description automatically generated with medium confidence">
            <a:extLst>
              <a:ext uri="{FF2B5EF4-FFF2-40B4-BE49-F238E27FC236}">
                <a16:creationId xmlns:a16="http://schemas.microsoft.com/office/drawing/2014/main" id="{0C444988-83DF-E9BE-19C5-A578E9E76F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23503" y="7022560"/>
            <a:ext cx="834234" cy="834234"/>
          </a:xfrm>
          <a:prstGeom prst="rect">
            <a:avLst/>
          </a:prstGeom>
        </p:spPr>
      </p:pic>
      <p:pic>
        <p:nvPicPr>
          <p:cNvPr id="83" name="Picture 49" descr="A white puzzle pieces on a black background&#10;&#10;Description automatically generated">
            <a:extLst>
              <a:ext uri="{FF2B5EF4-FFF2-40B4-BE49-F238E27FC236}">
                <a16:creationId xmlns:a16="http://schemas.microsoft.com/office/drawing/2014/main" id="{75FCC922-8AA1-1F89-E1E8-11C8F754A23B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8650" y="9019390"/>
            <a:ext cx="758395" cy="758395"/>
          </a:xfrm>
          <a:prstGeom prst="rect">
            <a:avLst/>
          </a:prstGeom>
        </p:spPr>
      </p:pic>
      <p:cxnSp>
        <p:nvCxnSpPr>
          <p:cNvPr id="85" name="Straight Connector 52">
            <a:extLst>
              <a:ext uri="{FF2B5EF4-FFF2-40B4-BE49-F238E27FC236}">
                <a16:creationId xmlns:a16="http://schemas.microsoft.com/office/drawing/2014/main" id="{D83B832B-D55F-E5E6-08AA-A9FC8AB39EC9}"/>
              </a:ext>
            </a:extLst>
          </p:cNvPr>
          <p:cNvCxnSpPr>
            <a:cxnSpLocks/>
          </p:cNvCxnSpPr>
          <p:nvPr/>
        </p:nvCxnSpPr>
        <p:spPr>
          <a:xfrm>
            <a:off x="14825328" y="3381161"/>
            <a:ext cx="80885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7" name="Image 86" descr="Une image contenant Police, Graphique, graphisme, logo&#10;&#10;Description générée automatiquement">
            <a:extLst>
              <a:ext uri="{FF2B5EF4-FFF2-40B4-BE49-F238E27FC236}">
                <a16:creationId xmlns:a16="http://schemas.microsoft.com/office/drawing/2014/main" id="{2F83013B-CEE5-C5E9-6FD1-C32B35FC81D5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1740" y="2587548"/>
            <a:ext cx="4003693" cy="15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042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hink-cell data - do not delete" hidden="1">
            <a:extLst>
              <a:ext uri="{FF2B5EF4-FFF2-40B4-BE49-F238E27FC236}">
                <a16:creationId xmlns:a16="http://schemas.microsoft.com/office/drawing/2014/main" id="{9FA05AD0-14C4-1EA8-D310-0B524FC68F5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962233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3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FA05AD0-14C4-1EA8-D310-0B524FC68F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D0B583-B69C-98AF-9714-C0D72AE2129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End-to-end solutions in 4 domains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766296-B3F7-8044-1A07-1418B811454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group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85E5F2-A0F8-2561-A0F1-D1AD4A2586B6}"/>
              </a:ext>
            </a:extLst>
          </p:cNvPr>
          <p:cNvSpPr>
            <a:spLocks/>
          </p:cNvSpPr>
          <p:nvPr/>
        </p:nvSpPr>
        <p:spPr>
          <a:xfrm>
            <a:off x="1433395" y="1866900"/>
            <a:ext cx="6186604" cy="7315459"/>
          </a:xfrm>
          <a:prstGeom prst="roundRect">
            <a:avLst>
              <a:gd name="adj" fmla="val 11527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 Medium" panose="00000600000000000000" pitchFamily="50" charset="0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EF47F45-AF65-62B3-C234-03A3E1DD749B}"/>
              </a:ext>
            </a:extLst>
          </p:cNvPr>
          <p:cNvSpPr>
            <a:spLocks/>
          </p:cNvSpPr>
          <p:nvPr/>
        </p:nvSpPr>
        <p:spPr>
          <a:xfrm>
            <a:off x="9120069" y="1866900"/>
            <a:ext cx="6186604" cy="7315459"/>
          </a:xfrm>
          <a:prstGeom prst="roundRect">
            <a:avLst>
              <a:gd name="adj" fmla="val 11527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 Medium" panose="00000600000000000000" pitchFamily="50" charset="0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166A52C-866C-3CEB-3272-A1C93E6B3670}"/>
              </a:ext>
            </a:extLst>
          </p:cNvPr>
          <p:cNvSpPr>
            <a:spLocks/>
          </p:cNvSpPr>
          <p:nvPr/>
        </p:nvSpPr>
        <p:spPr>
          <a:xfrm>
            <a:off x="16806743" y="1866900"/>
            <a:ext cx="6186604" cy="7315459"/>
          </a:xfrm>
          <a:prstGeom prst="roundRect">
            <a:avLst>
              <a:gd name="adj" fmla="val 1152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 Medium" panose="00000600000000000000" pitchFamily="50" charset="0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55E3580-520E-5A20-8242-10B4CCA34EBD}"/>
              </a:ext>
            </a:extLst>
          </p:cNvPr>
          <p:cNvSpPr>
            <a:spLocks/>
          </p:cNvSpPr>
          <p:nvPr/>
        </p:nvSpPr>
        <p:spPr>
          <a:xfrm>
            <a:off x="1433395" y="9694970"/>
            <a:ext cx="21559953" cy="2825198"/>
          </a:xfrm>
          <a:prstGeom prst="roundRect">
            <a:avLst>
              <a:gd name="adj" fmla="val 1152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 Medium" panose="00000600000000000000" pitchFamily="50" charset="0"/>
              <a:ea typeface="+mn-ea"/>
              <a:cs typeface="+mn-cs"/>
            </a:endParaRPr>
          </a:p>
        </p:txBody>
      </p:sp>
      <p:sp>
        <p:nvSpPr>
          <p:cNvPr id="8" name="Espace réservé du texte 56">
            <a:extLst>
              <a:ext uri="{FF2B5EF4-FFF2-40B4-BE49-F238E27FC236}">
                <a16:creationId xmlns:a16="http://schemas.microsoft.com/office/drawing/2014/main" id="{9367454F-0EA5-067F-2D03-D52B68FE2B95}"/>
              </a:ext>
            </a:extLst>
          </p:cNvPr>
          <p:cNvSpPr txBox="1">
            <a:spLocks/>
          </p:cNvSpPr>
          <p:nvPr/>
        </p:nvSpPr>
        <p:spPr>
          <a:xfrm>
            <a:off x="1490878" y="6025093"/>
            <a:ext cx="6071638" cy="22754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From selecting the right equipment to managing its lifecycle, we provide support in project design, procurement, financing, and even refurbishment of end-of-life equipment</a:t>
            </a:r>
          </a:p>
        </p:txBody>
      </p:sp>
      <p:sp>
        <p:nvSpPr>
          <p:cNvPr id="9" name="Text Placeholder 35">
            <a:extLst>
              <a:ext uri="{FF2B5EF4-FFF2-40B4-BE49-F238E27FC236}">
                <a16:creationId xmlns:a16="http://schemas.microsoft.com/office/drawing/2014/main" id="{F8A2D513-E113-CFFA-8BA3-B9336FD05F94}"/>
              </a:ext>
            </a:extLst>
          </p:cNvPr>
          <p:cNvSpPr txBox="1">
            <a:spLocks/>
          </p:cNvSpPr>
          <p:nvPr/>
        </p:nvSpPr>
        <p:spPr>
          <a:xfrm>
            <a:off x="2453867" y="2433851"/>
            <a:ext cx="4145660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4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Black" panose="00000A00000000000000" pitchFamily="50" charset="0"/>
                <a:ea typeface="+mn-ea"/>
                <a:cs typeface="+mn-cs"/>
              </a:rPr>
              <a:t>Workplace</a:t>
            </a:r>
          </a:p>
        </p:txBody>
      </p:sp>
      <p:sp>
        <p:nvSpPr>
          <p:cNvPr id="10" name="Espace réservé du texte 56">
            <a:extLst>
              <a:ext uri="{FF2B5EF4-FFF2-40B4-BE49-F238E27FC236}">
                <a16:creationId xmlns:a16="http://schemas.microsoft.com/office/drawing/2014/main" id="{EAEAF9F1-786F-5ECF-F2AC-E117AB03005C}"/>
              </a:ext>
            </a:extLst>
          </p:cNvPr>
          <p:cNvSpPr txBox="1">
            <a:spLocks/>
          </p:cNvSpPr>
          <p:nvPr/>
        </p:nvSpPr>
        <p:spPr>
          <a:xfrm>
            <a:off x="1701207" y="3385112"/>
            <a:ext cx="5650981" cy="14876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A complete transformation of the working environment designed to significantly boost the productivity of 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digital users</a:t>
            </a:r>
          </a:p>
        </p:txBody>
      </p:sp>
      <p:cxnSp>
        <p:nvCxnSpPr>
          <p:cNvPr id="11" name="Connecteur droit 13">
            <a:extLst>
              <a:ext uri="{FF2B5EF4-FFF2-40B4-BE49-F238E27FC236}">
                <a16:creationId xmlns:a16="http://schemas.microsoft.com/office/drawing/2014/main" id="{A26CBDB2-E70F-EA5F-AC88-0C0F2453836A}"/>
              </a:ext>
            </a:extLst>
          </p:cNvPr>
          <p:cNvCxnSpPr>
            <a:cxnSpLocks/>
          </p:cNvCxnSpPr>
          <p:nvPr/>
        </p:nvCxnSpPr>
        <p:spPr>
          <a:xfrm>
            <a:off x="3547382" y="5524629"/>
            <a:ext cx="1958631" cy="0"/>
          </a:xfrm>
          <a:prstGeom prst="line">
            <a:avLst/>
          </a:prstGeom>
          <a:noFill/>
          <a:ln w="5080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sp>
        <p:nvSpPr>
          <p:cNvPr id="13" name="Espace réservé du texte 56">
            <a:extLst>
              <a:ext uri="{FF2B5EF4-FFF2-40B4-BE49-F238E27FC236}">
                <a16:creationId xmlns:a16="http://schemas.microsoft.com/office/drawing/2014/main" id="{849565A5-2FE1-7CD6-AD2E-46A89331E6EF}"/>
              </a:ext>
            </a:extLst>
          </p:cNvPr>
          <p:cNvSpPr txBox="1">
            <a:spLocks/>
          </p:cNvSpPr>
          <p:nvPr/>
        </p:nvSpPr>
        <p:spPr>
          <a:xfrm>
            <a:off x="9387880" y="6025093"/>
            <a:ext cx="5650981" cy="221445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Our extensive Infrastructure and network solutions are crafted to meet complex business needs, offering a solid </a:t>
            </a:r>
            <a:r>
              <a:rPr kumimoji="0" lang="en-US" sz="2400" b="1" i="0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foundation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for innovation, security, and operational excellence</a:t>
            </a:r>
          </a:p>
        </p:txBody>
      </p:sp>
      <p:sp>
        <p:nvSpPr>
          <p:cNvPr id="14" name="Text Placeholder 35">
            <a:extLst>
              <a:ext uri="{FF2B5EF4-FFF2-40B4-BE49-F238E27FC236}">
                <a16:creationId xmlns:a16="http://schemas.microsoft.com/office/drawing/2014/main" id="{32E50C14-823F-E380-EE53-A2264294F513}"/>
              </a:ext>
            </a:extLst>
          </p:cNvPr>
          <p:cNvSpPr txBox="1">
            <a:spLocks/>
          </p:cNvSpPr>
          <p:nvPr/>
        </p:nvSpPr>
        <p:spPr>
          <a:xfrm>
            <a:off x="10140541" y="2433851"/>
            <a:ext cx="4145660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sz="5400" b="1">
                <a:solidFill>
                  <a:srgbClr val="3E0D81"/>
                </a:solidFill>
                <a:latin typeface="Montserrat Black" panose="00000A00000000000000" pitchFamily="50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Black" panose="00000A00000000000000" pitchFamily="50" charset="0"/>
                <a:ea typeface="+mn-ea"/>
                <a:cs typeface="+mn-cs"/>
              </a:rPr>
              <a:t>Infrastructure</a:t>
            </a:r>
          </a:p>
        </p:txBody>
      </p:sp>
      <p:sp>
        <p:nvSpPr>
          <p:cNvPr id="15" name="Espace réservé du texte 56">
            <a:extLst>
              <a:ext uri="{FF2B5EF4-FFF2-40B4-BE49-F238E27FC236}">
                <a16:creationId xmlns:a16="http://schemas.microsoft.com/office/drawing/2014/main" id="{359BA830-B644-7492-9F90-E69B015FA3D4}"/>
              </a:ext>
            </a:extLst>
          </p:cNvPr>
          <p:cNvSpPr txBox="1">
            <a:spLocks/>
          </p:cNvSpPr>
          <p:nvPr/>
        </p:nvSpPr>
        <p:spPr>
          <a:xfrm>
            <a:off x="9387880" y="3385112"/>
            <a:ext cx="5650981" cy="1487695"/>
          </a:xfrm>
          <a:prstGeom prst="rect">
            <a:avLst/>
          </a:prstGeom>
        </p:spPr>
        <p:txBody>
          <a:bodyPr/>
          <a:lstStyle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dirty="0"/>
              <a:t>In the fast-evolving digital era, infrastructure is the backbone of a company’s growth and efficiency</a:t>
            </a:r>
          </a:p>
        </p:txBody>
      </p:sp>
      <p:cxnSp>
        <p:nvCxnSpPr>
          <p:cNvPr id="16" name="Connecteur droit 13">
            <a:extLst>
              <a:ext uri="{FF2B5EF4-FFF2-40B4-BE49-F238E27FC236}">
                <a16:creationId xmlns:a16="http://schemas.microsoft.com/office/drawing/2014/main" id="{83FE85C2-1262-08EB-BBBE-BA164C6DD477}"/>
              </a:ext>
            </a:extLst>
          </p:cNvPr>
          <p:cNvCxnSpPr>
            <a:cxnSpLocks/>
          </p:cNvCxnSpPr>
          <p:nvPr/>
        </p:nvCxnSpPr>
        <p:spPr>
          <a:xfrm>
            <a:off x="11234055" y="5524629"/>
            <a:ext cx="1958631" cy="0"/>
          </a:xfrm>
          <a:prstGeom prst="line">
            <a:avLst/>
          </a:prstGeom>
          <a:noFill/>
          <a:ln w="5080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sp>
        <p:nvSpPr>
          <p:cNvPr id="17" name="Espace réservé du texte 56">
            <a:extLst>
              <a:ext uri="{FF2B5EF4-FFF2-40B4-BE49-F238E27FC236}">
                <a16:creationId xmlns:a16="http://schemas.microsoft.com/office/drawing/2014/main" id="{83209EDF-DDEF-E9F4-3012-CBC10B9766B6}"/>
              </a:ext>
            </a:extLst>
          </p:cNvPr>
          <p:cNvSpPr txBox="1">
            <a:spLocks/>
          </p:cNvSpPr>
          <p:nvPr/>
        </p:nvSpPr>
        <p:spPr>
          <a:xfrm>
            <a:off x="17074557" y="6025093"/>
            <a:ext cx="5650981" cy="231605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With our new brand, Gather, we reaffirm our dedication to reshaping the AV landscape by delivering innovation, expertise, and converged services</a:t>
            </a:r>
          </a:p>
        </p:txBody>
      </p:sp>
      <p:sp>
        <p:nvSpPr>
          <p:cNvPr id="18" name="Text Placeholder 35">
            <a:extLst>
              <a:ext uri="{FF2B5EF4-FFF2-40B4-BE49-F238E27FC236}">
                <a16:creationId xmlns:a16="http://schemas.microsoft.com/office/drawing/2014/main" id="{AE3A837E-3A88-02C2-237F-835AAC2B663A}"/>
              </a:ext>
            </a:extLst>
          </p:cNvPr>
          <p:cNvSpPr txBox="1">
            <a:spLocks/>
          </p:cNvSpPr>
          <p:nvPr/>
        </p:nvSpPr>
        <p:spPr>
          <a:xfrm>
            <a:off x="17827217" y="2433851"/>
            <a:ext cx="4145660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sz="5400" b="1">
                <a:solidFill>
                  <a:srgbClr val="3E0D81"/>
                </a:solidFill>
                <a:latin typeface="Montserrat Black" panose="00000A00000000000000" pitchFamily="50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Black" panose="00000A00000000000000" pitchFamily="50" charset="0"/>
                <a:ea typeface="+mn-ea"/>
                <a:cs typeface="+mn-cs"/>
              </a:rPr>
              <a:t>Audiovisual</a:t>
            </a:r>
          </a:p>
        </p:txBody>
      </p:sp>
      <p:sp>
        <p:nvSpPr>
          <p:cNvPr id="19" name="Espace réservé du texte 56">
            <a:extLst>
              <a:ext uri="{FF2B5EF4-FFF2-40B4-BE49-F238E27FC236}">
                <a16:creationId xmlns:a16="http://schemas.microsoft.com/office/drawing/2014/main" id="{A86ADB62-9ABF-3BB7-ABD1-DCD148D128D0}"/>
              </a:ext>
            </a:extLst>
          </p:cNvPr>
          <p:cNvSpPr txBox="1">
            <a:spLocks/>
          </p:cNvSpPr>
          <p:nvPr/>
        </p:nvSpPr>
        <p:spPr>
          <a:xfrm>
            <a:off x="17074556" y="3385112"/>
            <a:ext cx="5650981" cy="14876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Innovative solutions to transform 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spaces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, unite people, captivate audiences, and enhance information exchange</a:t>
            </a:r>
          </a:p>
        </p:txBody>
      </p:sp>
      <p:cxnSp>
        <p:nvCxnSpPr>
          <p:cNvPr id="20" name="Connecteur droit 13">
            <a:extLst>
              <a:ext uri="{FF2B5EF4-FFF2-40B4-BE49-F238E27FC236}">
                <a16:creationId xmlns:a16="http://schemas.microsoft.com/office/drawing/2014/main" id="{51E99BAE-5993-676E-0FAA-5F46AFF200D3}"/>
              </a:ext>
            </a:extLst>
          </p:cNvPr>
          <p:cNvCxnSpPr>
            <a:cxnSpLocks/>
          </p:cNvCxnSpPr>
          <p:nvPr/>
        </p:nvCxnSpPr>
        <p:spPr>
          <a:xfrm>
            <a:off x="18920732" y="5524629"/>
            <a:ext cx="1958631" cy="0"/>
          </a:xfrm>
          <a:prstGeom prst="line">
            <a:avLst/>
          </a:prstGeom>
          <a:noFill/>
          <a:ln w="5080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sp>
        <p:nvSpPr>
          <p:cNvPr id="21" name="Text Placeholder 35">
            <a:extLst>
              <a:ext uri="{FF2B5EF4-FFF2-40B4-BE49-F238E27FC236}">
                <a16:creationId xmlns:a16="http://schemas.microsoft.com/office/drawing/2014/main" id="{851781BB-365E-461E-DCDA-7F3B87960D1A}"/>
              </a:ext>
            </a:extLst>
          </p:cNvPr>
          <p:cNvSpPr txBox="1">
            <a:spLocks/>
          </p:cNvSpPr>
          <p:nvPr/>
        </p:nvSpPr>
        <p:spPr>
          <a:xfrm>
            <a:off x="2877002" y="10106573"/>
            <a:ext cx="4145660" cy="661258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sz="5400" b="1">
                <a:solidFill>
                  <a:srgbClr val="3E0D81"/>
                </a:solidFill>
                <a:latin typeface="Montserrat Black" panose="00000A00000000000000" pitchFamily="50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Black" panose="00000A00000000000000" pitchFamily="50" charset="0"/>
                <a:ea typeface="+mn-ea"/>
                <a:cs typeface="+mn-cs"/>
              </a:rPr>
              <a:t>Financing</a:t>
            </a:r>
          </a:p>
        </p:txBody>
      </p:sp>
      <p:sp>
        <p:nvSpPr>
          <p:cNvPr id="22" name="Espace réservé du texte 56">
            <a:extLst>
              <a:ext uri="{FF2B5EF4-FFF2-40B4-BE49-F238E27FC236}">
                <a16:creationId xmlns:a16="http://schemas.microsoft.com/office/drawing/2014/main" id="{0F534B99-5644-5CFA-CB0C-DCAF905C63E7}"/>
              </a:ext>
            </a:extLst>
          </p:cNvPr>
          <p:cNvSpPr txBox="1">
            <a:spLocks/>
          </p:cNvSpPr>
          <p:nvPr/>
        </p:nvSpPr>
        <p:spPr>
          <a:xfrm>
            <a:off x="1841792" y="10983246"/>
            <a:ext cx="6216079" cy="14876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Flexible groundbreaking solutions to address the new modes of </a:t>
            </a:r>
            <a:r>
              <a:rPr kumimoji="0" lang="en-US" sz="2400" b="1" i="0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consumption</a:t>
            </a:r>
          </a:p>
        </p:txBody>
      </p:sp>
      <p:sp>
        <p:nvSpPr>
          <p:cNvPr id="23" name="Espace réservé du texte 56">
            <a:extLst>
              <a:ext uri="{FF2B5EF4-FFF2-40B4-BE49-F238E27FC236}">
                <a16:creationId xmlns:a16="http://schemas.microsoft.com/office/drawing/2014/main" id="{F7A30F86-4F93-FD28-75C9-6CFB5BD81233}"/>
              </a:ext>
            </a:extLst>
          </p:cNvPr>
          <p:cNvSpPr txBox="1">
            <a:spLocks/>
          </p:cNvSpPr>
          <p:nvPr/>
        </p:nvSpPr>
        <p:spPr>
          <a:xfrm>
            <a:off x="10313843" y="10351757"/>
            <a:ext cx="11585864" cy="151162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Technology Management &amp; Financing (</a:t>
            </a:r>
            <a:r>
              <a: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TMF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 Medium" panose="00000600000000000000" pitchFamily="50" charset="0"/>
                <a:ea typeface="+mn-ea"/>
                <a:cs typeface="+mn-cs"/>
              </a:rPr>
              <a:t>) offers tailored financing and asset management services, helping businesses access the resources they need for growth, while meeting technological, industrial, and environmental demands</a:t>
            </a:r>
          </a:p>
        </p:txBody>
      </p:sp>
      <p:cxnSp>
        <p:nvCxnSpPr>
          <p:cNvPr id="24" name="Connecteur droit 13">
            <a:extLst>
              <a:ext uri="{FF2B5EF4-FFF2-40B4-BE49-F238E27FC236}">
                <a16:creationId xmlns:a16="http://schemas.microsoft.com/office/drawing/2014/main" id="{7F978A35-D0D8-0526-2D67-021D18C8AA57}"/>
              </a:ext>
            </a:extLst>
          </p:cNvPr>
          <p:cNvCxnSpPr>
            <a:cxnSpLocks/>
          </p:cNvCxnSpPr>
          <p:nvPr/>
        </p:nvCxnSpPr>
        <p:spPr>
          <a:xfrm>
            <a:off x="9139351" y="10123821"/>
            <a:ext cx="0" cy="1967496"/>
          </a:xfrm>
          <a:prstGeom prst="line">
            <a:avLst/>
          </a:prstGeom>
          <a:noFill/>
          <a:ln w="5080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pic>
        <p:nvPicPr>
          <p:cNvPr id="12" name="Picture 11" descr="A logo on a black background&#10;&#10;Description automatically generated">
            <a:extLst>
              <a:ext uri="{FF2B5EF4-FFF2-40B4-BE49-F238E27FC236}">
                <a16:creationId xmlns:a16="http://schemas.microsoft.com/office/drawing/2014/main" id="{2D5A4C59-F3A6-DAE7-40AC-4CE54430CC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79061" y="8078340"/>
            <a:ext cx="3241970" cy="101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95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81E4AC7-905F-CEA9-106E-AFFAB7368D5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2753081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81E4AC7-905F-CEA9-106E-AFFAB7368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C21841C6-F5B4-C65B-BBAD-3C465B1FF6F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642917" y="1228063"/>
            <a:ext cx="10900571" cy="6248597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FA24BEBC-F719-817B-F577-955456BF67F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25921" y="7945900"/>
            <a:ext cx="8132354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80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1828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Workplace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1AC7327-4922-DDB3-76E5-9B580013722F}"/>
              </a:ext>
            </a:extLst>
          </p:cNvPr>
          <p:cNvSpPr txBox="1"/>
          <p:nvPr/>
        </p:nvSpPr>
        <p:spPr>
          <a:xfrm>
            <a:off x="1774892" y="4220504"/>
            <a:ext cx="5883078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r>
              <a:rPr lang="en-US" sz="21700"/>
              <a:t>02</a:t>
            </a:r>
          </a:p>
        </p:txBody>
      </p:sp>
      <p:pic>
        <p:nvPicPr>
          <p:cNvPr id="3" name="Picture 2">
            <a:hlinkClick r:id="rId7" action="ppaction://hlinksldjump"/>
            <a:extLst>
              <a:ext uri="{FF2B5EF4-FFF2-40B4-BE49-F238E27FC236}">
                <a16:creationId xmlns:a16="http://schemas.microsoft.com/office/drawing/2014/main" id="{BF6BC3A7-AE0C-11B9-8BD3-B3E44595E709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075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5439B197-F468-0C2E-FC2A-69BC464096CE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090642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439B197-F468-0C2E-FC2A-69BC464096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928180-9C78-0C73-6B84-C9C73F090E4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Summary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B22CBD-6ACE-A55F-16E4-4651D358F3C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Workplace</a:t>
            </a:r>
          </a:p>
        </p:txBody>
      </p:sp>
      <p:sp>
        <p:nvSpPr>
          <p:cNvPr id="56" name="Espace réservé du texte 33">
            <a:extLst>
              <a:ext uri="{FF2B5EF4-FFF2-40B4-BE49-F238E27FC236}">
                <a16:creationId xmlns:a16="http://schemas.microsoft.com/office/drawing/2014/main" id="{610B1757-8931-CF21-9649-0563873170D1}"/>
              </a:ext>
            </a:extLst>
          </p:cNvPr>
          <p:cNvSpPr txBox="1">
            <a:spLocks/>
          </p:cNvSpPr>
          <p:nvPr/>
        </p:nvSpPr>
        <p:spPr>
          <a:xfrm>
            <a:off x="672147" y="1326455"/>
            <a:ext cx="17066014" cy="997645"/>
          </a:xfrm>
          <a:prstGeom prst="rect">
            <a:avLst/>
          </a:prstGeom>
        </p:spPr>
        <p:txBody>
          <a:bodyPr/>
          <a:lstStyle>
            <a:lvl1pPr marL="450900" indent="-414900">
              <a:spcBef>
                <a:spcPct val="20000"/>
              </a:spcBef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/>
              <a:t>Your partner for </a:t>
            </a:r>
            <a:r>
              <a:rPr lang="en-US" b="1"/>
              <a:t>Workplace </a:t>
            </a:r>
            <a:r>
              <a:rPr lang="en-US"/>
              <a:t>and innovation, no matter what you need</a:t>
            </a:r>
          </a:p>
          <a:p>
            <a:r>
              <a:rPr lang="en-US">
                <a:sym typeface="Montserrat"/>
              </a:rPr>
              <a:t>Would you like to know more? Please click below</a:t>
            </a:r>
          </a:p>
        </p:txBody>
      </p:sp>
      <p:sp>
        <p:nvSpPr>
          <p:cNvPr id="18" name="Rounded Rectangle 619">
            <a:extLst>
              <a:ext uri="{FF2B5EF4-FFF2-40B4-BE49-F238E27FC236}">
                <a16:creationId xmlns:a16="http://schemas.microsoft.com/office/drawing/2014/main" id="{390DE12F-1F4D-4450-F22C-C4AACC81697B}"/>
              </a:ext>
            </a:extLst>
          </p:cNvPr>
          <p:cNvSpPr/>
          <p:nvPr/>
        </p:nvSpPr>
        <p:spPr>
          <a:xfrm>
            <a:off x="7702451" y="2743659"/>
            <a:ext cx="8541996" cy="1003301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5847ED"/>
                </a:solidFill>
                <a:effectLst/>
                <a:uLnTx/>
                <a:uFillTx/>
                <a:latin typeface="Montserrat" panose="00000500000000000000" pitchFamily="50" charset="0"/>
              </a:rPr>
              <a:t>D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igital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Montserrat" panose="00000500000000000000" pitchFamily="50" charset="0"/>
              </a:rPr>
              <a:t>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5847ED"/>
                </a:solidFill>
                <a:effectLst/>
                <a:uLnTx/>
                <a:uFillTx/>
                <a:latin typeface="Montserrat" panose="00000500000000000000" pitchFamily="50" charset="0"/>
              </a:rPr>
              <a:t>U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ser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Montserrat" panose="00000500000000000000" pitchFamily="50" charset="0"/>
              </a:rPr>
              <a:t>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</a:t>
            </a:r>
            <a:r>
              <a:rPr lang="en-US" sz="3600" b="1" kern="1200">
                <a:solidFill>
                  <a:srgbClr val="5847ED"/>
                </a:solidFill>
                <a:latin typeface="Montserrat" panose="00000500000000000000" pitchFamily="50" charset="0"/>
              </a:rPr>
              <a:t>X</a:t>
            </a:r>
            <a:r>
              <a:rPr kumimoji="0" lang="en-US" sz="3600" b="1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perience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Montserrat" panose="00000500000000000000" pitchFamily="50" charset="0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70683952-0D9F-2D38-0C8E-21DB1EEDA742}"/>
              </a:ext>
            </a:extLst>
          </p:cNvPr>
          <p:cNvSpPr/>
          <p:nvPr/>
        </p:nvSpPr>
        <p:spPr>
          <a:xfrm>
            <a:off x="19568164" y="2268686"/>
            <a:ext cx="4146863" cy="8525037"/>
          </a:xfrm>
          <a:prstGeom prst="roundRect">
            <a:avLst>
              <a:gd name="adj" fmla="val 6751"/>
            </a:avLst>
          </a:pr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</a:endParaRPr>
          </a:p>
        </p:txBody>
      </p:sp>
      <p:sp>
        <p:nvSpPr>
          <p:cNvPr id="58" name="Rounded Rectangle 596">
            <a:extLst>
              <a:ext uri="{FF2B5EF4-FFF2-40B4-BE49-F238E27FC236}">
                <a16:creationId xmlns:a16="http://schemas.microsoft.com/office/drawing/2014/main" id="{2AC01372-433C-7A81-D221-916B4B52B00D}"/>
              </a:ext>
            </a:extLst>
          </p:cNvPr>
          <p:cNvSpPr>
            <a:spLocks/>
          </p:cNvSpPr>
          <p:nvPr/>
        </p:nvSpPr>
        <p:spPr>
          <a:xfrm>
            <a:off x="19860084" y="2480257"/>
            <a:ext cx="3563023" cy="1530104"/>
          </a:xfrm>
          <a:prstGeom prst="roundRect">
            <a:avLst/>
          </a:prstGeom>
          <a:solidFill>
            <a:srgbClr val="FBE89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rIns="90000"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Workplace Security</a:t>
            </a:r>
          </a:p>
        </p:txBody>
      </p:sp>
      <p:sp>
        <p:nvSpPr>
          <p:cNvPr id="59" name="Rounded Rectangle 596">
            <a:extLst>
              <a:ext uri="{FF2B5EF4-FFF2-40B4-BE49-F238E27FC236}">
                <a16:creationId xmlns:a16="http://schemas.microsoft.com/office/drawing/2014/main" id="{BBABC376-EAA5-DF2E-CF38-68DEDD5C7C22}"/>
              </a:ext>
            </a:extLst>
          </p:cNvPr>
          <p:cNvSpPr>
            <a:spLocks/>
          </p:cNvSpPr>
          <p:nvPr/>
        </p:nvSpPr>
        <p:spPr>
          <a:xfrm>
            <a:off x="672147" y="3895290"/>
            <a:ext cx="3563023" cy="2212467"/>
          </a:xfrm>
          <a:prstGeom prst="roundRect">
            <a:avLst/>
          </a:prstGeom>
          <a:solidFill>
            <a:srgbClr val="FBE89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rIns="90000"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Digital Users</a:t>
            </a:r>
          </a:p>
        </p:txBody>
      </p:sp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35A77145-7ECD-8A8D-86F4-8D50E12F0F69}"/>
              </a:ext>
            </a:extLst>
          </p:cNvPr>
          <p:cNvSpPr>
            <a:spLocks/>
          </p:cNvSpPr>
          <p:nvPr/>
        </p:nvSpPr>
        <p:spPr>
          <a:xfrm>
            <a:off x="4650931" y="8581256"/>
            <a:ext cx="14645035" cy="2212467"/>
          </a:xfrm>
          <a:prstGeom prst="roundRect">
            <a:avLst>
              <a:gd name="adj" fmla="val 6751"/>
            </a:avLst>
          </a:pr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839B08-A31D-DD99-870A-1A01FF5E35F0}"/>
              </a:ext>
            </a:extLst>
          </p:cNvPr>
          <p:cNvSpPr/>
          <p:nvPr/>
        </p:nvSpPr>
        <p:spPr>
          <a:xfrm>
            <a:off x="14709458" y="5938228"/>
            <a:ext cx="1593666" cy="63310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</a:endParaRPr>
          </a:p>
        </p:txBody>
      </p:sp>
      <p:sp>
        <p:nvSpPr>
          <p:cNvPr id="14" name="Rounded Rectangle 596">
            <a:hlinkClick r:id="rId7" action="ppaction://hlinksldjump"/>
            <a:extLst>
              <a:ext uri="{FF2B5EF4-FFF2-40B4-BE49-F238E27FC236}">
                <a16:creationId xmlns:a16="http://schemas.microsoft.com/office/drawing/2014/main" id="{1208678A-199D-9DA1-74E3-931960973EFB}"/>
              </a:ext>
            </a:extLst>
          </p:cNvPr>
          <p:cNvSpPr>
            <a:spLocks/>
          </p:cNvSpPr>
          <p:nvPr/>
        </p:nvSpPr>
        <p:spPr>
          <a:xfrm>
            <a:off x="19935185" y="4235743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Identity &amp; Access Management</a:t>
            </a:r>
          </a:p>
        </p:txBody>
      </p:sp>
      <p:sp>
        <p:nvSpPr>
          <p:cNvPr id="15" name="Rounded Rectangle 610">
            <a:hlinkClick r:id="rId8" action="ppaction://hlinksldjump"/>
            <a:extLst>
              <a:ext uri="{FF2B5EF4-FFF2-40B4-BE49-F238E27FC236}">
                <a16:creationId xmlns:a16="http://schemas.microsoft.com/office/drawing/2014/main" id="{9B9A3A01-D8D9-0859-2D4E-EE67F2D029C2}"/>
              </a:ext>
            </a:extLst>
          </p:cNvPr>
          <p:cNvSpPr>
            <a:spLocks/>
          </p:cNvSpPr>
          <p:nvPr/>
        </p:nvSpPr>
        <p:spPr>
          <a:xfrm>
            <a:off x="19935185" y="8921709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eXtended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 Detection &amp; Response</a:t>
            </a:r>
          </a:p>
        </p:txBody>
      </p:sp>
      <p:sp>
        <p:nvSpPr>
          <p:cNvPr id="16" name="Rounded Rectangle 616">
            <a:hlinkClick r:id="rId9" action="ppaction://hlinksldjump"/>
            <a:extLst>
              <a:ext uri="{FF2B5EF4-FFF2-40B4-BE49-F238E27FC236}">
                <a16:creationId xmlns:a16="http://schemas.microsoft.com/office/drawing/2014/main" id="{051BC033-5140-A8FC-1057-A1E4A0A87072}"/>
              </a:ext>
            </a:extLst>
          </p:cNvPr>
          <p:cNvSpPr>
            <a:spLocks/>
          </p:cNvSpPr>
          <p:nvPr/>
        </p:nvSpPr>
        <p:spPr>
          <a:xfrm>
            <a:off x="19935185" y="6578726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Unified Endpoint Management &amp; Security</a:t>
            </a:r>
          </a:p>
        </p:txBody>
      </p:sp>
      <p:sp>
        <p:nvSpPr>
          <p:cNvPr id="17" name="Rounded Rectangle 617">
            <a:hlinkClick r:id="rId10" action="ppaction://hlinksldjump"/>
            <a:extLst>
              <a:ext uri="{FF2B5EF4-FFF2-40B4-BE49-F238E27FC236}">
                <a16:creationId xmlns:a16="http://schemas.microsoft.com/office/drawing/2014/main" id="{E80B0717-C997-4812-D8F2-2E1C6DC7F8F3}"/>
              </a:ext>
            </a:extLst>
          </p:cNvPr>
          <p:cNvSpPr>
            <a:spLocks/>
          </p:cNvSpPr>
          <p:nvPr/>
        </p:nvSpPr>
        <p:spPr>
          <a:xfrm>
            <a:off x="8452286" y="4235743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Endpoint Intelligence &amp; Automation</a:t>
            </a:r>
          </a:p>
        </p:txBody>
      </p:sp>
      <p:sp>
        <p:nvSpPr>
          <p:cNvPr id="19" name="Rounded Rectangle 620">
            <a:hlinkClick r:id="rId11" action="ppaction://hlinksldjump"/>
            <a:extLst>
              <a:ext uri="{FF2B5EF4-FFF2-40B4-BE49-F238E27FC236}">
                <a16:creationId xmlns:a16="http://schemas.microsoft.com/office/drawing/2014/main" id="{F2991716-F993-6B00-F694-198B4AADDC1E}"/>
              </a:ext>
            </a:extLst>
          </p:cNvPr>
          <p:cNvSpPr>
            <a:spLocks/>
          </p:cNvSpPr>
          <p:nvPr/>
        </p:nvSpPr>
        <p:spPr>
          <a:xfrm>
            <a:off x="4822786" y="6578726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Multi-platform Services</a:t>
            </a:r>
          </a:p>
        </p:txBody>
      </p:sp>
      <p:sp>
        <p:nvSpPr>
          <p:cNvPr id="23" name="Rounded Rectangle 624">
            <a:hlinkClick r:id="rId12" action="ppaction://hlinksldjump"/>
            <a:extLst>
              <a:ext uri="{FF2B5EF4-FFF2-40B4-BE49-F238E27FC236}">
                <a16:creationId xmlns:a16="http://schemas.microsoft.com/office/drawing/2014/main" id="{51DE7F0B-66F1-6951-DA64-7E576C10D7E2}"/>
              </a:ext>
            </a:extLst>
          </p:cNvPr>
          <p:cNvSpPr>
            <a:spLocks/>
          </p:cNvSpPr>
          <p:nvPr/>
        </p:nvSpPr>
        <p:spPr>
          <a:xfrm>
            <a:off x="4822786" y="4235743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Smart </a:t>
            </a:r>
            <a:r>
              <a:rPr lang="en-US" sz="2400" kern="1200">
                <a:latin typeface="Montserrat" panose="00000500000000000000" pitchFamily="50" charset="0"/>
              </a:rPr>
              <a:t>Service Desk</a:t>
            </a:r>
          </a:p>
        </p:txBody>
      </p:sp>
      <p:sp>
        <p:nvSpPr>
          <p:cNvPr id="24" name="Rounded Rectangle 625">
            <a:hlinkClick r:id="rId13" action="ppaction://hlinksldjump"/>
            <a:extLst>
              <a:ext uri="{FF2B5EF4-FFF2-40B4-BE49-F238E27FC236}">
                <a16:creationId xmlns:a16="http://schemas.microsoft.com/office/drawing/2014/main" id="{879A3591-D4ED-DD06-54C7-6619E5DA2D7B}"/>
              </a:ext>
            </a:extLst>
          </p:cNvPr>
          <p:cNvSpPr>
            <a:spLocks/>
          </p:cNvSpPr>
          <p:nvPr/>
        </p:nvSpPr>
        <p:spPr>
          <a:xfrm>
            <a:off x="8364369" y="6578726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Collaboration &amp; Productivity</a:t>
            </a:r>
          </a:p>
        </p:txBody>
      </p:sp>
      <p:sp>
        <p:nvSpPr>
          <p:cNvPr id="25" name="Rounded Rectangle 634">
            <a:hlinkClick r:id="rId14" action="ppaction://hlinksldjump"/>
            <a:extLst>
              <a:ext uri="{FF2B5EF4-FFF2-40B4-BE49-F238E27FC236}">
                <a16:creationId xmlns:a16="http://schemas.microsoft.com/office/drawing/2014/main" id="{D08497DC-E0CA-92C2-BF49-53181F2BA9D5}"/>
              </a:ext>
            </a:extLst>
          </p:cNvPr>
          <p:cNvSpPr>
            <a:spLocks/>
          </p:cNvSpPr>
          <p:nvPr/>
        </p:nvSpPr>
        <p:spPr>
          <a:xfrm>
            <a:off x="15711284" y="6578726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Unified</a:t>
            </a:r>
          </a:p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Communications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2902927-F3C9-4F15-72AA-7C1418352FF4}"/>
              </a:ext>
            </a:extLst>
          </p:cNvPr>
          <p:cNvSpPr txBox="1"/>
          <p:nvPr/>
        </p:nvSpPr>
        <p:spPr>
          <a:xfrm>
            <a:off x="10631582" y="8279874"/>
            <a:ext cx="2683734" cy="602763"/>
          </a:xfrm>
          <a:prstGeom prst="rect">
            <a:avLst/>
          </a:prstGeom>
          <a:solidFill>
            <a:sysClr val="window" lastClr="FFFFFF"/>
          </a:solidFill>
          <a:ln w="9525" cap="rnd" cmpd="sng" algn="ctr">
            <a:noFill/>
            <a:prstDash val="solid"/>
            <a:rou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One Device</a:t>
            </a:r>
          </a:p>
        </p:txBody>
      </p:sp>
      <p:sp>
        <p:nvSpPr>
          <p:cNvPr id="30" name="Rounded Rectangle 1023">
            <a:hlinkClick r:id="rId15" action="ppaction://hlinksldjump"/>
            <a:extLst>
              <a:ext uri="{FF2B5EF4-FFF2-40B4-BE49-F238E27FC236}">
                <a16:creationId xmlns:a16="http://schemas.microsoft.com/office/drawing/2014/main" id="{D95B8F23-9256-0D11-816B-0CB468F4E5C0}"/>
              </a:ext>
            </a:extLst>
          </p:cNvPr>
          <p:cNvSpPr>
            <a:spLocks/>
          </p:cNvSpPr>
          <p:nvPr/>
        </p:nvSpPr>
        <p:spPr>
          <a:xfrm>
            <a:off x="12081786" y="4235743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Governance </a:t>
            </a:r>
          </a:p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&amp; ITSM</a:t>
            </a:r>
          </a:p>
        </p:txBody>
      </p:sp>
      <p:sp>
        <p:nvSpPr>
          <p:cNvPr id="31" name="Rounded Rectangle 1026">
            <a:hlinkClick r:id="rId16" action="ppaction://hlinksldjump"/>
            <a:extLst>
              <a:ext uri="{FF2B5EF4-FFF2-40B4-BE49-F238E27FC236}">
                <a16:creationId xmlns:a16="http://schemas.microsoft.com/office/drawing/2014/main" id="{7AA054CD-00F8-23E1-617B-F0ABC1565A95}"/>
              </a:ext>
            </a:extLst>
          </p:cNvPr>
          <p:cNvSpPr>
            <a:spLocks/>
          </p:cNvSpPr>
          <p:nvPr/>
        </p:nvSpPr>
        <p:spPr>
          <a:xfrm>
            <a:off x="15711284" y="4235743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Adoption &amp; Change Management</a:t>
            </a:r>
          </a:p>
        </p:txBody>
      </p:sp>
      <p:sp>
        <p:nvSpPr>
          <p:cNvPr id="45" name="Rounded Rectangle 5153">
            <a:hlinkClick r:id="rId17" action="ppaction://hlinksldjump"/>
            <a:extLst>
              <a:ext uri="{FF2B5EF4-FFF2-40B4-BE49-F238E27FC236}">
                <a16:creationId xmlns:a16="http://schemas.microsoft.com/office/drawing/2014/main" id="{6A2DF393-76C9-60AB-843E-51C813A2D819}"/>
              </a:ext>
            </a:extLst>
          </p:cNvPr>
          <p:cNvSpPr>
            <a:spLocks/>
          </p:cNvSpPr>
          <p:nvPr/>
        </p:nvSpPr>
        <p:spPr>
          <a:xfrm>
            <a:off x="12037827" y="6578726"/>
            <a:ext cx="3412825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AI Solutions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587EBF0-BB84-6134-2778-72396B68498C}"/>
              </a:ext>
            </a:extLst>
          </p:cNvPr>
          <p:cNvGrpSpPr/>
          <p:nvPr/>
        </p:nvGrpSpPr>
        <p:grpSpPr>
          <a:xfrm>
            <a:off x="7475638" y="10562949"/>
            <a:ext cx="8995615" cy="461547"/>
            <a:chOff x="3504144" y="10465426"/>
            <a:chExt cx="4631126" cy="224476"/>
          </a:xfrm>
        </p:grpSpPr>
        <p:sp>
          <p:nvSpPr>
            <p:cNvPr id="47" name="Chevron 2">
              <a:extLst>
                <a:ext uri="{FF2B5EF4-FFF2-40B4-BE49-F238E27FC236}">
                  <a16:creationId xmlns:a16="http://schemas.microsoft.com/office/drawing/2014/main" id="{66B0EDF5-B1A0-BE31-D4CB-BA1B2E625269}"/>
                </a:ext>
              </a:extLst>
            </p:cNvPr>
            <p:cNvSpPr/>
            <p:nvPr/>
          </p:nvSpPr>
          <p:spPr>
            <a:xfrm>
              <a:off x="3504144" y="10467518"/>
              <a:ext cx="1192218" cy="217616"/>
            </a:xfrm>
            <a:prstGeom prst="chevron">
              <a:avLst/>
            </a:prstGeom>
            <a:solidFill>
              <a:srgbClr val="81E4E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" panose="00000500000000000000" pitchFamily="50" charset="0"/>
                </a:rPr>
                <a:t>SOURCE</a:t>
              </a:r>
              <a:endParaRPr lang="en-US" sz="4000" b="1">
                <a:solidFill>
                  <a:srgbClr val="3A2E82"/>
                </a:solidFill>
                <a:latin typeface="Montserrat" panose="00000500000000000000" pitchFamily="50" charset="0"/>
              </a:endParaRPr>
            </a:p>
          </p:txBody>
        </p:sp>
        <p:sp>
          <p:nvSpPr>
            <p:cNvPr id="48" name="Chevron 4">
              <a:extLst>
                <a:ext uri="{FF2B5EF4-FFF2-40B4-BE49-F238E27FC236}">
                  <a16:creationId xmlns:a16="http://schemas.microsoft.com/office/drawing/2014/main" id="{73192276-079D-A775-7790-95F9FC664869}"/>
                </a:ext>
              </a:extLst>
            </p:cNvPr>
            <p:cNvSpPr/>
            <p:nvPr/>
          </p:nvSpPr>
          <p:spPr>
            <a:xfrm>
              <a:off x="4656126" y="10472286"/>
              <a:ext cx="1192218" cy="217616"/>
            </a:xfrm>
            <a:prstGeom prst="chevron">
              <a:avLst/>
            </a:prstGeom>
            <a:solidFill>
              <a:srgbClr val="AB8BF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" panose="00000500000000000000" pitchFamily="50" charset="0"/>
                </a:rPr>
                <a:t>CUSTOMIZE</a:t>
              </a:r>
              <a:endParaRPr lang="en-US" sz="4000" b="1">
                <a:solidFill>
                  <a:srgbClr val="3A2E82"/>
                </a:solidFill>
                <a:latin typeface="Montserrat" panose="00000500000000000000" pitchFamily="50" charset="0"/>
              </a:endParaRPr>
            </a:p>
          </p:txBody>
        </p:sp>
        <p:sp>
          <p:nvSpPr>
            <p:cNvPr id="49" name="Chevron 11">
              <a:extLst>
                <a:ext uri="{FF2B5EF4-FFF2-40B4-BE49-F238E27FC236}">
                  <a16:creationId xmlns:a16="http://schemas.microsoft.com/office/drawing/2014/main" id="{B33CC134-988A-ECEE-2960-2CF367710E18}"/>
                </a:ext>
              </a:extLst>
            </p:cNvPr>
            <p:cNvSpPr/>
            <p:nvPr/>
          </p:nvSpPr>
          <p:spPr>
            <a:xfrm>
              <a:off x="5804292" y="10468357"/>
              <a:ext cx="1192218" cy="217616"/>
            </a:xfrm>
            <a:prstGeom prst="chevron">
              <a:avLst/>
            </a:prstGeom>
            <a:solidFill>
              <a:srgbClr val="FF997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" panose="00000500000000000000" pitchFamily="50" charset="0"/>
                </a:rPr>
                <a:t>PILOT</a:t>
              </a:r>
              <a:endParaRPr lang="en-US" sz="4000" b="1">
                <a:solidFill>
                  <a:srgbClr val="3A2E82"/>
                </a:solidFill>
                <a:latin typeface="Montserrat" panose="00000500000000000000" pitchFamily="50" charset="0"/>
              </a:endParaRPr>
            </a:p>
          </p:txBody>
        </p:sp>
        <p:sp>
          <p:nvSpPr>
            <p:cNvPr id="50" name="Chevron 12">
              <a:extLst>
                <a:ext uri="{FF2B5EF4-FFF2-40B4-BE49-F238E27FC236}">
                  <a16:creationId xmlns:a16="http://schemas.microsoft.com/office/drawing/2014/main" id="{E993A118-97B0-1596-1A7C-1C7529F19938}"/>
                </a:ext>
              </a:extLst>
            </p:cNvPr>
            <p:cNvSpPr/>
            <p:nvPr/>
          </p:nvSpPr>
          <p:spPr>
            <a:xfrm>
              <a:off x="6943052" y="10465426"/>
              <a:ext cx="1192218" cy="217616"/>
            </a:xfrm>
            <a:prstGeom prst="chevron">
              <a:avLst/>
            </a:prstGeom>
            <a:solidFill>
              <a:srgbClr val="F6D75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" panose="00000500000000000000" pitchFamily="50" charset="0"/>
                </a:rPr>
                <a:t>MAKE LAST</a:t>
              </a:r>
              <a:endParaRPr lang="en-US" sz="4000" b="1">
                <a:solidFill>
                  <a:srgbClr val="3A2E82"/>
                </a:solidFill>
                <a:latin typeface="Montserrat" panose="00000500000000000000" pitchFamily="50" charset="0"/>
              </a:endParaRPr>
            </a:p>
          </p:txBody>
        </p:sp>
      </p:grpSp>
      <p:sp>
        <p:nvSpPr>
          <p:cNvPr id="60" name="Rounded Rectangle 596">
            <a:extLst>
              <a:ext uri="{FF2B5EF4-FFF2-40B4-BE49-F238E27FC236}">
                <a16:creationId xmlns:a16="http://schemas.microsoft.com/office/drawing/2014/main" id="{EE605B50-219A-E17A-EC44-1BEA30E19C60}"/>
              </a:ext>
            </a:extLst>
          </p:cNvPr>
          <p:cNvSpPr>
            <a:spLocks/>
          </p:cNvSpPr>
          <p:nvPr/>
        </p:nvSpPr>
        <p:spPr>
          <a:xfrm>
            <a:off x="672147" y="6238273"/>
            <a:ext cx="3563023" cy="2212467"/>
          </a:xfrm>
          <a:prstGeom prst="roundRect">
            <a:avLst/>
          </a:prstGeom>
          <a:solidFill>
            <a:srgbClr val="FBE89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rIns="90000"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Software Solutions</a:t>
            </a:r>
          </a:p>
        </p:txBody>
      </p:sp>
      <p:sp>
        <p:nvSpPr>
          <p:cNvPr id="61" name="Rounded Rectangle 596">
            <a:extLst>
              <a:ext uri="{FF2B5EF4-FFF2-40B4-BE49-F238E27FC236}">
                <a16:creationId xmlns:a16="http://schemas.microsoft.com/office/drawing/2014/main" id="{B681F25A-FC1A-0AAC-2F57-21E4BD4E5E0B}"/>
              </a:ext>
            </a:extLst>
          </p:cNvPr>
          <p:cNvSpPr>
            <a:spLocks/>
          </p:cNvSpPr>
          <p:nvPr/>
        </p:nvSpPr>
        <p:spPr>
          <a:xfrm>
            <a:off x="672147" y="8581256"/>
            <a:ext cx="3563023" cy="2212467"/>
          </a:xfrm>
          <a:prstGeom prst="roundRect">
            <a:avLst/>
          </a:prstGeom>
          <a:solidFill>
            <a:srgbClr val="FBE89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rIns="90000"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Personal Devices</a:t>
            </a:r>
          </a:p>
        </p:txBody>
      </p:sp>
      <p:sp>
        <p:nvSpPr>
          <p:cNvPr id="62" name="Rounded Rectangle 596">
            <a:extLst>
              <a:ext uri="{FF2B5EF4-FFF2-40B4-BE49-F238E27FC236}">
                <a16:creationId xmlns:a16="http://schemas.microsoft.com/office/drawing/2014/main" id="{39F2094F-5917-9A15-DDDD-5AB577A0A603}"/>
              </a:ext>
            </a:extLst>
          </p:cNvPr>
          <p:cNvSpPr>
            <a:spLocks/>
          </p:cNvSpPr>
          <p:nvPr/>
        </p:nvSpPr>
        <p:spPr>
          <a:xfrm>
            <a:off x="672147" y="10995532"/>
            <a:ext cx="3563023" cy="2212467"/>
          </a:xfrm>
          <a:prstGeom prst="roundRect">
            <a:avLst/>
          </a:prstGeom>
          <a:solidFill>
            <a:srgbClr val="FBE89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rIns="90000"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EASI</a:t>
            </a:r>
          </a:p>
        </p:txBody>
      </p:sp>
      <p:sp>
        <p:nvSpPr>
          <p:cNvPr id="76" name="Rounded Rectangle 624">
            <a:hlinkClick r:id="rId18" action="ppaction://hlinksldjump"/>
            <a:extLst>
              <a:ext uri="{FF2B5EF4-FFF2-40B4-BE49-F238E27FC236}">
                <a16:creationId xmlns:a16="http://schemas.microsoft.com/office/drawing/2014/main" id="{B4BCCE23-EF8D-7496-04F8-0DF9581D7512}"/>
              </a:ext>
            </a:extLst>
          </p:cNvPr>
          <p:cNvSpPr>
            <a:spLocks/>
          </p:cNvSpPr>
          <p:nvPr/>
        </p:nvSpPr>
        <p:spPr>
          <a:xfrm>
            <a:off x="4822786" y="11335985"/>
            <a:ext cx="46434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EcoCarbon</a:t>
            </a:r>
            <a:endParaRPr lang="en-US" sz="2400" kern="1200">
              <a:latin typeface="Montserrat" panose="00000500000000000000" pitchFamily="50" charset="0"/>
            </a:endParaRPr>
          </a:p>
        </p:txBody>
      </p:sp>
      <p:sp>
        <p:nvSpPr>
          <p:cNvPr id="77" name="Rounded Rectangle 624">
            <a:hlinkClick r:id="rId19" action="ppaction://hlinksldjump"/>
            <a:extLst>
              <a:ext uri="{FF2B5EF4-FFF2-40B4-BE49-F238E27FC236}">
                <a16:creationId xmlns:a16="http://schemas.microsoft.com/office/drawing/2014/main" id="{E3060EFE-E979-DB7E-8056-4861B8BACC4D}"/>
              </a:ext>
            </a:extLst>
          </p:cNvPr>
          <p:cNvSpPr>
            <a:spLocks/>
          </p:cNvSpPr>
          <p:nvPr/>
        </p:nvSpPr>
        <p:spPr>
          <a:xfrm>
            <a:off x="9651713" y="11335985"/>
            <a:ext cx="46434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EcoSwitch</a:t>
            </a:r>
            <a:endParaRPr lang="en-US" sz="2400" kern="1200">
              <a:latin typeface="Montserrat" panose="00000500000000000000" pitchFamily="50" charset="0"/>
            </a:endParaRPr>
          </a:p>
        </p:txBody>
      </p:sp>
      <p:sp>
        <p:nvSpPr>
          <p:cNvPr id="78" name="Rounded Rectangle 624">
            <a:hlinkClick r:id="rId20" action="ppaction://hlinksldjump"/>
            <a:extLst>
              <a:ext uri="{FF2B5EF4-FFF2-40B4-BE49-F238E27FC236}">
                <a16:creationId xmlns:a16="http://schemas.microsoft.com/office/drawing/2014/main" id="{8C6F8674-AB7F-E33C-8B5F-3F1C86650910}"/>
              </a:ext>
            </a:extLst>
          </p:cNvPr>
          <p:cNvSpPr>
            <a:spLocks/>
          </p:cNvSpPr>
          <p:nvPr/>
        </p:nvSpPr>
        <p:spPr>
          <a:xfrm>
            <a:off x="14480640" y="11335985"/>
            <a:ext cx="46434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 panose="00000500000000000000" pitchFamily="50" charset="0"/>
              </a:rPr>
              <a:t>EcoImpact</a:t>
            </a:r>
            <a:endParaRPr lang="en-US" sz="2400" kern="1200">
              <a:latin typeface="Montserrat" panose="00000500000000000000" pitchFamily="50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6745650-DD6D-89A4-D73D-C46A8622A442}"/>
              </a:ext>
            </a:extLst>
          </p:cNvPr>
          <p:cNvGrpSpPr/>
          <p:nvPr/>
        </p:nvGrpSpPr>
        <p:grpSpPr>
          <a:xfrm>
            <a:off x="4829175" y="8921709"/>
            <a:ext cx="14201776" cy="1531561"/>
            <a:chOff x="4829175" y="8921709"/>
            <a:chExt cx="11890620" cy="1531561"/>
          </a:xfrm>
        </p:grpSpPr>
        <p:sp>
          <p:nvSpPr>
            <p:cNvPr id="27" name="Rounded Rectangle 636">
              <a:hlinkClick r:id="rId21" action="ppaction://hlinksldjump"/>
              <a:extLst>
                <a:ext uri="{FF2B5EF4-FFF2-40B4-BE49-F238E27FC236}">
                  <a16:creationId xmlns:a16="http://schemas.microsoft.com/office/drawing/2014/main" id="{C3161F3B-F886-8D81-326E-C2EF2708B2F7}"/>
                </a:ext>
              </a:extLst>
            </p:cNvPr>
            <p:cNvSpPr>
              <a:spLocks/>
            </p:cNvSpPr>
            <p:nvPr/>
          </p:nvSpPr>
          <p:spPr>
            <a:xfrm>
              <a:off x="7233490" y="8921709"/>
              <a:ext cx="2273358" cy="153156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ontserrat" panose="00000500000000000000" pitchFamily="50" charset="0"/>
                </a:rPr>
                <a:t>Device-as-a-Service</a:t>
              </a:r>
            </a:p>
          </p:txBody>
        </p:sp>
        <p:sp>
          <p:nvSpPr>
            <p:cNvPr id="28" name="Rounded Rectangle 637">
              <a:hlinkClick r:id="rId22" action="ppaction://hlinksldjump"/>
              <a:extLst>
                <a:ext uri="{FF2B5EF4-FFF2-40B4-BE49-F238E27FC236}">
                  <a16:creationId xmlns:a16="http://schemas.microsoft.com/office/drawing/2014/main" id="{3B409ABC-B1D1-B3DD-A08C-7280C5AB23A6}"/>
                </a:ext>
              </a:extLst>
            </p:cNvPr>
            <p:cNvSpPr>
              <a:spLocks/>
            </p:cNvSpPr>
            <p:nvPr/>
          </p:nvSpPr>
          <p:spPr>
            <a:xfrm>
              <a:off x="9637806" y="8921709"/>
              <a:ext cx="2273358" cy="153156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ontserrat" panose="00000500000000000000" pitchFamily="50" charset="0"/>
                </a:rPr>
                <a:t>Mobility</a:t>
              </a:r>
            </a:p>
          </p:txBody>
        </p:sp>
        <p:sp>
          <p:nvSpPr>
            <p:cNvPr id="29" name="Rounded Rectangle 638">
              <a:hlinkClick r:id="rId23" action="ppaction://hlinksldjump"/>
              <a:extLst>
                <a:ext uri="{FF2B5EF4-FFF2-40B4-BE49-F238E27FC236}">
                  <a16:creationId xmlns:a16="http://schemas.microsoft.com/office/drawing/2014/main" id="{23FBB3E3-3548-9758-2FD6-95DD86A105CA}"/>
                </a:ext>
              </a:extLst>
            </p:cNvPr>
            <p:cNvSpPr>
              <a:spLocks/>
            </p:cNvSpPr>
            <p:nvPr/>
          </p:nvSpPr>
          <p:spPr>
            <a:xfrm>
              <a:off x="12042121" y="8921709"/>
              <a:ext cx="2273358" cy="153156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ontserrat" panose="00000500000000000000" pitchFamily="50" charset="0"/>
                </a:rPr>
                <a:t>Printing Solutions</a:t>
              </a:r>
            </a:p>
          </p:txBody>
        </p:sp>
        <p:sp>
          <p:nvSpPr>
            <p:cNvPr id="32" name="Rounded Rectangle 1027">
              <a:hlinkClick r:id="rId24" action="ppaction://hlinksldjump"/>
              <a:extLst>
                <a:ext uri="{FF2B5EF4-FFF2-40B4-BE49-F238E27FC236}">
                  <a16:creationId xmlns:a16="http://schemas.microsoft.com/office/drawing/2014/main" id="{C43713A3-1BD6-1A7D-E086-423605F48662}"/>
                </a:ext>
              </a:extLst>
            </p:cNvPr>
            <p:cNvSpPr>
              <a:spLocks/>
            </p:cNvSpPr>
            <p:nvPr/>
          </p:nvSpPr>
          <p:spPr>
            <a:xfrm>
              <a:off x="4829175" y="8921709"/>
              <a:ext cx="2273358" cy="153156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i="0" u="none" strike="noStrike" kern="1200" cap="none" spc="0" normalizeH="0" baseline="0" noProof="0" err="1">
                  <a:ln>
                    <a:noFill/>
                  </a:ln>
                  <a:effectLst/>
                  <a:uLnTx/>
                  <a:uFillTx/>
                  <a:latin typeface="Montserrat" panose="00000500000000000000" pitchFamily="50" charset="0"/>
                </a:rPr>
                <a:t>ePortal</a:t>
              </a:r>
              <a:r>
                <a:rPr kumimoji="0" lang="en-US" sz="240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ontserrat" panose="00000500000000000000" pitchFamily="50" charset="0"/>
                </a:rPr>
                <a:t> &amp; Employee Choice</a:t>
              </a:r>
            </a:p>
          </p:txBody>
        </p:sp>
        <p:sp>
          <p:nvSpPr>
            <p:cNvPr id="33" name="Rounded Rectangle 1028">
              <a:hlinkClick r:id="rId25" action="ppaction://hlinksldjump"/>
              <a:extLst>
                <a:ext uri="{FF2B5EF4-FFF2-40B4-BE49-F238E27FC236}">
                  <a16:creationId xmlns:a16="http://schemas.microsoft.com/office/drawing/2014/main" id="{FA684029-80B5-A8BF-8E35-D80DF2BA06D3}"/>
                </a:ext>
              </a:extLst>
            </p:cNvPr>
            <p:cNvSpPr>
              <a:spLocks/>
            </p:cNvSpPr>
            <p:nvPr/>
          </p:nvSpPr>
          <p:spPr>
            <a:xfrm>
              <a:off x="14446437" y="8921709"/>
              <a:ext cx="2273358" cy="153156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ontserrat" panose="00000500000000000000" pitchFamily="50" charset="0"/>
                </a:rPr>
                <a:t>Product Care</a:t>
              </a:r>
            </a:p>
          </p:txBody>
        </p:sp>
      </p:grpSp>
      <p:pic>
        <p:nvPicPr>
          <p:cNvPr id="10" name="Picture 9">
            <a:hlinkClick r:id="rId26" action="ppaction://hlinksldjump" tooltip="Financing summary"/>
            <a:extLst>
              <a:ext uri="{FF2B5EF4-FFF2-40B4-BE49-F238E27FC236}">
                <a16:creationId xmlns:a16="http://schemas.microsoft.com/office/drawing/2014/main" id="{A29709FC-D3BD-995C-76B1-E9ADDC23E30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774F9644-5E54-11A3-D20D-516B30FF5DD3}"/>
              </a:ext>
            </a:extLst>
          </p:cNvPr>
          <p:cNvGrpSpPr/>
          <p:nvPr/>
        </p:nvGrpSpPr>
        <p:grpSpPr>
          <a:xfrm>
            <a:off x="5702650" y="7841278"/>
            <a:ext cx="1653097" cy="453774"/>
            <a:chOff x="5731225" y="7841278"/>
            <a:chExt cx="1653097" cy="453774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BFEB4032-9C36-209C-7A65-98A92E4257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1225" y="7841278"/>
              <a:ext cx="369944" cy="453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95ADD010-463F-EFD1-18D3-0E120CF4C5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8022" y="7841278"/>
              <a:ext cx="453774" cy="453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Icône de couleur Logo Google aux formats PNG et SVG">
              <a:extLst>
                <a:ext uri="{FF2B5EF4-FFF2-40B4-BE49-F238E27FC236}">
                  <a16:creationId xmlns:a16="http://schemas.microsoft.com/office/drawing/2014/main" id="{EB9FAB64-4A5E-6E8F-4B5A-1701D8F22C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548" y="7841278"/>
              <a:ext cx="453774" cy="453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1169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hink-cell data - do not delete" hidden="1">
            <a:extLst>
              <a:ext uri="{FF2B5EF4-FFF2-40B4-BE49-F238E27FC236}">
                <a16:creationId xmlns:a16="http://schemas.microsoft.com/office/drawing/2014/main" id="{692D10EB-3209-15E5-4229-9B888312F20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577708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2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92D10EB-3209-15E5-4229-9B888312F2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Espace réservé pour une image  13" descr="Une image contenant dessin humoristique, clipart&#10;&#10;Description générée automatiquement">
            <a:extLst>
              <a:ext uri="{FF2B5EF4-FFF2-40B4-BE49-F238E27FC236}">
                <a16:creationId xmlns:a16="http://schemas.microsoft.com/office/drawing/2014/main" id="{D8EE1ECA-F171-326C-7A95-4B2B0C79353C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04861" y="-1"/>
            <a:ext cx="6363164" cy="3866487"/>
          </a:xfrm>
        </p:spPr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Smart Service Desk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4" y="12373245"/>
            <a:ext cx="5982935" cy="495300"/>
          </a:xfrm>
        </p:spPr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technologies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Users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End-to-end service for 40,000 users at 25 sites in +10 countries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6" y="10341372"/>
            <a:ext cx="5573460" cy="3185942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Unified service model for all countries with control tower for continuous quality control</a:t>
            </a:r>
          </a:p>
          <a:p>
            <a:pPr marL="285750" indent="-285750">
              <a:buFontTx/>
              <a:buChar char="-"/>
            </a:pPr>
            <a:r>
              <a:rPr lang="en-US"/>
              <a:t>Remote and on-site support with hybrid service desk</a:t>
            </a:r>
          </a:p>
          <a:p>
            <a:pPr marL="285750" indent="-285750">
              <a:buFontTx/>
              <a:buChar char="-"/>
            </a:pPr>
            <a:r>
              <a:rPr lang="en-US"/>
              <a:t>New </a:t>
            </a:r>
            <a:r>
              <a:rPr lang="en-US" err="1"/>
              <a:t>GenAI</a:t>
            </a:r>
            <a:r>
              <a:rPr lang="en-US"/>
              <a:t>-powered support agent</a:t>
            </a:r>
          </a:p>
          <a:p>
            <a:pPr marL="285750" indent="-285750">
              <a:buFontTx/>
              <a:buChar char="-"/>
            </a:pPr>
            <a:r>
              <a:rPr lang="en-US"/>
              <a:t>Workstation management and endpoint intelligence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/>
              <a:t>+15% improvement in user satisfaction and   </a:t>
            </a:r>
            <a:r>
              <a:rPr lang="en-US">
                <a:sym typeface="Wingdings" panose="05000000000000000000" pitchFamily="2" charset="2"/>
              </a:rPr>
              <a:t>-25</a:t>
            </a:r>
            <a:r>
              <a:rPr lang="en-US"/>
              <a:t>% of incidents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en-US"/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Users supported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Languages covered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Agents in our Support Centers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Hospitality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&gt;1.5m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&gt;10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&gt;1k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Proximity &amp; efficiency balance, </a:t>
            </a:r>
            <a:r>
              <a:rPr lang="en-US"/>
              <a:t>with local and nearshore options in Rabat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Cutting edge technologies</a:t>
            </a:r>
            <a:br>
              <a:rPr lang="en-US" b="1"/>
            </a:br>
            <a:r>
              <a:rPr lang="en-US"/>
              <a:t>(SN, Nexthink, Amazon Connect)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Strong certifications </a:t>
            </a:r>
            <a:r>
              <a:rPr lang="en-US"/>
              <a:t>(ISO, ITIL and others)</a:t>
            </a:r>
          </a:p>
        </p:txBody>
      </p:sp>
      <p:sp>
        <p:nvSpPr>
          <p:cNvPr id="27" name="Espace réservé du texte 26">
            <a:extLst>
              <a:ext uri="{FF2B5EF4-FFF2-40B4-BE49-F238E27FC236}">
                <a16:creationId xmlns:a16="http://schemas.microsoft.com/office/drawing/2014/main" id="{8426D2BE-D54B-EF59-A6A0-CC1783826E6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541708" cy="832714"/>
          </a:xfrm>
        </p:spPr>
        <p:txBody>
          <a:bodyPr/>
          <a:lstStyle/>
          <a:p>
            <a:r>
              <a:rPr lang="en-US" b="1"/>
              <a:t>Immersive customer training and change management methodology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1038162" y="4534555"/>
            <a:ext cx="4858871" cy="2387852"/>
          </a:xfrm>
        </p:spPr>
        <p:txBody>
          <a:bodyPr numCol="1"/>
          <a:lstStyle/>
          <a:p>
            <a:r>
              <a:rPr lang="en-US" b="1"/>
              <a:t>Premium employee support	</a:t>
            </a:r>
          </a:p>
          <a:p>
            <a:pPr lvl="1"/>
            <a:r>
              <a:rPr lang="en-US"/>
              <a:t>Single point of contact </a:t>
            </a:r>
          </a:p>
          <a:p>
            <a:pPr lvl="1"/>
            <a:r>
              <a:rPr lang="en-US"/>
              <a:t>24x7x365 – Follow the sun operations </a:t>
            </a:r>
          </a:p>
          <a:p>
            <a:pPr lvl="1"/>
            <a:r>
              <a:rPr lang="en-US"/>
              <a:t>Multi-language</a:t>
            </a:r>
          </a:p>
          <a:p>
            <a:pPr lvl="1"/>
            <a:r>
              <a:rPr lang="en-US"/>
              <a:t>Omnichannel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User centric and AI powered support </a:t>
            </a:r>
            <a:r>
              <a:rPr lang="en-US"/>
              <a:t>to deliver an optimal digital employee experience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r>
              <a:rPr lang="en-US" b="1"/>
              <a:t>Eco GRID </a:t>
            </a:r>
          </a:p>
          <a:p>
            <a:pPr lvl="1"/>
            <a:r>
              <a:rPr lang="en-US"/>
              <a:t>Grid of + 15 service centers in France, Belgium, Italy and Spain</a:t>
            </a:r>
          </a:p>
          <a:p>
            <a:pPr lvl="1"/>
            <a:r>
              <a:rPr lang="en-US"/>
              <a:t>Shared technologies and processes</a:t>
            </a:r>
          </a:p>
          <a:p>
            <a:pPr lvl="1"/>
            <a:endParaRPr lang="en-US" sz="1000"/>
          </a:p>
          <a:p>
            <a:r>
              <a:rPr lang="en-US" b="1"/>
              <a:t>Rabat Service Center</a:t>
            </a:r>
          </a:p>
          <a:p>
            <a:pPr lvl="1"/>
            <a:r>
              <a:rPr lang="en-US"/>
              <a:t>High quality near-shore alternative </a:t>
            </a:r>
          </a:p>
          <a:p>
            <a:pPr lvl="1"/>
            <a:r>
              <a:rPr lang="en-US"/>
              <a:t>Integrated in Eco GRID for hybrid models 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9D0C5441-5A4B-0714-543C-4A08B8747C4E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>
            <a:extLst>
              <a:ext uri="{FF2B5EF4-FFF2-40B4-BE49-F238E27FC236}">
                <a16:creationId xmlns:a16="http://schemas.microsoft.com/office/drawing/2014/main" id="{0535F29E-460E-5976-4FCA-762C9ACC56CD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608B5D7D-880F-1ECA-C33B-C108C0FFB700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Espace réservé pour une image  10" descr="Une image contenant cercle, Graphique, Police, logo&#10;&#10;Description générée automatiquement">
            <a:extLst>
              <a:ext uri="{FF2B5EF4-FFF2-40B4-BE49-F238E27FC236}">
                <a16:creationId xmlns:a16="http://schemas.microsoft.com/office/drawing/2014/main" id="{732E0888-70E8-A212-6F18-C3984EF1D2A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750" y="4423409"/>
            <a:ext cx="754380" cy="757563"/>
          </a:xfrm>
        </p:spPr>
      </p:pic>
      <p:pic>
        <p:nvPicPr>
          <p:cNvPr id="13" name="Espace réservé pour une image  10" descr="Une image contenant cercle, Graphique, Police, logo&#10;&#10;Description générée automatiquement">
            <a:extLst>
              <a:ext uri="{FF2B5EF4-FFF2-40B4-BE49-F238E27FC236}">
                <a16:creationId xmlns:a16="http://schemas.microsoft.com/office/drawing/2014/main" id="{D5FCA2AA-E971-0042-44AF-59082B68377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4033" y="4423409"/>
            <a:ext cx="754380" cy="757563"/>
          </a:xfrm>
          <a:prstGeom prst="rect">
            <a:avLst/>
          </a:prstGeom>
        </p:spPr>
      </p:pic>
      <p:pic>
        <p:nvPicPr>
          <p:cNvPr id="21" name="Espace réservé pour une image  10" descr="Une image contenant cercle, Graphique, Police, logo&#10;&#10;Description générée automatiquement">
            <a:extLst>
              <a:ext uri="{FF2B5EF4-FFF2-40B4-BE49-F238E27FC236}">
                <a16:creationId xmlns:a16="http://schemas.microsoft.com/office/drawing/2014/main" id="{900025E7-924B-5A5C-FF4D-0C12D35774A4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62317" y="4423409"/>
            <a:ext cx="754380" cy="757563"/>
          </a:xfrm>
          <a:prstGeom prst="rect">
            <a:avLst/>
          </a:prstGeom>
        </p:spPr>
      </p:pic>
      <p:sp>
        <p:nvSpPr>
          <p:cNvPr id="28" name="Espace réservé du texte 29">
            <a:extLst>
              <a:ext uri="{FF2B5EF4-FFF2-40B4-BE49-F238E27FC236}">
                <a16:creationId xmlns:a16="http://schemas.microsoft.com/office/drawing/2014/main" id="{D769C9C6-8B33-485F-A90D-C180356168E7}"/>
              </a:ext>
            </a:extLst>
          </p:cNvPr>
          <p:cNvSpPr txBox="1">
            <a:spLocks/>
          </p:cNvSpPr>
          <p:nvPr/>
        </p:nvSpPr>
        <p:spPr>
          <a:xfrm>
            <a:off x="6776445" y="4534555"/>
            <a:ext cx="4858871" cy="2387852"/>
          </a:xfrm>
          <a:prstGeom prst="rect">
            <a:avLst/>
          </a:prstGeom>
        </p:spPr>
        <p:txBody>
          <a:bodyPr numCol="1"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Automated for fast, efficient troubleshooting </a:t>
            </a:r>
          </a:p>
          <a:p>
            <a:pPr marL="742950" marR="0" lvl="1" indent="-28575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Holistic shift-to-left strategy powered by AI </a:t>
            </a:r>
          </a:p>
          <a:p>
            <a:pPr marL="742950" marR="0" lvl="1" indent="-28575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Smart routing </a:t>
            </a:r>
          </a:p>
          <a:p>
            <a:pPr marL="742950" marR="0" lvl="1" indent="-28575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knowledge base</a:t>
            </a:r>
          </a:p>
        </p:txBody>
      </p:sp>
      <p:sp>
        <p:nvSpPr>
          <p:cNvPr id="29" name="Espace réservé du texte 29">
            <a:extLst>
              <a:ext uri="{FF2B5EF4-FFF2-40B4-BE49-F238E27FC236}">
                <a16:creationId xmlns:a16="http://schemas.microsoft.com/office/drawing/2014/main" id="{540DE6AE-9C39-DDEA-DA34-1DCE043F3153}"/>
              </a:ext>
            </a:extLst>
          </p:cNvPr>
          <p:cNvSpPr txBox="1">
            <a:spLocks/>
          </p:cNvSpPr>
          <p:nvPr/>
        </p:nvSpPr>
        <p:spPr>
          <a:xfrm>
            <a:off x="12514729" y="4534555"/>
            <a:ext cx="4858871" cy="2387852"/>
          </a:xfrm>
          <a:prstGeom prst="rect">
            <a:avLst/>
          </a:prstGeom>
        </p:spPr>
        <p:txBody>
          <a:bodyPr numCol="1"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Best practices and governance</a:t>
            </a:r>
          </a:p>
          <a:p>
            <a:pPr marL="742950" marR="0" lvl="1" indent="-28575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Service management cockpit </a:t>
            </a:r>
          </a:p>
          <a:p>
            <a:pPr marL="742950" marR="0" lvl="1" indent="-28575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Infinity loop of continuous improvements</a:t>
            </a:r>
          </a:p>
        </p:txBody>
      </p:sp>
      <p:pic>
        <p:nvPicPr>
          <p:cNvPr id="4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99128C62-3342-64AD-534F-BAA565F7A174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5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90577736-4CBD-C268-029D-C4018E9336D2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4B749E7-15F3-27F7-8D10-9CE8786CBB05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9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275604BC-0C9F-67D5-6364-E9006706BAAA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50" name="Espace réservé du texte 3">
            <a:extLst>
              <a:ext uri="{FF2B5EF4-FFF2-40B4-BE49-F238E27FC236}">
                <a16:creationId xmlns:a16="http://schemas.microsoft.com/office/drawing/2014/main" id="{98AE8631-FA0F-857D-5909-7C749AC818FC}"/>
              </a:ext>
            </a:extLst>
          </p:cNvPr>
          <p:cNvSpPr txBox="1">
            <a:spLocks/>
          </p:cNvSpPr>
          <p:nvPr/>
        </p:nvSpPr>
        <p:spPr>
          <a:xfrm>
            <a:off x="488788" y="7672319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Key certifications:</a:t>
            </a:r>
          </a:p>
        </p:txBody>
      </p:sp>
      <p:pic>
        <p:nvPicPr>
          <p:cNvPr id="51" name="Espace réservé pour une image  46">
            <a:extLst>
              <a:ext uri="{FF2B5EF4-FFF2-40B4-BE49-F238E27FC236}">
                <a16:creationId xmlns:a16="http://schemas.microsoft.com/office/drawing/2014/main" id="{6FF86B6A-BF3D-21DD-C98D-38E8E695C9B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 t="8888" b="8888"/>
          <a:stretch/>
        </p:blipFill>
        <p:spPr>
          <a:xfrm>
            <a:off x="3617497" y="7377253"/>
            <a:ext cx="5544277" cy="11688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282C787-BCD3-A6AC-B2F8-48333421F56B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74481" y="1546265"/>
            <a:ext cx="9766638" cy="1261981"/>
          </a:xfrm>
          <a:prstGeom prst="rect">
            <a:avLst/>
          </a:prstGeom>
        </p:spPr>
      </p:pic>
      <p:pic>
        <p:nvPicPr>
          <p:cNvPr id="58" name="Picture Placeholder 57">
            <a:extLst>
              <a:ext uri="{FF2B5EF4-FFF2-40B4-BE49-F238E27FC236}">
                <a16:creationId xmlns:a16="http://schemas.microsoft.com/office/drawing/2014/main" id="{5005E9AD-1883-547B-13F8-B1188D2D0A6F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21" b="7921"/>
          <a:stretch>
            <a:fillRect/>
          </a:stretch>
        </p:blipFill>
        <p:spPr>
          <a:xfrm>
            <a:off x="18366105" y="12854940"/>
            <a:ext cx="5926972" cy="644525"/>
          </a:xfrm>
          <a:prstGeom prst="rect">
            <a:avLst/>
          </a:prstGeom>
        </p:spPr>
      </p:pic>
      <p:pic>
        <p:nvPicPr>
          <p:cNvPr id="59" name="Picture 58">
            <a:hlinkClick r:id="rId21" action="ppaction://hlinksldjump" tooltip="Workplace summary"/>
            <a:extLst>
              <a:ext uri="{FF2B5EF4-FFF2-40B4-BE49-F238E27FC236}">
                <a16:creationId xmlns:a16="http://schemas.microsoft.com/office/drawing/2014/main" id="{CDF0C2A8-8D77-B23E-6DB1-C417A61F4D2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689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5C06FCD6-3CCA-BCF9-6C6A-EBA3F852BC1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37569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C06FCD6-3CCA-BCF9-6C6A-EBA3F852BC1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Espace réservé pour une image  11" descr="Une image contenant capture d’écran, dessin humoristique, conception&#10;&#10;Description générée automatiquement">
            <a:extLst>
              <a:ext uri="{FF2B5EF4-FFF2-40B4-BE49-F238E27FC236}">
                <a16:creationId xmlns:a16="http://schemas.microsoft.com/office/drawing/2014/main" id="{1AC5C04B-4961-A8FD-9FEE-BDC9EA86BDF8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Endpoint Intelligence &amp; Automation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technologies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Users</a:t>
            </a:r>
          </a:p>
        </p:txBody>
      </p:sp>
      <p:pic>
        <p:nvPicPr>
          <p:cNvPr id="13" name="Espace réservé pour une image  12">
            <a:extLst>
              <a:ext uri="{FF2B5EF4-FFF2-40B4-BE49-F238E27FC236}">
                <a16:creationId xmlns:a16="http://schemas.microsoft.com/office/drawing/2014/main" id="{50050AE6-3932-53C7-8BF5-E3BD643E4512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Integration of Nexthink in the end-user service desk and improvement of employee experience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DEX Operational integration (</a:t>
            </a:r>
            <a:r>
              <a:rPr lang="en-US" err="1"/>
              <a:t>Sdesk</a:t>
            </a:r>
            <a:r>
              <a:rPr lang="en-US"/>
              <a:t>, ITIL roles)</a:t>
            </a:r>
          </a:p>
          <a:p>
            <a:pPr marL="285750" indent="-285750">
              <a:buFontTx/>
              <a:buChar char="-"/>
            </a:pPr>
            <a:r>
              <a:rPr lang="en-US"/>
              <a:t>DEX Council for continual improvement</a:t>
            </a:r>
          </a:p>
          <a:p>
            <a:pPr marL="285750" indent="-285750">
              <a:buFontTx/>
              <a:buChar char="-"/>
            </a:pPr>
            <a:r>
              <a:rPr lang="en-US"/>
              <a:t>Development of DEX use cases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User satisfaction with DEX solution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Certified </a:t>
            </a:r>
            <a:r>
              <a:rPr lang="en-US" err="1"/>
              <a:t>DEXperts</a:t>
            </a:r>
            <a:endParaRPr lang="en-US"/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Assets managed with Nexthink</a:t>
            </a:r>
          </a:p>
        </p:txBody>
      </p:sp>
      <p:pic>
        <p:nvPicPr>
          <p:cNvPr id="5" name="Espace réservé pour une image  4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D09163BC-9E9B-9BCB-4DFE-4A44DEC566D7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258824" y="12892508"/>
            <a:ext cx="6042625" cy="656385"/>
          </a:xfrm>
        </p:spPr>
      </p:pic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Industry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+40%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&gt;100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&gt;150k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58500"/>
            <a:ext cx="4472735" cy="2122296"/>
          </a:xfrm>
        </p:spPr>
        <p:txBody>
          <a:bodyPr/>
          <a:lstStyle/>
          <a:p>
            <a:r>
              <a:rPr lang="en-US" b="1"/>
              <a:t>Full support throughout DEX adoption process:</a:t>
            </a:r>
          </a:p>
          <a:p>
            <a:pPr marL="285750" indent="-285750">
              <a:buFontTx/>
              <a:buChar char="-"/>
            </a:pPr>
            <a:r>
              <a:rPr lang="en-US"/>
              <a:t>Strategy definition </a:t>
            </a:r>
          </a:p>
          <a:p>
            <a:pPr marL="285750" indent="-285750">
              <a:buFontTx/>
              <a:buChar char="-"/>
            </a:pPr>
            <a:r>
              <a:rPr lang="en-US"/>
              <a:t>Tool implementation </a:t>
            </a:r>
          </a:p>
          <a:p>
            <a:pPr marL="285750" indent="-285750">
              <a:buFontTx/>
              <a:buChar char="-"/>
            </a:pPr>
            <a:r>
              <a:rPr lang="en-US"/>
              <a:t>Continuous operations and improvement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Excellence center in Rabat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Fully integrated in our end-to-end Workplace catalogue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7691438" cy="4043362"/>
          </a:xfrm>
        </p:spPr>
        <p:txBody>
          <a:bodyPr/>
          <a:lstStyle/>
          <a:p>
            <a:r>
              <a:rPr lang="en-US" b="1"/>
              <a:t>Monitoring the usage </a:t>
            </a:r>
            <a:r>
              <a:rPr lang="en-US"/>
              <a:t>of devices and applications </a:t>
            </a:r>
          </a:p>
          <a:p>
            <a:endParaRPr lang="en-US"/>
          </a:p>
          <a:p>
            <a:r>
              <a:rPr lang="en-US"/>
              <a:t>Promote </a:t>
            </a:r>
            <a:r>
              <a:rPr lang="en-US" b="1"/>
              <a:t>data-driven decisions </a:t>
            </a:r>
            <a:r>
              <a:rPr lang="en-US"/>
              <a:t>leveraging data insights and actionable intelligence</a:t>
            </a:r>
          </a:p>
          <a:p>
            <a:endParaRPr lang="en-US" b="1"/>
          </a:p>
          <a:p>
            <a:r>
              <a:rPr lang="en-US" b="1"/>
              <a:t>Optimize IT investments </a:t>
            </a:r>
            <a:r>
              <a:rPr lang="en-US"/>
              <a:t>and resources </a:t>
            </a:r>
          </a:p>
          <a:p>
            <a:endParaRPr lang="en-US"/>
          </a:p>
          <a:p>
            <a:r>
              <a:rPr lang="en-US" b="1"/>
              <a:t>Identify and resolve issues proactively </a:t>
            </a:r>
            <a:r>
              <a:rPr lang="en-US"/>
              <a:t>before they escalate</a:t>
            </a:r>
          </a:p>
          <a:p>
            <a:pPr marL="36000" indent="0">
              <a:buNone/>
            </a:pPr>
            <a:endParaRPr lang="en-US"/>
          </a:p>
          <a:p>
            <a:r>
              <a:rPr lang="en-US" b="1"/>
              <a:t>Benchmark IT performance </a:t>
            </a:r>
            <a:r>
              <a:rPr lang="en-US"/>
              <a:t>and user experience against industry best practices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The ultimate solution for </a:t>
            </a:r>
            <a:r>
              <a:rPr lang="en-US" b="1"/>
              <a:t>assessing, monitoring and optimizing </a:t>
            </a:r>
            <a:r>
              <a:rPr lang="en-US"/>
              <a:t>the digital experience of all employees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Reduce Mean Time To Repair (MTTR) </a:t>
            </a:r>
            <a:r>
              <a:rPr lang="en-US"/>
              <a:t>through real-time visibility and automation</a:t>
            </a:r>
          </a:p>
          <a:p>
            <a:pPr>
              <a:spcBef>
                <a:spcPts val="1200"/>
              </a:spcBef>
            </a:pPr>
            <a:r>
              <a:rPr lang="en-US" b="1"/>
              <a:t>Enhance employee productivity and satisfaction </a:t>
            </a:r>
            <a:r>
              <a:rPr lang="en-US"/>
              <a:t>by optimizing boot and logon times and reducing crashes </a:t>
            </a:r>
          </a:p>
          <a:p>
            <a:pPr>
              <a:spcBef>
                <a:spcPts val="1200"/>
              </a:spcBef>
            </a:pPr>
            <a:r>
              <a:rPr lang="en-US" b="1"/>
              <a:t>Facilitate smarter and easier decisions </a:t>
            </a:r>
            <a:r>
              <a:rPr lang="en-US"/>
              <a:t>through improved service desk interaction with end-users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DE53C8C-0A63-E491-7636-A9C9C2CA474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73A97EB3-20D4-BFB0-4880-58CF9EC8019C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73041046-8F0C-ACC9-1C5C-21B9DC248A64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u texte 4">
            <a:extLst>
              <a:ext uri="{FF2B5EF4-FFF2-40B4-BE49-F238E27FC236}">
                <a16:creationId xmlns:a16="http://schemas.microsoft.com/office/drawing/2014/main" id="{A7280599-CE4A-32D4-0445-BD9D59DE048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/>
              <a:t>Improve your DEX score through:</a:t>
            </a:r>
          </a:p>
        </p:txBody>
      </p:sp>
      <p:pic>
        <p:nvPicPr>
          <p:cNvPr id="22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8CD30DCA-2914-1940-E3AE-9982BB1B8905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C8FB382-ABE3-9216-C1DB-A9D9CDBB238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6"/>
            <a:ext cx="568257" cy="566839"/>
          </a:xfrm>
        </p:spPr>
      </p:pic>
      <p:pic>
        <p:nvPicPr>
          <p:cNvPr id="2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D1432A4-8F51-61F6-6195-2D0E69DC9485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2" name="Picture 41">
            <a:hlinkClick r:id="rId15" action="ppaction://hlinksldjump" tooltip="Workplace summary"/>
            <a:extLst>
              <a:ext uri="{FF2B5EF4-FFF2-40B4-BE49-F238E27FC236}">
                <a16:creationId xmlns:a16="http://schemas.microsoft.com/office/drawing/2014/main" id="{2EECEECE-70EF-C597-88D6-FD7F2F98BAC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152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5216357D-80D6-99AB-D9AB-827976EAE4E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310207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216357D-80D6-99AB-D9AB-827976EAE4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Espace réservé pour une image  12" descr="Une image contenant capture d’écran, Graphique, dessin humoristique, art&#10;&#10;Description générée automatiquement">
            <a:extLst>
              <a:ext uri="{FF2B5EF4-FFF2-40B4-BE49-F238E27FC236}">
                <a16:creationId xmlns:a16="http://schemas.microsoft.com/office/drawing/2014/main" id="{F31A80DC-BF2B-CA1A-59A9-A2A1BDC10A04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14411" y="-1"/>
            <a:ext cx="6363164" cy="3866487"/>
          </a:xfrm>
        </p:spPr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Governance &amp; ITSM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technologies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Users</a:t>
            </a:r>
          </a:p>
        </p:txBody>
      </p:sp>
      <p:pic>
        <p:nvPicPr>
          <p:cNvPr id="14" name="Espace réservé pour une image  13">
            <a:extLst>
              <a:ext uri="{FF2B5EF4-FFF2-40B4-BE49-F238E27FC236}">
                <a16:creationId xmlns:a16="http://schemas.microsoft.com/office/drawing/2014/main" id="{A45BB27A-636B-FDE7-8D9D-5DC21F82F28C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5464" y="2837694"/>
            <a:ext cx="9576742" cy="5764545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C0BA761-F31F-17D6-5770-1B7968AA68C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/>
              <a:t>Full coverage of processes and best practices including: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Lack of control of IT assets and associated services, with more than 50k users and +500k assets to manage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5" y="10341372"/>
            <a:ext cx="5771004" cy="3049508"/>
          </a:xfrm>
        </p:spPr>
        <p:txBody>
          <a:bodyPr/>
          <a:lstStyle/>
          <a:p>
            <a:r>
              <a:rPr lang="en-US"/>
              <a:t>Deployment of asset management framework: </a:t>
            </a:r>
          </a:p>
          <a:p>
            <a:pPr marL="285750" indent="-285750">
              <a:buFontTx/>
              <a:buChar char="-"/>
            </a:pPr>
            <a:r>
              <a:rPr lang="en-US"/>
              <a:t>Assessment of existing data sources and procedures (AS-IS)</a:t>
            </a:r>
          </a:p>
          <a:p>
            <a:pPr marL="285750" indent="-285750">
              <a:buFontTx/>
              <a:buChar char="-"/>
            </a:pPr>
            <a:r>
              <a:rPr lang="en-US"/>
              <a:t>Definition of AM, CM and IM processes</a:t>
            </a:r>
          </a:p>
          <a:p>
            <a:pPr marL="285750" indent="-285750">
              <a:buFontTx/>
              <a:buChar char="-"/>
            </a:pPr>
            <a:r>
              <a:rPr lang="en-US"/>
              <a:t>Implementation of ITSM tool and CMDB with integration and federation of existing sources</a:t>
            </a:r>
          </a:p>
          <a:p>
            <a:pPr marL="285750" indent="-285750">
              <a:buFontTx/>
              <a:buChar char="-"/>
            </a:pPr>
            <a:r>
              <a:rPr lang="en-US"/>
              <a:t>Application discovery and dependency mapping</a:t>
            </a:r>
          </a:p>
          <a:p>
            <a:pPr marL="285750" indent="-285750">
              <a:buFontTx/>
              <a:buChar char="-"/>
            </a:pPr>
            <a:r>
              <a:rPr lang="en-US"/>
              <a:t>Catalogue of IT and business services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Reported improvement of service quality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7981786" y="10931916"/>
            <a:ext cx="3070621" cy="845439"/>
          </a:xfrm>
        </p:spPr>
        <p:txBody>
          <a:bodyPr/>
          <a:lstStyle/>
          <a:p>
            <a:r>
              <a:rPr lang="en-US"/>
              <a:t>Average IT cost savings from governance and innovation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ITIL / ITSM certified experts</a:t>
            </a:r>
          </a:p>
        </p:txBody>
      </p:sp>
      <p:pic>
        <p:nvPicPr>
          <p:cNvPr id="12" name="Espace réservé pour une image  11" descr="Une image contenant Police, texte, Graphique, capture d’écran&#10;&#10;Description générée automatiquement">
            <a:extLst>
              <a:ext uri="{FF2B5EF4-FFF2-40B4-BE49-F238E27FC236}">
                <a16:creationId xmlns:a16="http://schemas.microsoft.com/office/drawing/2014/main" id="{3ECEE994-73DC-D651-F22B-6645A8EDE7D6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258824" y="12898581"/>
            <a:ext cx="5930805" cy="644238"/>
          </a:xfrm>
        </p:spPr>
      </p:pic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Finance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+40%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20%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&gt;500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More than 25 years promoting best management practices 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360° approach: </a:t>
            </a:r>
            <a:r>
              <a:rPr lang="en-US"/>
              <a:t>consultants, implementers, trainers and service providers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Teams with the highest certifications </a:t>
            </a:r>
            <a:r>
              <a:rPr lang="en-US"/>
              <a:t>(ITIL, </a:t>
            </a:r>
            <a:r>
              <a:rPr lang="en-US" err="1"/>
              <a:t>SMBOK</a:t>
            </a:r>
            <a:r>
              <a:rPr lang="en-US"/>
              <a:t>, </a:t>
            </a:r>
            <a:r>
              <a:rPr lang="en-US" err="1"/>
              <a:t>PMBOK</a:t>
            </a:r>
            <a:r>
              <a:rPr lang="en-US"/>
              <a:t>, ISO, Lean, Agile)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7691438" cy="4043362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Incident and request </a:t>
            </a:r>
            <a:r>
              <a:rPr lang="en-US"/>
              <a:t>management </a:t>
            </a:r>
          </a:p>
          <a:p>
            <a:pPr>
              <a:spcBef>
                <a:spcPts val="1200"/>
              </a:spcBef>
            </a:pPr>
            <a:r>
              <a:rPr lang="en-US" b="1"/>
              <a:t>Service level </a:t>
            </a:r>
            <a:r>
              <a:rPr lang="en-US"/>
              <a:t>management </a:t>
            </a:r>
          </a:p>
          <a:p>
            <a:pPr>
              <a:spcBef>
                <a:spcPts val="1200"/>
              </a:spcBef>
            </a:pPr>
            <a:r>
              <a:rPr lang="en-US"/>
              <a:t>Financial and </a:t>
            </a:r>
            <a:r>
              <a:rPr lang="en-US" b="1"/>
              <a:t>asset management</a:t>
            </a:r>
            <a:r>
              <a:rPr lang="en-US"/>
              <a:t>, with </a:t>
            </a:r>
            <a:r>
              <a:rPr lang="en-US" b="1"/>
              <a:t>expense optimization </a:t>
            </a:r>
            <a:r>
              <a:rPr lang="en-US"/>
              <a:t>option</a:t>
            </a:r>
          </a:p>
          <a:p>
            <a:pPr>
              <a:spcBef>
                <a:spcPts val="1200"/>
              </a:spcBef>
            </a:pPr>
            <a:r>
              <a:rPr lang="en-US"/>
              <a:t>Inventory and </a:t>
            </a:r>
            <a:r>
              <a:rPr lang="en-US" b="1"/>
              <a:t>configuration management </a:t>
            </a:r>
            <a:r>
              <a:rPr lang="en-US"/>
              <a:t>CMDB and CMS</a:t>
            </a:r>
          </a:p>
          <a:p>
            <a:pPr>
              <a:spcBef>
                <a:spcPts val="1200"/>
              </a:spcBef>
            </a:pPr>
            <a:r>
              <a:rPr lang="en-US"/>
              <a:t>Observability and </a:t>
            </a:r>
            <a:r>
              <a:rPr lang="en-US" b="1"/>
              <a:t>event management </a:t>
            </a:r>
          </a:p>
          <a:p>
            <a:pPr>
              <a:spcBef>
                <a:spcPts val="1200"/>
              </a:spcBef>
            </a:pPr>
            <a:r>
              <a:rPr lang="en-US"/>
              <a:t>Management </a:t>
            </a:r>
            <a:r>
              <a:rPr lang="en-US" b="1"/>
              <a:t>cockpit</a:t>
            </a:r>
            <a:r>
              <a:rPr lang="en-US"/>
              <a:t>, business intelligence and reporting </a:t>
            </a:r>
          </a:p>
          <a:p>
            <a:pPr>
              <a:spcBef>
                <a:spcPts val="1200"/>
              </a:spcBef>
            </a:pPr>
            <a:r>
              <a:rPr lang="en-US" b="1"/>
              <a:t>Security</a:t>
            </a:r>
            <a:r>
              <a:rPr lang="en-US"/>
              <a:t> management and compliance 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Take charge of your IT services and digital assets by </a:t>
            </a:r>
            <a:r>
              <a:rPr lang="en-US" b="1"/>
              <a:t>leveraging best practices, efficient processes and powerful management tools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Expense optimization:</a:t>
            </a:r>
          </a:p>
          <a:p>
            <a:pPr lvl="1">
              <a:spcBef>
                <a:spcPts val="1200"/>
              </a:spcBef>
            </a:pPr>
            <a:r>
              <a:rPr lang="en-US"/>
              <a:t>Tailored solutions for </a:t>
            </a:r>
            <a:r>
              <a:rPr lang="en-US" b="1"/>
              <a:t>mobility</a:t>
            </a:r>
            <a:r>
              <a:rPr lang="en-US"/>
              <a:t> communications domain </a:t>
            </a:r>
          </a:p>
          <a:p>
            <a:pPr lvl="1">
              <a:spcBef>
                <a:spcPts val="1200"/>
              </a:spcBef>
            </a:pPr>
            <a:r>
              <a:rPr lang="en-US" b="1"/>
              <a:t>Auditing</a:t>
            </a:r>
            <a:r>
              <a:rPr lang="en-US"/>
              <a:t> mobility CMDB for telecommunication and IT cross check</a:t>
            </a:r>
          </a:p>
          <a:p>
            <a:pPr lvl="1">
              <a:spcBef>
                <a:spcPts val="1200"/>
              </a:spcBef>
            </a:pPr>
            <a:r>
              <a:rPr lang="en-US"/>
              <a:t>Powered by </a:t>
            </a:r>
            <a:r>
              <a:rPr lang="en-US" b="1"/>
              <a:t>twist </a:t>
            </a:r>
            <a:r>
              <a:rPr lang="en-US"/>
              <a:t>technology </a:t>
            </a:r>
          </a:p>
        </p:txBody>
      </p:sp>
      <p:pic>
        <p:nvPicPr>
          <p:cNvPr id="3074" name="Picture 2" descr="Une image contenant Graphique, Police, capture d’écran, logo&#10;&#10;Description générée automatiquement">
            <a:extLst>
              <a:ext uri="{FF2B5EF4-FFF2-40B4-BE49-F238E27FC236}">
                <a16:creationId xmlns:a16="http://schemas.microsoft.com/office/drawing/2014/main" id="{781F6306-A1DA-7587-A172-FEAFB32B2973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19DFB8FC-FC19-107F-3F70-2D3A57A5F8B9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4436E9D8-5E76-69DF-0E73-2582E1F3216C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F696B3BE-201B-D33B-D802-D0FCB1557FFF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7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3B930604-840F-CA19-C043-A5516671E130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8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742CD83F-26D7-96F1-AD01-42E28C628348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1A00BE96-A227-7DD9-595C-87FF815237D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3" name="Espace réservé du texte 26">
            <a:extLst>
              <a:ext uri="{FF2B5EF4-FFF2-40B4-BE49-F238E27FC236}">
                <a16:creationId xmlns:a16="http://schemas.microsoft.com/office/drawing/2014/main" id="{CB75EEC4-501C-E17A-75B6-56CB4E8EBD05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Flexible solution that easily adapts to your tools or integrates with ours</a:t>
            </a:r>
          </a:p>
        </p:txBody>
      </p:sp>
      <p:pic>
        <p:nvPicPr>
          <p:cNvPr id="45" name="Picture 44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541C71FA-2D51-129F-2E0E-B45B38D760C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33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hink-cell data - do not delete" hidden="1">
            <a:extLst>
              <a:ext uri="{FF2B5EF4-FFF2-40B4-BE49-F238E27FC236}">
                <a16:creationId xmlns:a16="http://schemas.microsoft.com/office/drawing/2014/main" id="{0518CC4F-2041-A9FA-AE23-8CFA8590EFB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35398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518CC4F-2041-A9FA-AE23-8CFA8590EFB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Espace réservé pour une image  15" descr="Une image contenant cercle, capture d’écran, Graphique, violet&#10;&#10;Description générée automatiquement">
            <a:extLst>
              <a:ext uri="{FF2B5EF4-FFF2-40B4-BE49-F238E27FC236}">
                <a16:creationId xmlns:a16="http://schemas.microsoft.com/office/drawing/2014/main" id="{5A483DEB-79CD-DE18-6021-B1162D935C1A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93711" y="-1"/>
            <a:ext cx="6363164" cy="3866487"/>
          </a:xfrm>
        </p:spPr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Adoption &amp; Change Management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Users</a:t>
            </a:r>
          </a:p>
        </p:txBody>
      </p:sp>
      <p:pic>
        <p:nvPicPr>
          <p:cNvPr id="21" name="Espace réservé pour une image  20">
            <a:extLst>
              <a:ext uri="{FF2B5EF4-FFF2-40B4-BE49-F238E27FC236}">
                <a16:creationId xmlns:a16="http://schemas.microsoft.com/office/drawing/2014/main" id="{C6FD90D3-7F6B-F40B-89F3-9E6104126B2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7834" y="2951994"/>
            <a:ext cx="9502235" cy="5764545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C0BA761-F31F-17D6-5770-1B7968AA68C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66353"/>
            <a:ext cx="7691560" cy="448526"/>
          </a:xfrm>
        </p:spPr>
        <p:txBody>
          <a:bodyPr/>
          <a:lstStyle/>
          <a:p>
            <a:r>
              <a:rPr lang="en-US" b="1"/>
              <a:t>Driving digital transformation through: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Modernization of workstations and deployment of Windows 10 and Office 365 on 5,000 workstations « airport » and 6,500 « office » positions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An adoption strategy that highlights the benefits of the new tools while minimizing resistance to change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095635" y="10931916"/>
            <a:ext cx="3377683" cy="845439"/>
          </a:xfrm>
        </p:spPr>
        <p:txBody>
          <a:bodyPr/>
          <a:lstStyle/>
          <a:p>
            <a:r>
              <a:rPr lang="en-US" spc="-30"/>
              <a:t>Of projects underperform due to poor change management 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 wrap="square">
            <a:noAutofit/>
          </a:bodyPr>
          <a:lstStyle/>
          <a:p>
            <a:r>
              <a:rPr lang="en-US" spc="-30"/>
              <a:t>Average employees use of M365 functionalities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wrap="square">
            <a:noAutofit/>
          </a:bodyPr>
          <a:lstStyle/>
          <a:p>
            <a:r>
              <a:rPr lang="en-US" spc="-30"/>
              <a:t>Of employees declare lack of training in new tools</a:t>
            </a:r>
          </a:p>
        </p:txBody>
      </p:sp>
      <p:pic>
        <p:nvPicPr>
          <p:cNvPr id="24" name="Picture Placeholder 23" descr="A light bulb with a rocket in the middle&#10;&#10;Description automatically generated">
            <a:extLst>
              <a:ext uri="{FF2B5EF4-FFF2-40B4-BE49-F238E27FC236}">
                <a16:creationId xmlns:a16="http://schemas.microsoft.com/office/drawing/2014/main" id="{A7E64652-82B3-5F1C-20D5-165C5D566014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4" name="Espace réservé pour une image  13">
            <a:extLst>
              <a:ext uri="{FF2B5EF4-FFF2-40B4-BE49-F238E27FC236}">
                <a16:creationId xmlns:a16="http://schemas.microsoft.com/office/drawing/2014/main" id="{3D117F1E-8F80-C7F0-4F6F-5CD969EB5248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Transport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&gt;60%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&lt;25%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&gt;70%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Human-centric solutions </a:t>
            </a:r>
            <a:r>
              <a:rPr lang="en-US"/>
              <a:t>based on employees needs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360° approach: </a:t>
            </a:r>
            <a:r>
              <a:rPr lang="en-US"/>
              <a:t>consultants, implementers, trainers and service providers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Core focus on usage and digital experience </a:t>
            </a:r>
          </a:p>
        </p:txBody>
      </p:sp>
      <p:sp>
        <p:nvSpPr>
          <p:cNvPr id="27" name="Espace réservé du texte 26">
            <a:extLst>
              <a:ext uri="{FF2B5EF4-FFF2-40B4-BE49-F238E27FC236}">
                <a16:creationId xmlns:a16="http://schemas.microsoft.com/office/drawing/2014/main" id="{8426D2BE-D54B-EF59-A6A0-CC1783826E6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Aligned with market best practices </a:t>
            </a:r>
            <a:r>
              <a:rPr lang="en-US"/>
              <a:t>backed by 40 years of experience 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208463"/>
            <a:ext cx="7691438" cy="4717823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AS-IS assessment</a:t>
            </a:r>
            <a:r>
              <a:rPr lang="en-US"/>
              <a:t> of the current state of processes, tools, and people, including usage metrics of key tools to identify gaps and opportunities</a:t>
            </a:r>
          </a:p>
          <a:p>
            <a:pPr>
              <a:spcBef>
                <a:spcPts val="1200"/>
              </a:spcBef>
            </a:pPr>
            <a:r>
              <a:rPr lang="en-US" b="1"/>
              <a:t>Advisory plan </a:t>
            </a:r>
            <a:r>
              <a:rPr lang="en-US"/>
              <a:t>for identified areas of organizational improvement </a:t>
            </a:r>
          </a:p>
          <a:p>
            <a:pPr>
              <a:spcBef>
                <a:spcPts val="1200"/>
              </a:spcBef>
            </a:pPr>
            <a:r>
              <a:rPr lang="en-US" b="1"/>
              <a:t>Change management support </a:t>
            </a:r>
            <a:r>
              <a:rPr lang="en-US"/>
              <a:t>to engage stakeholders, define use cases, and implement changes with external guidance at every phase</a:t>
            </a:r>
          </a:p>
          <a:p>
            <a:pPr>
              <a:spcBef>
                <a:spcPts val="1200"/>
              </a:spcBef>
            </a:pPr>
            <a:r>
              <a:rPr lang="en-US" b="1"/>
              <a:t>Employee training</a:t>
            </a:r>
            <a:r>
              <a:rPr lang="en-US"/>
              <a:t> and train-the-trainer programs to empower the organization</a:t>
            </a:r>
          </a:p>
          <a:p>
            <a:pPr>
              <a:spcBef>
                <a:spcPts val="1200"/>
              </a:spcBef>
            </a:pPr>
            <a:r>
              <a:rPr lang="en-US" b="1"/>
              <a:t>Communication campaign support</a:t>
            </a:r>
            <a:r>
              <a:rPr lang="en-US"/>
              <a:t> in design and execution for effective change adoption</a:t>
            </a:r>
          </a:p>
          <a:p>
            <a:pPr>
              <a:spcBef>
                <a:spcPts val="1200"/>
              </a:spcBef>
            </a:pPr>
            <a:endParaRPr lang="en-US"/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Supporting changes in IT working practices </a:t>
            </a:r>
            <a:r>
              <a:rPr lang="en-US"/>
              <a:t>by leveraging on technological expertise and adopting a collaborative and pragmatic approach to user adoption</a:t>
            </a:r>
          </a:p>
          <a:p>
            <a:r>
              <a:rPr lang="en-US" b="1"/>
              <a:t>Transforming to remain competitive </a:t>
            </a:r>
            <a:r>
              <a:rPr lang="en-US"/>
              <a:t>by addressing tool obsolescence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Increase performance and employee's satisfaction with: </a:t>
            </a:r>
          </a:p>
          <a:p>
            <a:pPr lvl="1">
              <a:spcBef>
                <a:spcPts val="1200"/>
              </a:spcBef>
            </a:pPr>
            <a:r>
              <a:rPr lang="en-US" b="1"/>
              <a:t>Training resources with web platforms </a:t>
            </a:r>
            <a:r>
              <a:rPr lang="en-US"/>
              <a:t>to </a:t>
            </a:r>
            <a:r>
              <a:rPr lang="en-US" b="1"/>
              <a:t>training pills </a:t>
            </a:r>
            <a:r>
              <a:rPr lang="en-US"/>
              <a:t>and </a:t>
            </a:r>
            <a:r>
              <a:rPr lang="en-US" b="1"/>
              <a:t>workshop</a:t>
            </a:r>
            <a:r>
              <a:rPr lang="en-US"/>
              <a:t> templates</a:t>
            </a:r>
          </a:p>
          <a:p>
            <a:pPr lvl="1">
              <a:spcBef>
                <a:spcPts val="1200"/>
              </a:spcBef>
            </a:pPr>
            <a:r>
              <a:rPr lang="en-US" b="1"/>
              <a:t>Ergonomic interfaces </a:t>
            </a:r>
          </a:p>
          <a:p>
            <a:pPr lvl="1">
              <a:spcBef>
                <a:spcPts val="1200"/>
              </a:spcBef>
            </a:pPr>
            <a:r>
              <a:rPr lang="en-US" b="1"/>
              <a:t>Specific on-demand support</a:t>
            </a:r>
          </a:p>
          <a:p>
            <a:pPr>
              <a:spcBef>
                <a:spcPts val="1200"/>
              </a:spcBef>
            </a:pPr>
            <a:r>
              <a:rPr lang="en-US" b="1"/>
              <a:t>Leverage your IT project to impact your business </a:t>
            </a:r>
            <a:r>
              <a:rPr lang="en-US"/>
              <a:t>and organization</a:t>
            </a:r>
          </a:p>
        </p:txBody>
      </p:sp>
      <p:pic>
        <p:nvPicPr>
          <p:cNvPr id="4098" name="Picture 2" descr="Une image contenant Graphique, cercle, symbole, logo&#10;&#10;Description générée automatiquement">
            <a:extLst>
              <a:ext uri="{FF2B5EF4-FFF2-40B4-BE49-F238E27FC236}">
                <a16:creationId xmlns:a16="http://schemas.microsoft.com/office/drawing/2014/main" id="{6CF165E2-F5F7-AC6E-075E-A139E402717D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1E51281-442D-E5F7-3018-68D4A602ACF0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059E1B9-C1E0-10EA-A911-5B3AE5382807}"/>
              </a:ext>
            </a:extLst>
          </p:cNvPr>
          <p:cNvSpPr/>
          <p:nvPr/>
        </p:nvSpPr>
        <p:spPr>
          <a:xfrm>
            <a:off x="17513718" y="1207152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AEEC3728-8FCC-8750-97E3-037093620301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5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F8A6EBBD-7F7B-D450-A6C2-035F110B320C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9607ED5-7ED2-AE38-78F2-D5356E675D16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7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891C3524-C396-9261-F18A-3B61850B5025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2" name="Picture 21">
            <a:hlinkClick r:id="rId15" action="ppaction://hlinksldjump" tooltip="Workplace summary"/>
            <a:extLst>
              <a:ext uri="{FF2B5EF4-FFF2-40B4-BE49-F238E27FC236}">
                <a16:creationId xmlns:a16="http://schemas.microsoft.com/office/drawing/2014/main" id="{9FE2C5EE-B06D-4D87-2BE9-32856246BAE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62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20944DB5-E657-25D8-ECC2-73760B90393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57915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0944DB5-E657-25D8-ECC2-73760B90393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Espace réservé pour une image  12" descr="Une image contenant capture d’écran, dessin humoristique&#10;&#10;Description générée automatiquement">
            <a:extLst>
              <a:ext uri="{FF2B5EF4-FFF2-40B4-BE49-F238E27FC236}">
                <a16:creationId xmlns:a16="http://schemas.microsoft.com/office/drawing/2014/main" id="{BD7243FA-651C-9E34-0971-2FE2193984D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7841933" y="368300"/>
            <a:ext cx="5318129" cy="3231486"/>
          </a:xfrm>
        </p:spPr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Multi-platform Services 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certifications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Solutions</a:t>
            </a:r>
          </a:p>
        </p:txBody>
      </p:sp>
      <p:pic>
        <p:nvPicPr>
          <p:cNvPr id="14" name="Espace réservé pour une image  13">
            <a:extLst>
              <a:ext uri="{FF2B5EF4-FFF2-40B4-BE49-F238E27FC236}">
                <a16:creationId xmlns:a16="http://schemas.microsoft.com/office/drawing/2014/main" id="{08C18322-CF47-54B1-A798-7F993F0B5C31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0179" y="2951994"/>
            <a:ext cx="9613995" cy="5764545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C0BA761-F31F-17D6-5770-1B7968AA68C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 wrap="square"/>
          <a:lstStyle/>
          <a:p>
            <a:r>
              <a:rPr lang="en-US"/>
              <a:t>Adopt modern work practices with multi-platform flexibility and the freedom to choose:</a:t>
            </a:r>
          </a:p>
          <a:p>
            <a:endParaRPr lang="en-US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Optimize and maintain a mobile fleet of 50,000 assets (lines and terminals) for 140,000 users, interconnect with mobile operators in France and abroad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Deployment of our autonomously managed SaaS solution, Twist </a:t>
            </a:r>
          </a:p>
          <a:p>
            <a:pPr marL="285750" indent="-285750">
              <a:buFontTx/>
              <a:buChar char="-"/>
            </a:pPr>
            <a:r>
              <a:rPr lang="en-US"/>
              <a:t>Real-time user consumption analysis via intuitive BI Dashboards</a:t>
            </a:r>
          </a:p>
          <a:p>
            <a:pPr marL="285750" indent="-285750">
              <a:buFontTx/>
              <a:buChar char="-"/>
            </a:pPr>
            <a:r>
              <a:rPr lang="en-US"/>
              <a:t>Interconnection with customer IS and suppliers</a:t>
            </a:r>
          </a:p>
          <a:p>
            <a:pPr marL="285750" indent="-285750">
              <a:buFontTx/>
              <a:buChar char="-"/>
            </a:pPr>
            <a:r>
              <a:rPr lang="en-US"/>
              <a:t>Identification of lines to be terminated, settlement requests, monitoring of credit balances and proposal of the most suitable mobile offers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/>
              <a:t>Companies offer or plan </a:t>
            </a:r>
            <a:r>
              <a:rPr lang="en-US" err="1"/>
              <a:t>CYOD</a:t>
            </a:r>
            <a:r>
              <a:rPr lang="en-US"/>
              <a:t> programs in 2023 vs. 2022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Devices managed by Econocom 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Accreditations from MS, Apple and Google 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+30%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&gt;1m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&gt;850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Agnostic approach </a:t>
            </a:r>
            <a:r>
              <a:rPr lang="en-US"/>
              <a:t>with dedicated teams for Microsoft, Apple and Google 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Unique combination of distribution, deployment and managed services 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Cross platform with zero-touch and auto-enrolment process</a:t>
            </a:r>
          </a:p>
        </p:txBody>
      </p:sp>
      <p:sp>
        <p:nvSpPr>
          <p:cNvPr id="27" name="Espace réservé du texte 26">
            <a:extLst>
              <a:ext uri="{FF2B5EF4-FFF2-40B4-BE49-F238E27FC236}">
                <a16:creationId xmlns:a16="http://schemas.microsoft.com/office/drawing/2014/main" id="{8426D2BE-D54B-EF59-A6A0-CC1783826E6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Full coverage of traditional workplace </a:t>
            </a:r>
            <a:r>
              <a:rPr lang="en-US"/>
              <a:t>(Windows, </a:t>
            </a:r>
            <a:r>
              <a:rPr lang="en-US" err="1"/>
              <a:t>MacOs</a:t>
            </a:r>
            <a:r>
              <a:rPr lang="en-US"/>
              <a:t>, ChromeOS)</a:t>
            </a:r>
            <a:r>
              <a:rPr lang="en-US" b="1"/>
              <a:t> and mobility </a:t>
            </a:r>
            <a:r>
              <a:rPr lang="en-US"/>
              <a:t>(Android, IOS, </a:t>
            </a:r>
            <a:r>
              <a:rPr lang="en-US" err="1"/>
              <a:t>IpadOS</a:t>
            </a:r>
            <a:r>
              <a:rPr lang="en-US"/>
              <a:t>)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679575"/>
            <a:ext cx="7691438" cy="377544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Readiness assessment </a:t>
            </a:r>
            <a:r>
              <a:rPr lang="en-US"/>
              <a:t>(network, directory, security etc.)</a:t>
            </a:r>
          </a:p>
          <a:p>
            <a:pPr>
              <a:spcBef>
                <a:spcPts val="1200"/>
              </a:spcBef>
            </a:pPr>
            <a:r>
              <a:rPr lang="en-US"/>
              <a:t>Cross-platform </a:t>
            </a:r>
            <a:r>
              <a:rPr lang="en-US" b="1"/>
              <a:t>implementation</a:t>
            </a:r>
            <a:r>
              <a:rPr lang="en-US"/>
              <a:t> and integration</a:t>
            </a:r>
          </a:p>
          <a:p>
            <a:pPr>
              <a:spcBef>
                <a:spcPts val="1200"/>
              </a:spcBef>
            </a:pPr>
            <a:r>
              <a:rPr lang="en-US"/>
              <a:t>Device and application </a:t>
            </a:r>
            <a:r>
              <a:rPr lang="en-US" b="1"/>
              <a:t>deployment</a:t>
            </a:r>
          </a:p>
          <a:p>
            <a:pPr>
              <a:spcBef>
                <a:spcPts val="1200"/>
              </a:spcBef>
            </a:pPr>
            <a:r>
              <a:rPr lang="en-US" b="1"/>
              <a:t>Expert/Premier support </a:t>
            </a:r>
          </a:p>
          <a:p>
            <a:pPr>
              <a:spcBef>
                <a:spcPts val="1200"/>
              </a:spcBef>
            </a:pPr>
            <a:r>
              <a:rPr lang="en-US" b="1"/>
              <a:t>IT &amp; Security operations</a:t>
            </a:r>
            <a:r>
              <a:rPr lang="en-US"/>
              <a:t>: patch management, security policies, inventory and asset management, supervision, etc.</a:t>
            </a:r>
          </a:p>
          <a:p>
            <a:pPr>
              <a:spcBef>
                <a:spcPts val="1200"/>
              </a:spcBef>
            </a:pPr>
            <a:r>
              <a:rPr lang="en-US" b="1"/>
              <a:t>Engineering</a:t>
            </a:r>
            <a:r>
              <a:rPr lang="en-US"/>
              <a:t> and continuous improvement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No matter the workplace platform, we’ll help you get the most out of it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604212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/>
              <a:t>Empower digital users the </a:t>
            </a:r>
            <a:r>
              <a:rPr lang="en-US" b="1"/>
              <a:t>freedom to choose</a:t>
            </a:r>
          </a:p>
          <a:p>
            <a:pPr>
              <a:spcBef>
                <a:spcPts val="1200"/>
              </a:spcBef>
            </a:pPr>
            <a:r>
              <a:rPr lang="en-US" b="1"/>
              <a:t>Minimize risks </a:t>
            </a:r>
            <a:r>
              <a:rPr lang="en-US"/>
              <a:t>by keeping the same management and security standards across all platforms</a:t>
            </a:r>
          </a:p>
          <a:p>
            <a:pPr>
              <a:spcBef>
                <a:spcPts val="1200"/>
              </a:spcBef>
            </a:pPr>
            <a:r>
              <a:rPr lang="en-US" b="1"/>
              <a:t>Simplify support </a:t>
            </a:r>
            <a:r>
              <a:rPr lang="en-US"/>
              <a:t>and operations, with single provider, reduced costs and real time expense tracking </a:t>
            </a:r>
          </a:p>
          <a:p>
            <a:pPr>
              <a:spcBef>
                <a:spcPts val="1200"/>
              </a:spcBef>
            </a:pPr>
            <a:r>
              <a:rPr lang="en-US" b="1"/>
              <a:t>Accelerate the adoption </a:t>
            </a:r>
            <a:r>
              <a:rPr lang="en-US"/>
              <a:t>of new releases</a:t>
            </a:r>
          </a:p>
        </p:txBody>
      </p:sp>
      <p:pic>
        <p:nvPicPr>
          <p:cNvPr id="2050" name="Picture 2" descr="Une image contenant Graphique, Police, capture d’écran, logo&#10;&#10;Description générée automatiquement">
            <a:extLst>
              <a:ext uri="{FF2B5EF4-FFF2-40B4-BE49-F238E27FC236}">
                <a16:creationId xmlns:a16="http://schemas.microsoft.com/office/drawing/2014/main" id="{A269EB16-18B0-7DD3-B8E4-B2B17A117E64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32FA3527-5D38-734F-30FC-AC661A1A6BCF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FC7BAB09-5D33-AB44-37FB-746136B2AB2A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0BA1B5A5-2CAA-A2E6-2789-0037546861AC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33DFE9E-8D29-E862-0174-EE835EFFB0D4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228B0AC-EEBD-2248-B8C6-6D6DB30E41CF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7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CF173B75-07AD-83AC-0A7C-092D3676D8BA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344C80DE-57C0-FB1A-6D20-E2F57923B091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94350" y="12873685"/>
            <a:ext cx="5991225" cy="743128"/>
          </a:xfrm>
          <a:prstGeom prst="rect">
            <a:avLst/>
          </a:prstGeom>
        </p:spPr>
      </p:pic>
      <p:pic>
        <p:nvPicPr>
          <p:cNvPr id="53" name="Picture 52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CC5FDB33-47C4-FA11-D4AB-4825CAE2223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953FD010-14E5-83B0-F378-E3BDA66A805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279029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53FD010-14E5-83B0-F378-E3BDA66A80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Espace réservé pour une image  12" descr="Une image contenant dessin humoristique, art&#10;&#10;Description générée automatiquement">
            <a:extLst>
              <a:ext uri="{FF2B5EF4-FFF2-40B4-BE49-F238E27FC236}">
                <a16:creationId xmlns:a16="http://schemas.microsoft.com/office/drawing/2014/main" id="{999172B7-E1A2-D200-2A2C-B67C3A59E8A0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7573295" y="0"/>
            <a:ext cx="5258814" cy="3195444"/>
          </a:xfrm>
        </p:spPr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Collaborations &amp; Productivity 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technologies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Solutions</a:t>
            </a:r>
          </a:p>
        </p:txBody>
      </p:sp>
      <p:pic>
        <p:nvPicPr>
          <p:cNvPr id="16" name="Espace réservé pour une image  15">
            <a:extLst>
              <a:ext uri="{FF2B5EF4-FFF2-40B4-BE49-F238E27FC236}">
                <a16:creationId xmlns:a16="http://schemas.microsoft.com/office/drawing/2014/main" id="{60B17AF6-7750-45F5-8D5D-D839FC3CAD9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81256" y="2866962"/>
            <a:ext cx="9527055" cy="6066697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C0BA761-F31F-17D6-5770-1B7968AA68C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566" y="3690153"/>
            <a:ext cx="7691560" cy="448526"/>
          </a:xfrm>
        </p:spPr>
        <p:txBody>
          <a:bodyPr wrap="square" lIns="91440" tIns="45720" rIns="91440" bIns="45720" anchor="t">
            <a:noAutofit/>
          </a:bodyPr>
          <a:lstStyle/>
          <a:p>
            <a:r>
              <a:rPr lang="en-US" b="1">
                <a:latin typeface="Montserrat Medium"/>
              </a:rPr>
              <a:t>Share a common vision across technical collaboration, organizational and financial dimensions</a:t>
            </a:r>
            <a:endParaRPr lang="en-US">
              <a:latin typeface="Montserrat Medium"/>
            </a:endParaRP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Reconcile the operator’s cloud with one of its subsidiaries within 10 days 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Support for analysis, strategy definition and collaboration data migration </a:t>
            </a:r>
          </a:p>
          <a:p>
            <a:pPr marL="285750" indent="-285750">
              <a:buFontTx/>
              <a:buChar char="-"/>
            </a:pPr>
            <a:r>
              <a:rPr lang="en-US"/>
              <a:t>Centralize information </a:t>
            </a:r>
          </a:p>
          <a:p>
            <a:pPr marL="285750" indent="-285750">
              <a:buFontTx/>
              <a:buChar char="-"/>
            </a:pPr>
            <a:r>
              <a:rPr lang="en-US"/>
              <a:t>Data governance</a:t>
            </a:r>
          </a:p>
          <a:p>
            <a:pPr marL="285750" indent="-285750">
              <a:buFontTx/>
              <a:buChar char="-"/>
            </a:pPr>
            <a:r>
              <a:rPr lang="en-US"/>
              <a:t>Training and team building 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companies work under hybrid models in 2023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0980862" y="10931916"/>
            <a:ext cx="2537704" cy="845439"/>
          </a:xfrm>
        </p:spPr>
        <p:txBody>
          <a:bodyPr/>
          <a:lstStyle/>
          <a:p>
            <a:r>
              <a:rPr lang="en-US" dirty="0"/>
              <a:t>Certified experts in our team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7989747" y="10931916"/>
            <a:ext cx="3054698" cy="845439"/>
          </a:xfrm>
        </p:spPr>
        <p:txBody>
          <a:bodyPr/>
          <a:lstStyle/>
          <a:p>
            <a:r>
              <a:rPr lang="en-US"/>
              <a:t>Of employees see collaborative working as a competitive advantage</a:t>
            </a:r>
          </a:p>
        </p:txBody>
      </p:sp>
      <p:pic>
        <p:nvPicPr>
          <p:cNvPr id="12" name="Espace réservé pour une image  11" descr="Une image contenant Police, texte, Graphique, graphisme&#10;&#10;Description générée automatiquement">
            <a:extLst>
              <a:ext uri="{FF2B5EF4-FFF2-40B4-BE49-F238E27FC236}">
                <a16:creationId xmlns:a16="http://schemas.microsoft.com/office/drawing/2014/main" id="{211227BD-76F5-6063-8A35-A1F261F8F4E0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5" y="12899851"/>
            <a:ext cx="5907422" cy="641698"/>
          </a:xfrm>
        </p:spPr>
      </p:pic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Transport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80%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20980862" y="10253034"/>
            <a:ext cx="2537704" cy="587174"/>
          </a:xfrm>
        </p:spPr>
        <p:txBody>
          <a:bodyPr/>
          <a:lstStyle/>
          <a:p>
            <a:r>
              <a:rPr lang="en-US"/>
              <a:t>&gt;300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18248244" y="10253034"/>
            <a:ext cx="2537704" cy="587174"/>
          </a:xfrm>
        </p:spPr>
        <p:txBody>
          <a:bodyPr/>
          <a:lstStyle/>
          <a:p>
            <a:r>
              <a:rPr lang="en-US"/>
              <a:t>&gt;75%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Agnostic approach with partnerships </a:t>
            </a:r>
            <a:r>
              <a:rPr lang="en-US"/>
              <a:t>alongside key leading vendors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Flexible approach: implementation partner, service provider or both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Microsoft Modern Work designation </a:t>
            </a:r>
            <a:r>
              <a:rPr lang="en-US"/>
              <a:t>in 5 countries with millions users on daily basis</a:t>
            </a:r>
          </a:p>
        </p:txBody>
      </p:sp>
      <p:sp>
        <p:nvSpPr>
          <p:cNvPr id="27" name="Espace réservé du texte 26">
            <a:extLst>
              <a:ext uri="{FF2B5EF4-FFF2-40B4-BE49-F238E27FC236}">
                <a16:creationId xmlns:a16="http://schemas.microsoft.com/office/drawing/2014/main" id="{8426D2BE-D54B-EF59-A6A0-CC1783826E6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570642"/>
            <a:ext cx="4472735" cy="1134422"/>
          </a:xfrm>
        </p:spPr>
        <p:txBody>
          <a:bodyPr/>
          <a:lstStyle/>
          <a:p>
            <a:r>
              <a:rPr lang="en-US" b="1"/>
              <a:t>Specialized Gather brand to create cutting-edge digital collaboration spaces </a:t>
            </a:r>
            <a:r>
              <a:rPr lang="en-US">
                <a:solidFill>
                  <a:schemeClr val="tx1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https://gather.econocom.com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399115" y="4386263"/>
            <a:ext cx="9193119" cy="4481325"/>
          </a:xfrm>
        </p:spPr>
        <p:txBody>
          <a:bodyPr lIns="91440" tIns="45720" rIns="91440" bIns="45720" anchor="t"/>
          <a:lstStyle/>
          <a:p>
            <a:pPr marL="450850" indent="-414655">
              <a:spcBef>
                <a:spcPts val="600"/>
              </a:spcBef>
            </a:pPr>
            <a:r>
              <a:rPr lang="en-US" b="1">
                <a:latin typeface="Montserrat"/>
              </a:rPr>
              <a:t>Journey to collaboration </a:t>
            </a:r>
            <a:r>
              <a:rPr lang="en-US">
                <a:latin typeface="Montserrat"/>
              </a:rPr>
              <a:t>(M365, Google, Slack)</a:t>
            </a:r>
          </a:p>
          <a:p>
            <a:pPr lvl="1">
              <a:spcBef>
                <a:spcPts val="600"/>
              </a:spcBef>
            </a:pPr>
            <a:r>
              <a:rPr lang="en-US"/>
              <a:t>Identify collaboration opportunities for your organization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>
                <a:latin typeface="Montserrat"/>
              </a:rPr>
              <a:t>Define the scope the project with an end-to-end vision</a:t>
            </a:r>
          </a:p>
          <a:p>
            <a:pPr marL="450850" indent="-414655">
              <a:spcBef>
                <a:spcPts val="600"/>
              </a:spcBef>
            </a:pPr>
            <a:r>
              <a:rPr lang="en-US" b="1"/>
              <a:t>Migrate to collaboration</a:t>
            </a:r>
          </a:p>
          <a:p>
            <a:pPr lvl="1">
              <a:spcBef>
                <a:spcPts val="600"/>
              </a:spcBef>
            </a:pPr>
            <a:r>
              <a:rPr lang="en-US"/>
              <a:t>Set up governance and change management</a:t>
            </a:r>
          </a:p>
          <a:p>
            <a:pPr lvl="1">
              <a:spcBef>
                <a:spcPts val="600"/>
              </a:spcBef>
            </a:pPr>
            <a:r>
              <a:rPr lang="en-US"/>
              <a:t>Source the right products and licenses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>
                <a:latin typeface="Montserrat"/>
              </a:rPr>
              <a:t>Implement the new solution and configure security </a:t>
            </a:r>
          </a:p>
          <a:p>
            <a:pPr marL="450850" indent="-414655">
              <a:spcBef>
                <a:spcPts val="600"/>
              </a:spcBef>
            </a:pPr>
            <a:r>
              <a:rPr lang="en-US" b="1"/>
              <a:t>Support and back up </a:t>
            </a:r>
            <a:r>
              <a:rPr lang="en-US"/>
              <a:t>(stand alone or powered by Veeam)</a:t>
            </a:r>
          </a:p>
          <a:p>
            <a:pPr lvl="1">
              <a:spcBef>
                <a:spcPts val="600"/>
              </a:spcBef>
            </a:pPr>
            <a:r>
              <a:rPr lang="en-US"/>
              <a:t>Expert L2-L3 support </a:t>
            </a:r>
          </a:p>
          <a:p>
            <a:pPr lvl="1">
              <a:spcBef>
                <a:spcPts val="600"/>
              </a:spcBef>
            </a:pPr>
            <a:r>
              <a:rPr lang="en-US"/>
              <a:t>Automatic backups for all tools</a:t>
            </a:r>
          </a:p>
          <a:p>
            <a:pPr lvl="1">
              <a:spcBef>
                <a:spcPts val="600"/>
              </a:spcBef>
            </a:pPr>
            <a:r>
              <a:rPr lang="en-US"/>
              <a:t>Setup and testing of data recovery mechanisms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User first: support users and the IT department </a:t>
            </a:r>
            <a:r>
              <a:rPr lang="en-US"/>
              <a:t>in setting up and using collaborative tools </a:t>
            </a:r>
          </a:p>
          <a:p>
            <a:r>
              <a:rPr lang="en-US" b="1"/>
              <a:t>Exploit the full potential of current tools</a:t>
            </a:r>
            <a:r>
              <a:rPr lang="en-US"/>
              <a:t>, as usually less than 25% of functionalities are used 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r>
              <a:rPr lang="en-US" b="1"/>
              <a:t>Combine user-oriented approaches </a:t>
            </a:r>
            <a:r>
              <a:rPr lang="en-US"/>
              <a:t>with infrastructure expertise for optimal solutions </a:t>
            </a:r>
          </a:p>
          <a:p>
            <a:r>
              <a:rPr lang="en-US" b="1"/>
              <a:t>Integrate collaborative </a:t>
            </a:r>
            <a:r>
              <a:rPr lang="en-US"/>
              <a:t>tools with change management and data protection </a:t>
            </a:r>
          </a:p>
          <a:p>
            <a:r>
              <a:rPr lang="en-US" b="1"/>
              <a:t>Enhance productivity and speed in daily tasks</a:t>
            </a:r>
          </a:p>
          <a:p>
            <a:r>
              <a:rPr lang="en-US" b="1"/>
              <a:t>Enable real-time collaboration </a:t>
            </a:r>
            <a:r>
              <a:rPr lang="en-US"/>
              <a:t>from anywhere, using tools for documents, messaging, meetings, and tasks</a:t>
            </a:r>
          </a:p>
        </p:txBody>
      </p:sp>
      <p:pic>
        <p:nvPicPr>
          <p:cNvPr id="3074" name="Picture 2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450227C7-A84C-EA8C-AFED-8A5C005170F4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7053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6312B02-50AB-F8CB-022A-1E30C758CA0E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9443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155F10B0-2E1B-2255-B6C0-0C381575E4AE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FAA3C236-8175-F49D-AD49-31212378E1D8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70FBB92-E9DC-6161-0356-3FA0A6EF90D1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B9977ABF-628D-8033-D5CD-91A9ED67F742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7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88087F6-6341-4865-DCBE-B9B9A0E4AB52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8" name="Picture 47">
            <a:hlinkClick r:id="rId17" action="ppaction://hlinksldjump" tooltip="Workplace summary"/>
            <a:extLst>
              <a:ext uri="{FF2B5EF4-FFF2-40B4-BE49-F238E27FC236}">
                <a16:creationId xmlns:a16="http://schemas.microsoft.com/office/drawing/2014/main" id="{26CE11CD-A104-A90A-3C10-50DFCFEFFA7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52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hink-cell data - do not delete" hidden="1">
            <a:extLst>
              <a:ext uri="{FF2B5EF4-FFF2-40B4-BE49-F238E27FC236}">
                <a16:creationId xmlns:a16="http://schemas.microsoft.com/office/drawing/2014/main" id="{E2C4171D-837E-5293-1158-04D6ED7F3FE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182969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1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2C4171D-837E-5293-1158-04D6ED7F3F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Espace réservé pour une image  11" descr="Une image contenant clipart, dessin humoristique, Graphique, émoticône&#10;&#10;Description générée automatiquement">
            <a:extLst>
              <a:ext uri="{FF2B5EF4-FFF2-40B4-BE49-F238E27FC236}">
                <a16:creationId xmlns:a16="http://schemas.microsoft.com/office/drawing/2014/main" id="{121123D7-F1E3-06C1-6E96-28EC3CD3FDA7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7017846" y="175748"/>
            <a:ext cx="5784695" cy="3514988"/>
          </a:xfrm>
        </p:spPr>
      </p:pic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D32628-18B1-EF38-0F02-979A2FCD72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AI Solutions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A95E07F-BCD3-0DB8-172B-F90718BA74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technologies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F21935-CA70-8A1E-B9F6-DAD1CF24CC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352EC536-5D7B-4CA0-5E05-9F15FB0661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192C3754-2DEF-D5D3-2A20-EA70CAC03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Solutions</a:t>
            </a:r>
          </a:p>
        </p:txBody>
      </p:sp>
      <p:pic>
        <p:nvPicPr>
          <p:cNvPr id="13" name="Espace réservé pour une image  12">
            <a:extLst>
              <a:ext uri="{FF2B5EF4-FFF2-40B4-BE49-F238E27FC236}">
                <a16:creationId xmlns:a16="http://schemas.microsoft.com/office/drawing/2014/main" id="{C4EF003B-44F2-45BB-CA27-FFBF20F6891F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05" r="2005"/>
          <a:stretch/>
        </p:blipFill>
        <p:spPr>
          <a:xfrm>
            <a:off x="8993033" y="3229338"/>
            <a:ext cx="8382186" cy="5173630"/>
          </a:xfrm>
        </p:spPr>
      </p:pic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9258F0C-93BB-219F-CC62-FDF1758CA77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Following limited deployment of MS Copilot licenses, a partner is needed to monitor user adoption and provide onsite training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B220BAE-6166-BF62-8FAC-397A281B68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User workshops with IT, champions and end users</a:t>
            </a:r>
          </a:p>
          <a:p>
            <a:pPr marL="285750" indent="-285750">
              <a:buFontTx/>
              <a:buChar char="-"/>
            </a:pPr>
            <a:r>
              <a:rPr lang="en-US"/>
              <a:t>Monthly follow-up with onsite surveys and inspection</a:t>
            </a:r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97B6DBD-D806-1115-3D24-4608FBF478B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Saved weekly by average user​ using MS Copilot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C2D957D-6034-7F54-BF2A-E2FD906E73D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ROI with MS Copilot solution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5A2314C-219A-2921-DC9A-714595DFC0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Countries certified in MS Data &amp; AI </a:t>
            </a:r>
          </a:p>
        </p:txBody>
      </p:sp>
      <p:pic>
        <p:nvPicPr>
          <p:cNvPr id="5" name="Espace réservé pour une image  4">
            <a:extLst>
              <a:ext uri="{FF2B5EF4-FFF2-40B4-BE49-F238E27FC236}">
                <a16:creationId xmlns:a16="http://schemas.microsoft.com/office/drawing/2014/main" id="{39002D73-CAB6-7C2B-E9B6-3C2FD7023BBE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34" r="-320"/>
          <a:stretch/>
        </p:blipFill>
        <p:spPr>
          <a:xfrm>
            <a:off x="18338800" y="12891685"/>
            <a:ext cx="5880099" cy="658030"/>
          </a:xfrm>
        </p:spPr>
      </p:pic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05A7DDE0-913A-3DE9-A7B2-3CA7A79487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Banking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97B989A9-2DCD-8F5A-B813-D072CA2190C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+90 min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A2DBAFB-115E-3FE8-26CE-F084B1DC9D2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3 month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4622846-AC72-175F-05B6-E1F8F0F5099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5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1E2DDA15-6691-69B0-D958-3E4BB5A23A3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360° approach: </a:t>
            </a:r>
            <a:r>
              <a:rPr lang="en-US" err="1"/>
              <a:t>HW</a:t>
            </a:r>
            <a:r>
              <a:rPr lang="en-US"/>
              <a:t> reselling, SW advisory, consultancy and managed services 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A8E6820-DC60-6DDD-E294-A345AE321E4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Ad-hoc solutions for assessment, migration and adoption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828F2714-8FB4-99EF-5C5B-24489DA4AA5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Agnostic approach with partnerships </a:t>
            </a:r>
            <a:r>
              <a:rPr lang="en-US"/>
              <a:t>alongside key AI industry leaders</a:t>
            </a:r>
            <a:endParaRPr lang="en-US" b="1"/>
          </a:p>
        </p:txBody>
      </p:sp>
      <p:sp>
        <p:nvSpPr>
          <p:cNvPr id="27" name="Espace réservé du texte 26">
            <a:extLst>
              <a:ext uri="{FF2B5EF4-FFF2-40B4-BE49-F238E27FC236}">
                <a16:creationId xmlns:a16="http://schemas.microsoft.com/office/drawing/2014/main" id="{8426D2BE-D54B-EF59-A6A0-CC1783826E6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Dedicated expert team certified by Microsoft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05C43AE-9E21-1EC7-DA61-A1CDADE5A67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52059"/>
            <a:ext cx="8662726" cy="4995314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Project support </a:t>
            </a:r>
            <a:r>
              <a:rPr lang="en-US"/>
              <a:t>from the initial Proof of Concept, all through the implementation, up to user training, adoption and change management</a:t>
            </a:r>
          </a:p>
          <a:p>
            <a:pPr>
              <a:spcBef>
                <a:spcPts val="1200"/>
              </a:spcBef>
            </a:pPr>
            <a:r>
              <a:rPr lang="en-US" b="1"/>
              <a:t>Implementation of AI solution with either Employee Copilots</a:t>
            </a:r>
            <a:r>
              <a:rPr lang="en-US"/>
              <a:t>, to increase productivity, or other business AI solution</a:t>
            </a:r>
          </a:p>
          <a:p>
            <a:pPr>
              <a:spcBef>
                <a:spcPts val="1200"/>
              </a:spcBef>
            </a:pPr>
            <a:r>
              <a:rPr lang="en-US" b="1"/>
              <a:t>Wide AI service catalogue including</a:t>
            </a:r>
            <a:r>
              <a:rPr lang="en-US"/>
              <a:t>:</a:t>
            </a:r>
          </a:p>
          <a:p>
            <a:pPr lvl="1">
              <a:spcBef>
                <a:spcPts val="800"/>
              </a:spcBef>
            </a:pPr>
            <a:r>
              <a:rPr lang="en-US" b="1"/>
              <a:t>Assessment</a:t>
            </a:r>
            <a:r>
              <a:rPr lang="en-US"/>
              <a:t> of needs and AI application areas</a:t>
            </a:r>
          </a:p>
          <a:p>
            <a:pPr lvl="1">
              <a:spcBef>
                <a:spcPts val="800"/>
              </a:spcBef>
            </a:pPr>
            <a:r>
              <a:rPr lang="en-US" b="1"/>
              <a:t>Proof of Concept </a:t>
            </a:r>
            <a:r>
              <a:rPr lang="en-US"/>
              <a:t>(PoC): exploring what’s possible</a:t>
            </a:r>
          </a:p>
          <a:p>
            <a:pPr lvl="1">
              <a:spcBef>
                <a:spcPts val="800"/>
              </a:spcBef>
            </a:pPr>
            <a:r>
              <a:rPr lang="en-US"/>
              <a:t>Reselling and </a:t>
            </a:r>
            <a:r>
              <a:rPr lang="en-US" b="1"/>
              <a:t>financing</a:t>
            </a:r>
            <a:r>
              <a:rPr lang="en-US"/>
              <a:t> of </a:t>
            </a:r>
            <a:r>
              <a:rPr lang="en-US" b="1"/>
              <a:t>AI-enabled HW &amp; SW licenses</a:t>
            </a:r>
          </a:p>
          <a:p>
            <a:pPr lvl="1">
              <a:spcBef>
                <a:spcPts val="800"/>
              </a:spcBef>
            </a:pPr>
            <a:r>
              <a:rPr lang="en-US"/>
              <a:t>Implementation of AI tools: </a:t>
            </a:r>
            <a:r>
              <a:rPr lang="en-US" b="1"/>
              <a:t>MS </a:t>
            </a:r>
            <a:r>
              <a:rPr lang="en-US"/>
              <a:t>Copilot and other</a:t>
            </a:r>
          </a:p>
          <a:p>
            <a:pPr lvl="1">
              <a:spcBef>
                <a:spcPts val="800"/>
              </a:spcBef>
            </a:pPr>
            <a:r>
              <a:rPr lang="en-US" b="1"/>
              <a:t>Enabling</a:t>
            </a:r>
            <a:r>
              <a:rPr lang="en-US"/>
              <a:t> and training: embark with confidence</a:t>
            </a:r>
          </a:p>
          <a:p>
            <a:pPr lvl="1">
              <a:spcBef>
                <a:spcPts val="800"/>
              </a:spcBef>
            </a:pPr>
            <a:r>
              <a:rPr lang="en-US"/>
              <a:t>AI (user) </a:t>
            </a:r>
            <a:r>
              <a:rPr lang="en-US" b="1"/>
              <a:t>adoption</a:t>
            </a:r>
            <a:r>
              <a:rPr lang="en-US"/>
              <a:t> support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70866220-63B8-7B1C-27F7-52DF3A8289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Increase productivity and boost creativity </a:t>
            </a:r>
            <a:r>
              <a:rPr lang="en-US"/>
              <a:t>with disruptive AI technologies</a:t>
            </a:r>
          </a:p>
          <a:p>
            <a:r>
              <a:rPr lang="en-US" b="1"/>
              <a:t>Envisioning new ways of working</a:t>
            </a:r>
            <a:r>
              <a:rPr lang="en-US"/>
              <a:t> with a seamless transition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5840758-F3C8-9BE6-5041-AC5C8D2F9B3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Realize your needs, desires, and use cases</a:t>
            </a:r>
          </a:p>
          <a:p>
            <a:pPr>
              <a:spcBef>
                <a:spcPts val="1200"/>
              </a:spcBef>
            </a:pPr>
            <a:r>
              <a:rPr lang="en-US" b="1"/>
              <a:t>Develop a clear AI strategy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identify what is feasible and what is not (yet) possible</a:t>
            </a:r>
          </a:p>
          <a:p>
            <a:pPr>
              <a:spcBef>
                <a:spcPts val="1200"/>
              </a:spcBef>
            </a:pPr>
            <a:r>
              <a:rPr lang="en-US" b="1"/>
              <a:t>Accelerate AI adoption </a:t>
            </a:r>
            <a:r>
              <a:rPr lang="en-US"/>
              <a:t>in daily routines with</a:t>
            </a:r>
            <a:r>
              <a:rPr lang="en-US" b="1"/>
              <a:t> immediate return on investment</a:t>
            </a:r>
          </a:p>
          <a:p>
            <a:pPr>
              <a:spcBef>
                <a:spcPts val="1200"/>
              </a:spcBef>
            </a:pPr>
            <a:r>
              <a:rPr lang="en-US" b="1"/>
              <a:t>Increase user productivity and foster creativity </a:t>
            </a:r>
            <a:endParaRPr lang="en-US"/>
          </a:p>
        </p:txBody>
      </p:sp>
      <p:pic>
        <p:nvPicPr>
          <p:cNvPr id="4098" name="Picture 2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FB133500-1554-6665-CCE3-768F5C9240CD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Une image contenant Graphique, symbole, logo, Police&#10;&#10;Description générée automatiquement">
            <a:extLst>
              <a:ext uri="{FF2B5EF4-FFF2-40B4-BE49-F238E27FC236}">
                <a16:creationId xmlns:a16="http://schemas.microsoft.com/office/drawing/2014/main" id="{C220D5B0-8BA3-B47E-8456-EF27A6528ABC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98FB3FE1-0AE4-F761-FAB9-626DE7360BA0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2C831911-D26E-96A7-5098-6FBF90687169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3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2F44811-D52B-2CC5-0601-598336FD5817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4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2ED9951B-4330-D445-3B9C-41381662ED63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5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08126004-7CB5-55B9-09D4-0248B2C4B687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2" name="Picture 41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2F7338CE-B01A-6BD3-FB71-14B6EFA93A6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78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FB0808EC-41B8-92FC-D458-C3491BC13FB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060842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B0808EC-41B8-92FC-D458-C3491BC13FB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 descr="Une image contenant dessin humoristique, Graphique, capture d’écran, clipart&#10;&#10;Description générée automatiquement">
            <a:extLst>
              <a:ext uri="{FF2B5EF4-FFF2-40B4-BE49-F238E27FC236}">
                <a16:creationId xmlns:a16="http://schemas.microsoft.com/office/drawing/2014/main" id="{1BB73607-DCD7-0B39-D886-F7C889F653AD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7129204" y="120029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466FA3-E6CD-12B4-D008-B26ABA6B90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Unified Communications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0939EB-74BF-3877-69B1-E56E5FB538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certifications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EE82D9-4152-3ABF-05BB-6D330BF216C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AAB2385-FEC0-304E-E547-E7947518771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2F55379A-C035-9412-20F9-0A8DA1DEAB0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Solutions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DEAADBB2-3DD5-B0A5-BC59-C8FD270A383B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48622" y="2717792"/>
            <a:ext cx="10187608" cy="6325816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0A1D19D7-6795-C1F8-9C5F-1A938F011EB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Modernize communication infrastructures for the new HQ 	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9E30BE7A-9D60-0808-D128-82C1B16B14C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Integration of Teams based telephony solution, meeting rooms and LAN/WLAN network from different suppliers including: </a:t>
            </a:r>
          </a:p>
          <a:p>
            <a:pPr marL="285750" indent="-285750">
              <a:buFontTx/>
              <a:buChar char="-"/>
            </a:pPr>
            <a:r>
              <a:rPr lang="en-US"/>
              <a:t>Modular room conferencing (audio, video...) </a:t>
            </a:r>
          </a:p>
          <a:p>
            <a:pPr marL="285750" indent="-285750">
              <a:buFontTx/>
              <a:buChar char="-"/>
            </a:pPr>
            <a:r>
              <a:rPr lang="en-US"/>
              <a:t>Equipment for all physical workplaces​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0B4EFF0A-F7E3-0596-8AD9-B2ACE219768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Saved daily by the average user​ with UC solutions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F5949BDC-CB41-33B9-379A-BFD76B956AB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121359" y="10931916"/>
            <a:ext cx="2791474" cy="845439"/>
          </a:xfrm>
        </p:spPr>
        <p:txBody>
          <a:bodyPr/>
          <a:lstStyle/>
          <a:p>
            <a:r>
              <a:rPr lang="en-US"/>
              <a:t>Of CIO are evaluating modernization of their UC/</a:t>
            </a:r>
            <a:r>
              <a:rPr lang="en-US" err="1"/>
              <a:t>UCaaS</a:t>
            </a:r>
            <a:r>
              <a:rPr lang="en-US"/>
              <a:t> solutions​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F3E24F9A-97FD-E7DC-1D8B-BF9967C03F7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Certified UC Experts on our team​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B9B0C86A-8668-8DB3-8765-307EDEF26EB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Non-profit association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D3FBADD5-AB58-EF33-69C6-70A45FF6CF5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5388739" y="10253034"/>
            <a:ext cx="2791474" cy="587174"/>
          </a:xfrm>
        </p:spPr>
        <p:txBody>
          <a:bodyPr/>
          <a:lstStyle/>
          <a:p>
            <a:r>
              <a:rPr lang="en-US"/>
              <a:t>+30 min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958D1D48-9234-B448-00C9-C52396B19193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&gt;60%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FCB9B75E-D62E-4D95-96CB-0050C9516BA1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&gt;100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CDE0B685-0A11-FBCB-9EFB-24B653009ABA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Recognized expertise for all leading vendors of the market​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E021CF02-61A6-1F62-80E2-418E3094EF3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360° capabilities: </a:t>
            </a:r>
            <a:r>
              <a:rPr lang="en-US"/>
              <a:t>Network, Security, UC and Audiovisual 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65B994FF-7BC7-42E2-DCE3-C53BDEDFA4B2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pPr marL="0" indent="0" algn="l" rtl="0" eaLnBrk="1" latinLnBrk="0" hangingPunct="1">
              <a:spcBef>
                <a:spcPts val="432"/>
              </a:spcBef>
              <a:spcAft>
                <a:spcPts val="0"/>
              </a:spcAft>
            </a:pPr>
            <a:r>
              <a:rPr lang="en-US" sz="1800" b="1" i="0" kern="1200">
                <a:solidFill>
                  <a:srgbClr val="3E0D81"/>
                </a:solidFill>
                <a:effectLst/>
                <a:latin typeface="Montserrat Medium" panose="00000600000000000000" pitchFamily="50" charset="0"/>
                <a:ea typeface="+mn-ea"/>
                <a:cs typeface="+mn-cs"/>
              </a:rPr>
              <a:t>Agnostic approach with partnerships </a:t>
            </a:r>
            <a:r>
              <a:rPr lang="en-US" sz="1800" b="0" i="0" kern="1200">
                <a:solidFill>
                  <a:srgbClr val="3E0D81"/>
                </a:solidFill>
                <a:effectLst/>
                <a:latin typeface="Montserrat Medium" panose="00000600000000000000" pitchFamily="50" charset="0"/>
                <a:ea typeface="+mn-ea"/>
                <a:cs typeface="+mn-cs"/>
              </a:rPr>
              <a:t>alongside key leading vendors</a:t>
            </a:r>
            <a:endParaRPr lang="en-US">
              <a:effectLst/>
            </a:endParaRP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27CF5EE8-2B8A-5915-BD95-7256F10ABA63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73043"/>
            <a:ext cx="6416762" cy="4043362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End-to-end UC &amp; UC-as-a-Service (</a:t>
            </a:r>
            <a:r>
              <a:rPr lang="en-US" b="1" err="1"/>
              <a:t>UCaaS</a:t>
            </a:r>
            <a:r>
              <a:rPr lang="en-US" b="1"/>
              <a:t>) solutions </a:t>
            </a:r>
            <a:r>
              <a:rPr lang="en-US"/>
              <a:t>including all products and services​</a:t>
            </a:r>
          </a:p>
          <a:p>
            <a:pPr marL="36000" indent="0">
              <a:spcBef>
                <a:spcPts val="1200"/>
              </a:spcBef>
              <a:buNone/>
            </a:pPr>
            <a:endParaRPr lang="en-US"/>
          </a:p>
          <a:p>
            <a:pPr>
              <a:spcBef>
                <a:spcPts val="1200"/>
              </a:spcBef>
            </a:pPr>
            <a:r>
              <a:rPr lang="en-US" b="1"/>
              <a:t>Cutting edge UC technologies </a:t>
            </a:r>
            <a:r>
              <a:rPr lang="en-US"/>
              <a:t>including:​</a:t>
            </a:r>
          </a:p>
          <a:p>
            <a:pPr lvl="1">
              <a:spcBef>
                <a:spcPts val="1200"/>
              </a:spcBef>
            </a:pPr>
            <a:r>
              <a:rPr lang="en-US"/>
              <a:t>Microsoft Teams - direct routing full cloud and direct routing Hybrid with on premise Session Border Controller (SBC)</a:t>
            </a:r>
          </a:p>
          <a:p>
            <a:pPr lvl="1">
              <a:spcBef>
                <a:spcPts val="1200"/>
              </a:spcBef>
            </a:pPr>
            <a:r>
              <a:rPr lang="en-US"/>
              <a:t>Cisco </a:t>
            </a:r>
            <a:r>
              <a:rPr lang="en-US" err="1"/>
              <a:t>WebEx</a:t>
            </a:r>
            <a:r>
              <a:rPr lang="en-US"/>
              <a:t>​</a:t>
            </a:r>
          </a:p>
          <a:p>
            <a:pPr lvl="1">
              <a:spcBef>
                <a:spcPts val="1200"/>
              </a:spcBef>
            </a:pPr>
            <a:r>
              <a:rPr lang="en-US"/>
              <a:t>Zoom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1FC83105-CDBD-D262-880E-D5C1C23442CA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Address all collaboration challenges: </a:t>
            </a:r>
            <a:r>
              <a:rPr lang="en-US" b="1"/>
              <a:t>meetings, videoconferencing, telephony and contact centers 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8C138540-25B7-D890-0B2F-BEA936C33E86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485431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Ensure seamless integration </a:t>
            </a:r>
            <a:r>
              <a:rPr lang="en-US"/>
              <a:t>with your ecosystem and contact center platforms </a:t>
            </a:r>
          </a:p>
          <a:p>
            <a:pPr>
              <a:spcBef>
                <a:spcPts val="1200"/>
              </a:spcBef>
            </a:pPr>
            <a:r>
              <a:rPr lang="en-US" b="1"/>
              <a:t>Allow more control and optimization of UC costs </a:t>
            </a:r>
            <a:r>
              <a:rPr lang="en-US"/>
              <a:t>​</a:t>
            </a:r>
          </a:p>
          <a:p>
            <a:pPr>
              <a:spcBef>
                <a:spcPts val="1200"/>
              </a:spcBef>
            </a:pPr>
            <a:r>
              <a:rPr lang="en-US" b="1"/>
              <a:t>Enhance flexibility and security </a:t>
            </a:r>
            <a:r>
              <a:rPr lang="en-US"/>
              <a:t>by choosing your level of control ​</a:t>
            </a:r>
          </a:p>
          <a:p>
            <a:pPr>
              <a:spcBef>
                <a:spcPts val="1200"/>
              </a:spcBef>
            </a:pPr>
            <a:r>
              <a:rPr lang="en-US" b="1"/>
              <a:t>Simplify daily operations and administration</a:t>
            </a:r>
            <a:r>
              <a:rPr lang="en-US"/>
              <a:t> with high availability and scalable solutions</a:t>
            </a:r>
          </a:p>
        </p:txBody>
      </p:sp>
      <p:pic>
        <p:nvPicPr>
          <p:cNvPr id="9218" name="Picture 2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170704A9-2AF9-18E0-C6EB-1A62ABE02B57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Une image contenant Graphique, cercle, symbole, art&#10;&#10;Description générée automatiquement">
            <a:extLst>
              <a:ext uri="{FF2B5EF4-FFF2-40B4-BE49-F238E27FC236}">
                <a16:creationId xmlns:a16="http://schemas.microsoft.com/office/drawing/2014/main" id="{081A4FCB-EBC7-2378-0033-90609C29A066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E375C57-DB78-A9C6-89CC-03B533949E0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8290458" y="12793407"/>
            <a:ext cx="5998847" cy="854585"/>
          </a:xfrm>
          <a:prstGeom prst="rect">
            <a:avLst/>
          </a:prstGeom>
        </p:spPr>
      </p:pic>
      <p:sp>
        <p:nvSpPr>
          <p:cNvPr id="8" name="Espace réservé du texte 26">
            <a:extLst>
              <a:ext uri="{FF2B5EF4-FFF2-40B4-BE49-F238E27FC236}">
                <a16:creationId xmlns:a16="http://schemas.microsoft.com/office/drawing/2014/main" id="{15622BF0-277F-2835-9D52-3344FD6DB569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Dedicated and certified UC experts </a:t>
            </a:r>
            <a:r>
              <a:rPr lang="en-US"/>
              <a:t>to manage the project</a:t>
            </a:r>
          </a:p>
        </p:txBody>
      </p:sp>
      <p:pic>
        <p:nvPicPr>
          <p:cNvPr id="31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1B73AA38-0CB7-F3BD-4846-020EDAD5B238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705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A492A0D2-51CD-E60F-71A3-ED215D13251F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4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B734AA0-9887-2311-41B0-DC6D266669A4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43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FC192735-7B37-6737-E435-E58A833052CD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44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C2CB9C24-E4B7-CA87-CB21-3D319B1A38F4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440EAD05-CEA6-C29C-22D8-70156397A67B}"/>
              </a:ext>
            </a:extLst>
          </p:cNvPr>
          <p:cNvSpPr/>
          <p:nvPr/>
        </p:nvSpPr>
        <p:spPr>
          <a:xfrm>
            <a:off x="13730514" y="2991839"/>
            <a:ext cx="3802743" cy="576782"/>
          </a:xfrm>
          <a:prstGeom prst="rect">
            <a:avLst/>
          </a:prstGeom>
          <a:solidFill>
            <a:srgbClr val="3E0D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Espace réservé pour une image  1">
            <a:extLst>
              <a:ext uri="{FF2B5EF4-FFF2-40B4-BE49-F238E27FC236}">
                <a16:creationId xmlns:a16="http://schemas.microsoft.com/office/drawing/2014/main" id="{D9D19C19-696A-89BE-6318-FD396B21E222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40621" y="2915494"/>
            <a:ext cx="4009735" cy="1066919"/>
          </a:xfrm>
          <a:prstGeom prst="rect">
            <a:avLst/>
          </a:prstGeom>
        </p:spPr>
      </p:pic>
      <p:pic>
        <p:nvPicPr>
          <p:cNvPr id="49" name="Picture 48">
            <a:hlinkClick r:id="rId18" action="ppaction://hlinksldjump" tooltip="Workplace summary"/>
            <a:extLst>
              <a:ext uri="{FF2B5EF4-FFF2-40B4-BE49-F238E27FC236}">
                <a16:creationId xmlns:a16="http://schemas.microsoft.com/office/drawing/2014/main" id="{B6E128ED-0DF9-3660-46D7-D671BD26EF3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2022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7854BB95-746B-DBCE-21FD-866BBB7A9FD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690422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854BB95-746B-DBCE-21FD-866BBB7A9FD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Espace réservé pour une image  14" descr="Une image contenant capture d’écran, habits, dessin humoristique&#10;&#10;Description générée automatiquement">
            <a:extLst>
              <a:ext uri="{FF2B5EF4-FFF2-40B4-BE49-F238E27FC236}">
                <a16:creationId xmlns:a16="http://schemas.microsoft.com/office/drawing/2014/main" id="{E64A2245-7207-5E82-B002-D69BBA8B2F6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6954346" y="205245"/>
            <a:ext cx="5784695" cy="3514988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049983-F07D-C705-4ECB-ED57217B104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ePortal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&amp; Employee Choice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6F154B-884F-83D2-BE96-31E9D5482A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Check our portals for: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3A8BAB3-40FA-7300-A599-2814BDB8BF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02D20FA-7A31-F205-E989-9F30BC2EE01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E3E98D81-C8DE-1417-3AD5-421E0E49559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Products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C0DB356E-A30C-D561-30AA-059AE3D0CBA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085850" y="4069682"/>
            <a:ext cx="6881526" cy="448526"/>
          </a:xfrm>
        </p:spPr>
        <p:txBody>
          <a:bodyPr/>
          <a:lstStyle/>
          <a:p>
            <a:r>
              <a:rPr lang="en-US" sz="2400" b="1" err="1"/>
              <a:t>ePortal</a:t>
            </a:r>
            <a:r>
              <a:rPr lang="en-US" sz="2400" b="1"/>
              <a:t> for IT and procurement 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73DEBA8E-6A19-ED1A-C5C1-A72F7A14A22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Renewal of mobile fleet (10k devices) for managers in a business environment. The client wants users to choose devices that best suit their personal criteria.​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8E170D11-8BEA-682F-BA88-6481F6ED467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​Tailored online portal for employee orders including:</a:t>
            </a:r>
          </a:p>
          <a:p>
            <a:pPr marL="285750" indent="-285750">
              <a:buFontTx/>
              <a:buChar char="-"/>
            </a:pPr>
            <a:r>
              <a:rPr lang="en-US"/>
              <a:t>Personalized catalogue, graphic chart and content</a:t>
            </a:r>
          </a:p>
          <a:p>
            <a:pPr marL="285750" indent="-285750">
              <a:buFontTx/>
              <a:buChar char="-"/>
            </a:pPr>
            <a:r>
              <a:rPr lang="en-US"/>
              <a:t>Home delivery to employees with tailored packages and content​</a:t>
            </a:r>
          </a:p>
          <a:p>
            <a:pPr marL="285750" indent="-285750">
              <a:buFontTx/>
              <a:buChar char="-"/>
            </a:pPr>
            <a:r>
              <a:rPr lang="en-US"/>
              <a:t>Device configuration and registration​</a:t>
            </a:r>
          </a:p>
          <a:p>
            <a:pPr marL="285750" indent="-285750">
              <a:buFontTx/>
              <a:buChar char="-"/>
            </a:pPr>
            <a:r>
              <a:rPr lang="en-US"/>
              <a:t>Support Services: multi-language service desk, incident and lease contract management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14C9077D-2094-D497-58A2-D23F5166D324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/>
              <a:t>Of employees would choose different devices if they could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63CD27A1-436D-C949-56D8-819D6B046E6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Portals developed for our customers​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8FDABDB-B8C0-B30A-0FB6-12E39032C88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Average savings with eProcurement strategies​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25F20060-3BBD-BB07-EF77-A89D09B88EFF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Banking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B53FA6E6-2AF5-E26B-5F5D-5D347C839A83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&gt;80%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298768B3-E4E1-CEE4-1399-6456FBA2A157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&gt;150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230F5C3-DDA9-E623-47A4-C52EDF8105D8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&gt;20%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E35FA9B-900B-0125-94A0-A10ABA981B3B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Customer-centric focus </a:t>
            </a:r>
            <a:r>
              <a:rPr lang="en-US"/>
              <a:t>emphasizing user experience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1EBD7BAF-5A39-4F8E-7150-D47481F53791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Tailored solutions </a:t>
            </a:r>
            <a:r>
              <a:rPr lang="en-US"/>
              <a:t>with role-based workflows and customizable look &amp; feel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DBF0DEAF-7BC5-A395-299B-6F4C2DD5B1C5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Embedded in as-a-Service bundles ​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BA121543-2EB8-CB9A-A31B-D9D7DFA97D87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Integration and automation: </a:t>
            </a:r>
            <a:r>
              <a:rPr lang="en-US"/>
              <a:t>ready for small transactions​ and wide catalog with &gt;50k references 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BEB57CF3-FF79-AEE0-A5B2-51BF54B716D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675819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Order faster</a:t>
            </a:r>
            <a:r>
              <a:rPr lang="en-US"/>
              <a:t>, any time, from anywhere​</a:t>
            </a:r>
          </a:p>
          <a:p>
            <a:pPr>
              <a:spcBef>
                <a:spcPts val="1800"/>
              </a:spcBef>
            </a:pPr>
            <a:r>
              <a:rPr lang="en-US" b="1"/>
              <a:t>Delegate purchases </a:t>
            </a:r>
            <a:r>
              <a:rPr lang="en-US"/>
              <a:t>across different functions and locations within your organization ​</a:t>
            </a:r>
          </a:p>
          <a:p>
            <a:pPr>
              <a:spcBef>
                <a:spcPts val="1800"/>
              </a:spcBef>
            </a:pPr>
            <a:r>
              <a:rPr lang="en-US" b="1"/>
              <a:t>Tailored integration </a:t>
            </a:r>
            <a:r>
              <a:rPr lang="en-US"/>
              <a:t>into your corporate information systems (punchout option)​</a:t>
            </a:r>
          </a:p>
          <a:p>
            <a:pPr>
              <a:spcBef>
                <a:spcPts val="1800"/>
              </a:spcBef>
            </a:pPr>
            <a:r>
              <a:rPr lang="en-US"/>
              <a:t>Access to valuable </a:t>
            </a:r>
            <a:r>
              <a:rPr lang="en-US" b="1"/>
              <a:t>reports and tracking information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73C5AD68-46B4-A3AE-20B2-A382FB5B618D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Embrace new ways of ordering and sourcing </a:t>
            </a:r>
            <a:r>
              <a:rPr lang="en-US"/>
              <a:t>digital devices, licenses and services</a:t>
            </a:r>
          </a:p>
          <a:p>
            <a:r>
              <a:rPr lang="en-US" b="1"/>
              <a:t>Faster and easier access </a:t>
            </a:r>
            <a:r>
              <a:rPr lang="en-US"/>
              <a:t>with better control and traceability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72D3CBA5-EDE1-A90C-5024-9946407BD518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776545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Enhance productivity and user satisfaction</a:t>
            </a:r>
            <a:r>
              <a:rPr lang="en-US"/>
              <a:t>​</a:t>
            </a:r>
          </a:p>
          <a:p>
            <a:pPr>
              <a:spcBef>
                <a:spcPts val="1200"/>
              </a:spcBef>
            </a:pPr>
            <a:r>
              <a:rPr lang="en-US" b="1"/>
              <a:t>Reduce administrative task </a:t>
            </a:r>
            <a:r>
              <a:rPr lang="en-US"/>
              <a:t>with dedicated support and online management	​</a:t>
            </a:r>
          </a:p>
          <a:p>
            <a:pPr>
              <a:spcBef>
                <a:spcPts val="1200"/>
              </a:spcBef>
            </a:pPr>
            <a:r>
              <a:rPr lang="en-US" b="1"/>
              <a:t>Allow more flexibility at reduced costs </a:t>
            </a:r>
            <a:r>
              <a:rPr lang="en-US"/>
              <a:t>with One-stop-shop ​</a:t>
            </a:r>
          </a:p>
          <a:p>
            <a:pPr>
              <a:spcBef>
                <a:spcPts val="1200"/>
              </a:spcBef>
            </a:pPr>
            <a:r>
              <a:rPr lang="en-US" b="1"/>
              <a:t>Ensure more security and compliance</a:t>
            </a:r>
            <a:r>
              <a:rPr lang="en-US"/>
              <a:t> with corporate catalogues and modern devices​</a:t>
            </a:r>
          </a:p>
        </p:txBody>
      </p:sp>
      <p:sp>
        <p:nvSpPr>
          <p:cNvPr id="36" name="Espace réservé du texte 8">
            <a:extLst>
              <a:ext uri="{FF2B5EF4-FFF2-40B4-BE49-F238E27FC236}">
                <a16:creationId xmlns:a16="http://schemas.microsoft.com/office/drawing/2014/main" id="{7594E202-A8C2-A60E-C4EF-3CD5DAE0AA9D}"/>
              </a:ext>
            </a:extLst>
          </p:cNvPr>
          <p:cNvSpPr txBox="1">
            <a:spLocks/>
          </p:cNvSpPr>
          <p:nvPr/>
        </p:nvSpPr>
        <p:spPr>
          <a:xfrm>
            <a:off x="9537317" y="4069682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0" i="0" kern="1200">
                <a:solidFill>
                  <a:schemeClr val="bg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Employee Choice portal​</a:t>
            </a:r>
          </a:p>
        </p:txBody>
      </p:sp>
      <p:sp>
        <p:nvSpPr>
          <p:cNvPr id="37" name="Espace réservé du texte 32">
            <a:extLst>
              <a:ext uri="{FF2B5EF4-FFF2-40B4-BE49-F238E27FC236}">
                <a16:creationId xmlns:a16="http://schemas.microsoft.com/office/drawing/2014/main" id="{3FBC5CB3-4779-73CD-8B54-A84ECD420DF1}"/>
              </a:ext>
            </a:extLst>
          </p:cNvPr>
          <p:cNvSpPr txBox="1">
            <a:spLocks/>
          </p:cNvSpPr>
          <p:nvPr/>
        </p:nvSpPr>
        <p:spPr>
          <a:xfrm>
            <a:off x="8877326" y="4675819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7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eaLnBrk="1" fontAlgn="auto" latinLnBrk="0" hangingPunct="1"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Create your multi-vendor corporate catalogue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of devices, licenses and lifecycle services ​</a:t>
            </a:r>
          </a:p>
          <a:p>
            <a:pPr marL="450900" marR="0" lvl="0" indent="-414900" algn="l" defTabSz="914400" eaLnBrk="1" fontAlgn="auto" latinLnBrk="0" hangingPunct="1"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Setup employee personas and validation flows ​</a:t>
            </a:r>
          </a:p>
          <a:p>
            <a:pPr marL="450900" marR="0" lvl="0" indent="-414900" algn="l" defTabSz="914400" eaLnBrk="1" fontAlgn="auto" latinLnBrk="0" hangingPunct="1"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7"/>
              </a:buBlip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Give your employees the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freedom to choose and upgrade their devices		​</a:t>
            </a:r>
          </a:p>
          <a:p>
            <a:pPr marL="450900" marR="0" lvl="0" indent="-414900" algn="l" defTabSz="914400" eaLnBrk="1" fontAlgn="auto" latinLnBrk="0" hangingPunct="1"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Streamline deployment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security and multi-platform operations with the support of Econocom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BEC0B32F-3DE6-690F-4162-06614D1E8222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50E023BC-80AE-65B6-9A06-0270C20D53D2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287F1238-1FD7-0D5F-A930-C1963A1FFDB8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Espace réservé du texte 3">
            <a:extLst>
              <a:ext uri="{FF2B5EF4-FFF2-40B4-BE49-F238E27FC236}">
                <a16:creationId xmlns:a16="http://schemas.microsoft.com/office/drawing/2014/main" id="{66A95171-A94E-12AF-FAB3-385EC9B306AB}"/>
              </a:ext>
            </a:extLst>
          </p:cNvPr>
          <p:cNvSpPr txBox="1">
            <a:spLocks/>
          </p:cNvSpPr>
          <p:nvPr/>
        </p:nvSpPr>
        <p:spPr>
          <a:xfrm>
            <a:off x="18261794" y="12973050"/>
            <a:ext cx="6001556" cy="495300"/>
          </a:xfrm>
          <a:prstGeom prst="rect">
            <a:avLst/>
          </a:prstGeom>
        </p:spPr>
        <p:txBody>
          <a:bodyPr wrap="none" lIns="91440" tIns="45720" rIns="91440" bIns="4572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CYOD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 Education SMB Licensing Plan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Cafet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pic>
        <p:nvPicPr>
          <p:cNvPr id="17" name="Picture 16" descr="A white circle with purple icons&#10;&#10;Description automatically generated">
            <a:extLst>
              <a:ext uri="{FF2B5EF4-FFF2-40B4-BE49-F238E27FC236}">
                <a16:creationId xmlns:a16="http://schemas.microsoft.com/office/drawing/2014/main" id="{656467C0-1205-EA2C-8C57-ED67233AFE1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3785" y="3952180"/>
            <a:ext cx="693965" cy="683530"/>
          </a:xfrm>
          <a:prstGeom prst="rect">
            <a:avLst/>
          </a:prstGeom>
        </p:spPr>
      </p:pic>
      <p:pic>
        <p:nvPicPr>
          <p:cNvPr id="18" name="Picture 17" descr="A white circle with purple icons&#10;&#10;Description automatically generated">
            <a:extLst>
              <a:ext uri="{FF2B5EF4-FFF2-40B4-BE49-F238E27FC236}">
                <a16:creationId xmlns:a16="http://schemas.microsoft.com/office/drawing/2014/main" id="{7A8D8EA1-1365-E665-7AF3-B19467B7E0A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6585" y="3952180"/>
            <a:ext cx="693965" cy="683530"/>
          </a:xfrm>
          <a:prstGeom prst="rect">
            <a:avLst/>
          </a:prstGeom>
        </p:spPr>
      </p:pic>
      <p:pic>
        <p:nvPicPr>
          <p:cNvPr id="51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BFC369DD-EDC9-970F-2F10-10320874B3F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5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F2E7FB6-4E54-45B4-319B-9555A14B41F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53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785D4C6-9310-CA0E-298A-A196CAFDB98A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54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F727887B-A8E1-047C-DC9B-F46C9D06EC34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pic>
        <p:nvPicPr>
          <p:cNvPr id="57" name="Picture 56">
            <a:hlinkClick r:id="rId17" action="ppaction://hlinksldjump" tooltip="Workplace summary"/>
            <a:extLst>
              <a:ext uri="{FF2B5EF4-FFF2-40B4-BE49-F238E27FC236}">
                <a16:creationId xmlns:a16="http://schemas.microsoft.com/office/drawing/2014/main" id="{34CA9EED-5187-AD27-8F41-C9E6FBF8DAD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77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3CDA1F8F-47B4-0F63-6679-B2ED146B834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59623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CDA1F8F-47B4-0F63-6679-B2ED146B834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 descr="Une image contenant Graphique, graphisme, capture d’écran, conception&#10;&#10;Description générée automatiquement">
            <a:extLst>
              <a:ext uri="{FF2B5EF4-FFF2-40B4-BE49-F238E27FC236}">
                <a16:creationId xmlns:a16="http://schemas.microsoft.com/office/drawing/2014/main" id="{28821E33-B5D3-D8C1-2325-87B9F7BA0BA1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604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0CAC80-2B7B-A240-D622-F46E07DD44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Device-as-a-Service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7E7204-D84C-6F3E-147B-E5C30160AD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partners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7A95474-C5B3-9D5C-A6E6-81B20D86E5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840A92C-6A17-36AB-2643-D32F2BDC7DB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A2373F7-44B6-8586-5C9E-03BBA779719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Products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4111E99B-1E36-54EF-2B70-6835A88F734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36952" y="2951994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84A775EB-D2C7-F8BB-F724-AF5A904531D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Outsource the entire End User Computing (EUC) processes covering the full lifecycle of multiple devices on different locations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1C71DD3B-771E-C429-ACFF-E73C76F85D4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6" y="10341372"/>
            <a:ext cx="5573460" cy="2892027"/>
          </a:xfrm>
        </p:spPr>
        <p:txBody>
          <a:bodyPr wrap="square">
            <a:noAutofit/>
          </a:bodyPr>
          <a:lstStyle/>
          <a:p>
            <a:r>
              <a:rPr lang="en-US"/>
              <a:t>Full DaaS service for 3,500 employees offering:</a:t>
            </a:r>
          </a:p>
          <a:p>
            <a:pPr marL="285750" indent="-285750">
              <a:buFontTx/>
              <a:buChar char="-"/>
            </a:pPr>
            <a:r>
              <a:rPr lang="en-US"/>
              <a:t>High degree of flexibility in managing multiple devices</a:t>
            </a:r>
          </a:p>
          <a:p>
            <a:pPr marL="285750" indent="-285750">
              <a:buFontTx/>
              <a:buChar char="-"/>
            </a:pPr>
            <a:r>
              <a:rPr lang="en-US"/>
              <a:t>Dispatching and logistic</a:t>
            </a:r>
          </a:p>
          <a:p>
            <a:pPr marL="285750" indent="-285750">
              <a:buFontTx/>
              <a:buChar char="-"/>
            </a:pPr>
            <a:r>
              <a:rPr lang="en-US"/>
              <a:t>Proximity services</a:t>
            </a:r>
          </a:p>
          <a:p>
            <a:pPr marL="285750" indent="-285750">
              <a:buFontTx/>
              <a:buChar char="-"/>
            </a:pPr>
            <a:r>
              <a:rPr lang="en-US"/>
              <a:t>Virtual remote operations​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684EAEB6-2E70-70A4-E70C-D4813ACEAF5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large companies have adopted DaaS​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7EF423C2-9D9A-9566-02F1-1B278E1FEBB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Devices managed by Econocom​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7A56F9BC-334D-36DE-C6E3-9FD16041254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Of 24/7 SLA fulfillment​</a:t>
            </a:r>
          </a:p>
        </p:txBody>
      </p:sp>
      <p:pic>
        <p:nvPicPr>
          <p:cNvPr id="16" name="Espace réservé pour une image  15">
            <a:extLst>
              <a:ext uri="{FF2B5EF4-FFF2-40B4-BE49-F238E27FC236}">
                <a16:creationId xmlns:a16="http://schemas.microsoft.com/office/drawing/2014/main" id="{D5938788-B637-980C-8A10-F425C268D528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13" r="-3050"/>
          <a:stretch/>
        </p:blipFill>
        <p:spPr>
          <a:xfrm>
            <a:off x="18309830" y="12956880"/>
            <a:ext cx="6137670" cy="527639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CCD43943-9187-BFB4-FC12-F63411D4D1F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Large utility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A30F3CD3-10E2-72FB-B49D-D209BE89D4E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&gt;55%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EBB06023-1077-9819-A195-F3498BE32BE8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&gt;1m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F335051B-94FC-DF47-7AF7-315AD52A610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&gt;98%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AFAF9801-27AC-D64E-96B3-5BFD0FD5B3E4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Large portfolio of partners and device models​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7A04F057-FE80-0155-8563-55576903129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Flexibility and modularity through composable DaaS services 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21B2814F-BFF2-AA36-397E-699A425A68D6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Financing and CSR compliance in a single contract​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D4D39138-137A-45FE-9384-4B5FED7F7493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All-in-one: </a:t>
            </a:r>
            <a:r>
              <a:rPr lang="en-US"/>
              <a:t>multi-country, multi-language and multi-brand​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FDD06C31-2658-7D0D-8E3A-FDA0306EAECB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7691438" cy="4043362"/>
          </a:xfrm>
        </p:spPr>
        <p:txBody>
          <a:bodyPr/>
          <a:lstStyle/>
          <a:p>
            <a:r>
              <a:rPr lang="en-US"/>
              <a:t>Seamless automatic </a:t>
            </a:r>
            <a:r>
              <a:rPr lang="en-US" b="1"/>
              <a:t>provisioning</a:t>
            </a:r>
            <a:r>
              <a:rPr lang="en-US"/>
              <a:t> and enrolment (autopilot, zero-touch, white-glove)​</a:t>
            </a:r>
          </a:p>
          <a:p>
            <a:pPr marL="36000" indent="0">
              <a:buNone/>
            </a:pPr>
            <a:endParaRPr lang="en-US"/>
          </a:p>
          <a:p>
            <a:r>
              <a:rPr lang="en-US" b="1"/>
              <a:t>Security</a:t>
            </a:r>
            <a:r>
              <a:rPr lang="en-US"/>
              <a:t> by default and reduced administrative tasks​</a:t>
            </a:r>
          </a:p>
          <a:p>
            <a:pPr marL="36000" indent="0">
              <a:buNone/>
            </a:pPr>
            <a:endParaRPr lang="en-US"/>
          </a:p>
          <a:p>
            <a:r>
              <a:rPr lang="en-US"/>
              <a:t>Devices are always </a:t>
            </a:r>
            <a:r>
              <a:rPr lang="en-US" b="1"/>
              <a:t>protected</a:t>
            </a:r>
            <a:r>
              <a:rPr lang="en-US"/>
              <a:t> from accidental and functional damage​</a:t>
            </a:r>
          </a:p>
          <a:p>
            <a:pPr marL="36000" indent="0">
              <a:buNone/>
            </a:pPr>
            <a:endParaRPr lang="en-US"/>
          </a:p>
          <a:p>
            <a:r>
              <a:rPr lang="en-US"/>
              <a:t>Unparalleled </a:t>
            </a:r>
            <a:r>
              <a:rPr lang="en-US" b="1"/>
              <a:t>sustainability</a:t>
            </a:r>
            <a:r>
              <a:rPr lang="en-US"/>
              <a:t> with our impact services​</a:t>
            </a:r>
          </a:p>
          <a:p>
            <a:pPr marL="36000" indent="0">
              <a:buNone/>
            </a:pPr>
            <a:endParaRPr lang="en-US"/>
          </a:p>
          <a:p>
            <a:r>
              <a:rPr lang="en-US"/>
              <a:t>Wide range of </a:t>
            </a:r>
            <a:r>
              <a:rPr lang="en-US" b="1"/>
              <a:t>financial</a:t>
            </a:r>
            <a:r>
              <a:rPr lang="en-US"/>
              <a:t> services and options 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706B6A5A-5E23-9B9A-C0FC-C5C900976321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Manage the full </a:t>
            </a:r>
            <a:r>
              <a:rPr lang="en-US" b="1"/>
              <a:t>lifecycle</a:t>
            </a:r>
            <a:r>
              <a:rPr lang="en-US"/>
              <a:t> of all your devices </a:t>
            </a:r>
          </a:p>
          <a:p>
            <a:r>
              <a:rPr lang="en-US"/>
              <a:t>Create an </a:t>
            </a:r>
            <a:r>
              <a:rPr lang="en-US" b="1"/>
              <a:t>outstanding employee experience </a:t>
            </a:r>
            <a:r>
              <a:rPr lang="en-US"/>
              <a:t>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49DF5568-A999-7452-98A8-CC183080DF6A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000"/>
              </a:spcBef>
            </a:pPr>
            <a:r>
              <a:rPr lang="en-US" b="1"/>
              <a:t>Free up IT resources </a:t>
            </a:r>
            <a:r>
              <a:rPr lang="en-US"/>
              <a:t>with streamline device support and increase security</a:t>
            </a:r>
          </a:p>
          <a:p>
            <a:pPr>
              <a:spcBef>
                <a:spcPts val="1000"/>
              </a:spcBef>
            </a:pPr>
            <a:r>
              <a:rPr lang="en-US"/>
              <a:t>Achieve</a:t>
            </a:r>
            <a:r>
              <a:rPr lang="en-US" b="1"/>
              <a:t> cost reduction, </a:t>
            </a:r>
            <a:r>
              <a:rPr lang="en-US"/>
              <a:t>preserve</a:t>
            </a:r>
            <a:r>
              <a:rPr lang="en-US" b="1"/>
              <a:t> cash flow and maintain control </a:t>
            </a:r>
            <a:r>
              <a:rPr lang="en-US"/>
              <a:t>over time​</a:t>
            </a:r>
          </a:p>
          <a:p>
            <a:pPr>
              <a:spcBef>
                <a:spcPts val="1000"/>
              </a:spcBef>
            </a:pPr>
            <a:r>
              <a:rPr lang="en-US" b="1"/>
              <a:t>Access cutting-edge solutions </a:t>
            </a:r>
            <a:r>
              <a:rPr lang="en-US"/>
              <a:t>by upgrading outdated equipment </a:t>
            </a:r>
            <a:r>
              <a:rPr lang="en-US" b="1"/>
              <a:t>at no extra cost</a:t>
            </a:r>
          </a:p>
          <a:p>
            <a:pPr>
              <a:spcBef>
                <a:spcPts val="1000"/>
              </a:spcBef>
            </a:pPr>
            <a:r>
              <a:rPr lang="en-US" b="1"/>
              <a:t>Promote sustainability </a:t>
            </a:r>
            <a:r>
              <a:rPr lang="en-US"/>
              <a:t>with CSR friendly solutions</a:t>
            </a:r>
          </a:p>
        </p:txBody>
      </p:sp>
      <p:pic>
        <p:nvPicPr>
          <p:cNvPr id="7170" name="Picture 2" descr="Une image contenant Graphique, Police, capture d’écran, logo&#10;&#10;Description générée automatiquement">
            <a:extLst>
              <a:ext uri="{FF2B5EF4-FFF2-40B4-BE49-F238E27FC236}">
                <a16:creationId xmlns:a16="http://schemas.microsoft.com/office/drawing/2014/main" id="{F5FD6E46-846A-CF39-E380-29BC67A49A76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E632FFA3-9B17-C719-1567-4F35BDE9AC09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3239C57-012B-CEFC-4897-8CEEF9B74D6E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DB306BC-40C7-E46F-7166-0CB3ACDB96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DB124AD-7020-628F-D974-B6289073F4A2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D4FE3B8-B002-F46D-AE58-C720FD3B9B8D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475F60F3-5590-B2A1-E72B-4652E40EDA14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7" name="Espace réservé du texte 8">
            <a:extLst>
              <a:ext uri="{FF2B5EF4-FFF2-40B4-BE49-F238E27FC236}">
                <a16:creationId xmlns:a16="http://schemas.microsoft.com/office/drawing/2014/main" id="{558A6328-81B4-178F-6039-DC72D7E20B7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/>
              <a:t>Outsource the entire device management and services:</a:t>
            </a:r>
          </a:p>
        </p:txBody>
      </p:sp>
      <p:pic>
        <p:nvPicPr>
          <p:cNvPr id="48" name="Picture 47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508375AC-7EDE-BEA9-EA83-532281523EE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22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A5FD22CA-5CF0-75F3-C565-0128F2121B6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089126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5FD22CA-5CF0-75F3-C565-0128F2121B6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Espace réservé pour une image  15" descr="Une image contenant Graphique, clipart, graphisme, capture d’écran&#10;&#10;Description générée automatiquement">
            <a:extLst>
              <a:ext uri="{FF2B5EF4-FFF2-40B4-BE49-F238E27FC236}">
                <a16:creationId xmlns:a16="http://schemas.microsoft.com/office/drawing/2014/main" id="{54BD548F-D92D-2B35-39D0-A49BEBBFB125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53961" y="152399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A56983-D8FF-75EF-73F7-6CB81EB6B49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Mobility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5354D6C-2AFB-1DB8-DC55-D19668CC2E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7007591-37BE-CBF1-57AF-A5856476A1E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BF19C75-6F66-A952-6028-32721CE191A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6EB1FBCB-B1AD-82A8-3CCB-D29B278A166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Products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40D03D83-A9DB-56C8-5F53-686EAD9C26D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70776" y="2951994"/>
            <a:ext cx="9052560" cy="5764545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BE746D12-A9FE-7099-27AD-D067E8AEEC3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79053"/>
            <a:ext cx="7691560" cy="448526"/>
          </a:xfrm>
        </p:spPr>
        <p:txBody>
          <a:bodyPr/>
          <a:lstStyle/>
          <a:p>
            <a:r>
              <a:rPr lang="en-US"/>
              <a:t>Tailored services to address the specific challenges of mobility: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7C7A070B-BA97-084B-8CF4-9C78CEFE379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Mobile solution for POS across more than 1,000 stores with aftersales and in-store service points​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EA712E20-1969-F5A5-82EA-1359B569BD7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Econocom DaaS mobility solution with more than 10,000 devices​ including services:</a:t>
            </a:r>
          </a:p>
          <a:p>
            <a:pPr marL="285750" indent="-285750">
              <a:buFontTx/>
              <a:buChar char="-"/>
            </a:pPr>
            <a:r>
              <a:rPr lang="en-US"/>
              <a:t>Ordering and service portal for store employees​</a:t>
            </a:r>
          </a:p>
          <a:p>
            <a:pPr marL="285750" indent="-285750">
              <a:buFontTx/>
              <a:buChar char="-"/>
            </a:pPr>
            <a:r>
              <a:rPr lang="en-US"/>
              <a:t>Product Care service with 1-day swap​</a:t>
            </a:r>
          </a:p>
          <a:p>
            <a:pPr marL="285750" indent="-285750">
              <a:buFontTx/>
              <a:buChar char="-"/>
            </a:pPr>
            <a:r>
              <a:rPr lang="en-US"/>
              <a:t>Yearly refresh of 50% of the fleet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004556AD-B9B1-12B3-C283-3AF93EB1605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Incidents with mobile than workplace devices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D2FC10C-46A4-425F-28CC-8710E110613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121359" y="10931916"/>
            <a:ext cx="2791474" cy="845439"/>
          </a:xfrm>
        </p:spPr>
        <p:txBody>
          <a:bodyPr/>
          <a:lstStyle/>
          <a:p>
            <a:r>
              <a:rPr lang="en-US"/>
              <a:t>Increase in the refresh rate of mobility assets with DaaS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96686BC0-6257-B8FC-502F-86C4CBD1B9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Mobile devices refurbished yearly in Econocom Factory</a:t>
            </a:r>
          </a:p>
        </p:txBody>
      </p:sp>
      <p:pic>
        <p:nvPicPr>
          <p:cNvPr id="17" name="Espace réservé pour une image  16">
            <a:extLst>
              <a:ext uri="{FF2B5EF4-FFF2-40B4-BE49-F238E27FC236}">
                <a16:creationId xmlns:a16="http://schemas.microsoft.com/office/drawing/2014/main" id="{89E255D8-AD7B-8E54-3055-22B9B315DBB1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5" y="12887852"/>
            <a:ext cx="6128350" cy="665696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4AA8B367-518B-9391-8C3A-C020433617A8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Retail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44DFA027-1928-6B9F-B99D-74EFA633C6E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x5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21853E49-5150-DE75-C1E3-EDE63E3CA5C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+50%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68586C3-D02B-4200-FC91-EDF5C8F05B1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&gt;250k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51C1B2A2-38C8-7C38-935F-7D792C9C5F12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Large portfolio of partners </a:t>
            </a:r>
            <a:r>
              <a:rPr lang="en-US"/>
              <a:t>for devices, accessories and applications​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402A966C-CEB3-C975-DCD8-93069B206C2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Our own mobility SW solutions </a:t>
            </a:r>
            <a:r>
              <a:rPr lang="en-US" b="1" err="1"/>
              <a:t>Hubreg</a:t>
            </a:r>
            <a:r>
              <a:rPr lang="en-US" b="1"/>
              <a:t>, TWIST and others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8E3C196-2812-8FA1-9E6D-22ADCC131829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More than 15 years specialized in enterprise mobility​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BBAA4D8F-3C90-0C57-06A9-201D09785AEE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278313"/>
            <a:ext cx="7691438" cy="4043362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Advisory services</a:t>
            </a:r>
            <a:r>
              <a:rPr lang="en-US"/>
              <a:t>: guidance on selecting the right devices, accessories and applications for your needs​</a:t>
            </a:r>
          </a:p>
          <a:p>
            <a:pPr>
              <a:spcBef>
                <a:spcPts val="1200"/>
              </a:spcBef>
            </a:pPr>
            <a:r>
              <a:rPr lang="en-US" b="1"/>
              <a:t>Dynamic sourcing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zero-touch provisioning and configuration​</a:t>
            </a:r>
          </a:p>
          <a:p>
            <a:pPr>
              <a:spcBef>
                <a:spcPts val="1200"/>
              </a:spcBef>
            </a:pPr>
            <a:r>
              <a:rPr lang="en-US" b="1"/>
              <a:t>Enterprise mobility management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comprehensive administration of endpoints, applications and security​</a:t>
            </a:r>
          </a:p>
          <a:p>
            <a:pPr>
              <a:spcBef>
                <a:spcPts val="1200"/>
              </a:spcBef>
            </a:pPr>
            <a:r>
              <a:rPr lang="en-US" b="1"/>
              <a:t>Fleet and asset management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efficient management of assets and telecom expenses with auditing capabilities​</a:t>
            </a:r>
          </a:p>
          <a:p>
            <a:pPr>
              <a:spcBef>
                <a:spcPts val="1200"/>
              </a:spcBef>
            </a:pPr>
            <a:r>
              <a:rPr lang="en-US" b="1"/>
              <a:t>Mobile-first lifecycle services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full-risk insurance, swap services, premier support and in-house repair and refurbishment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8E041293-5809-4A2E-B1DC-6356210FBCE3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From corporate strategy to daily operations: </a:t>
            </a:r>
            <a:r>
              <a:rPr lang="en-US" b="1"/>
              <a:t>design and implement a nomadic approach for ubiquitous </a:t>
            </a:r>
            <a:r>
              <a:rPr lang="en-US" b="1" err="1"/>
              <a:t>SATAWAD</a:t>
            </a:r>
            <a:r>
              <a:rPr lang="en-US" b="1"/>
              <a:t> access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C9D71914-A2AE-FEB1-D66D-499BAA15724D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 lIns="91440" tIns="45720" rIns="91440" bIns="45720" anchor="t"/>
          <a:lstStyle/>
          <a:p>
            <a:pPr marL="450850" indent="-414655">
              <a:spcBef>
                <a:spcPts val="1200"/>
              </a:spcBef>
            </a:pPr>
            <a:r>
              <a:rPr lang="en-US" b="1">
                <a:latin typeface="Montserrat"/>
              </a:rPr>
              <a:t>Benefit from our multi-brand zero-touch device enrolment </a:t>
            </a:r>
            <a:r>
              <a:rPr lang="en-US">
                <a:latin typeface="Montserrat"/>
              </a:rPr>
              <a:t>with </a:t>
            </a:r>
            <a:r>
              <a:rPr lang="en-US" err="1">
                <a:latin typeface="Montserrat"/>
              </a:rPr>
              <a:t>Hubreg</a:t>
            </a:r>
            <a:r>
              <a:rPr lang="en-US">
                <a:latin typeface="Montserrat"/>
              </a:rPr>
              <a:t>:</a:t>
            </a:r>
          </a:p>
          <a:p>
            <a:pPr lvl="1">
              <a:spcBef>
                <a:spcPts val="1200"/>
              </a:spcBef>
            </a:pPr>
            <a:r>
              <a:rPr lang="en-US" b="1"/>
              <a:t>Streamline registration </a:t>
            </a:r>
            <a:r>
              <a:rPr lang="en-US"/>
              <a:t>of Apple, Android and Microsoft endpoints​</a:t>
            </a:r>
          </a:p>
          <a:p>
            <a:pPr lvl="1">
              <a:spcBef>
                <a:spcPts val="1200"/>
              </a:spcBef>
            </a:pPr>
            <a:r>
              <a:rPr lang="en-US" b="1"/>
              <a:t>Access to direct API </a:t>
            </a:r>
            <a:r>
              <a:rPr lang="en-US"/>
              <a:t>with Apple-approved in 5 countries​</a:t>
            </a:r>
          </a:p>
          <a:p>
            <a:pPr lvl="1">
              <a:spcBef>
                <a:spcPts val="1200"/>
              </a:spcBef>
            </a:pPr>
            <a:r>
              <a:rPr lang="en-US" b="1"/>
              <a:t>Support of Knox and HP </a:t>
            </a:r>
            <a:r>
              <a:rPr lang="en-US" b="1" err="1"/>
              <a:t>carepack</a:t>
            </a:r>
            <a:endParaRPr lang="en-US" b="1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CEAC520B-A521-4B09-92A2-4EB857C68DBF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Une image contenant Graphique, cercle, symbole, art&#10;&#10;Description générée automatiquement">
            <a:extLst>
              <a:ext uri="{FF2B5EF4-FFF2-40B4-BE49-F238E27FC236}">
                <a16:creationId xmlns:a16="http://schemas.microsoft.com/office/drawing/2014/main" id="{7286C0D3-1CE9-7CFE-8B24-A9598DF281B6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Une image contenant Graphique, symbole, art, cercle&#10;&#10;Description générée automatiquement">
            <a:extLst>
              <a:ext uri="{FF2B5EF4-FFF2-40B4-BE49-F238E27FC236}">
                <a16:creationId xmlns:a16="http://schemas.microsoft.com/office/drawing/2014/main" id="{D9E2F8ED-F288-FDEC-5A9B-AEA118E99B37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F997F42-5543-54E5-5633-C96CD69DA880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0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6FA8AB5-3D19-1DDC-721C-2FCF192214B6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5E2D49A-92E0-8269-D86C-DF6BB8772428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3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D3918293-092D-63AC-1757-57443AC31C72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4" name="Espace réservé du texte 27">
            <a:extLst>
              <a:ext uri="{FF2B5EF4-FFF2-40B4-BE49-F238E27FC236}">
                <a16:creationId xmlns:a16="http://schemas.microsoft.com/office/drawing/2014/main" id="{962CFFAE-454E-E523-89E6-11641F62D269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Tailored DaaS solution for mobile users and devices</a:t>
            </a:r>
          </a:p>
        </p:txBody>
      </p:sp>
      <p:pic>
        <p:nvPicPr>
          <p:cNvPr id="45" name="Picture 44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987082F9-7853-738F-507A-747174B7ACE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757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C1571588-F0AF-721B-4AE2-A6CC89A36F2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515824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1571588-F0AF-721B-4AE2-A6CC89A36F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 descr="Une image contenant dessin humoristique, Graphique&#10;&#10;Description générée automatiquement">
            <a:extLst>
              <a:ext uri="{FF2B5EF4-FFF2-40B4-BE49-F238E27FC236}">
                <a16:creationId xmlns:a16="http://schemas.microsoft.com/office/drawing/2014/main" id="{9378DC76-8F5D-CA0C-2488-C89312A54A4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7896736" y="335520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DEBDB8-1FF3-6C2F-100C-3FE2A9C4C67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Printing Solutions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7DF194-3BD0-D341-A6B2-2963E15A5F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C7AD176-A4A4-1A41-326A-EEADD0370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3508C62-E463-DEBF-5A24-9BF86C10E87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F741EA5-24D5-7460-CF20-6E05AAC0869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Products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F9C6754C-FE58-EC98-D68F-DF48B0B0633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58497" y="2758578"/>
            <a:ext cx="9603789" cy="6115560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160F153-7C15-F3BE-E216-72637D9E32C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Managed printing solution for 3,000 users for offices and health centers in cities across the country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229B040A-B3AB-17F8-21B6-7767FFE2B4F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Complete managed printing service solution with :</a:t>
            </a:r>
          </a:p>
          <a:p>
            <a:pPr marL="285750" indent="-285750">
              <a:buFontTx/>
              <a:buChar char="-"/>
            </a:pPr>
            <a:r>
              <a:rPr lang="en-US"/>
              <a:t>1k printing devices (A4 and A3 multifunctional, 50% remanufactured)​</a:t>
            </a:r>
          </a:p>
          <a:p>
            <a:pPr marL="285750" indent="-285750">
              <a:buFontTx/>
              <a:buChar char="-"/>
            </a:pPr>
            <a:r>
              <a:rPr lang="en-US"/>
              <a:t>Cloud software platform for monitoring</a:t>
            </a:r>
          </a:p>
          <a:p>
            <a:pPr marL="285750" indent="-285750">
              <a:buFontTx/>
              <a:buChar char="-"/>
            </a:pPr>
            <a:r>
              <a:rPr lang="en-US"/>
              <a:t>User management (triple A) limiting color printing and copy quota per user with authentication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4B41DE03-0A52-AB39-19EA-AAD155FA223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249166" y="10931916"/>
            <a:ext cx="3070621" cy="845439"/>
          </a:xfrm>
        </p:spPr>
        <p:txBody>
          <a:bodyPr/>
          <a:lstStyle/>
          <a:p>
            <a:r>
              <a:rPr lang="en-US"/>
              <a:t>Average cost savings​ with Econocom printing solutions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2734E43E-83E9-78E2-E929-BAA33208052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Printers managed by </a:t>
            </a:r>
            <a:r>
              <a:rPr lang="en-US" err="1"/>
              <a:t>eMPS</a:t>
            </a:r>
            <a:r>
              <a:rPr lang="en-US"/>
              <a:t>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97614B67-CBFF-65F5-DB13-D8E15751AAF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0714406" y="10931916"/>
            <a:ext cx="3070621" cy="845439"/>
          </a:xfrm>
        </p:spPr>
        <p:txBody>
          <a:bodyPr/>
          <a:lstStyle/>
          <a:p>
            <a:r>
              <a:rPr lang="en-US"/>
              <a:t>Reduction in carbon footprint with remanufactured printers​</a:t>
            </a:r>
          </a:p>
        </p:txBody>
      </p:sp>
      <p:pic>
        <p:nvPicPr>
          <p:cNvPr id="16" name="Espace réservé pour une image  15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9A9FE115-9580-3D30-21FB-BDD692289962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4" y="12892853"/>
            <a:ext cx="6036275" cy="655695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332AB892-5AFA-52BD-C315-22167BE2F5EF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Healthcare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619279AA-21A7-1E30-2698-4698310A900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25%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4EDA5F4F-794D-45CB-0BC4-13EFA850EFB9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&gt;40k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025478B-92F3-45EF-B89F-A3303DB950E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-55%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A9009510-5FCE-1117-0703-A1068F715172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Flexible, adaptable, modular and scalable solutions​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86408A9D-C717-F724-0E10-E46BA923C78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Large portfolio of technologies and partners​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420D7A36-C391-D13A-2BFA-4B9D29F9C1E3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Econocom remanufacturing program (second life): </a:t>
            </a:r>
            <a:r>
              <a:rPr lang="en-US"/>
              <a:t>Phoenix (BS-8887-220)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ECB4AF5D-BE49-1CD3-DE2F-8837079FA7E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Extensive geographic coverage </a:t>
            </a:r>
            <a:r>
              <a:rPr lang="en-US"/>
              <a:t>with dedicated local teams​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23673F69-2D9E-4699-EA38-A888E28847F9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315291"/>
            <a:ext cx="7691438" cy="4451337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Customized printing solutions </a:t>
            </a:r>
            <a:r>
              <a:rPr lang="en-US"/>
              <a:t>with</a:t>
            </a:r>
            <a:r>
              <a:rPr lang="en-US" b="1"/>
              <a:t> </a:t>
            </a:r>
            <a:r>
              <a:rPr lang="en-US"/>
              <a:t>tailored design and implementation, covering devices such as office printers, plotters, scanners and thermal printers​</a:t>
            </a:r>
          </a:p>
          <a:p>
            <a:pPr>
              <a:spcBef>
                <a:spcPts val="1800"/>
              </a:spcBef>
            </a:pPr>
            <a:r>
              <a:rPr lang="en-US" b="1"/>
              <a:t>Advanced printing management software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on-premise and cloud platforms for monitoring, AAA security, OCR, and digital object management​</a:t>
            </a:r>
          </a:p>
          <a:p>
            <a:pPr>
              <a:spcBef>
                <a:spcPts val="1800"/>
              </a:spcBef>
            </a:pPr>
            <a:r>
              <a:rPr lang="en-US" b="1"/>
              <a:t>Comprehensive lifecycle services </a:t>
            </a:r>
            <a:r>
              <a:rPr lang="en-US"/>
              <a:t>including equipment provision and return, proactive supply management and maintenance, user and group printing control</a:t>
            </a:r>
          </a:p>
          <a:p>
            <a:pPr>
              <a:spcBef>
                <a:spcPts val="1800"/>
              </a:spcBef>
            </a:pPr>
            <a:r>
              <a:rPr lang="en-US" b="1"/>
              <a:t>Waste management </a:t>
            </a:r>
            <a:r>
              <a:rPr lang="en-US"/>
              <a:t>according to regulations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0FB59A11-1F37-C0A0-76EF-648DBFDDAAD8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Econocom Managed Printing Solutions (</a:t>
            </a:r>
            <a:r>
              <a:rPr lang="en-US" b="1" err="1"/>
              <a:t>eMPS</a:t>
            </a:r>
            <a:r>
              <a:rPr lang="en-US" b="1"/>
              <a:t>) </a:t>
            </a:r>
            <a:r>
              <a:rPr lang="en-US"/>
              <a:t>is designed to cover all your printing and digitalization management needs	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7E52F0DA-7598-2070-0C12-C35B8DAD3B41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000"/>
              </a:spcBef>
            </a:pPr>
            <a:r>
              <a:rPr lang="en-US" b="1"/>
              <a:t>Unify device management and control costs </a:t>
            </a:r>
            <a:r>
              <a:rPr lang="en-US"/>
              <a:t>by device, user, department, or cost center</a:t>
            </a:r>
          </a:p>
          <a:p>
            <a:pPr>
              <a:spcBef>
                <a:spcPts val="1000"/>
              </a:spcBef>
            </a:pPr>
            <a:r>
              <a:rPr lang="en-US" b="1"/>
              <a:t>Strengthen security management </a:t>
            </a:r>
            <a:r>
              <a:rPr lang="en-US"/>
              <a:t>at regulatory, data and user level​s</a:t>
            </a:r>
          </a:p>
          <a:p>
            <a:pPr>
              <a:spcBef>
                <a:spcPts val="1000"/>
              </a:spcBef>
            </a:pPr>
            <a:r>
              <a:rPr lang="en-US" b="1"/>
              <a:t>Improve user experience with</a:t>
            </a:r>
            <a:r>
              <a:rPr lang="en-US"/>
              <a:t> personalized printing services and support</a:t>
            </a:r>
          </a:p>
          <a:p>
            <a:pPr>
              <a:spcBef>
                <a:spcPts val="1000"/>
              </a:spcBef>
            </a:pPr>
            <a:r>
              <a:rPr lang="en-US" b="1"/>
              <a:t>Enhance energy efficiency and reduced carbon footprint​</a:t>
            </a:r>
          </a:p>
        </p:txBody>
      </p:sp>
      <p:pic>
        <p:nvPicPr>
          <p:cNvPr id="5122" name="Picture 2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3B7975F2-2C4B-35B8-2515-21638AA0ED04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0EB8FFF9-1739-7B24-7089-5CF08FD4B558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Une image contenant Graphique, Police, logo, capture d’écran&#10;&#10;Description générée automatiquement">
            <a:extLst>
              <a:ext uri="{FF2B5EF4-FFF2-40B4-BE49-F238E27FC236}">
                <a16:creationId xmlns:a16="http://schemas.microsoft.com/office/drawing/2014/main" id="{07E6F307-B926-065F-B911-79DB0429801A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FB26163E-AC9E-B28A-B8D6-FC34F0620C7C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FEBDD15-9AF9-BD1C-0598-94EFCC1AB892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9E14DB83-1A49-1641-F2D4-AA01CFB56B41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37676CB-1C53-55B2-FF85-749704BEECB3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7" name="Espace réservé du texte 8">
            <a:extLst>
              <a:ext uri="{FF2B5EF4-FFF2-40B4-BE49-F238E27FC236}">
                <a16:creationId xmlns:a16="http://schemas.microsoft.com/office/drawing/2014/main" id="{3E0282AD-E611-7F8C-835A-74E8ED6805C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04453"/>
            <a:ext cx="7691560" cy="448526"/>
          </a:xfrm>
        </p:spPr>
        <p:txBody>
          <a:bodyPr/>
          <a:lstStyle/>
          <a:p>
            <a:r>
              <a:rPr lang="en-US"/>
              <a:t>Tailored printing solution:</a:t>
            </a:r>
          </a:p>
        </p:txBody>
      </p:sp>
      <p:pic>
        <p:nvPicPr>
          <p:cNvPr id="48" name="Picture 47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5B8C6064-013B-52A9-3C5B-6DFBFD38873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99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AC21BA62-BA3B-A1ED-E5E8-99284E800F2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016873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C21BA62-BA3B-A1ED-E5E8-99284E800F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 descr="Une image contenant capture d’écran, dessin humoristique&#10;&#10;Description générée automatiquement">
            <a:extLst>
              <a:ext uri="{FF2B5EF4-FFF2-40B4-BE49-F238E27FC236}">
                <a16:creationId xmlns:a16="http://schemas.microsoft.com/office/drawing/2014/main" id="{86A4790A-FC88-A8F2-0030-DAFD660A9C71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626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20126C-93F3-F231-1F8C-FC47FEAE0CC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Product Care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08E2715-E29F-BE9E-1801-A944534E00C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Official repair partner for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D8DFED2-2B9A-2EDA-4076-98550197E5D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60F6A02-1176-5A99-1444-EB648AD1954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251A3949-2413-7899-5CF6-45A2145156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Products</a:t>
            </a:r>
          </a:p>
        </p:txBody>
      </p:sp>
      <p:pic>
        <p:nvPicPr>
          <p:cNvPr id="2" name="Espace réservé pour une image  1" descr="Une image contenant texte, logo, symbole, Marque&#10;&#10;Description générée automatiquement">
            <a:extLst>
              <a:ext uri="{FF2B5EF4-FFF2-40B4-BE49-F238E27FC236}">
                <a16:creationId xmlns:a16="http://schemas.microsoft.com/office/drawing/2014/main" id="{38F786C4-2A63-D791-AF54-CE024953E326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3871" y="3214019"/>
            <a:ext cx="8229600" cy="524049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CEC314E0-5843-4F42-7CC9-5BBF95A15CD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Provide and cover smartphones for all employees, ensuring business continuity and a uniform process across multiple brands (Apple, Samsung)​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F86CF757-A3D5-636A-3ACD-485B7020637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Econocom DaaS solution for mobility:</a:t>
            </a:r>
          </a:p>
          <a:p>
            <a:pPr marL="285750" indent="-285750">
              <a:buFontTx/>
              <a:buChar char="-"/>
            </a:pPr>
            <a:r>
              <a:rPr lang="en-US"/>
              <a:t>Bundles include smartphone, screen protector and case </a:t>
            </a:r>
          </a:p>
          <a:p>
            <a:pPr marL="285750" indent="-285750">
              <a:buFontTx/>
              <a:buChar char="-"/>
            </a:pPr>
            <a:r>
              <a:rPr lang="en-US"/>
              <a:t>Protection with "</a:t>
            </a:r>
            <a:r>
              <a:rPr lang="en-US" err="1"/>
              <a:t>EcoSwap</a:t>
            </a:r>
            <a:r>
              <a:rPr lang="en-US"/>
              <a:t>" service for all employees for 3 years</a:t>
            </a:r>
          </a:p>
          <a:p>
            <a:pPr marL="285750" indent="-285750">
              <a:buFontTx/>
              <a:buChar char="-"/>
            </a:pPr>
            <a:r>
              <a:rPr lang="en-US"/>
              <a:t>Employees can choose smartphone with uniform service request process across brands		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26082E87-495E-AC82-B758-9B3B9C60C79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249165" y="10931916"/>
            <a:ext cx="3070621" cy="845439"/>
          </a:xfrm>
        </p:spPr>
        <p:txBody>
          <a:bodyPr/>
          <a:lstStyle/>
          <a:p>
            <a:r>
              <a:rPr lang="en-US"/>
              <a:t>Average productivity loss per week with non-functional device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744B0631-CEDD-EA97-0237-C0F64FE0285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Devices protected with Product Care​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A5DC466C-E350-482F-F1E3-E181355D67E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Of SLA ​</a:t>
            </a:r>
          </a:p>
          <a:p>
            <a:r>
              <a:rPr lang="en-US"/>
              <a:t>fulfillment</a:t>
            </a:r>
          </a:p>
        </p:txBody>
      </p:sp>
      <p:pic>
        <p:nvPicPr>
          <p:cNvPr id="16" name="Espace réservé pour une image  15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33E0A278-51CB-7798-BB33-F1E358A6BE42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71524" y="12883541"/>
            <a:ext cx="6207725" cy="674319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7FC84F30-8D21-FA13-E24C-A9AC9515E96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Finance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41D96C80-C042-D20B-C8B9-28E51856F915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-8 hours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F3544136-7C2A-23D3-2E00-C0F5174B761E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&gt;1.5m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FAC5586C-BE87-3CC5-5A44-0EFB69694AD8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&gt;95%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EC103FFE-5CD2-2715-111D-488342E174F2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Unified offering for all major vendors </a:t>
            </a:r>
            <a:r>
              <a:rPr lang="en-US"/>
              <a:t>(Apple, Samsung, …)</a:t>
            </a:r>
            <a:r>
              <a:rPr lang="en-US" b="1"/>
              <a:t>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FE43B0BB-95E9-55D5-96AE-36400004DB45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Simple and SLA-based service model </a:t>
            </a:r>
            <a:r>
              <a:rPr lang="en-US"/>
              <a:t>with an eco-responsible approach​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801225B1-84EE-19AD-F253-983721A4A682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Premium certified repair service provider </a:t>
            </a:r>
            <a:r>
              <a:rPr lang="en-US"/>
              <a:t>for all main leader OEM and dedicated expert team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21C00B53-5EE9-E99D-E194-3728513564A5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Warranty extension for up to 7 years​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A34A958E-8974-3EE5-FF82-4E6ED2125983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15136"/>
            <a:ext cx="8734425" cy="4256983"/>
          </a:xfrm>
        </p:spPr>
        <p:txBody>
          <a:bodyPr/>
          <a:lstStyle/>
          <a:p>
            <a:pPr marL="36000" indent="0">
              <a:spcBef>
                <a:spcPts val="1200"/>
              </a:spcBef>
              <a:buNone/>
            </a:pPr>
            <a:r>
              <a:rPr lang="en-US" b="1"/>
              <a:t>Product Care</a:t>
            </a:r>
            <a:r>
              <a:rPr lang="en-US"/>
              <a:t> by Econocom:</a:t>
            </a:r>
          </a:p>
          <a:p>
            <a:pPr>
              <a:spcBef>
                <a:spcPts val="1200"/>
              </a:spcBef>
            </a:pPr>
            <a:r>
              <a:rPr lang="en-US" b="1"/>
              <a:t>Single Point Of Contact </a:t>
            </a:r>
            <a:r>
              <a:rPr lang="en-US"/>
              <a:t>for all after-sales services​</a:t>
            </a:r>
          </a:p>
          <a:p>
            <a:pPr>
              <a:spcBef>
                <a:spcPts val="1200"/>
              </a:spcBef>
            </a:pPr>
            <a:r>
              <a:rPr lang="en-US" b="1"/>
              <a:t>Warranty extension ​</a:t>
            </a:r>
          </a:p>
          <a:p>
            <a:pPr>
              <a:spcBef>
                <a:spcPts val="1200"/>
              </a:spcBef>
            </a:pPr>
            <a:r>
              <a:rPr lang="en-US"/>
              <a:t>Temporary </a:t>
            </a:r>
            <a:r>
              <a:rPr lang="en-US" b="1"/>
              <a:t>swap</a:t>
            </a:r>
            <a:r>
              <a:rPr lang="en-US"/>
              <a:t> service during repairs </a:t>
            </a:r>
            <a:r>
              <a:rPr lang="en-US" b="1"/>
              <a:t>with D+1 and D+3 </a:t>
            </a:r>
            <a:r>
              <a:rPr lang="en-US"/>
              <a:t>options​</a:t>
            </a:r>
          </a:p>
          <a:p>
            <a:pPr>
              <a:spcBef>
                <a:spcPts val="1200"/>
              </a:spcBef>
            </a:pPr>
            <a:r>
              <a:rPr lang="en-US" b="1"/>
              <a:t>Pick-up and return </a:t>
            </a:r>
            <a:r>
              <a:rPr lang="en-US"/>
              <a:t>services	​</a:t>
            </a:r>
          </a:p>
          <a:p>
            <a:pPr>
              <a:spcBef>
                <a:spcPts val="1200"/>
              </a:spcBef>
            </a:pPr>
            <a:r>
              <a:rPr lang="en-US"/>
              <a:t>Operational </a:t>
            </a:r>
            <a:r>
              <a:rPr lang="en-US" b="1"/>
              <a:t>follow-up</a:t>
            </a:r>
            <a:r>
              <a:rPr lang="en-US"/>
              <a:t> (internal and third-party vendors) and </a:t>
            </a:r>
            <a:r>
              <a:rPr lang="en-US" b="1"/>
              <a:t>reporting​</a:t>
            </a:r>
          </a:p>
          <a:p>
            <a:pPr>
              <a:spcBef>
                <a:spcPts val="1200"/>
              </a:spcBef>
            </a:pPr>
            <a:r>
              <a:rPr lang="en-US"/>
              <a:t>Optional coverage </a:t>
            </a:r>
            <a:r>
              <a:rPr lang="en-US" b="1"/>
              <a:t>of theft and accidental damage (</a:t>
            </a:r>
            <a:r>
              <a:rPr lang="en-US" b="1" err="1"/>
              <a:t>EcoCare</a:t>
            </a:r>
            <a:r>
              <a:rPr lang="en-US" b="1"/>
              <a:t>)​</a:t>
            </a:r>
          </a:p>
          <a:p>
            <a:pPr>
              <a:spcBef>
                <a:spcPts val="1200"/>
              </a:spcBef>
            </a:pPr>
            <a:r>
              <a:rPr lang="en-US"/>
              <a:t>Optional </a:t>
            </a:r>
            <a:r>
              <a:rPr lang="en-US" b="1"/>
              <a:t>IT-Corner and platinum </a:t>
            </a:r>
            <a:r>
              <a:rPr lang="en-US"/>
              <a:t>services​</a:t>
            </a:r>
          </a:p>
          <a:p>
            <a:pPr>
              <a:spcBef>
                <a:spcPts val="1200"/>
              </a:spcBef>
            </a:pPr>
            <a:r>
              <a:rPr lang="en-US" b="1"/>
              <a:t>Recycling</a:t>
            </a:r>
            <a:r>
              <a:rPr lang="en-US"/>
              <a:t> and WEEE management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196E5408-AA22-EA37-59BF-25E7A6E47716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We </a:t>
            </a:r>
            <a:r>
              <a:rPr lang="en-US" b="1"/>
              <a:t>maintain, repair and extend </a:t>
            </a:r>
            <a:r>
              <a:rPr lang="en-US"/>
              <a:t>the lifespan of your telephones, tablets and laptops</a:t>
            </a:r>
          </a:p>
          <a:p>
            <a:r>
              <a:rPr lang="en-US"/>
              <a:t>Because your corporate devices are becoming ​business-critical, </a:t>
            </a:r>
            <a:r>
              <a:rPr lang="en-US" b="1"/>
              <a:t>we care about them</a:t>
            </a:r>
          </a:p>
          <a:p>
            <a:endParaRPr lang="en-US"/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7129B257-1947-F614-84BB-657855B0B0E4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623263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Ensure service continuity </a:t>
            </a:r>
            <a:r>
              <a:rPr lang="en-US"/>
              <a:t>with fast repairs and optional temporary swaps at D+1/D+3​</a:t>
            </a:r>
          </a:p>
          <a:p>
            <a:pPr>
              <a:spcBef>
                <a:spcPts val="1200"/>
              </a:spcBef>
            </a:pPr>
            <a:r>
              <a:rPr lang="en-US" b="1"/>
              <a:t>Maintain device residual value </a:t>
            </a:r>
            <a:r>
              <a:rPr lang="en-US"/>
              <a:t>with certified repair centers​</a:t>
            </a:r>
          </a:p>
          <a:p>
            <a:pPr>
              <a:spcBef>
                <a:spcPts val="1200"/>
              </a:spcBef>
            </a:pPr>
            <a:r>
              <a:rPr lang="en-US" b="1"/>
              <a:t>Reduce administrative workload </a:t>
            </a:r>
            <a:r>
              <a:rPr lang="en-US"/>
              <a:t>with single point of contact for all inquiries and incidents</a:t>
            </a:r>
          </a:p>
          <a:p>
            <a:pPr>
              <a:spcBef>
                <a:spcPts val="1200"/>
              </a:spcBef>
            </a:pPr>
            <a:r>
              <a:rPr lang="en-US" b="1"/>
              <a:t>Lower costs and carbon footprint </a:t>
            </a:r>
            <a:r>
              <a:rPr lang="en-US"/>
              <a:t>by extending product lifespans</a:t>
            </a:r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9E6D871A-E8E8-E8D1-5F4F-7D52A5C6608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>
            <a:extLst>
              <a:ext uri="{FF2B5EF4-FFF2-40B4-BE49-F238E27FC236}">
                <a16:creationId xmlns:a16="http://schemas.microsoft.com/office/drawing/2014/main" id="{C8765B3D-2098-2F03-A5E4-1D7448B92D56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Une image contenant Graphique, symbole, capture d’écran, Police&#10;&#10;Description générée automatiquement">
            <a:extLst>
              <a:ext uri="{FF2B5EF4-FFF2-40B4-BE49-F238E27FC236}">
                <a16:creationId xmlns:a16="http://schemas.microsoft.com/office/drawing/2014/main" id="{EA9CF041-9324-A842-346F-952B1D862A59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2255CB40-C24F-FBA0-305D-11CBFAA41385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6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982D6E3F-0420-988D-4D1E-12CB88392B3E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2853FCB6-7C81-8DE2-23A1-0C9B83266A39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E505B6-4F45-3D96-F16F-EC9BA6393425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50" name="Picture 49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1DC0FA87-C603-025F-2222-19CB74E93E1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468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133E7C4C-3A44-FB28-0430-6E4645A856AB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4894069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33E7C4C-3A44-FB28-0430-6E4645A856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 descr="Une image contenant dessin humoristique, clipart, art, illustration&#10;&#10;Description générée automatiquement">
            <a:extLst>
              <a:ext uri="{FF2B5EF4-FFF2-40B4-BE49-F238E27FC236}">
                <a16:creationId xmlns:a16="http://schemas.microsoft.com/office/drawing/2014/main" id="{56B88DB9-1D90-6A94-550D-719E3608DFE4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9348760" y="742351"/>
            <a:ext cx="4346127" cy="2640863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EE726E-F9A7-0C35-31FE-41C53AD5A6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Identity &amp; Access Management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10A32E-8490-CBB8-DA79-B2F91BC8D5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6E56C0F-D548-BF7B-2AEE-1DB0DA18B3F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118C73E9-A3C8-D961-BD02-60E3992769A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53275BB-06BA-AA85-DB2E-B3571C25100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Security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446AC077-0367-3FBA-CD6E-06C85A32232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6095" y="3024565"/>
            <a:ext cx="8675361" cy="5524350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710E3B85-3CFB-183F-72BA-40236A7475C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95383"/>
            <a:ext cx="9522235" cy="448526"/>
          </a:xfrm>
        </p:spPr>
        <p:txBody>
          <a:bodyPr/>
          <a:lstStyle/>
          <a:p>
            <a:r>
              <a:rPr lang="en-US" b="1"/>
              <a:t>Holistic approach to Identity &amp; Access Management (IAM):​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00604798-C5D5-28EE-9809-498B3044508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Enhance security through a unified platform against cybercriminal attacks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F1C6EDA-1C77-EB78-5101-BFCA55DB5DC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pPr marL="285750" indent="-285750">
              <a:buFontTx/>
              <a:buChar char="-"/>
            </a:pPr>
            <a:r>
              <a:rPr lang="en-US"/>
              <a:t>Identification, detection and investigation of advanced threats​</a:t>
            </a:r>
          </a:p>
          <a:p>
            <a:pPr marL="285750" indent="-285750">
              <a:buFontTx/>
              <a:buChar char="-"/>
            </a:pPr>
            <a:r>
              <a:rPr lang="en-US"/>
              <a:t>Implementation of MS Defender and MS Defender for Identity to manage vulnerabilities and protect devices​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9FCC1295-5375-E152-BF0C-ED6A948E30F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YoY increase in ransomware attacks for ​5 years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CB9F0E3F-62F5-E5C5-39BA-A5192F3053A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Of user incidents are linked to IAM 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D6A3512D-C78E-320B-9877-2C5E95B7596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Of teleworkers are caught in phishing scams​</a:t>
            </a:r>
          </a:p>
        </p:txBody>
      </p:sp>
      <p:pic>
        <p:nvPicPr>
          <p:cNvPr id="16" name="Espace réservé pour une image  15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640B2DA6-30E6-1441-67DC-FF8761F36C47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5" y="12887852"/>
            <a:ext cx="6128350" cy="665696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B23B8481-853A-DB3A-230A-D99F8AA8B97F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Telecommunication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E6D95C0F-FFFA-1658-DA7C-64A060159C8A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+255%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4E0F4127-A8F8-A11D-290C-3F0658245438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&gt;35%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5F20D7C1-99D8-4113-720B-BBD387BA4A15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&gt;47%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12916281-9A1F-7562-2973-34C6FBE14B68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067767" cy="832714"/>
          </a:xfrm>
        </p:spPr>
        <p:txBody>
          <a:bodyPr/>
          <a:lstStyle/>
          <a:p>
            <a:r>
              <a:rPr lang="en-US" b="1"/>
              <a:t>Extensive and agnostic IAM portfolio of solutions​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344E867C-FACC-C204-B099-CF29844AC7B5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Practical approach with short projects and quick wins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22BA98F9-EDB7-7DD6-0463-D60CCE21CF49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Certified experts and dedicated team for cybersecurity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6407FAEC-3FBB-3C7E-74A0-C09E1768810D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Integration with our managed services​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CC0B9189-1B37-F4B3-7D43-99A7CEA68974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310063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/>
              <a:t>Secure access to </a:t>
            </a:r>
            <a:r>
              <a:rPr lang="en-US" b="1"/>
              <a:t>all kind of resources:</a:t>
            </a:r>
            <a:r>
              <a:rPr lang="en-US"/>
              <a:t> network, devices, applications and data​</a:t>
            </a:r>
          </a:p>
          <a:p>
            <a:pPr>
              <a:spcBef>
                <a:spcPts val="1800"/>
              </a:spcBef>
            </a:pPr>
            <a:r>
              <a:rPr lang="en-US" b="1"/>
              <a:t>Modern security mechanisms</a:t>
            </a:r>
            <a:r>
              <a:rPr lang="en-US"/>
              <a:t> to protect users: hybrid identity, conditional access, multi-factor authentication, etc.​</a:t>
            </a:r>
          </a:p>
          <a:p>
            <a:pPr>
              <a:spcBef>
                <a:spcPts val="1800"/>
              </a:spcBef>
            </a:pPr>
            <a:r>
              <a:rPr lang="en-US"/>
              <a:t>Move from implicit trust to </a:t>
            </a:r>
            <a:r>
              <a:rPr lang="en-US" b="1"/>
              <a:t>Zero Trust</a:t>
            </a:r>
          </a:p>
          <a:p>
            <a:pPr>
              <a:spcBef>
                <a:spcPts val="1800"/>
              </a:spcBef>
            </a:pPr>
            <a:r>
              <a:rPr lang="en-US" b="1"/>
              <a:t>Unify internal application logins</a:t>
            </a:r>
            <a:r>
              <a:rPr lang="en-US"/>
              <a:t> with the corporate IdP</a:t>
            </a:r>
          </a:p>
          <a:p>
            <a:pPr>
              <a:spcBef>
                <a:spcPts val="1800"/>
              </a:spcBef>
            </a:pPr>
            <a:r>
              <a:rPr lang="en-US" b="1"/>
              <a:t>Simplified user account management </a:t>
            </a:r>
            <a:r>
              <a:rPr lang="en-US"/>
              <a:t>for applications, network, and Wi-Fi access</a:t>
            </a:r>
            <a:r>
              <a:rPr lang="en-US" b="1"/>
              <a:t>				</a:t>
            </a:r>
          </a:p>
          <a:p>
            <a:pPr>
              <a:spcBef>
                <a:spcPts val="1800"/>
              </a:spcBef>
            </a:pPr>
            <a:endParaRPr lang="en-US" b="1"/>
          </a:p>
          <a:p>
            <a:pPr>
              <a:spcBef>
                <a:spcPts val="1800"/>
              </a:spcBef>
            </a:pPr>
            <a:endParaRPr lang="en-US" b="1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F62B94DF-7F7A-8169-82A5-3AABB2202B66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Protection from attack vectors </a:t>
            </a:r>
            <a:r>
              <a:rPr lang="en-US"/>
              <a:t>such as phishing, IT vulnerabilities and CEO fraud</a:t>
            </a:r>
          </a:p>
          <a:p>
            <a:r>
              <a:rPr lang="en-US" b="1"/>
              <a:t>Combat the effects of security risks </a:t>
            </a:r>
            <a:r>
              <a:rPr lang="en-US"/>
              <a:t>like production disruption, compromise, ransomware, and loss of reputation​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729BFCF0-7BD9-CB01-6E98-9C8703260E86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Simplify the authentication </a:t>
            </a:r>
            <a:r>
              <a:rPr lang="en-US"/>
              <a:t>for user​s</a:t>
            </a:r>
          </a:p>
          <a:p>
            <a:pPr>
              <a:spcBef>
                <a:spcPts val="1800"/>
              </a:spcBef>
            </a:pPr>
            <a:r>
              <a:rPr lang="en-US" b="1"/>
              <a:t>Improve security </a:t>
            </a:r>
            <a:r>
              <a:rPr lang="en-US"/>
              <a:t>by reducing risk for your company and simplifying hybrid work​</a:t>
            </a:r>
          </a:p>
          <a:p>
            <a:pPr>
              <a:spcBef>
                <a:spcPts val="1800"/>
              </a:spcBef>
            </a:pPr>
            <a:r>
              <a:rPr lang="en-US" b="1"/>
              <a:t>Reduce costs </a:t>
            </a:r>
            <a:r>
              <a:rPr lang="en-US"/>
              <a:t>by centralizing and improving threat visibility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6BA6E71-A9F2-C811-21D8-A760FD178825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8A1EAA6D-01A3-8DE0-6709-2645C72311CD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Une image contenant Graphique, violet, symbole, violette&#10;&#10;Description générée automatiquement">
            <a:extLst>
              <a:ext uri="{FF2B5EF4-FFF2-40B4-BE49-F238E27FC236}">
                <a16:creationId xmlns:a16="http://schemas.microsoft.com/office/drawing/2014/main" id="{88D3E75E-6D7D-BC6B-AC3E-3AD4BEF3FBE3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2A694ED1-2D91-A839-234E-21A2AA8D45D8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5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871ECBE-9DD6-C073-AF1E-17D10676B2A0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BA56E48B-4C60-95BF-E63E-FF373D0A6ECE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7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A3319004-ACAD-FA63-4FF1-C2817BB299F4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8" name="Picture 47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0337E0A9-8641-70FD-D1B3-79602685D14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02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77BD8D6F-AA92-9A91-AA75-1B530C38457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758229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7BD8D6F-AA92-9A91-AA75-1B530C3845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Espace réservé pour une image  19" descr="Une image contenant Graphique, clipart, illustration, graphisme&#10;&#10;Description générée automatiquement">
            <a:extLst>
              <a:ext uri="{FF2B5EF4-FFF2-40B4-BE49-F238E27FC236}">
                <a16:creationId xmlns:a16="http://schemas.microsoft.com/office/drawing/2014/main" id="{DC117836-9FDF-CC79-172B-76CCFBA2398C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/>
        </p:blipFill>
        <p:spPr>
          <a:xfrm>
            <a:off x="18404736" y="464334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28FDF7-FE89-F34F-1BBE-1694A331DA8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Unified Endpoint Management &amp; Security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CB1CC4-6329-FE26-71B9-E78537BFAD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5E4E45D-6262-E10D-3310-C872A089F6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31A8EC6C-61D3-E515-0139-D7C10ABBA74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F65D5F99-0197-AADF-35E1-FB65B4A7B09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Security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09210A3C-F9BD-5C5A-33C4-1A38F90907F5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47297" y="2663766"/>
            <a:ext cx="9957816" cy="6341000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F8596B14-55D2-D4C6-0739-9A4099BD4DA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b="1"/>
              <a:t>Centralized management of devices and applications: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85E7D78A-47F4-4299-959B-CEF1807FDE2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Management of 16,000 devices: iPhone, PC, Mac and other HoloLens-specific devices​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C4202DD-F25D-8B29-E3A0-BF4CB7C40CD8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Streamlined support and unified management of all devices with:</a:t>
            </a:r>
          </a:p>
          <a:p>
            <a:pPr marL="285750" indent="-285750">
              <a:buFontTx/>
              <a:buChar char="-"/>
            </a:pPr>
            <a:r>
              <a:rPr lang="en-US"/>
              <a:t>Unified endpoint management solution: Microsoft Intune and transition support​</a:t>
            </a:r>
          </a:p>
          <a:p>
            <a:pPr marL="285750" indent="-285750">
              <a:buFontTx/>
              <a:buChar char="-"/>
            </a:pPr>
            <a:r>
              <a:rPr lang="en-US"/>
              <a:t>Apple Business Manager and Defender for Endpoint (EDR) deployment​</a:t>
            </a:r>
          </a:p>
          <a:p>
            <a:pPr marL="285750" indent="-285750">
              <a:buFontTx/>
              <a:buChar char="-"/>
            </a:pPr>
            <a:r>
              <a:rPr lang="en-US"/>
              <a:t>Migration with Exodus​</a:t>
            </a:r>
          </a:p>
          <a:p>
            <a:pPr marL="285750" indent="-285750">
              <a:buFontTx/>
              <a:buChar char="-"/>
            </a:pPr>
            <a:r>
              <a:rPr lang="en-US"/>
              <a:t>Zero-touch to eliminate the mastering stage​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CE8CAA81-928E-7070-C174-C3AC2ED92C0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Terminal deployment time with </a:t>
            </a:r>
            <a:r>
              <a:rPr lang="en-US" err="1"/>
              <a:t>UEMS</a:t>
            </a:r>
            <a:r>
              <a:rPr lang="en-US"/>
              <a:t>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B670A91C-B58C-8BC5-600D-5F9F01ED330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Average savings from support costs​ with </a:t>
            </a:r>
            <a:r>
              <a:rPr lang="en-US" err="1"/>
              <a:t>UEMS</a:t>
            </a:r>
            <a:endParaRPr lang="en-US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C1B0BA18-D87B-4E97-88BB-93F6CBC7F01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0853979" y="10931916"/>
            <a:ext cx="2791474" cy="845439"/>
          </a:xfrm>
        </p:spPr>
        <p:txBody>
          <a:bodyPr/>
          <a:lstStyle/>
          <a:p>
            <a:r>
              <a:rPr lang="en-US"/>
              <a:t>ROI over 5 years by avoiding attacks and improving efficiency​</a:t>
            </a:r>
          </a:p>
        </p:txBody>
      </p:sp>
      <p:pic>
        <p:nvPicPr>
          <p:cNvPr id="16" name="Espace réservé pour une image  15" descr="Une image contenant Police, texte, Graphique, graphisme&#10;&#10;Description générée automatiquement">
            <a:extLst>
              <a:ext uri="{FF2B5EF4-FFF2-40B4-BE49-F238E27FC236}">
                <a16:creationId xmlns:a16="http://schemas.microsoft.com/office/drawing/2014/main" id="{07C5CE1A-72B5-D0D2-701C-E6447002CED7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5" y="12894771"/>
            <a:ext cx="6000954" cy="651858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7FB59DA1-BB80-FA68-9EF4-BA86FA293653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751F9016-716D-10E7-640B-47E75C4E8FE5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-60%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04596FC0-E4E5-8A3A-E62C-30A43884AC7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54%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0DCB5408-CEEB-C224-DE83-3D9EB1436A0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+217%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F41EF418-A8D5-446A-26D9-F833C29B91E3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Platform agnostic, </a:t>
            </a:r>
            <a:r>
              <a:rPr lang="en-US"/>
              <a:t>allowing the use of either your platform or ours​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F7AD0E6E-DD71-864F-4852-659C67156D1C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+1 million endpoints managed </a:t>
            </a:r>
            <a:r>
              <a:rPr lang="en-US"/>
              <a:t>on behalf of our customers​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FA7FAFCF-6F70-4E50-6C9D-5BE5BBE215C7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Integrated in our 24x7 managed services center​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4C75FB20-DEFA-86BF-6A88-437615C6D20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Flexible approach </a:t>
            </a:r>
            <a:r>
              <a:rPr lang="en-US"/>
              <a:t>based on your need​ and constraints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583A9729-D093-2AC5-326D-14C3B3A32C78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6836682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/>
              <a:t>Guarantee an </a:t>
            </a:r>
            <a:r>
              <a:rPr lang="en-US" b="1"/>
              <a:t>up-to-date inventory​ for all devices and operating systems</a:t>
            </a:r>
          </a:p>
          <a:p>
            <a:pPr>
              <a:spcBef>
                <a:spcPts val="1800"/>
              </a:spcBef>
            </a:pPr>
            <a:r>
              <a:rPr lang="en-US"/>
              <a:t>Certify consistent </a:t>
            </a:r>
            <a:r>
              <a:rPr lang="en-US" b="1"/>
              <a:t>security policies </a:t>
            </a:r>
            <a:r>
              <a:rPr lang="en-US"/>
              <a:t>and restrictions​</a:t>
            </a:r>
          </a:p>
          <a:p>
            <a:pPr>
              <a:spcBef>
                <a:spcPts val="1800"/>
              </a:spcBef>
            </a:pPr>
            <a:r>
              <a:rPr lang="en-US"/>
              <a:t>Keep applications and OS </a:t>
            </a:r>
            <a:r>
              <a:rPr lang="en-US" b="1"/>
              <a:t>updated​</a:t>
            </a:r>
          </a:p>
          <a:p>
            <a:pPr>
              <a:spcBef>
                <a:spcPts val="1800"/>
              </a:spcBef>
            </a:pPr>
            <a:r>
              <a:rPr lang="en-US"/>
              <a:t>Analyze activity and ensure fleet </a:t>
            </a:r>
            <a:r>
              <a:rPr lang="en-US" b="1"/>
              <a:t>compliance​</a:t>
            </a:r>
          </a:p>
          <a:p>
            <a:pPr>
              <a:spcBef>
                <a:spcPts val="1800"/>
              </a:spcBef>
            </a:pPr>
            <a:r>
              <a:rPr lang="en-US"/>
              <a:t>Manage </a:t>
            </a:r>
            <a:r>
              <a:rPr lang="en-US" b="1"/>
              <a:t>enrolment and removal </a:t>
            </a:r>
            <a:r>
              <a:rPr lang="en-US"/>
              <a:t>of your devices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EC048FA7-92AA-AFCE-0F78-DD0C050B82DA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Securely manage your fleet (mobile to desktop, laptop, workstation and servers) </a:t>
            </a:r>
            <a:r>
              <a:rPr lang="en-US"/>
              <a:t>with a unified solution enabling remote processing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7FEC56A0-A4B1-C32E-3EE4-205B9A294D08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r>
              <a:rPr lang="en-US" b="1"/>
              <a:t>Enhance security and compliance with </a:t>
            </a:r>
            <a:r>
              <a:rPr lang="en-US"/>
              <a:t>automatic enforcement and easy audits​</a:t>
            </a:r>
          </a:p>
          <a:p>
            <a:r>
              <a:rPr lang="en-US" b="1"/>
              <a:t>Free up internal resources </a:t>
            </a:r>
            <a:r>
              <a:rPr lang="en-US"/>
              <a:t>for high-value, business-oriented tasks and </a:t>
            </a:r>
            <a:r>
              <a:rPr lang="en-US" b="1"/>
              <a:t>minimize the need for on-site support​</a:t>
            </a:r>
          </a:p>
          <a:p>
            <a:r>
              <a:rPr lang="en-US" b="1"/>
              <a:t>Access to certified and SLA-based service​s</a:t>
            </a:r>
          </a:p>
          <a:p>
            <a:r>
              <a:rPr lang="en-US" b="1"/>
              <a:t>Streamline support and unified management </a:t>
            </a:r>
            <a:r>
              <a:rPr lang="en-US"/>
              <a:t>of all devices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DACED19-6805-22B4-E552-25B030E36BAE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BF769F39-3CFA-1B26-C85A-3FDC33B775DB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e image contenant Graphique, symbole, logo, Police&#10;&#10;Description générée automatiquement">
            <a:extLst>
              <a:ext uri="{FF2B5EF4-FFF2-40B4-BE49-F238E27FC236}">
                <a16:creationId xmlns:a16="http://schemas.microsoft.com/office/drawing/2014/main" id="{79DF6497-BF5A-FD26-EF77-568CB2D17141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1B139CE1-B859-0D37-ADBB-166D2EE21F8C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5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39895FA-B16E-9AAB-6D7B-D24A638F4C81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216E0010-2364-2BEC-30E7-101C93A6F8F6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7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EDD89CC1-D69A-9EA6-0C99-AB567D0EDCC0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51" name="Picture 50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F1DCDB86-18F9-CFD4-B4BD-A3EF8CF09BF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653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7146D7F2-6C62-8487-67D0-AFBD7EEFD840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076961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146D7F2-6C62-8487-67D0-AFBD7EEFD8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Espace réservé pour une image  15" descr="Une image contenant Graphique, capture d’écran, graphisme, dessin humoristique&#10;&#10;Description générée automatiquement">
            <a:extLst>
              <a:ext uri="{FF2B5EF4-FFF2-40B4-BE49-F238E27FC236}">
                <a16:creationId xmlns:a16="http://schemas.microsoft.com/office/drawing/2014/main" id="{168572FB-DA20-4497-5115-20985365DF6A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001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CF6144-B14A-FD10-49BA-D2CF43350B9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eXtended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Detection &amp; Response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0D1CFF-6184-870F-BA98-08FC89630F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A2EC66E-249B-32F8-B814-CAB70048D7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2DFB6CB-4D32-40F6-96D4-E16CF3C9F7D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2FDB1CE3-84EB-35A2-C362-F0933D11C0B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Security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CDA3AA22-C794-A687-AE0A-DE41562CF88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5430" y="2610540"/>
            <a:ext cx="9957816" cy="6341000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DDD9593B-D561-7444-0CD3-4738C3C4A60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After a malware attack, the customer needed support from security specialists to recover operations and prevent future incidents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CD643AEA-9237-AD1D-3887-F358713C75F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pPr marL="285750" indent="-285750">
              <a:buFontTx/>
              <a:buChar char="-"/>
            </a:pPr>
            <a:r>
              <a:rPr lang="en-US"/>
              <a:t>Behavioral analysis of affected systems​</a:t>
            </a:r>
          </a:p>
          <a:p>
            <a:pPr marL="285750" indent="-285750">
              <a:buFontTx/>
              <a:buChar char="-"/>
            </a:pPr>
            <a:r>
              <a:rPr lang="en-US"/>
              <a:t>Deployment of XDR solution for malware identification (</a:t>
            </a:r>
            <a:r>
              <a:rPr lang="en-US" err="1"/>
              <a:t>cryptominer</a:t>
            </a:r>
            <a:r>
              <a:rPr lang="en-US"/>
              <a:t>)​</a:t>
            </a:r>
          </a:p>
          <a:p>
            <a:pPr marL="285750" indent="-285750">
              <a:buFontTx/>
              <a:buChar char="-"/>
            </a:pPr>
            <a:r>
              <a:rPr lang="en-US"/>
              <a:t>Development and deployment of remediation script​</a:t>
            </a:r>
          </a:p>
          <a:p>
            <a:pPr marL="285750" indent="-285750">
              <a:buFontTx/>
              <a:buChar char="-"/>
            </a:pPr>
            <a:r>
              <a:rPr lang="en-US"/>
              <a:t>Execution of remediation and restitution plans​ with the implementation of processes and services for future protection​</a:t>
            </a:r>
          </a:p>
          <a:p>
            <a:r>
              <a:rPr lang="en-US">
                <a:sym typeface="Wingdings" panose="05000000000000000000" pitchFamily="2" charset="2"/>
              </a:rPr>
              <a:t> </a:t>
            </a:r>
            <a:r>
              <a:rPr lang="en-US"/>
              <a:t>Normal operation restored in less than 5 days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A2D7270-DDB4-139F-1A0B-D405A58E4684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Certified cybersecurity experts​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AE44C1AA-C303-3599-BFC6-7BE0AAC595C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Average time to address threats in our SOC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46413B9F-A642-3566-2618-89B298B86AC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Users protected by our SOC​</a:t>
            </a:r>
          </a:p>
        </p:txBody>
      </p:sp>
      <p:pic>
        <p:nvPicPr>
          <p:cNvPr id="9" name="Espace réservé pour une image  8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5E7B6927-B390-9B26-AFF2-DF3B3BBAEF3E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5" y="12892163"/>
            <a:ext cx="6048975" cy="657074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C9124C3E-8647-9D36-E7CF-CD42E698F44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Public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CEB5A642-EB99-351E-A970-5100FEF1AAE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&gt;50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348190C6-0ECD-E9A4-8C65-9425675DDE2D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8121359" y="10253034"/>
            <a:ext cx="2791474" cy="587174"/>
          </a:xfrm>
        </p:spPr>
        <p:txBody>
          <a:bodyPr/>
          <a:lstStyle/>
          <a:p>
            <a:r>
              <a:rPr lang="en-US"/>
              <a:t>&lt;30 mins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C774CAD3-115B-952D-93FF-DDAA2AF00642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&gt;200k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0E059663-A64C-E16D-0D48-BDB0C09F9AF1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Triple expertise across advisory, integration, and managed services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4E99674F-E9F7-191D-DC22-405EC01321F7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Unique set of certifications </a:t>
            </a:r>
            <a:r>
              <a:rPr lang="en-US"/>
              <a:t>with world security leaders​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93A38845-70C0-A7D2-B02D-F34934EF1D85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Our own specialized and highly certified SOC​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2B046D3D-E305-6976-5B16-9D8C15005704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High proximity and reactivity for our clients​ </a:t>
            </a:r>
            <a:r>
              <a:rPr lang="en-US"/>
              <a:t>with +90% customer satisfaction rate​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C0245E0-8964-0868-FA4D-963BA555F00D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258152"/>
            <a:ext cx="5600065" cy="3167697"/>
          </a:xfrm>
        </p:spPr>
        <p:txBody>
          <a:bodyPr/>
          <a:lstStyle/>
          <a:p>
            <a:r>
              <a:rPr lang="en-US" b="1"/>
              <a:t>Advisory, implementation and support </a:t>
            </a:r>
            <a:r>
              <a:rPr lang="en-US"/>
              <a:t>on cutting-edge XDR technologies from leading market vendors</a:t>
            </a:r>
          </a:p>
          <a:p>
            <a:endParaRPr lang="en-US"/>
          </a:p>
          <a:p>
            <a:endParaRPr lang="en-US"/>
          </a:p>
          <a:p>
            <a:r>
              <a:rPr lang="en-US" b="1"/>
              <a:t>Managed XDR </a:t>
            </a:r>
            <a:r>
              <a:rPr lang="en-US"/>
              <a:t>security service provision from our 24x7x365 Security Operations (SO) center	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588100AE-359A-ADEE-A3E2-FEB99558E75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Eliminate visibility gaps and </a:t>
            </a:r>
            <a:r>
              <a:rPr lang="en-US" b="1"/>
              <a:t>seamlessly detect and resolve threats, </a:t>
            </a:r>
            <a:r>
              <a:rPr lang="en-US"/>
              <a:t>make better decisions and prevent future cyberattacks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9BFC0231-BEA2-0500-F501-EDF2F7672DC6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r>
              <a:rPr lang="en-US" b="1"/>
              <a:t>Increase prevention and reduce future risks</a:t>
            </a:r>
            <a:r>
              <a:rPr lang="en-US"/>
              <a:t> with faster and better attack detection​</a:t>
            </a:r>
          </a:p>
          <a:p>
            <a:r>
              <a:rPr lang="en-US" b="1"/>
              <a:t>Optimize data utilization </a:t>
            </a:r>
            <a:r>
              <a:rPr lang="en-US"/>
              <a:t>and prioritize threats effectively​</a:t>
            </a:r>
          </a:p>
          <a:p>
            <a:r>
              <a:rPr lang="en-US" b="1"/>
              <a:t>Free up internal resources </a:t>
            </a:r>
            <a:r>
              <a:rPr lang="en-US"/>
              <a:t>with automated response and continuous security improvement</a:t>
            </a:r>
          </a:p>
        </p:txBody>
      </p:sp>
      <p:pic>
        <p:nvPicPr>
          <p:cNvPr id="1026" name="Picture 2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9112F465-8D3A-9040-ECA7-11B3DF31A8E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01FC83A-11FC-0EF6-164A-AC8A40BC505B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7F1624B1-733D-5E7F-2AF0-FFA0081C8AD3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1EDEA749-ED40-26F1-DD48-7EAA01ECF3C0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50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B8DDF0B-01CF-BB15-B3B2-1350743CCC59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51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9735D7AB-D147-B7A3-11E9-946587FCA08F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52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AB3919FF-CCDD-BA99-A93B-E7AC6FEBB816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54" name="Picture 53">
            <a:hlinkClick r:id="rId16" action="ppaction://hlinksldjump" tooltip="Workplace summary"/>
            <a:extLst>
              <a:ext uri="{FF2B5EF4-FFF2-40B4-BE49-F238E27FC236}">
                <a16:creationId xmlns:a16="http://schemas.microsoft.com/office/drawing/2014/main" id="{6070785E-1E3B-C0ED-80EC-27EAAC15F1D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238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hink-cell data - do not delete" hidden="1">
            <a:extLst>
              <a:ext uri="{FF2B5EF4-FFF2-40B4-BE49-F238E27FC236}">
                <a16:creationId xmlns:a16="http://schemas.microsoft.com/office/drawing/2014/main" id="{F3D56287-A7EA-3820-5466-A9AB69DBC0D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435811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1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3D56287-A7EA-3820-5466-A9AB69DBC0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Espace réservé pour une image  14">
            <a:extLst>
              <a:ext uri="{FF2B5EF4-FFF2-40B4-BE49-F238E27FC236}">
                <a16:creationId xmlns:a16="http://schemas.microsoft.com/office/drawing/2014/main" id="{3A9488C5-383B-6FB1-A7EE-E12F6F173588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2386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E987E1-CDAB-DF52-91D6-71B6622AAB5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EcoSwitch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03C9F0-7E3A-B6FE-50B7-F2667D9E17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5B3162-7141-3851-FDCE-AF01046B285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6017710A-5E15-3DAF-06C9-88BF6296FE6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5F00760-8F3E-B7BA-7B5F-B7B8D95ECF0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EASI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952E3539-1995-229B-74F7-A08BFC1EF8C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28953" y="2767001"/>
            <a:ext cx="9332882" cy="5943050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B681806A-F6FF-9835-69AA-35B4EBDFE04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 b="1"/>
              <a:t>Free strategical plan </a:t>
            </a:r>
            <a:r>
              <a:rPr lang="en-US"/>
              <a:t>for the current IT fleet in 3 steps:​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DAE03B17-7254-9A9E-9B1C-B724FC2FE68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Optimize and rationalize its IT fleet (10,000 devices across Workplace and Mobility)​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85372609-E2D6-5C97-D4A9-5F8661961C6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A tailor-made strategic plan including:</a:t>
            </a:r>
          </a:p>
          <a:p>
            <a:pPr marL="285750" indent="-285750">
              <a:buFontTx/>
              <a:buChar char="-"/>
            </a:pPr>
            <a:r>
              <a:rPr lang="en-US"/>
              <a:t>Buyback of existing IT fleet for €5m with refurbishment of old devices (&gt;50%)</a:t>
            </a:r>
          </a:p>
          <a:p>
            <a:pPr marL="285750" indent="-285750">
              <a:buFontTx/>
              <a:buChar char="-"/>
            </a:pPr>
            <a:r>
              <a:rPr lang="en-US"/>
              <a:t>Leaseback on remaining duration for the rest of the fleet</a:t>
            </a:r>
          </a:p>
          <a:p>
            <a:pPr marL="285750" indent="-285750">
              <a:buFontTx/>
              <a:buChar char="-"/>
            </a:pPr>
            <a:r>
              <a:rPr lang="en-US"/>
              <a:t>New asset financing​​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53321806-C322-FF4D-B798-D129B664CBC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6449894" y="10931916"/>
            <a:ext cx="2537704" cy="845439"/>
          </a:xfrm>
        </p:spPr>
        <p:txBody>
          <a:bodyPr/>
          <a:lstStyle/>
          <a:p>
            <a:r>
              <a:rPr lang="en-US"/>
              <a:t>Devices already refurbished by Econocom​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3BFA0D3D-369B-6F89-59ED-EA5319425A9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0087761" y="10931916"/>
            <a:ext cx="2537704" cy="845439"/>
          </a:xfrm>
        </p:spPr>
        <p:txBody>
          <a:bodyPr/>
          <a:lstStyle/>
          <a:p>
            <a:r>
              <a:rPr lang="en-US"/>
              <a:t>Devices leaseback after </a:t>
            </a:r>
            <a:r>
              <a:rPr lang="en-US" err="1"/>
              <a:t>EcoSwitch</a:t>
            </a:r>
            <a:r>
              <a:rPr lang="en-US"/>
              <a:t> report​​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B44E0790-52E7-26AA-FC29-A621198EA648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54016129-EB8F-F4B7-9698-7132B819B63A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Food industry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58B73071-BE73-1148-5E89-4304F33E0B70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6449894" y="10253034"/>
            <a:ext cx="2537704" cy="587174"/>
          </a:xfrm>
        </p:spPr>
        <p:txBody>
          <a:bodyPr/>
          <a:lstStyle/>
          <a:p>
            <a:r>
              <a:rPr lang="en-US"/>
              <a:t>&gt;500k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3FBAE43C-83F5-C80A-6AE2-B22D673A9C53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20087761" y="10253034"/>
            <a:ext cx="2537704" cy="587174"/>
          </a:xfrm>
        </p:spPr>
        <p:txBody>
          <a:bodyPr/>
          <a:lstStyle/>
          <a:p>
            <a:r>
              <a:rPr lang="en-US"/>
              <a:t>€400k​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A62C6736-3C56-20A8-8D2F-52FE7D73B8CD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Certified methodology </a:t>
            </a:r>
            <a:r>
              <a:rPr lang="en-US"/>
              <a:t>to assess CSR optimization and carbon footprint​​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C56F5182-5763-E9DC-2682-41B452BACC9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Integrated in EASI offers </a:t>
            </a:r>
            <a:r>
              <a:rPr lang="en-US"/>
              <a:t>and compatible with all workplace assets and contracts​​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AA806480-B04F-63D2-1A0F-95F4A544ABAA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Tailor-made solutions for IT fleet: </a:t>
            </a:r>
            <a:r>
              <a:rPr lang="en-US"/>
              <a:t>buyback and leaseback offers, or other financing options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5A0502F0-232D-9317-3039-155F2B3838EE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6604454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Detailed analysis </a:t>
            </a:r>
            <a:r>
              <a:rPr lang="en-US"/>
              <a:t>of the current IT equipment fleet</a:t>
            </a:r>
            <a:r>
              <a:rPr lang="en-US" b="1"/>
              <a:t>​​ </a:t>
            </a:r>
            <a:r>
              <a:rPr lang="en-US"/>
              <a:t>(duration of use, model, brand)</a:t>
            </a:r>
          </a:p>
          <a:p>
            <a:pPr>
              <a:spcBef>
                <a:spcPts val="1800"/>
              </a:spcBef>
            </a:pPr>
            <a:r>
              <a:rPr lang="en-US" b="1"/>
              <a:t>Usage duration determination for all equipment based </a:t>
            </a:r>
            <a:r>
              <a:rPr lang="en-US"/>
              <a:t>on your profile, needs, and budget​​</a:t>
            </a:r>
          </a:p>
          <a:p>
            <a:pPr>
              <a:spcBef>
                <a:spcPts val="1800"/>
              </a:spcBef>
            </a:pPr>
            <a:r>
              <a:rPr lang="en-US" b="1"/>
              <a:t>Final costed report with proposed CSR and financial optimization plans, </a:t>
            </a:r>
            <a:r>
              <a:rPr lang="en-US"/>
              <a:t>including:</a:t>
            </a:r>
          </a:p>
          <a:p>
            <a:pPr lvl="1">
              <a:spcBef>
                <a:spcPts val="1800"/>
              </a:spcBef>
            </a:pPr>
            <a:r>
              <a:rPr lang="en-US" b="1"/>
              <a:t>Identification of equipment to be refurbished</a:t>
            </a:r>
            <a:r>
              <a:rPr lang="en-US"/>
              <a:t> or maintained through </a:t>
            </a:r>
          </a:p>
          <a:p>
            <a:pPr lvl="1">
              <a:spcBef>
                <a:spcPts val="1800"/>
              </a:spcBef>
            </a:pPr>
            <a:r>
              <a:rPr lang="en-US" b="1"/>
              <a:t>Buyback and leaseback </a:t>
            </a:r>
            <a:r>
              <a:rPr lang="en-US"/>
              <a:t>options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D2530B50-C36F-1389-F9B1-557F9EF6AACE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447704" y="1326455"/>
            <a:ext cx="17066014" cy="1276858"/>
          </a:xfrm>
        </p:spPr>
        <p:txBody>
          <a:bodyPr/>
          <a:lstStyle/>
          <a:p>
            <a:r>
              <a:rPr lang="en-US" b="1"/>
              <a:t>A strategic CSR and financial optimization plan </a:t>
            </a:r>
            <a:r>
              <a:rPr lang="en-US"/>
              <a:t>for your assets fleet​​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4E12565-EC50-1992-7EC9-64B5F7B9252C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248613" cy="354463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Reduce costs and carbon footprint </a:t>
            </a:r>
            <a:r>
              <a:rPr lang="en-US"/>
              <a:t>through usage-based models​​</a:t>
            </a:r>
          </a:p>
          <a:p>
            <a:pPr>
              <a:spcBef>
                <a:spcPts val="1800"/>
              </a:spcBef>
            </a:pPr>
            <a:r>
              <a:rPr lang="en-US" b="1"/>
              <a:t>Standardize asset lifecycles </a:t>
            </a:r>
            <a:r>
              <a:rPr lang="en-US"/>
              <a:t>for easier tracking and resource allocation</a:t>
            </a:r>
          </a:p>
          <a:p>
            <a:pPr>
              <a:spcBef>
                <a:spcPts val="1800"/>
              </a:spcBef>
            </a:pPr>
            <a:r>
              <a:rPr lang="en-US" b="1"/>
              <a:t>Enhance budget management and extend equipment lifespan, </a:t>
            </a:r>
            <a:r>
              <a:rPr lang="en-US"/>
              <a:t>reducing replacement costs​​</a:t>
            </a:r>
          </a:p>
        </p:txBody>
      </p:sp>
      <p:pic>
        <p:nvPicPr>
          <p:cNvPr id="3074" name="Picture 2" descr="Une image contenant Graphique, symbole, art, cercle&#10;&#10;Description générée automatiquement">
            <a:extLst>
              <a:ext uri="{FF2B5EF4-FFF2-40B4-BE49-F238E27FC236}">
                <a16:creationId xmlns:a16="http://schemas.microsoft.com/office/drawing/2014/main" id="{DDBC1A06-BC16-2E0E-919B-5222B165026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96083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A40F306-EF86-C157-F013-ED52A684E01E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33951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45F513C-536F-BA8A-1DC0-1E599E8AA81F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Espace réservé du texte 27">
            <a:extLst>
              <a:ext uri="{FF2B5EF4-FFF2-40B4-BE49-F238E27FC236}">
                <a16:creationId xmlns:a16="http://schemas.microsoft.com/office/drawing/2014/main" id="{1ACADACB-5949-D73F-16FC-8F4CB68E5231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Approach based on the lifespan of equipment </a:t>
            </a:r>
            <a:r>
              <a:rPr lang="en-US"/>
              <a:t>tailored to their model</a:t>
            </a:r>
          </a:p>
        </p:txBody>
      </p:sp>
      <p:pic>
        <p:nvPicPr>
          <p:cNvPr id="27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3B6E9CC-1EF6-CE67-C982-4BB77A12DF1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2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F157DB0-0C2D-281D-5855-A4C811C3C970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3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26BCF7B-2268-6223-2C8D-60150054F720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3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B63FBF76-DF60-3C84-4949-FA5D61FF1D5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pic>
        <p:nvPicPr>
          <p:cNvPr id="40" name="Picture 39">
            <a:hlinkClick r:id="rId14" action="ppaction://hlinksldjump" tooltip="Workplace summary"/>
            <a:extLst>
              <a:ext uri="{FF2B5EF4-FFF2-40B4-BE49-F238E27FC236}">
                <a16:creationId xmlns:a16="http://schemas.microsoft.com/office/drawing/2014/main" id="{E2AEF2D0-C881-AC27-19C6-F88E83AA743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006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BF2EFD6C-3F19-0F0D-0DAE-CEBD615B1375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590706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2EFD6C-3F19-0F0D-0DAE-CEBD615B13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Espace réservé pour une image  15">
            <a:extLst>
              <a:ext uri="{FF2B5EF4-FFF2-40B4-BE49-F238E27FC236}">
                <a16:creationId xmlns:a16="http://schemas.microsoft.com/office/drawing/2014/main" id="{0921040B-735E-8740-EB94-AB27E71DE704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61961" y="19049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1A5A0A-03DC-E2CC-C313-EBBE902DE2F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EcoCarbon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D6A5298-D7DF-D97A-D7FE-DCCAA0CC35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partner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224244A-F3DD-8EDE-17EE-704042ED1A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B5B4AD6-24C0-B7D6-2A06-B714446091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92764A07-A22B-F127-3E01-9CE0CC2A217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EASI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2018A6A3-9C68-BED5-BDB7-D71509A226DE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0871" y="2859313"/>
            <a:ext cx="9707100" cy="5613297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BE9D63C0-B7B6-8A4E-2944-1D970BF63C5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80868"/>
            <a:ext cx="7691560" cy="694522"/>
          </a:xfrm>
        </p:spPr>
        <p:txBody>
          <a:bodyPr wrap="square"/>
          <a:lstStyle/>
          <a:p>
            <a:r>
              <a:rPr lang="en-US" b="1"/>
              <a:t>Assessment of the environmental impacts and action plan through: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6F78DA7C-B6DF-6256-C67E-8EFF6B6D411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Analyze of the impact of 20k equipment (Workplace including printing, AV, Infra) and provide recommendations for CO2 savings​​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599DFF0-36E8-5CC8-7E66-7E1CA2C9218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err="1"/>
              <a:t>EcoCarbon</a:t>
            </a:r>
            <a:r>
              <a:rPr lang="en-US"/>
              <a:t> one-shot report with an action plan to reduce energy and carbon footprint</a:t>
            </a:r>
          </a:p>
          <a:p>
            <a:r>
              <a:rPr lang="en-US">
                <a:sym typeface="Wingdings" panose="05000000000000000000" pitchFamily="2" charset="2"/>
              </a:rPr>
              <a:t></a:t>
            </a:r>
            <a:r>
              <a:rPr lang="en-US"/>
              <a:t> -15% energy savings following our recommendations</a:t>
            </a:r>
          </a:p>
          <a:p>
            <a:r>
              <a:rPr lang="en-US"/>
              <a:t>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AAEA066-F64D-A2D4-A84B-DCD706A573F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6449894" y="10931916"/>
            <a:ext cx="2537704" cy="845439"/>
          </a:xfrm>
        </p:spPr>
        <p:txBody>
          <a:bodyPr/>
          <a:lstStyle/>
          <a:p>
            <a:r>
              <a:rPr lang="en-US"/>
              <a:t>Reports delivered per year​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32D38149-CB41-8284-7628-368F976AC6B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0087761" y="10931916"/>
            <a:ext cx="2537704" cy="845439"/>
          </a:xfrm>
        </p:spPr>
        <p:txBody>
          <a:bodyPr/>
          <a:lstStyle/>
          <a:p>
            <a:r>
              <a:rPr lang="en-US"/>
              <a:t>Average energy savings with </a:t>
            </a:r>
            <a:r>
              <a:rPr lang="en-US" err="1"/>
              <a:t>EcoCarbon</a:t>
            </a:r>
            <a:r>
              <a:rPr lang="en-US"/>
              <a:t>​</a:t>
            </a:r>
          </a:p>
        </p:txBody>
      </p:sp>
      <p:pic>
        <p:nvPicPr>
          <p:cNvPr id="15" name="Espace réservé pour une image  14" descr="Une image contenant Police, Graphique, graphisme, texte&#10;&#10;Description générée automatiquement">
            <a:extLst>
              <a:ext uri="{FF2B5EF4-FFF2-40B4-BE49-F238E27FC236}">
                <a16:creationId xmlns:a16="http://schemas.microsoft.com/office/drawing/2014/main" id="{00C77731-171C-BB4E-9146-25F9AE2D21E5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258825" y="12913003"/>
            <a:ext cx="5665260" cy="615393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A7AC5E1F-633A-569C-C23F-0D08B9D66963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Transport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B7FD169E-E19A-B054-A801-8EDBA3735315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6449894" y="10253034"/>
            <a:ext cx="2537704" cy="587174"/>
          </a:xfrm>
        </p:spPr>
        <p:txBody>
          <a:bodyPr/>
          <a:lstStyle/>
          <a:p>
            <a:r>
              <a:rPr lang="en-US"/>
              <a:t>&gt;30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540F0CC9-F3DE-A342-6F5E-93ED5B23251C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20087761" y="10253034"/>
            <a:ext cx="2537704" cy="587174"/>
          </a:xfrm>
        </p:spPr>
        <p:txBody>
          <a:bodyPr/>
          <a:lstStyle/>
          <a:p>
            <a:r>
              <a:rPr lang="en-US"/>
              <a:t>-10%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032C4174-0E30-34DB-84AD-6A5F15D47C14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Integrated within the EASI offer or accessible as a standalone service</a:t>
            </a:r>
            <a:endParaRPr lang="en-US"/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6A15A100-20E5-7D55-6D59-FBD68ED7580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SBTI certified company </a:t>
            </a:r>
            <a:r>
              <a:rPr lang="en-US"/>
              <a:t>with ambitious commitments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AE319467-7BB5-3B68-53DD-DA167A950B26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0"/>
            <a:ext cx="4472735" cy="832714"/>
          </a:xfrm>
        </p:spPr>
        <p:txBody>
          <a:bodyPr/>
          <a:lstStyle/>
          <a:p>
            <a:r>
              <a:rPr lang="en-US" b="1"/>
              <a:t>Certified methodology and report </a:t>
            </a:r>
            <a:r>
              <a:rPr lang="en-US"/>
              <a:t>with a carbon centric and tailor-made solution to improve footprint​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C62E63BD-28EF-34B6-403F-10D75757283E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562475"/>
            <a:ext cx="7691438" cy="417512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Green Catalog</a:t>
            </a:r>
            <a:r>
              <a:rPr lang="en-US"/>
              <a:t>: a curated list of products rated by environmental impact and energy efficiency</a:t>
            </a:r>
          </a:p>
          <a:p>
            <a:pPr>
              <a:spcBef>
                <a:spcPts val="1200"/>
              </a:spcBef>
            </a:pPr>
            <a:r>
              <a:rPr lang="en-US" b="1"/>
              <a:t>Environmental impact monitoring: </a:t>
            </a:r>
            <a:r>
              <a:rPr lang="en-US"/>
              <a:t>tracking of the IT fleet's energy use and environmental footprint, covering usage, manufacturing, and end-of-life stages</a:t>
            </a:r>
          </a:p>
          <a:p>
            <a:pPr>
              <a:spcBef>
                <a:spcPts val="1200"/>
              </a:spcBef>
            </a:pPr>
            <a:r>
              <a:rPr lang="en-US" b="1"/>
              <a:t>CO2 emissions reduction plan</a:t>
            </a:r>
            <a:r>
              <a:rPr lang="en-US"/>
              <a:t> with equipment-specific recommendations, savings projections, and green IT best practices</a:t>
            </a:r>
          </a:p>
          <a:p>
            <a:pPr>
              <a:spcBef>
                <a:spcPts val="1200"/>
              </a:spcBef>
            </a:pPr>
            <a:r>
              <a:rPr lang="en-US" b="1" err="1"/>
              <a:t>Ecolmpact</a:t>
            </a:r>
            <a:r>
              <a:rPr lang="en-US" b="1"/>
              <a:t> certified report </a:t>
            </a:r>
            <a:r>
              <a:rPr lang="en-US"/>
              <a:t>assessing the CO2 savings from refurbished end-of-life devices</a:t>
            </a:r>
          </a:p>
          <a:p>
            <a:pPr>
              <a:spcBef>
                <a:spcPts val="1200"/>
              </a:spcBef>
            </a:pPr>
            <a:r>
              <a:rPr lang="en-US" b="1"/>
              <a:t>Carbon offset projects</a:t>
            </a:r>
            <a:r>
              <a:rPr lang="en-US"/>
              <a:t> to reach net-zero (optional)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C8F12ED6-A84D-0E9D-38C3-B7569292641D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447704" y="1326455"/>
            <a:ext cx="17066014" cy="1276858"/>
          </a:xfrm>
        </p:spPr>
        <p:txBody>
          <a:bodyPr/>
          <a:lstStyle/>
          <a:p>
            <a:r>
              <a:rPr lang="en-US" b="1"/>
              <a:t>Monitor and control the carbon footprint of your IT assets </a:t>
            </a:r>
            <a:r>
              <a:rPr lang="en-US"/>
              <a:t>with an optimization and compensation strategy​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35FD1A0A-ED0D-6D6A-A18C-A3C0BCB3796E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Enhance environmental responsibility </a:t>
            </a:r>
            <a:r>
              <a:rPr lang="en-US"/>
              <a:t>with a comprehensive assessment of your digital impact​​</a:t>
            </a:r>
          </a:p>
          <a:p>
            <a:pPr>
              <a:spcBef>
                <a:spcPts val="1800"/>
              </a:spcBef>
            </a:pPr>
            <a:r>
              <a:rPr lang="en-US" b="1"/>
              <a:t>Reduce your CSR impact </a:t>
            </a:r>
            <a:r>
              <a:rPr lang="en-US"/>
              <a:t>with short-term energy saving and long-term carbon savings​</a:t>
            </a:r>
          </a:p>
          <a:p>
            <a:pPr>
              <a:spcBef>
                <a:spcPts val="1800"/>
              </a:spcBef>
            </a:pPr>
            <a:r>
              <a:rPr lang="en-US" b="1"/>
              <a:t>Achieve net-zero </a:t>
            </a:r>
            <a:r>
              <a:rPr lang="en-US"/>
              <a:t>with compensation projects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8EFF6EA-6992-53E2-8C16-DFAB531B8C50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96083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Une image contenant Graphique, Police, logo, capture d’écran&#10;&#10;Description générée automatiquement">
            <a:extLst>
              <a:ext uri="{FF2B5EF4-FFF2-40B4-BE49-F238E27FC236}">
                <a16:creationId xmlns:a16="http://schemas.microsoft.com/office/drawing/2014/main" id="{54282F50-AAEA-89FC-C52F-FCCE597E29C2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33951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Espace réservé du texte 27">
            <a:extLst>
              <a:ext uri="{FF2B5EF4-FFF2-40B4-BE49-F238E27FC236}">
                <a16:creationId xmlns:a16="http://schemas.microsoft.com/office/drawing/2014/main" id="{AD68C787-F06E-9F53-C9A8-144886D9CA81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Accredited partner with international quality labels</a:t>
            </a:r>
            <a:r>
              <a:rPr lang="en-US"/>
              <a:t> and certifications for CO2 projects</a:t>
            </a:r>
          </a:p>
        </p:txBody>
      </p:sp>
      <p:pic>
        <p:nvPicPr>
          <p:cNvPr id="3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966903F-ED99-A001-A36E-C147207515B8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3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203FC7B1-B51C-3EF2-0890-91854BF2A937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4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3A198B3-B372-7F33-6DCD-C59F12A07A3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4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1F046209-BCE8-F495-CD5D-A6853D982D6C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pic>
        <p:nvPicPr>
          <p:cNvPr id="47" name="Picture 46">
            <a:hlinkClick r:id="rId15" action="ppaction://hlinksldjump" tooltip="Workplace summary"/>
            <a:extLst>
              <a:ext uri="{FF2B5EF4-FFF2-40B4-BE49-F238E27FC236}">
                <a16:creationId xmlns:a16="http://schemas.microsoft.com/office/drawing/2014/main" id="{3A9AEDDB-6EE1-4C47-9E41-0E03ABBB36A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978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" name="think-cell data - do not delete" hidden="1">
            <a:extLst>
              <a:ext uri="{FF2B5EF4-FFF2-40B4-BE49-F238E27FC236}">
                <a16:creationId xmlns:a16="http://schemas.microsoft.com/office/drawing/2014/main" id="{C7084C32-DC9E-FAF1-51AE-DE42DF0FDDE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25348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3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7084C32-DC9E-FAF1-51AE-DE42DF0FDD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119150-67B0-8D9A-D850-26070E01AB8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EcoImpact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2BF4234-B6C1-2728-47FC-08AD38668F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commitments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3D47CD-891C-3D01-9475-BEABFD490EE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E601D2A-36C8-E1AD-04DC-27215F92C11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Workplace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37401B4A-42AA-107F-6622-E28A85F4432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EASI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B96D9DCE-67D8-7D34-3DA5-1E0C6065E58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/>
              <a:t>Certified CSR assessment on asset fleet for:​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3A3A4234-E50D-C7C9-51A4-5F1F5E23C46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6549E20A-62B5-FD2A-C036-0E06B6D6DCF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8E057B33-F395-E7B4-4229-A174FC26B0A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6449894" y="10931916"/>
            <a:ext cx="2537704" cy="845439"/>
          </a:xfrm>
        </p:spPr>
        <p:txBody>
          <a:bodyPr/>
          <a:lstStyle/>
          <a:p>
            <a:r>
              <a:rPr lang="en-US"/>
              <a:t>Launch of </a:t>
            </a:r>
            <a:r>
              <a:rPr lang="en-US" err="1"/>
              <a:t>EcoImpact</a:t>
            </a:r>
            <a:r>
              <a:rPr lang="en-US"/>
              <a:t> offer</a:t>
            </a:r>
          </a:p>
        </p:txBody>
      </p:sp>
      <p:pic>
        <p:nvPicPr>
          <p:cNvPr id="20" name="Espace réservé pour une image  19">
            <a:extLst>
              <a:ext uri="{FF2B5EF4-FFF2-40B4-BE49-F238E27FC236}">
                <a16:creationId xmlns:a16="http://schemas.microsoft.com/office/drawing/2014/main" id="{3BA86C8E-E738-1609-23D9-D88DA054A988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62025" y="12913003"/>
            <a:ext cx="5665260" cy="615393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7CDCE033-3F94-C87F-0F3D-79C5DC13CCF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0EBE8218-4DC6-15E6-15AF-601B675C972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6449894" y="10253034"/>
            <a:ext cx="2537704" cy="587174"/>
          </a:xfrm>
        </p:spPr>
        <p:txBody>
          <a:bodyPr/>
          <a:lstStyle/>
          <a:p>
            <a:r>
              <a:rPr lang="en-US"/>
              <a:t>2024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3D29B9C8-D680-3AF3-BEDF-31FFF6965DED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Integrated within EASI offer </a:t>
            </a:r>
            <a:r>
              <a:rPr lang="en-US"/>
              <a:t>and compatible with all workplace assets and contracts​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FB19B5E0-60D2-47D3-237B-EDA6432C8849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Certified methodology and reporting covering </a:t>
            </a:r>
            <a:r>
              <a:rPr lang="en-US"/>
              <a:t>all CSR aspect (e.g. CO2, water, energy)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76B5144B-28E9-2B73-0CD6-B4220B209FE5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7691438" cy="4043362"/>
          </a:xfrm>
        </p:spPr>
        <p:txBody>
          <a:bodyPr/>
          <a:lstStyle/>
          <a:p>
            <a:r>
              <a:rPr lang="en-US" b="1"/>
              <a:t>The IT fleet's carbon impact post-refurbishment, </a:t>
            </a:r>
            <a:r>
              <a:rPr lang="en-US"/>
              <a:t>compared to destruction and repurchase of new equipment (e.g., energy or water saved)</a:t>
            </a:r>
          </a:p>
          <a:p>
            <a:r>
              <a:rPr lang="en-US" b="1"/>
              <a:t>Annual sustainability report </a:t>
            </a:r>
            <a:r>
              <a:rPr lang="en-US"/>
              <a:t>detailing yearly savings, fully compliant with EU CSRD standards</a:t>
            </a:r>
          </a:p>
          <a:p>
            <a:pPr marL="36000" indent="0">
              <a:buNone/>
            </a:pPr>
            <a:endParaRPr lang="en-US"/>
          </a:p>
          <a:p>
            <a:pPr marL="36000" indent="0">
              <a:buNone/>
            </a:pPr>
            <a:r>
              <a:rPr lang="en-US" b="1"/>
              <a:t>Including:</a:t>
            </a:r>
          </a:p>
          <a:p>
            <a:r>
              <a:rPr lang="en-US" b="1"/>
              <a:t>The environmental and societal benefits of transitioning to an EASI offer </a:t>
            </a:r>
            <a:r>
              <a:rPr lang="en-US"/>
              <a:t>after refurbishment (</a:t>
            </a:r>
            <a:r>
              <a:rPr lang="en-US" err="1"/>
              <a:t>KPIs</a:t>
            </a:r>
            <a:r>
              <a:rPr lang="en-US"/>
              <a:t>, investment choices, certifications, communication strategies)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2E037420-B166-D900-FDD5-5F1D522C3856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447704" y="1346775"/>
            <a:ext cx="17066014" cy="1276858"/>
          </a:xfrm>
        </p:spPr>
        <p:txBody>
          <a:bodyPr/>
          <a:lstStyle/>
          <a:p>
            <a:r>
              <a:rPr lang="en-US" b="1"/>
              <a:t>Get a certified report on the carbon footprint </a:t>
            </a:r>
            <a:r>
              <a:rPr lang="en-US"/>
              <a:t>of your end-of-life assets​​</a:t>
            </a:r>
          </a:p>
        </p:txBody>
      </p:sp>
      <p:pic>
        <p:nvPicPr>
          <p:cNvPr id="25" name="Espace réservé pour une image  24" descr="Une image contenant graphisme, Graphique, texte, clipart&#10;&#10;Description générée automatiquement">
            <a:extLst>
              <a:ext uri="{FF2B5EF4-FFF2-40B4-BE49-F238E27FC236}">
                <a16:creationId xmlns:a16="http://schemas.microsoft.com/office/drawing/2014/main" id="{453FC65A-C263-510D-8AA6-40D40E800B3F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19161" y="-1"/>
            <a:ext cx="6363164" cy="3866487"/>
          </a:xfr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799298C1-9B3C-3FC8-A897-7814D4E90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1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229" y="3170986"/>
            <a:ext cx="3241676" cy="476063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16988D60-8C30-43B7-6E3A-F89E0B800DAB}"/>
              </a:ext>
            </a:extLst>
          </p:cNvPr>
          <p:cNvSpPr/>
          <p:nvPr/>
        </p:nvSpPr>
        <p:spPr>
          <a:xfrm>
            <a:off x="5447012" y="9103819"/>
            <a:ext cx="9364133" cy="46192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iciel Pour Le Reporting RSE et CSRD, Les Rapports ESG, La Comptabilité  Carbone et La Réduction des émissions de GES | Brightest">
            <a:extLst>
              <a:ext uri="{FF2B5EF4-FFF2-40B4-BE49-F238E27FC236}">
                <a16:creationId xmlns:a16="http://schemas.microsoft.com/office/drawing/2014/main" id="{8B14C6BA-D154-9E3F-6893-F8AC7B311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2424" y="10169041"/>
            <a:ext cx="2077870" cy="207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9CDD7140-3527-5EA8-873F-F143EBD50B9F}"/>
              </a:ext>
            </a:extLst>
          </p:cNvPr>
          <p:cNvGrpSpPr/>
          <p:nvPr/>
        </p:nvGrpSpPr>
        <p:grpSpPr>
          <a:xfrm>
            <a:off x="9039870" y="9978951"/>
            <a:ext cx="1332772" cy="1272355"/>
            <a:chOff x="13784400" y="63425"/>
            <a:chExt cx="1332772" cy="127235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AA39CA5-ECFB-BC98-604C-87A732F82E7F}"/>
                </a:ext>
              </a:extLst>
            </p:cNvPr>
            <p:cNvSpPr>
              <a:spLocks/>
            </p:cNvSpPr>
            <p:nvPr/>
          </p:nvSpPr>
          <p:spPr>
            <a:xfrm>
              <a:off x="14030325" y="482600"/>
              <a:ext cx="833438" cy="446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30" name="Picture 6" descr="Vecteur Stock NEW pop icon. NEW Product. Promotion. Latest. Vector. | Adobe  Stock">
              <a:extLst>
                <a:ext uri="{FF2B5EF4-FFF2-40B4-BE49-F238E27FC236}">
                  <a16:creationId xmlns:a16="http://schemas.microsoft.com/office/drawing/2014/main" id="{AC6B91CB-EA63-FCA2-3447-AE54D2595D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3784400" y="63425"/>
              <a:ext cx="1332772" cy="12723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Espace réservé du texte 29">
            <a:extLst>
              <a:ext uri="{FF2B5EF4-FFF2-40B4-BE49-F238E27FC236}">
                <a16:creationId xmlns:a16="http://schemas.microsoft.com/office/drawing/2014/main" id="{35C42943-A7E6-B18A-A7FB-3CDB863ACAF6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Customized solutions to enhance CSR footprint </a:t>
            </a:r>
            <a:r>
              <a:rPr lang="en-US"/>
              <a:t>with actionable </a:t>
            </a:r>
            <a:r>
              <a:rPr lang="en-US" err="1"/>
              <a:t>KPIs</a:t>
            </a:r>
            <a:endParaRPr lang="en-US"/>
          </a:p>
        </p:txBody>
      </p:sp>
      <p:pic>
        <p:nvPicPr>
          <p:cNvPr id="4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11AB74E9-AAC0-FE14-81BF-DC8F85BA7DC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4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D65194DA-690C-AE8C-A64E-9032A2B0F33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5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7213C63-B531-8420-D790-19CA751B001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5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0B88079B-B36B-20A5-73D1-1630D19C3B11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sp>
        <p:nvSpPr>
          <p:cNvPr id="52" name="Espace réservé du texte 29">
            <a:extLst>
              <a:ext uri="{FF2B5EF4-FFF2-40B4-BE49-F238E27FC236}">
                <a16:creationId xmlns:a16="http://schemas.microsoft.com/office/drawing/2014/main" id="{18DE24BE-189F-7B87-61EA-4F216C0CC9DE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SBTI certified company with ambitious commitments</a:t>
            </a:r>
            <a:endParaRPr lang="en-US"/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08AEB456-F75D-E392-F35B-E9D6A26578E2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5810713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Reduce significantly energy and water usage </a:t>
            </a:r>
            <a:r>
              <a:rPr lang="en-US"/>
              <a:t>by refurbishing IT equipment</a:t>
            </a:r>
          </a:p>
          <a:p>
            <a:pPr>
              <a:spcBef>
                <a:spcPts val="1200"/>
              </a:spcBef>
            </a:pPr>
            <a:r>
              <a:rPr lang="en-US" b="1"/>
              <a:t>Promote sustainable business practices: </a:t>
            </a:r>
            <a:r>
              <a:rPr lang="en-US"/>
              <a:t>resource conservation, greener operations, positively influencing CSR</a:t>
            </a:r>
          </a:p>
          <a:p>
            <a:pPr>
              <a:spcBef>
                <a:spcPts val="1200"/>
              </a:spcBef>
            </a:pPr>
            <a:r>
              <a:rPr lang="en-US" b="1"/>
              <a:t>Elevate corporate reputation with data-driven investment decisions </a:t>
            </a:r>
            <a:r>
              <a:rPr lang="en-US"/>
              <a:t>and effective (transparent) communication of CSR initiatives through detailed </a:t>
            </a:r>
            <a:r>
              <a:rPr lang="en-US" err="1"/>
              <a:t>KPIs</a:t>
            </a:r>
            <a:r>
              <a:rPr lang="en-US"/>
              <a:t> and certifications</a:t>
            </a:r>
          </a:p>
        </p:txBody>
      </p:sp>
      <p:pic>
        <p:nvPicPr>
          <p:cNvPr id="53" name="Picture 2">
            <a:extLst>
              <a:ext uri="{FF2B5EF4-FFF2-40B4-BE49-F238E27FC236}">
                <a16:creationId xmlns:a16="http://schemas.microsoft.com/office/drawing/2014/main" id="{8D51676E-9C76-2650-6F05-056C455BE91F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96421" y="9026525"/>
            <a:ext cx="1644650" cy="122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Espace réservé du texte 12">
            <a:extLst>
              <a:ext uri="{FF2B5EF4-FFF2-40B4-BE49-F238E27FC236}">
                <a16:creationId xmlns:a16="http://schemas.microsoft.com/office/drawing/2014/main" id="{D735A925-7305-6D0F-8AA2-D1B7EA3BD263}"/>
              </a:ext>
            </a:extLst>
          </p:cNvPr>
          <p:cNvSpPr txBox="1">
            <a:spLocks/>
          </p:cNvSpPr>
          <p:nvPr/>
        </p:nvSpPr>
        <p:spPr>
          <a:xfrm>
            <a:off x="20087761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Environmental KPIs tracked</a:t>
            </a:r>
          </a:p>
        </p:txBody>
      </p:sp>
      <p:sp>
        <p:nvSpPr>
          <p:cNvPr id="55" name="Espace réservé du texte 21">
            <a:extLst>
              <a:ext uri="{FF2B5EF4-FFF2-40B4-BE49-F238E27FC236}">
                <a16:creationId xmlns:a16="http://schemas.microsoft.com/office/drawing/2014/main" id="{A18E7552-4D71-0AF8-86B0-B154AEF32951}"/>
              </a:ext>
            </a:extLst>
          </p:cNvPr>
          <p:cNvSpPr txBox="1">
            <a:spLocks/>
          </p:cNvSpPr>
          <p:nvPr/>
        </p:nvSpPr>
        <p:spPr>
          <a:xfrm>
            <a:off x="20087761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6</a:t>
            </a:r>
          </a:p>
        </p:txBody>
      </p:sp>
      <p:pic>
        <p:nvPicPr>
          <p:cNvPr id="57" name="Picture 4" descr="Une image contenant Graphique, Police, logo, capture d’écran&#10;&#10;Description générée automatiquement">
            <a:extLst>
              <a:ext uri="{FF2B5EF4-FFF2-40B4-BE49-F238E27FC236}">
                <a16:creationId xmlns:a16="http://schemas.microsoft.com/office/drawing/2014/main" id="{F47EF302-3D11-DE6E-788B-C61B425C5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33951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" name="Picture 1023">
            <a:hlinkClick r:id="rId18" action="ppaction://hlinksldjump" tooltip="Workplace summary"/>
            <a:extLst>
              <a:ext uri="{FF2B5EF4-FFF2-40B4-BE49-F238E27FC236}">
                <a16:creationId xmlns:a16="http://schemas.microsoft.com/office/drawing/2014/main" id="{86E8E5AF-0443-8672-6BD5-D96B6855014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247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81E4AC7-905F-CEA9-106E-AFFAB7368D5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681625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81E4AC7-905F-CEA9-106E-AFFAB7368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C21841C6-F5B4-C65B-BBAD-3C465B1FF6F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636580" y="1228063"/>
            <a:ext cx="10913245" cy="6248596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FA24BEBC-F719-817B-F577-955456BF67F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25921" y="7945900"/>
            <a:ext cx="10312438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1828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Infrastructure</a:t>
            </a:r>
            <a:endParaRPr kumimoji="0" lang="en-US" sz="10800" b="1" i="0" u="none" strike="noStrike" kern="120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ZoneTexte 8">
            <a:extLst>
              <a:ext uri="{FF2B5EF4-FFF2-40B4-BE49-F238E27FC236}">
                <a16:creationId xmlns:a16="http://schemas.microsoft.com/office/drawing/2014/main" id="{703A982F-2E29-621C-C692-0526040A1C6F}"/>
              </a:ext>
            </a:extLst>
          </p:cNvPr>
          <p:cNvSpPr txBox="1"/>
          <p:nvPr/>
        </p:nvSpPr>
        <p:spPr>
          <a:xfrm>
            <a:off x="1774892" y="4220504"/>
            <a:ext cx="5883078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r>
              <a:rPr lang="en-US" sz="21700"/>
              <a:t>03</a:t>
            </a:r>
          </a:p>
        </p:txBody>
      </p:sp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1FAE00B2-F6F9-1CAF-95F7-E4651F7DDDF6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453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FCE72E54-F253-411D-15A6-3932EE22B49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6686376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CE72E54-F253-411D-15A6-3932EE22B49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928180-9C78-0C73-6B84-C9C73F090E4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Summary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B22CBD-6ACE-A55F-16E4-4651D358F3C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Infrastructure</a:t>
            </a:r>
          </a:p>
        </p:txBody>
      </p:sp>
      <p:sp>
        <p:nvSpPr>
          <p:cNvPr id="56" name="Espace réservé du texte 33">
            <a:extLst>
              <a:ext uri="{FF2B5EF4-FFF2-40B4-BE49-F238E27FC236}">
                <a16:creationId xmlns:a16="http://schemas.microsoft.com/office/drawing/2014/main" id="{610B1757-8931-CF21-9649-0563873170D1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997645"/>
          </a:xfrm>
          <a:prstGeom prst="rect">
            <a:avLst/>
          </a:prstGeom>
        </p:spPr>
        <p:txBody>
          <a:bodyPr/>
          <a:lstStyle>
            <a:lvl1pPr marL="450900" indent="-414900">
              <a:spcBef>
                <a:spcPct val="20000"/>
              </a:spcBef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/>
              <a:t>Your partner for </a:t>
            </a:r>
            <a:r>
              <a:rPr lang="en-US" b="1"/>
              <a:t>Infrastructure</a:t>
            </a:r>
            <a:r>
              <a:rPr lang="en-US"/>
              <a:t> and innovation, no matter what you need</a:t>
            </a:r>
          </a:p>
          <a:p>
            <a:r>
              <a:rPr lang="en-US">
                <a:sym typeface="Montserrat"/>
              </a:rPr>
              <a:t>Would you like to know more? Please click below</a:t>
            </a:r>
          </a:p>
        </p:txBody>
      </p:sp>
      <p:sp>
        <p:nvSpPr>
          <p:cNvPr id="18" name="Rounded Rectangle 619">
            <a:extLst>
              <a:ext uri="{FF2B5EF4-FFF2-40B4-BE49-F238E27FC236}">
                <a16:creationId xmlns:a16="http://schemas.microsoft.com/office/drawing/2014/main" id="{390DE12F-1F4D-4450-F22C-C4AACC81697B}"/>
              </a:ext>
            </a:extLst>
          </p:cNvPr>
          <p:cNvSpPr/>
          <p:nvPr/>
        </p:nvSpPr>
        <p:spPr>
          <a:xfrm>
            <a:off x="6928659" y="2812578"/>
            <a:ext cx="8952579" cy="934266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5847ED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I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ntelligent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5847ED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 I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nfrastructure</a:t>
            </a: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70683952-0D9F-2D38-0C8E-21DB1EEDA742}"/>
              </a:ext>
            </a:extLst>
          </p:cNvPr>
          <p:cNvSpPr/>
          <p:nvPr/>
        </p:nvSpPr>
        <p:spPr>
          <a:xfrm>
            <a:off x="19364714" y="2370288"/>
            <a:ext cx="4346187" cy="7405340"/>
          </a:xfrm>
          <a:prstGeom prst="roundRect">
            <a:avLst>
              <a:gd name="adj" fmla="val 6751"/>
            </a:avLst>
          </a:pr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58" name="Rounded Rectangle 596">
            <a:extLst>
              <a:ext uri="{FF2B5EF4-FFF2-40B4-BE49-F238E27FC236}">
                <a16:creationId xmlns:a16="http://schemas.microsoft.com/office/drawing/2014/main" id="{2AC01372-433C-7A81-D221-916B4B52B00D}"/>
              </a:ext>
            </a:extLst>
          </p:cNvPr>
          <p:cNvSpPr>
            <a:spLocks/>
          </p:cNvSpPr>
          <p:nvPr/>
        </p:nvSpPr>
        <p:spPr>
          <a:xfrm>
            <a:off x="19670665" y="2567300"/>
            <a:ext cx="3734285" cy="142482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Cyber Security</a:t>
            </a:r>
          </a:p>
        </p:txBody>
      </p:sp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35A77145-7ECD-8A8D-86F4-8D50E12F0F69}"/>
              </a:ext>
            </a:extLst>
          </p:cNvPr>
          <p:cNvSpPr>
            <a:spLocks/>
          </p:cNvSpPr>
          <p:nvPr/>
        </p:nvSpPr>
        <p:spPr>
          <a:xfrm>
            <a:off x="3730462" y="10058400"/>
            <a:ext cx="15634250" cy="2193804"/>
          </a:xfrm>
          <a:prstGeom prst="roundRect">
            <a:avLst>
              <a:gd name="adj" fmla="val 6751"/>
            </a:avLst>
          </a:pr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839B08-A31D-DD99-870A-1A01FF5E35F0}"/>
              </a:ext>
            </a:extLst>
          </p:cNvPr>
          <p:cNvSpPr/>
          <p:nvPr/>
        </p:nvSpPr>
        <p:spPr>
          <a:xfrm>
            <a:off x="14272468" y="5787336"/>
            <a:ext cx="1670267" cy="58954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4" name="Rounded Rectangle 596">
            <a:hlinkClick r:id="rId7" action="ppaction://hlinksldjump"/>
            <a:extLst>
              <a:ext uri="{FF2B5EF4-FFF2-40B4-BE49-F238E27FC236}">
                <a16:creationId xmlns:a16="http://schemas.microsoft.com/office/drawing/2014/main" id="{1208678A-199D-9DA1-74E3-931960973EFB}"/>
              </a:ext>
            </a:extLst>
          </p:cNvPr>
          <p:cNvSpPr>
            <a:spLocks/>
          </p:cNvSpPr>
          <p:nvPr/>
        </p:nvSpPr>
        <p:spPr>
          <a:xfrm>
            <a:off x="19749376" y="4509817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Network protection &amp; Intrusion prevention</a:t>
            </a:r>
          </a:p>
        </p:txBody>
      </p:sp>
      <p:sp>
        <p:nvSpPr>
          <p:cNvPr id="15" name="Rounded Rectangle 610">
            <a:hlinkClick r:id="rId8" action="ppaction://hlinksldjump"/>
            <a:extLst>
              <a:ext uri="{FF2B5EF4-FFF2-40B4-BE49-F238E27FC236}">
                <a16:creationId xmlns:a16="http://schemas.microsoft.com/office/drawing/2014/main" id="{9B9A3A01-D8D9-0859-2D4E-EE67F2D029C2}"/>
              </a:ext>
            </a:extLst>
          </p:cNvPr>
          <p:cNvSpPr>
            <a:spLocks/>
          </p:cNvSpPr>
          <p:nvPr/>
        </p:nvSpPr>
        <p:spPr>
          <a:xfrm>
            <a:off x="19749376" y="10400478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Security Service Edge (SSE)</a:t>
            </a:r>
          </a:p>
        </p:txBody>
      </p:sp>
      <p:sp>
        <p:nvSpPr>
          <p:cNvPr id="16" name="Rounded Rectangle 616">
            <a:hlinkClick r:id="rId9" action="ppaction://hlinksldjump"/>
            <a:extLst>
              <a:ext uri="{FF2B5EF4-FFF2-40B4-BE49-F238E27FC236}">
                <a16:creationId xmlns:a16="http://schemas.microsoft.com/office/drawing/2014/main" id="{051BC033-5140-A8FC-1057-A1E4A0A87072}"/>
              </a:ext>
            </a:extLst>
          </p:cNvPr>
          <p:cNvSpPr>
            <a:spLocks/>
          </p:cNvSpPr>
          <p:nvPr/>
        </p:nvSpPr>
        <p:spPr>
          <a:xfrm>
            <a:off x="20339960" y="7455147"/>
            <a:ext cx="31350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Backup &amp; Disaster </a:t>
            </a:r>
            <a:r>
              <a:rPr lang="en-US" sz="2400">
                <a:latin typeface="Montserrat"/>
              </a:rPr>
              <a:t>R</a:t>
            </a:r>
            <a:r>
              <a:rPr kumimoji="0" lang="en-US" sz="2400" b="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ecovery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7" name="Rounded Rectangle 617">
            <a:hlinkClick r:id="rId10" action="ppaction://hlinksldjump"/>
            <a:extLst>
              <a:ext uri="{FF2B5EF4-FFF2-40B4-BE49-F238E27FC236}">
                <a16:creationId xmlns:a16="http://schemas.microsoft.com/office/drawing/2014/main" id="{E80B0717-C997-4812-D8F2-2E1C6DC7F8F3}"/>
              </a:ext>
            </a:extLst>
          </p:cNvPr>
          <p:cNvSpPr>
            <a:spLocks/>
          </p:cNvSpPr>
          <p:nvPr/>
        </p:nvSpPr>
        <p:spPr>
          <a:xfrm>
            <a:off x="7714536" y="4509817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Remote Management &amp; Operation</a:t>
            </a:r>
          </a:p>
        </p:txBody>
      </p:sp>
      <p:sp>
        <p:nvSpPr>
          <p:cNvPr id="19" name="Rounded Rectangle 620">
            <a:hlinkClick r:id="rId11" action="ppaction://hlinksldjump"/>
            <a:extLst>
              <a:ext uri="{FF2B5EF4-FFF2-40B4-BE49-F238E27FC236}">
                <a16:creationId xmlns:a16="http://schemas.microsoft.com/office/drawing/2014/main" id="{F2991716-F993-6B00-F694-198B4AADDC1E}"/>
              </a:ext>
            </a:extLst>
          </p:cNvPr>
          <p:cNvSpPr>
            <a:spLocks/>
          </p:cNvSpPr>
          <p:nvPr/>
        </p:nvSpPr>
        <p:spPr>
          <a:xfrm>
            <a:off x="3910579" y="7455147"/>
            <a:ext cx="31350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Virtualization</a:t>
            </a:r>
          </a:p>
        </p:txBody>
      </p:sp>
      <p:sp>
        <p:nvSpPr>
          <p:cNvPr id="23" name="Rounded Rectangle 624">
            <a:hlinkClick r:id="rId12" action="ppaction://hlinksldjump"/>
            <a:extLst>
              <a:ext uri="{FF2B5EF4-FFF2-40B4-BE49-F238E27FC236}">
                <a16:creationId xmlns:a16="http://schemas.microsoft.com/office/drawing/2014/main" id="{51DE7F0B-66F1-6951-DA64-7E576C10D7E2}"/>
              </a:ext>
            </a:extLst>
          </p:cNvPr>
          <p:cNvSpPr>
            <a:spLocks/>
          </p:cNvSpPr>
          <p:nvPr/>
        </p:nvSpPr>
        <p:spPr>
          <a:xfrm>
            <a:off x="3910579" y="4509817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Move2Cloud</a:t>
            </a:r>
            <a:endParaRPr lang="en-US" sz="2400" kern="1200">
              <a:latin typeface="Montserrat"/>
              <a:ea typeface="+mn-ea"/>
              <a:cs typeface="+mn-cs"/>
            </a:endParaRPr>
          </a:p>
        </p:txBody>
      </p:sp>
      <p:sp>
        <p:nvSpPr>
          <p:cNvPr id="24" name="Rounded Rectangle 625">
            <a:hlinkClick r:id="rId13" action="ppaction://hlinksldjump"/>
            <a:extLst>
              <a:ext uri="{FF2B5EF4-FFF2-40B4-BE49-F238E27FC236}">
                <a16:creationId xmlns:a16="http://schemas.microsoft.com/office/drawing/2014/main" id="{879A3591-D4ED-DD06-54C7-6619E5DA2D7B}"/>
              </a:ext>
            </a:extLst>
          </p:cNvPr>
          <p:cNvSpPr>
            <a:spLocks/>
          </p:cNvSpPr>
          <p:nvPr/>
        </p:nvSpPr>
        <p:spPr>
          <a:xfrm>
            <a:off x="7196454" y="7455147"/>
            <a:ext cx="31350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ITOps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 Automation &amp; AI</a:t>
            </a:r>
          </a:p>
        </p:txBody>
      </p:sp>
      <p:sp>
        <p:nvSpPr>
          <p:cNvPr id="25" name="Rounded Rectangle 634">
            <a:hlinkClick r:id="rId14" action="ppaction://hlinksldjump"/>
            <a:extLst>
              <a:ext uri="{FF2B5EF4-FFF2-40B4-BE49-F238E27FC236}">
                <a16:creationId xmlns:a16="http://schemas.microsoft.com/office/drawing/2014/main" id="{D08497DC-E0CA-92C2-BF49-53181F2BA9D5}"/>
              </a:ext>
            </a:extLst>
          </p:cNvPr>
          <p:cNvSpPr>
            <a:spLocks/>
          </p:cNvSpPr>
          <p:nvPr/>
        </p:nvSpPr>
        <p:spPr>
          <a:xfrm>
            <a:off x="13768205" y="7455147"/>
            <a:ext cx="31350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Cloud Management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2902927-F3C9-4F15-72AA-7C1418352FF4}"/>
              </a:ext>
            </a:extLst>
          </p:cNvPr>
          <p:cNvSpPr txBox="1"/>
          <p:nvPr/>
        </p:nvSpPr>
        <p:spPr>
          <a:xfrm>
            <a:off x="9533075" y="9784328"/>
            <a:ext cx="3743745" cy="561288"/>
          </a:xfrm>
          <a:prstGeom prst="rect">
            <a:avLst/>
          </a:prstGeom>
          <a:solidFill>
            <a:sysClr val="window" lastClr="FFFFFF"/>
          </a:solidFill>
          <a:ln w="9525" cap="rnd" cmpd="sng" algn="ctr">
            <a:noFill/>
            <a:prstDash val="solid"/>
            <a:rou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One Infrastructure</a:t>
            </a:r>
          </a:p>
        </p:txBody>
      </p:sp>
      <p:sp>
        <p:nvSpPr>
          <p:cNvPr id="30" name="Rounded Rectangle 1023">
            <a:hlinkClick r:id="rId15" action="ppaction://hlinksldjump"/>
            <a:extLst>
              <a:ext uri="{FF2B5EF4-FFF2-40B4-BE49-F238E27FC236}">
                <a16:creationId xmlns:a16="http://schemas.microsoft.com/office/drawing/2014/main" id="{D95B8F23-9256-0D11-816B-0CB468F4E5C0}"/>
              </a:ext>
            </a:extLst>
          </p:cNvPr>
          <p:cNvSpPr>
            <a:spLocks/>
          </p:cNvSpPr>
          <p:nvPr/>
        </p:nvSpPr>
        <p:spPr>
          <a:xfrm>
            <a:off x="11518493" y="4509817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Data Centers Services</a:t>
            </a:r>
          </a:p>
        </p:txBody>
      </p:sp>
      <p:sp>
        <p:nvSpPr>
          <p:cNvPr id="31" name="Rounded Rectangle 1026">
            <a:hlinkClick r:id="rId16" action="ppaction://hlinksldjump"/>
            <a:extLst>
              <a:ext uri="{FF2B5EF4-FFF2-40B4-BE49-F238E27FC236}">
                <a16:creationId xmlns:a16="http://schemas.microsoft.com/office/drawing/2014/main" id="{7AA054CD-00F8-23E1-617B-F0ABC1565A95}"/>
              </a:ext>
            </a:extLst>
          </p:cNvPr>
          <p:cNvSpPr>
            <a:spLocks/>
          </p:cNvSpPr>
          <p:nvPr/>
        </p:nvSpPr>
        <p:spPr>
          <a:xfrm>
            <a:off x="15322448" y="4509817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Critical Maintenance</a:t>
            </a:r>
          </a:p>
        </p:txBody>
      </p:sp>
      <p:sp>
        <p:nvSpPr>
          <p:cNvPr id="45" name="Rounded Rectangle 5153">
            <a:hlinkClick r:id="rId17" action="ppaction://hlinksldjump"/>
            <a:extLst>
              <a:ext uri="{FF2B5EF4-FFF2-40B4-BE49-F238E27FC236}">
                <a16:creationId xmlns:a16="http://schemas.microsoft.com/office/drawing/2014/main" id="{6A2DF393-76C9-60AB-843E-51C813A2D819}"/>
              </a:ext>
            </a:extLst>
          </p:cNvPr>
          <p:cNvSpPr>
            <a:spLocks/>
          </p:cNvSpPr>
          <p:nvPr/>
        </p:nvSpPr>
        <p:spPr>
          <a:xfrm>
            <a:off x="10482330" y="7455147"/>
            <a:ext cx="31350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DevOps</a:t>
            </a:r>
          </a:p>
        </p:txBody>
      </p:sp>
      <p:sp>
        <p:nvSpPr>
          <p:cNvPr id="59" name="Rounded Rectangle 596">
            <a:extLst>
              <a:ext uri="{FF2B5EF4-FFF2-40B4-BE49-F238E27FC236}">
                <a16:creationId xmlns:a16="http://schemas.microsoft.com/office/drawing/2014/main" id="{BBABC376-EAA5-DF2E-CF38-68DEDD5C7C22}"/>
              </a:ext>
            </a:extLst>
          </p:cNvPr>
          <p:cNvSpPr>
            <a:spLocks/>
          </p:cNvSpPr>
          <p:nvPr/>
        </p:nvSpPr>
        <p:spPr>
          <a:xfrm>
            <a:off x="673100" y="3884967"/>
            <a:ext cx="2882899" cy="278126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Smart Services</a:t>
            </a:r>
          </a:p>
        </p:txBody>
      </p:sp>
      <p:sp>
        <p:nvSpPr>
          <p:cNvPr id="60" name="Rounded Rectangle 596">
            <a:extLst>
              <a:ext uri="{FF2B5EF4-FFF2-40B4-BE49-F238E27FC236}">
                <a16:creationId xmlns:a16="http://schemas.microsoft.com/office/drawing/2014/main" id="{EE605B50-219A-E17A-EC44-1BEA30E19C60}"/>
              </a:ext>
            </a:extLst>
          </p:cNvPr>
          <p:cNvSpPr>
            <a:spLocks/>
          </p:cNvSpPr>
          <p:nvPr/>
        </p:nvSpPr>
        <p:spPr>
          <a:xfrm>
            <a:off x="673100" y="6830297"/>
            <a:ext cx="2882899" cy="278126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Software Platform</a:t>
            </a:r>
          </a:p>
        </p:txBody>
      </p:sp>
      <p:sp>
        <p:nvSpPr>
          <p:cNvPr id="61" name="Rounded Rectangle 596">
            <a:extLst>
              <a:ext uri="{FF2B5EF4-FFF2-40B4-BE49-F238E27FC236}">
                <a16:creationId xmlns:a16="http://schemas.microsoft.com/office/drawing/2014/main" id="{B681F25A-FC1A-0AAC-2F57-21E4BD4E5E0B}"/>
              </a:ext>
            </a:extLst>
          </p:cNvPr>
          <p:cNvSpPr>
            <a:spLocks/>
          </p:cNvSpPr>
          <p:nvPr/>
        </p:nvSpPr>
        <p:spPr>
          <a:xfrm>
            <a:off x="673100" y="9775627"/>
            <a:ext cx="2882899" cy="278126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Infrastructure Equipment</a:t>
            </a:r>
          </a:p>
        </p:txBody>
      </p:sp>
      <p:sp>
        <p:nvSpPr>
          <p:cNvPr id="3" name="Rounded Rectangle 620">
            <a:hlinkClick r:id="rId18" action="ppaction://hlinksldjump"/>
            <a:extLst>
              <a:ext uri="{FF2B5EF4-FFF2-40B4-BE49-F238E27FC236}">
                <a16:creationId xmlns:a16="http://schemas.microsoft.com/office/drawing/2014/main" id="{25E465DB-15C4-FE4B-0512-6E020FE457D5}"/>
              </a:ext>
            </a:extLst>
          </p:cNvPr>
          <p:cNvSpPr>
            <a:spLocks/>
          </p:cNvSpPr>
          <p:nvPr/>
        </p:nvSpPr>
        <p:spPr>
          <a:xfrm>
            <a:off x="3910579" y="10400478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Compute</a:t>
            </a:r>
          </a:p>
        </p:txBody>
      </p:sp>
      <p:sp>
        <p:nvSpPr>
          <p:cNvPr id="6" name="Rounded Rectangle 625">
            <a:hlinkClick r:id="rId19" action="ppaction://hlinksldjump"/>
            <a:extLst>
              <a:ext uri="{FF2B5EF4-FFF2-40B4-BE49-F238E27FC236}">
                <a16:creationId xmlns:a16="http://schemas.microsoft.com/office/drawing/2014/main" id="{4F6C848E-2B83-150C-E100-326F43427D18}"/>
              </a:ext>
            </a:extLst>
          </p:cNvPr>
          <p:cNvSpPr>
            <a:spLocks/>
          </p:cNvSpPr>
          <p:nvPr/>
        </p:nvSpPr>
        <p:spPr>
          <a:xfrm>
            <a:off x="7622393" y="10400478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Storage</a:t>
            </a:r>
          </a:p>
        </p:txBody>
      </p:sp>
      <p:sp>
        <p:nvSpPr>
          <p:cNvPr id="10" name="Rounded Rectangle 634">
            <a:hlinkClick r:id="rId20" action="ppaction://hlinksldjump"/>
            <a:extLst>
              <a:ext uri="{FF2B5EF4-FFF2-40B4-BE49-F238E27FC236}">
                <a16:creationId xmlns:a16="http://schemas.microsoft.com/office/drawing/2014/main" id="{C5AE6943-2809-5E59-3185-ADC73A827CB8}"/>
              </a:ext>
            </a:extLst>
          </p:cNvPr>
          <p:cNvSpPr>
            <a:spLocks/>
          </p:cNvSpPr>
          <p:nvPr/>
        </p:nvSpPr>
        <p:spPr>
          <a:xfrm>
            <a:off x="15322448" y="10400478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Hybrid Cloud</a:t>
            </a:r>
          </a:p>
        </p:txBody>
      </p:sp>
      <p:sp>
        <p:nvSpPr>
          <p:cNvPr id="11" name="Rounded Rectangle 5153">
            <a:hlinkClick r:id="rId21" action="ppaction://hlinksldjump"/>
            <a:extLst>
              <a:ext uri="{FF2B5EF4-FFF2-40B4-BE49-F238E27FC236}">
                <a16:creationId xmlns:a16="http://schemas.microsoft.com/office/drawing/2014/main" id="{639492F2-F1E4-62B5-FB61-62EE20E4DE80}"/>
              </a:ext>
            </a:extLst>
          </p:cNvPr>
          <p:cNvSpPr>
            <a:spLocks/>
          </p:cNvSpPr>
          <p:nvPr/>
        </p:nvSpPr>
        <p:spPr>
          <a:xfrm>
            <a:off x="11472421" y="10400478"/>
            <a:ext cx="357686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Networking</a:t>
            </a:r>
          </a:p>
        </p:txBody>
      </p:sp>
      <p:sp>
        <p:nvSpPr>
          <p:cNvPr id="12" name="Rounded Rectangle 634">
            <a:hlinkClick r:id="rId22" action="ppaction://hlinksldjump"/>
            <a:extLst>
              <a:ext uri="{FF2B5EF4-FFF2-40B4-BE49-F238E27FC236}">
                <a16:creationId xmlns:a16="http://schemas.microsoft.com/office/drawing/2014/main" id="{D0EACCDD-CD5A-6740-7D54-0646258B7660}"/>
              </a:ext>
            </a:extLst>
          </p:cNvPr>
          <p:cNvSpPr>
            <a:spLocks/>
          </p:cNvSpPr>
          <p:nvPr/>
        </p:nvSpPr>
        <p:spPr>
          <a:xfrm>
            <a:off x="17054080" y="7455147"/>
            <a:ext cx="313507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SIEM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02B6C97-CE68-E5AF-8C48-E2B73FED4A5A}"/>
              </a:ext>
            </a:extLst>
          </p:cNvPr>
          <p:cNvGrpSpPr/>
          <p:nvPr/>
        </p:nvGrpSpPr>
        <p:grpSpPr>
          <a:xfrm>
            <a:off x="6690945" y="12037309"/>
            <a:ext cx="9428004" cy="429789"/>
            <a:chOff x="3504144" y="10465426"/>
            <a:chExt cx="4631126" cy="224476"/>
          </a:xfrm>
        </p:grpSpPr>
        <p:sp>
          <p:nvSpPr>
            <p:cNvPr id="34" name="Chevron 2">
              <a:extLst>
                <a:ext uri="{FF2B5EF4-FFF2-40B4-BE49-F238E27FC236}">
                  <a16:creationId xmlns:a16="http://schemas.microsoft.com/office/drawing/2014/main" id="{D9A8BC11-D82D-44FE-916D-9C9DB34159A3}"/>
                </a:ext>
              </a:extLst>
            </p:cNvPr>
            <p:cNvSpPr/>
            <p:nvPr/>
          </p:nvSpPr>
          <p:spPr>
            <a:xfrm>
              <a:off x="3504144" y="10467518"/>
              <a:ext cx="1192218" cy="217616"/>
            </a:xfrm>
            <a:prstGeom prst="chevron">
              <a:avLst/>
            </a:prstGeom>
            <a:solidFill>
              <a:srgbClr val="81E4E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SOURCE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  <p:sp>
          <p:nvSpPr>
            <p:cNvPr id="35" name="Chevron 4">
              <a:extLst>
                <a:ext uri="{FF2B5EF4-FFF2-40B4-BE49-F238E27FC236}">
                  <a16:creationId xmlns:a16="http://schemas.microsoft.com/office/drawing/2014/main" id="{239BEC91-419B-ED50-CD96-82DCD814E8D3}"/>
                </a:ext>
              </a:extLst>
            </p:cNvPr>
            <p:cNvSpPr/>
            <p:nvPr/>
          </p:nvSpPr>
          <p:spPr>
            <a:xfrm>
              <a:off x="4656126" y="10472286"/>
              <a:ext cx="1192218" cy="217616"/>
            </a:xfrm>
            <a:prstGeom prst="chevron">
              <a:avLst/>
            </a:prstGeom>
            <a:solidFill>
              <a:srgbClr val="AB8BF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CUSTOMIZE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  <p:sp>
          <p:nvSpPr>
            <p:cNvPr id="36" name="Chevron 11">
              <a:extLst>
                <a:ext uri="{FF2B5EF4-FFF2-40B4-BE49-F238E27FC236}">
                  <a16:creationId xmlns:a16="http://schemas.microsoft.com/office/drawing/2014/main" id="{DF783C3D-709C-5794-471A-D69AFB6FCD61}"/>
                </a:ext>
              </a:extLst>
            </p:cNvPr>
            <p:cNvSpPr/>
            <p:nvPr/>
          </p:nvSpPr>
          <p:spPr>
            <a:xfrm>
              <a:off x="5804292" y="10468357"/>
              <a:ext cx="1192218" cy="217616"/>
            </a:xfrm>
            <a:prstGeom prst="chevron">
              <a:avLst/>
            </a:prstGeom>
            <a:solidFill>
              <a:srgbClr val="FF997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PILOT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  <p:sp>
          <p:nvSpPr>
            <p:cNvPr id="37" name="Chevron 12">
              <a:extLst>
                <a:ext uri="{FF2B5EF4-FFF2-40B4-BE49-F238E27FC236}">
                  <a16:creationId xmlns:a16="http://schemas.microsoft.com/office/drawing/2014/main" id="{11CF4B0E-79F4-C085-AD80-C11E6C023A17}"/>
                </a:ext>
              </a:extLst>
            </p:cNvPr>
            <p:cNvSpPr/>
            <p:nvPr/>
          </p:nvSpPr>
          <p:spPr>
            <a:xfrm>
              <a:off x="6943052" y="10465426"/>
              <a:ext cx="1192218" cy="217616"/>
            </a:xfrm>
            <a:prstGeom prst="chevron">
              <a:avLst/>
            </a:prstGeom>
            <a:solidFill>
              <a:srgbClr val="F6D75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MAKE LAST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</p:grpSp>
      <p:pic>
        <p:nvPicPr>
          <p:cNvPr id="20" name="Picture 19">
            <a:hlinkClick r:id="rId23" action="ppaction://hlinksldjump" tooltip="Financing summary"/>
            <a:extLst>
              <a:ext uri="{FF2B5EF4-FFF2-40B4-BE49-F238E27FC236}">
                <a16:creationId xmlns:a16="http://schemas.microsoft.com/office/drawing/2014/main" id="{77FCD3E3-EF48-5304-9C2C-8B1479E8C810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88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8514000F-872C-DADB-13EB-A3793EF531E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753017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514000F-872C-DADB-13EB-A3793EF531E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Espace réservé pour une image  15" descr="Une image contenant dessin humoristique, clipart, illustration, Graphique&#10;&#10;Description générée automatiquement">
            <a:extLst>
              <a:ext uri="{FF2B5EF4-FFF2-40B4-BE49-F238E27FC236}">
                <a16:creationId xmlns:a16="http://schemas.microsoft.com/office/drawing/2014/main" id="{94E85543-88FD-AE4A-C233-FB388FA0A6B4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667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027AD0-4BBC-3A53-1293-44E7F522647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Move2Cloud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FD49D2-9E80-F362-0210-3123B774DB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E4ED62C-6524-6ABC-392D-4648E164CB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2D8A036-FFB9-0637-8772-E8E5ED178E4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DFA41E9C-60B3-B40A-8751-27F44C8CC3B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Smart Services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CF25167F-3CEF-6605-9F9E-599FCE1EB2A5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0783" y="2518624"/>
            <a:ext cx="9957816" cy="6341000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464A80BA-8E2B-A046-3732-909AF747169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Modernize IS to improve agility, secure identity and equipment management and reduce worldwide infrastructure costs across 1,6k assets, covering 18 sites across 4 continents​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920F6050-A52F-08F6-E1E7-EA24C5C24BC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Decommissioning of the existing network and replacement by a new infrastructure:</a:t>
            </a:r>
          </a:p>
          <a:p>
            <a:pPr marL="285750" indent="-285750">
              <a:buFontTx/>
              <a:buChar char="-"/>
            </a:pPr>
            <a:r>
              <a:rPr lang="en-US"/>
              <a:t>Cloud-based infrastructure from Microsoft technologies with a global network from Azure SD-WAN, replacing the existing MPLS network (developed with Terraform)</a:t>
            </a:r>
          </a:p>
          <a:p>
            <a:pPr marL="285750" indent="-285750">
              <a:buFontTx/>
              <a:buChar char="-"/>
            </a:pPr>
            <a:r>
              <a:rPr lang="en-US"/>
              <a:t>On-site deployment for all servers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402C5957-62FE-05FB-1161-A6FE90C96C1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/>
              <a:t>Average cost savings in operation and maintenance 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740D425C-85CA-A365-F6F6-DA2A7B629DD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Improvement in security with cloud solutions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11326963-F753-28D1-3B79-2AE981A4982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Faster innovation and rollout of new products/services​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FB79D97-DFF5-2421-A323-70A859D1AAB0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Finance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2D89C245-9D25-9C5D-7C19-707F523ADB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30%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BD53E2A3-BCDF-A08E-1190-A0BAE27E31B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+90%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D0114826-F0F7-681D-E733-6C4AF133A6D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+18%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8B1C99A2-2DFD-99C1-A271-1C9BE4BFE0A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Flexible approach </a:t>
            </a:r>
            <a:r>
              <a:rPr lang="en-US"/>
              <a:t>with either private, public or hybrid cloud support​ed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2487CACA-E703-40F1-7716-D646A07CF09B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Tailor-made solution </a:t>
            </a:r>
            <a:r>
              <a:rPr lang="en-US"/>
              <a:t>to fit the right hybridization balance​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D5AB03A-89AF-D50C-B513-BBA42ACF2B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Focus on efficient project supervision and cost management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FDF0E7B3-8431-EB6E-28CC-4A578EA65B95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Support throughout the full process </a:t>
            </a:r>
            <a:r>
              <a:rPr lang="en-US"/>
              <a:t>(before, during and after)​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EA838832-CD61-365F-FA59-945101C05E16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00128"/>
            <a:ext cx="7691438" cy="4043362"/>
          </a:xfrm>
        </p:spPr>
        <p:txBody>
          <a:bodyPr/>
          <a:lstStyle/>
          <a:p>
            <a:pPr>
              <a:spcBef>
                <a:spcPts val="6600"/>
              </a:spcBef>
            </a:pPr>
            <a:r>
              <a:rPr lang="en-US" b="1"/>
              <a:t>Implementation</a:t>
            </a:r>
            <a:r>
              <a:rPr lang="en-US"/>
              <a:t>: develop a scalable, resilient, and secure cloud infrastructure tailored to your business needs​</a:t>
            </a:r>
            <a:endParaRPr lang="en-US" sz="2800"/>
          </a:p>
          <a:p>
            <a:pPr>
              <a:spcBef>
                <a:spcPts val="6600"/>
              </a:spcBef>
            </a:pPr>
            <a:r>
              <a:rPr lang="en-US" b="1"/>
              <a:t>Adoption</a:t>
            </a:r>
            <a:r>
              <a:rPr lang="en-US"/>
              <a:t>: ensure full utilization of the new (hybrid) cloud infrastructure for migrated Apps/Data​</a:t>
            </a:r>
            <a:endParaRPr lang="en-US" sz="2800"/>
          </a:p>
          <a:p>
            <a:pPr>
              <a:spcBef>
                <a:spcPts val="6600"/>
              </a:spcBef>
            </a:pPr>
            <a:r>
              <a:rPr lang="en-US" b="1"/>
              <a:t>Operating maintenance: </a:t>
            </a:r>
            <a:r>
              <a:rPr lang="en-US"/>
              <a:t>maintain and secure an efficient cloud environment while monitoring associated costs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6981F8A8-077E-F3E6-9351-A876EB07E5CA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Unlock the full potential of modern cloud architectures </a:t>
            </a:r>
            <a:r>
              <a:rPr lang="en-US"/>
              <a:t>with our comprehensive Cloud Solutions​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E1AE1F56-1483-56D9-375F-91BFF494E98C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/>
              <a:t>Access to </a:t>
            </a:r>
            <a:r>
              <a:rPr lang="en-US" b="1"/>
              <a:t>tailor-made design for your needs​</a:t>
            </a:r>
          </a:p>
          <a:p>
            <a:pPr>
              <a:spcBef>
                <a:spcPts val="1200"/>
              </a:spcBef>
            </a:pPr>
            <a:r>
              <a:rPr lang="en-US" b="1"/>
              <a:t>Reduce the costs </a:t>
            </a:r>
            <a:r>
              <a:rPr lang="en-US"/>
              <a:t>associated with infrastructure and maintenance</a:t>
            </a:r>
          </a:p>
          <a:p>
            <a:pPr>
              <a:spcBef>
                <a:spcPts val="1200"/>
              </a:spcBef>
            </a:pPr>
            <a:r>
              <a:rPr lang="en-US" b="1"/>
              <a:t>Strengthen security </a:t>
            </a:r>
            <a:r>
              <a:rPr lang="en-US"/>
              <a:t>for work environment, data, and applications​</a:t>
            </a:r>
          </a:p>
          <a:p>
            <a:pPr>
              <a:spcBef>
                <a:spcPts val="1200"/>
              </a:spcBef>
            </a:pPr>
            <a:r>
              <a:rPr lang="en-US" b="1"/>
              <a:t>Enhance flexibility and scalability</a:t>
            </a:r>
          </a:p>
        </p:txBody>
      </p:sp>
      <p:sp>
        <p:nvSpPr>
          <p:cNvPr id="36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E3D9CB5F-3B11-64CB-C24C-F8D0D975D8E9}"/>
              </a:ext>
            </a:extLst>
          </p:cNvPr>
          <p:cNvSpPr>
            <a:spLocks/>
          </p:cNvSpPr>
          <p:nvPr/>
        </p:nvSpPr>
        <p:spPr>
          <a:xfrm>
            <a:off x="1507215" y="4964608"/>
            <a:ext cx="164458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Assessment</a:t>
            </a:r>
          </a:p>
        </p:txBody>
      </p:sp>
      <p:sp>
        <p:nvSpPr>
          <p:cNvPr id="37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43FEF69E-4CCB-9FAF-8983-F9A0F41C0CF4}"/>
              </a:ext>
            </a:extLst>
          </p:cNvPr>
          <p:cNvSpPr>
            <a:spLocks/>
          </p:cNvSpPr>
          <p:nvPr/>
        </p:nvSpPr>
        <p:spPr>
          <a:xfrm>
            <a:off x="3283931" y="4966941"/>
            <a:ext cx="164458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Design</a:t>
            </a:r>
          </a:p>
        </p:txBody>
      </p:sp>
      <p:sp>
        <p:nvSpPr>
          <p:cNvPr id="38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198808CB-7192-EE71-D19A-7B30E92CDA46}"/>
              </a:ext>
            </a:extLst>
          </p:cNvPr>
          <p:cNvSpPr>
            <a:spLocks/>
          </p:cNvSpPr>
          <p:nvPr/>
        </p:nvSpPr>
        <p:spPr>
          <a:xfrm>
            <a:off x="5060647" y="4958284"/>
            <a:ext cx="175487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Data migration </a:t>
            </a:r>
          </a:p>
        </p:txBody>
      </p:sp>
      <p:sp>
        <p:nvSpPr>
          <p:cNvPr id="39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4EEDE57C-E011-FAFD-DA07-063942DD8AB4}"/>
              </a:ext>
            </a:extLst>
          </p:cNvPr>
          <p:cNvSpPr>
            <a:spLocks/>
          </p:cNvSpPr>
          <p:nvPr/>
        </p:nvSpPr>
        <p:spPr>
          <a:xfrm>
            <a:off x="1507215" y="6400956"/>
            <a:ext cx="164458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Configuration</a:t>
            </a:r>
          </a:p>
        </p:txBody>
      </p:sp>
      <p:sp>
        <p:nvSpPr>
          <p:cNvPr id="40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BD0A3E3D-E382-CD13-E237-A4FF8B850689}"/>
              </a:ext>
            </a:extLst>
          </p:cNvPr>
          <p:cNvSpPr>
            <a:spLocks/>
          </p:cNvSpPr>
          <p:nvPr/>
        </p:nvSpPr>
        <p:spPr>
          <a:xfrm>
            <a:off x="3283931" y="6403289"/>
            <a:ext cx="164458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Optimization</a:t>
            </a:r>
          </a:p>
        </p:txBody>
      </p:sp>
      <p:sp>
        <p:nvSpPr>
          <p:cNvPr id="41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96D9675D-95D9-3CBE-2C84-290579C95301}"/>
              </a:ext>
            </a:extLst>
          </p:cNvPr>
          <p:cNvSpPr>
            <a:spLocks/>
          </p:cNvSpPr>
          <p:nvPr/>
        </p:nvSpPr>
        <p:spPr>
          <a:xfrm>
            <a:off x="5060647" y="6394632"/>
            <a:ext cx="175487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Change </a:t>
            </a:r>
            <a:r>
              <a:rPr lang="en-US">
                <a:solidFill>
                  <a:srgbClr val="FFFFFF"/>
                </a:solidFill>
                <a:latin typeface="Montserrat"/>
                <a:ea typeface="+mn-ea"/>
              </a:rPr>
              <a:t>management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/>
              <a:ea typeface="+mn-ea"/>
              <a:cs typeface="Arial"/>
              <a:sym typeface="Arial"/>
            </a:endParaRPr>
          </a:p>
        </p:txBody>
      </p:sp>
      <p:sp>
        <p:nvSpPr>
          <p:cNvPr id="42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9382C91C-35AF-F0F5-4D67-0D6C9A90C7CC}"/>
              </a:ext>
            </a:extLst>
          </p:cNvPr>
          <p:cNvSpPr/>
          <p:nvPr/>
        </p:nvSpPr>
        <p:spPr>
          <a:xfrm>
            <a:off x="1507215" y="8133917"/>
            <a:ext cx="164458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Regular updates</a:t>
            </a:r>
          </a:p>
        </p:txBody>
      </p:sp>
      <p:sp>
        <p:nvSpPr>
          <p:cNvPr id="43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65DD5AF0-3211-D463-0F00-21603B6AD0AF}"/>
              </a:ext>
            </a:extLst>
          </p:cNvPr>
          <p:cNvSpPr/>
          <p:nvPr/>
        </p:nvSpPr>
        <p:spPr>
          <a:xfrm>
            <a:off x="3283931" y="8133917"/>
            <a:ext cx="1644581" cy="455753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Performance check</a:t>
            </a:r>
          </a:p>
        </p:txBody>
      </p:sp>
      <p:sp>
        <p:nvSpPr>
          <p:cNvPr id="44" name="Rounded Rectangle 49">
            <a:hlinkClick r:id="" action="ppaction://noaction"/>
            <a:extLst>
              <a:ext uri="{FF2B5EF4-FFF2-40B4-BE49-F238E27FC236}">
                <a16:creationId xmlns:a16="http://schemas.microsoft.com/office/drawing/2014/main" id="{22AA10ED-EF86-4E7A-C78D-C26651A08D3B}"/>
              </a:ext>
            </a:extLst>
          </p:cNvPr>
          <p:cNvSpPr/>
          <p:nvPr/>
        </p:nvSpPr>
        <p:spPr>
          <a:xfrm>
            <a:off x="5060647" y="8163640"/>
            <a:ext cx="1754871" cy="396307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Arial"/>
                <a:sym typeface="Arial"/>
              </a:rPr>
              <a:t>Continuous improvement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4AFF95A7-552E-2CF0-A08F-52F05895BA63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16847DF5-C4A2-1C73-1856-3799D2A556A9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4F051644-1223-15AB-B584-74995A524E9F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Espace réservé pour une image  17">
            <a:extLst>
              <a:ext uri="{FF2B5EF4-FFF2-40B4-BE49-F238E27FC236}">
                <a16:creationId xmlns:a16="http://schemas.microsoft.com/office/drawing/2014/main" id="{B3FDE173-8B4F-7895-4187-F53CEF82707B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t="3027" b="3027"/>
          <a:stretch/>
        </p:blipFill>
        <p:spPr>
          <a:xfrm>
            <a:off x="18258825" y="12895406"/>
            <a:ext cx="5989262" cy="650588"/>
          </a:xfrm>
        </p:spPr>
      </p:pic>
      <p:pic>
        <p:nvPicPr>
          <p:cNvPr id="5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70EE2D7A-8B29-0B4A-16AD-6B2DAE0742B0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56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3FD02C5-70B0-1854-1455-85FB5D328ACC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5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38EF856-9101-6438-1D60-7C20E65C970F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5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C59315B6-29ED-5ADF-943B-3B4CFD9B4728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59" name="Picture 58">
            <a:hlinkClick r:id="rId17" action="ppaction://hlinksldjump" tooltip="Infrastructure summary"/>
            <a:extLst>
              <a:ext uri="{FF2B5EF4-FFF2-40B4-BE49-F238E27FC236}">
                <a16:creationId xmlns:a16="http://schemas.microsoft.com/office/drawing/2014/main" id="{BA9DD3AC-E081-5166-F5BF-89E82EAF94C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182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13969B9F-72FD-B61F-BEED-52743F0EC14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584811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3969B9F-72FD-B61F-BEED-52743F0EC1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apture d’écran, Graphique, graphisme, dessin humoristique&#10;&#10;Description générée automatiquement">
            <a:extLst>
              <a:ext uri="{FF2B5EF4-FFF2-40B4-BE49-F238E27FC236}">
                <a16:creationId xmlns:a16="http://schemas.microsoft.com/office/drawing/2014/main" id="{7039BCD1-B8EF-BFA6-9BA9-C41D26777513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080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E4B991-25BA-9AA2-FA94-CD2DD1910B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Remote Management &amp; Operation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A774BC-E38A-E028-5B27-A4454D2311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4C57967-AE0D-B121-0610-FE5AD3E971E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D0D24EE-C6B3-234B-9AF1-42F816DCA39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DAD89543-0734-1DF8-9F05-87DF849C0A3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Smart Services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26ED0230-E834-28BB-A25A-FDBB2FF6E43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48" b="3248"/>
          <a:stretch/>
        </p:blipFill>
        <p:spPr>
          <a:xfrm>
            <a:off x="8860121" y="3030675"/>
            <a:ext cx="8460582" cy="468693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169F4CC-8492-665E-646C-D20C886ED1B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IMS provider to unify and modernize </a:t>
            </a:r>
            <a:r>
              <a:rPr lang="en-US" err="1"/>
              <a:t>ITOps</a:t>
            </a:r>
            <a:r>
              <a:rPr lang="en-US"/>
              <a:t> and existing hybrid </a:t>
            </a:r>
            <a:r>
              <a:rPr lang="en-US" err="1"/>
              <a:t>multicloud</a:t>
            </a:r>
            <a:r>
              <a:rPr lang="en-US"/>
              <a:t> infrastructure, including faster application deployment and business continuity​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8047B9F5-4F47-A7E3-514D-0D429B7E51E8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24x7 IMS with enhanced availability and application deployment SLA’s​ including:</a:t>
            </a:r>
          </a:p>
          <a:p>
            <a:pPr marL="285750" indent="-285750">
              <a:buFontTx/>
              <a:buChar char="-"/>
            </a:pPr>
            <a:r>
              <a:rPr lang="en-US"/>
              <a:t>Design, implementation and operation of backup and Data Recovery system​</a:t>
            </a:r>
          </a:p>
          <a:p>
            <a:pPr marL="285750" indent="-285750">
              <a:buFontTx/>
              <a:buChar char="-"/>
            </a:pPr>
            <a:r>
              <a:rPr lang="en-US"/>
              <a:t>Setup DevOps service / Kubernetes operations​</a:t>
            </a:r>
          </a:p>
          <a:p>
            <a:pPr marL="285750" indent="-285750">
              <a:buFontTx/>
              <a:buChar char="-"/>
            </a:pPr>
            <a:r>
              <a:rPr lang="en-US"/>
              <a:t>3</a:t>
            </a:r>
            <a:r>
              <a:rPr lang="en-US" baseline="30000"/>
              <a:t>rd</a:t>
            </a:r>
            <a:r>
              <a:rPr lang="en-US"/>
              <a:t> level support for databases and SAP environment, including improved data protection with RTO/</a:t>
            </a:r>
            <a:r>
              <a:rPr lang="en-US" err="1"/>
              <a:t>RPO</a:t>
            </a:r>
            <a:r>
              <a:rPr lang="en-US"/>
              <a:t> SLA 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6308EB8D-4514-0120-2ED9-55B654FF03C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SLA fulfillment​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D45E2400-5ACC-334F-B12D-DD645C77854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Systems managed by Econocom​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56904D6B-58D9-0C26-4930-D0EAA8CEFD3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Experts within our Infrastructure service centers​</a:t>
            </a:r>
          </a:p>
        </p:txBody>
      </p:sp>
      <p:pic>
        <p:nvPicPr>
          <p:cNvPr id="47" name="Espace réservé pour une image  46">
            <a:extLst>
              <a:ext uri="{FF2B5EF4-FFF2-40B4-BE49-F238E27FC236}">
                <a16:creationId xmlns:a16="http://schemas.microsoft.com/office/drawing/2014/main" id="{6E261E82-DE5A-508C-581E-25BF30A3762A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27074" y="12893198"/>
            <a:ext cx="6029925" cy="655005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68D11F53-049C-10BF-C5EF-0A79DE7633E6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Industry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7EECD6B3-6011-7766-DE6C-9630904990B0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&gt;99.9%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436F6F7B-AE86-54CB-43ED-5A52801852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&gt;40k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6226A450-2F94-7912-3FAE-04ACCA51EF25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&gt;300k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715771E-31EB-C093-0AAC-C9E1745A62AB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Multilingual certified service centers</a:t>
            </a:r>
            <a:r>
              <a:rPr lang="en-US"/>
              <a:t> available 24/7, backed by 20+ years of expertise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F659AB7F-B867-4789-45F5-080DF673417A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Competence centers </a:t>
            </a:r>
            <a:r>
              <a:rPr lang="en-US"/>
              <a:t>for Cloud, AI, cybersecurity, DevOps and SW engineering​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4BC8F8CB-8BD9-9CAA-803B-8871532760D9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Full integration </a:t>
            </a:r>
            <a:r>
              <a:rPr lang="en-US"/>
              <a:t>with service desk, Workplace, AV and Infrastructure management​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18B6C5BC-7765-7F8D-5B07-25745F4C7042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Multi-vendor certified technicians </a:t>
            </a:r>
            <a:r>
              <a:rPr lang="en-US"/>
              <a:t>(</a:t>
            </a:r>
            <a:r>
              <a:rPr lang="en-US" err="1"/>
              <a:t>eg.</a:t>
            </a:r>
            <a:r>
              <a:rPr lang="en-US"/>
              <a:t> Microsoft, VMware, Oracle </a:t>
            </a:r>
            <a:r>
              <a:rPr lang="en-US" err="1"/>
              <a:t>etc</a:t>
            </a:r>
            <a:r>
              <a:rPr lang="en-US"/>
              <a:t>)​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6CDFAFAC-2509-2AC9-6C60-7DFD2BF33A5D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57824"/>
            <a:ext cx="7691438" cy="5000425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24/7 Remote operations </a:t>
            </a:r>
            <a:r>
              <a:rPr lang="en-US"/>
              <a:t>including management of job and task, patch and update, automation, access management, deployment and configuration control​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Proactive monitoring and security </a:t>
            </a:r>
            <a:r>
              <a:rPr lang="en-US"/>
              <a:t>through real-time supervision and event management, malware, cyber-attacks, and unauthorized access detection and response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Comprehensive support services </a:t>
            </a:r>
            <a:r>
              <a:rPr lang="en-US"/>
              <a:t>including remote assistance, root case analysis, incident response and restore services​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Dashboard </a:t>
            </a:r>
            <a:r>
              <a:rPr lang="en-US"/>
              <a:t>for data-driven infrastructure governance and decision making		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9BA12263-43F9-1AFF-03C3-13CB446A2453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Industrialized and certified remote operational management </a:t>
            </a:r>
            <a:r>
              <a:rPr lang="en-US"/>
              <a:t>of IT systems​</a:t>
            </a:r>
          </a:p>
          <a:p>
            <a:r>
              <a:rPr lang="en-US"/>
              <a:t>Delegate management to experts for </a:t>
            </a:r>
            <a:r>
              <a:rPr lang="en-US" b="1"/>
              <a:t>enhanced efficiency, continuity, and security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ED95B2FE-FE2D-B7F2-4E4D-8C6DC96B792B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Increase availability and performance​</a:t>
            </a:r>
          </a:p>
          <a:p>
            <a:pPr>
              <a:spcBef>
                <a:spcPts val="1200"/>
              </a:spcBef>
            </a:pPr>
            <a:r>
              <a:rPr lang="en-US" b="1"/>
              <a:t>Mitigate security risks </a:t>
            </a:r>
            <a:r>
              <a:rPr lang="en-US"/>
              <a:t>through fast issue resolution​</a:t>
            </a:r>
          </a:p>
          <a:p>
            <a:pPr>
              <a:spcBef>
                <a:spcPts val="1200"/>
              </a:spcBef>
            </a:pPr>
            <a:r>
              <a:rPr lang="en-US" b="1"/>
              <a:t>Achieve cost efficiency </a:t>
            </a:r>
            <a:r>
              <a:rPr lang="en-US"/>
              <a:t>thanks to highly industrialized services </a:t>
            </a:r>
          </a:p>
          <a:p>
            <a:pPr>
              <a:spcBef>
                <a:spcPts val="1200"/>
              </a:spcBef>
            </a:pPr>
            <a:r>
              <a:rPr lang="en-US" b="1"/>
              <a:t>Simplify management, </a:t>
            </a:r>
            <a:r>
              <a:rPr lang="en-US"/>
              <a:t>allowing you to focus on critical tasks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36473104-F4E5-490D-659D-7604C35FC47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EEB5635F-B454-597F-93F7-674BA7FFA9F4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Une image contenant Graphique, symbole, Police, conception&#10;&#10;Description générée automatiquement">
            <a:extLst>
              <a:ext uri="{FF2B5EF4-FFF2-40B4-BE49-F238E27FC236}">
                <a16:creationId xmlns:a16="http://schemas.microsoft.com/office/drawing/2014/main" id="{E1F8C0D4-EEA7-726E-EA36-91B291465088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Espace réservé du texte 3">
            <a:extLst>
              <a:ext uri="{FF2B5EF4-FFF2-40B4-BE49-F238E27FC236}">
                <a16:creationId xmlns:a16="http://schemas.microsoft.com/office/drawing/2014/main" id="{C3BB7FFF-F265-5DC5-ECA1-10BEC84AB3B7}"/>
              </a:ext>
            </a:extLst>
          </p:cNvPr>
          <p:cNvSpPr txBox="1">
            <a:spLocks/>
          </p:cNvSpPr>
          <p:nvPr/>
        </p:nvSpPr>
        <p:spPr>
          <a:xfrm>
            <a:off x="8794588" y="7612083"/>
            <a:ext cx="4826000" cy="495300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Key certifications</a:t>
            </a:r>
          </a:p>
        </p:txBody>
      </p:sp>
      <p:pic>
        <p:nvPicPr>
          <p:cNvPr id="51" name="Espace réservé pour une image  46" descr="Une image contenant texte, Graphique, Police, graphisme&#10;&#10;Description générée automatiquement">
            <a:extLst>
              <a:ext uri="{FF2B5EF4-FFF2-40B4-BE49-F238E27FC236}">
                <a16:creationId xmlns:a16="http://schemas.microsoft.com/office/drawing/2014/main" id="{53032679-0222-CD38-9882-7AFA8D9574B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16" t="8190" r="53209" b="190"/>
          <a:stretch/>
        </p:blipFill>
        <p:spPr>
          <a:xfrm>
            <a:off x="8999056" y="8039313"/>
            <a:ext cx="3442559" cy="725791"/>
          </a:xfrm>
          <a:prstGeom prst="rect">
            <a:avLst/>
          </a:prstGeom>
        </p:spPr>
      </p:pic>
      <p:pic>
        <p:nvPicPr>
          <p:cNvPr id="31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D70EA52-0A95-181B-5DA1-4C9541410B10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808617B-D6E0-3DDF-51D1-9571FE1B3436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93240BCC-EEBD-EB6F-67A2-C35E82240856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8BA24E5D-C70C-9DAC-88EE-1FE7B6EFC57E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0" name="Picture 39">
            <a:hlinkClick r:id="rId17" action="ppaction://hlinksldjump" tooltip="Infrastructure summary"/>
            <a:extLst>
              <a:ext uri="{FF2B5EF4-FFF2-40B4-BE49-F238E27FC236}">
                <a16:creationId xmlns:a16="http://schemas.microsoft.com/office/drawing/2014/main" id="{C7DF5C82-57DA-60F8-8B83-563BABCBFEC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908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10871D49-FEA5-F3A9-8DC9-52B01297EC0B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902212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0871D49-FEA5-F3A9-8DC9-52B01297EC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dessin humoristique, véhicule&#10;&#10;Description générée automatiquement">
            <a:extLst>
              <a:ext uri="{FF2B5EF4-FFF2-40B4-BE49-F238E27FC236}">
                <a16:creationId xmlns:a16="http://schemas.microsoft.com/office/drawing/2014/main" id="{C45DEDC3-409E-86E2-547B-B11AED7357B6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17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CBD33E-5A64-7648-A828-816EA0EF36E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Data Centers Services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37D0460-0B60-E8C4-72CB-D027343F3A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D0087A-B265-ED54-563E-D640936AF2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97F45A0D-222C-D8D6-288F-B47E468F83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C8435D2-A8DC-A093-34D4-5B44C5DC480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Smart Services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C075AC89-BBE6-96BE-B1F2-58078713094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40266" y="2821366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9D2248D6-7AC1-DC83-A360-0F0268CD000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Support in the modernization of their local DC at each geographic area including support and SLA on-site service to maximize the availability of store systems​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EBDFDFB5-D004-D675-7D57-1614810E1D5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DC modernization project including:</a:t>
            </a:r>
          </a:p>
          <a:p>
            <a:pPr marL="285750" indent="-285750">
              <a:buFontTx/>
              <a:buChar char="-"/>
            </a:pPr>
            <a:r>
              <a:rPr lang="en-US"/>
              <a:t>Design and energy consumption optimization​</a:t>
            </a:r>
          </a:p>
          <a:p>
            <a:pPr marL="285750" indent="-285750">
              <a:buFontTx/>
              <a:buChar char="-"/>
            </a:pPr>
            <a:r>
              <a:rPr lang="en-US"/>
              <a:t>Extensive DC services with 4 hours on-site SLA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76276995-184F-9257-B281-6C737F935C79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companies still run their own Data Centers​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CEF5BD0C-90D6-A9A3-6959-54A8F28EA4E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Average savings from DC modernization​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99403010-8CED-0A94-CFFE-47228AE7BFB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Data Centers supported by Econocom​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36A5E411-85B9-9390-9554-FBA4012E92B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Retail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6CC066F6-A8D7-5A9E-CB74-F466198A2F66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&gt;38%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6B13FD9E-F522-FD48-4787-0C331BE4295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40%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11FE3CB3-7510-9294-2F6E-AB3468544DA7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2A2F341A-B3CA-98E9-7D66-2DADC781F922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DC owner with standard rating 4 </a:t>
            </a:r>
            <a:r>
              <a:rPr lang="en-US"/>
              <a:t>(former tier) </a:t>
            </a:r>
            <a:r>
              <a:rPr lang="en-US" b="1"/>
              <a:t>and 22237 DC certified 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C81A4D0-7BC5-F80F-BF66-1E737A577B80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Internal competence centers </a:t>
            </a:r>
            <a:r>
              <a:rPr lang="en-US"/>
              <a:t>(cybersecurity, AI, SW engineering, Cloud)​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69B693AA-78E0-2804-D6ED-617E1B9CA746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24x7 support​ through our DC field services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A5AA3DD0-4E94-D3E6-A0BB-431CF32E5A8B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532655" cy="832714"/>
          </a:xfrm>
        </p:spPr>
        <p:txBody>
          <a:bodyPr/>
          <a:lstStyle/>
          <a:p>
            <a:r>
              <a:rPr lang="en-US" b="1"/>
              <a:t>Green DC with a climate program </a:t>
            </a:r>
            <a:r>
              <a:rPr lang="en-US"/>
              <a:t>actively contributing to sustainability efforts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92B44F29-9909-987C-5A30-45EE956F574B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66486"/>
            <a:ext cx="6672996" cy="4972714"/>
          </a:xfrm>
        </p:spPr>
        <p:txBody>
          <a:bodyPr/>
          <a:lstStyle/>
          <a:p>
            <a:pPr>
              <a:spcBef>
                <a:spcPts val="2400"/>
              </a:spcBef>
            </a:pPr>
            <a:r>
              <a:rPr lang="en-US" b="1"/>
              <a:t>Advisory</a:t>
            </a:r>
            <a:r>
              <a:rPr lang="en-US"/>
              <a:t> on DC design, consolidation, integration, operation and maintenance model definition​</a:t>
            </a:r>
            <a:endParaRPr lang="en-US" sz="1200"/>
          </a:p>
          <a:p>
            <a:pPr>
              <a:spcBef>
                <a:spcPts val="2400"/>
              </a:spcBef>
            </a:pPr>
            <a:r>
              <a:rPr lang="en-US"/>
              <a:t>24x7x365 </a:t>
            </a:r>
            <a:r>
              <a:rPr lang="en-US" b="1"/>
              <a:t>DC operations and support </a:t>
            </a:r>
            <a:r>
              <a:rPr lang="en-US"/>
              <a:t>with dedicated and on-demand teams</a:t>
            </a:r>
          </a:p>
          <a:p>
            <a:pPr>
              <a:spcBef>
                <a:spcPts val="2400"/>
              </a:spcBef>
            </a:pPr>
            <a:r>
              <a:rPr lang="en-US" b="1"/>
              <a:t>Full territory coverage </a:t>
            </a:r>
            <a:r>
              <a:rPr lang="en-US"/>
              <a:t>with customizable </a:t>
            </a:r>
            <a:r>
              <a:rPr lang="en-US" b="1"/>
              <a:t>SLA</a:t>
            </a:r>
            <a:r>
              <a:rPr lang="en-US"/>
              <a:t> options to meet your needs</a:t>
            </a:r>
          </a:p>
          <a:p>
            <a:pPr>
              <a:spcBef>
                <a:spcPts val="2400"/>
              </a:spcBef>
            </a:pPr>
            <a:r>
              <a:rPr lang="en-US"/>
              <a:t>DC </a:t>
            </a:r>
            <a:r>
              <a:rPr lang="en-US" b="1"/>
              <a:t>asset management </a:t>
            </a:r>
            <a:endParaRPr lang="en-US" sz="1200" b="1"/>
          </a:p>
          <a:p>
            <a:pPr>
              <a:spcBef>
                <a:spcPts val="2400"/>
              </a:spcBef>
            </a:pPr>
            <a:r>
              <a:rPr lang="en-US" b="1"/>
              <a:t>Green DC program </a:t>
            </a:r>
            <a:r>
              <a:rPr lang="en-US"/>
              <a:t>for</a:t>
            </a:r>
            <a:r>
              <a:rPr lang="en-US" b="1"/>
              <a:t> energy efficiency </a:t>
            </a:r>
            <a:r>
              <a:rPr lang="en-US"/>
              <a:t>advisory and integration of </a:t>
            </a:r>
            <a:r>
              <a:rPr lang="en-US" b="1"/>
              <a:t>renewable energy </a:t>
            </a:r>
            <a:r>
              <a:rPr lang="en-US"/>
              <a:t>systems (solar and wind)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F2E20E07-26E1-37C8-4D28-26FE644717C7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End-to-end remote and on-premise services </a:t>
            </a:r>
            <a:r>
              <a:rPr lang="en-US"/>
              <a:t>for your data centers​</a:t>
            </a:r>
          </a:p>
          <a:p>
            <a:r>
              <a:rPr lang="en-US" b="1"/>
              <a:t>Ensure performance, efficiency, security and business continuity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2720047C-9F7E-27EE-DECD-90CB37EE2443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508963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Optimize performance and  reduce cost​</a:t>
            </a:r>
          </a:p>
          <a:p>
            <a:pPr>
              <a:spcBef>
                <a:spcPts val="1200"/>
              </a:spcBef>
            </a:pPr>
            <a:r>
              <a:rPr lang="en-US" b="1"/>
              <a:t>Reuse</a:t>
            </a:r>
            <a:r>
              <a:rPr lang="en-US"/>
              <a:t> and integrate existing DC into new </a:t>
            </a:r>
            <a:r>
              <a:rPr lang="en-US" b="1"/>
              <a:t>hybrid</a:t>
            </a:r>
            <a:r>
              <a:rPr lang="en-US"/>
              <a:t> models​</a:t>
            </a:r>
          </a:p>
          <a:p>
            <a:pPr>
              <a:spcBef>
                <a:spcPts val="1200"/>
              </a:spcBef>
            </a:pPr>
            <a:r>
              <a:rPr lang="en-US" b="1"/>
              <a:t>Improve business continuity and compliance </a:t>
            </a:r>
            <a:r>
              <a:rPr lang="en-US"/>
              <a:t>with improved security and reliability, and 24x7 model ​</a:t>
            </a:r>
          </a:p>
          <a:p>
            <a:pPr>
              <a:spcBef>
                <a:spcPts val="1200"/>
              </a:spcBef>
            </a:pPr>
            <a:r>
              <a:rPr lang="en-US"/>
              <a:t>Get more </a:t>
            </a:r>
            <a:r>
              <a:rPr lang="en-US" b="1"/>
              <a:t>sustainability</a:t>
            </a:r>
            <a:r>
              <a:rPr lang="en-US"/>
              <a:t> by modernizing and consolidating your DC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BFA9C98E-DDB9-DB97-CD24-105A6CF6328E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ECAD4AF5-BA95-CC14-16FE-A72371779D51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6DB12911-1459-F6C8-850C-93B757190151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194EACC-9BF8-9871-9E3B-545479906A0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57779" y="12900709"/>
            <a:ext cx="5811523" cy="639983"/>
          </a:xfrm>
          <a:prstGeom prst="rect">
            <a:avLst/>
          </a:prstGeom>
        </p:spPr>
      </p:pic>
      <p:pic>
        <p:nvPicPr>
          <p:cNvPr id="32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80A6EC48-5004-2545-AC34-609760285C27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36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0503C95-2C7F-DC78-0535-D630B5D0603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38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35F5ABF-3411-AE92-7257-B8F2320CD4A4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40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88712337-EE44-3E87-0195-DD883CAD62FE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pic>
        <p:nvPicPr>
          <p:cNvPr id="42" name="Picture 41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808C4FBF-68A1-A271-33CC-F6BF013B3F6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321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93984835-4FDA-2E9F-4045-6D939A8959D2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398343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3984835-4FDA-2E9F-4045-6D939A8959D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5" descr="Une image contenant capture d’écran, Bleu Majorelle, dessin humoristique, levier&#10;&#10;Description générée automatiquement">
            <a:extLst>
              <a:ext uri="{FF2B5EF4-FFF2-40B4-BE49-F238E27FC236}">
                <a16:creationId xmlns:a16="http://schemas.microsoft.com/office/drawing/2014/main" id="{DB06A876-5A4B-80BC-8DC5-906C635F2943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54575" y="0"/>
            <a:ext cx="6362700" cy="3867150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5EE182-4620-BF0E-5A16-126D795FBC4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Critical Maintenance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183ABA7-11E7-93CB-AD65-FF0C78DC25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570A06A-1C49-828C-4C87-1DC713328F8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EB43EDA0-8417-DED4-2A5C-94FB06EB695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49B01FF-7A80-B548-A40E-291CEDBB06A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Smart Services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8A39CFEA-B7F9-38B5-4C30-312A73251CD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/>
              <a:t>Extensive coverage for critical maintenance supporting:​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70B44C0F-9C1B-6C18-8E1A-E2506CD0E8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Maintain IT Infrastructure including 5 different brands, supporting crucial applications with challenges in risky technology migration and high costs of system extension after 4 years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DF251254-19BB-646D-A1EE-BAF71BBCD2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A hybrid maintenance strategy using OEM-authorized and OEM-independent support, with Econocom as a single point of contact to simplify incident management</a:t>
            </a:r>
          </a:p>
          <a:p>
            <a:r>
              <a:rPr lang="en-US">
                <a:sym typeface="Wingdings" panose="05000000000000000000" pitchFamily="2" charset="2"/>
              </a:rPr>
              <a:t></a:t>
            </a:r>
            <a:r>
              <a:rPr lang="en-US"/>
              <a:t> 60% yearly costs reduction and lower risks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4EE98346-E7B4-7F50-6DBE-206AC75526B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infrastructure </a:t>
            </a:r>
            <a:r>
              <a:rPr lang="en-US" err="1"/>
              <a:t>TCO</a:t>
            </a:r>
            <a:r>
              <a:rPr lang="en-US"/>
              <a:t> is attributed to maintenance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3948EFA7-5DD2-7B61-846F-77338F45293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121359" y="10931916"/>
            <a:ext cx="2791474" cy="845439"/>
          </a:xfrm>
        </p:spPr>
        <p:txBody>
          <a:bodyPr/>
          <a:lstStyle/>
          <a:p>
            <a:r>
              <a:rPr lang="en-US"/>
              <a:t>Average cost savings with Econocom’s maintenance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A89C8B3C-BC57-C8F9-B7E2-B1986D61E05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Systems maintained by Econocom​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45A39BE3-9F17-7EE4-2586-C182530110B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Telecommunication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0C785084-79B4-3C5F-992E-99B3544566C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35%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C4342771-17D1-02C1-DD7F-13CE1866B834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45%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25973345-CF94-B94A-AD7F-6AE003D6825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&gt;300k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A072EFF-4177-2838-D74B-CA3009224D1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Highly certified support teams </a:t>
            </a:r>
            <a:r>
              <a:rPr lang="en-US"/>
              <a:t>from main manufacturer​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4F0D3567-83E5-8B88-C8D8-9186452D34D1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Extensive spare parts inventories </a:t>
            </a:r>
            <a:r>
              <a:rPr lang="en-US"/>
              <a:t>including options for dedicated stock​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62720993-D8E0-E26B-77B0-91199C966CD2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Flexibility to combine multiple SLAs, brands, and services for maximum efficiency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BB4FD16C-B13D-7ECA-D4BC-8C95984D4B41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Enhanced reactivity and service oriented </a:t>
            </a:r>
            <a:r>
              <a:rPr lang="en-US"/>
              <a:t>with +95% SLA fulfilment​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EE6ECE13-9306-E5CF-D61E-5420803C6050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7691438" cy="4043362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All-infrastructure equipment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servers, storage, hyperconverged systems, security appliances and networking devices​</a:t>
            </a:r>
          </a:p>
          <a:p>
            <a:pPr>
              <a:spcBef>
                <a:spcPts val="1200"/>
              </a:spcBef>
            </a:pPr>
            <a:r>
              <a:rPr lang="en-US" b="1"/>
              <a:t>All-tier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entry, mid-range or high-end ​level</a:t>
            </a:r>
          </a:p>
          <a:p>
            <a:pPr>
              <a:spcBef>
                <a:spcPts val="1200"/>
              </a:spcBef>
            </a:pPr>
            <a:r>
              <a:rPr lang="en-US" b="1"/>
              <a:t>All-brands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certified maintenance for all main leader brands, including HPE, Dell, </a:t>
            </a:r>
            <a:r>
              <a:rPr lang="en-US" err="1"/>
              <a:t>PureStorage</a:t>
            </a:r>
            <a:r>
              <a:rPr lang="en-US"/>
              <a:t>, NetApp, Huawei, IBM, Cisco, Oracle, Lenovo etc.</a:t>
            </a:r>
          </a:p>
          <a:p>
            <a:pPr>
              <a:spcBef>
                <a:spcPts val="1200"/>
              </a:spcBef>
            </a:pPr>
            <a:r>
              <a:rPr lang="en-US" b="1"/>
              <a:t>All-location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full coverage of the territory​</a:t>
            </a:r>
          </a:p>
          <a:p>
            <a:pPr>
              <a:spcBef>
                <a:spcPts val="1200"/>
              </a:spcBef>
            </a:pPr>
            <a:r>
              <a:rPr lang="en-US" b="1"/>
              <a:t>All-SLA</a:t>
            </a:r>
            <a:r>
              <a:rPr lang="en-US"/>
              <a:t>: from 2 hours 24/7 to NBD 8x5, on-demand protection for all equipment​</a:t>
            </a:r>
          </a:p>
          <a:p>
            <a:pPr>
              <a:spcBef>
                <a:spcPts val="1200"/>
              </a:spcBef>
            </a:pPr>
            <a:r>
              <a:rPr lang="en-US" b="1"/>
              <a:t>Extended support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maintenance beyond vendor </a:t>
            </a:r>
            <a:r>
              <a:rPr lang="en-US" err="1"/>
              <a:t>EOSL</a:t>
            </a:r>
            <a:endParaRPr lang="en-US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FAC32385-91B9-7C29-1980-A24D26778B66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Extend the longevity of all infrastructure equipment </a:t>
            </a:r>
            <a:r>
              <a:rPr lang="en-US"/>
              <a:t>with reliable SLA-based maintenance service​</a:t>
            </a:r>
          </a:p>
          <a:p>
            <a:r>
              <a:rPr lang="en-US"/>
              <a:t>All-in-one single contract for all devices	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65D1940E-A08B-8814-D0E4-1D769A93DB0E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Simplify</a:t>
            </a:r>
            <a:r>
              <a:rPr lang="en-US"/>
              <a:t> </a:t>
            </a:r>
            <a:r>
              <a:rPr lang="en-US" b="1"/>
              <a:t>management </a:t>
            </a:r>
            <a:r>
              <a:rPr lang="en-US"/>
              <a:t>with only one provider for all equipment and consolidated incident management​</a:t>
            </a:r>
          </a:p>
          <a:p>
            <a:pPr>
              <a:spcBef>
                <a:spcPts val="1800"/>
              </a:spcBef>
            </a:pPr>
            <a:r>
              <a:rPr lang="en-US" b="1"/>
              <a:t>Achieve significant cost reduction​ </a:t>
            </a:r>
            <a:r>
              <a:rPr lang="en-US"/>
              <a:t>(up to 60%)</a:t>
            </a:r>
          </a:p>
          <a:p>
            <a:pPr>
              <a:spcBef>
                <a:spcPts val="1800"/>
              </a:spcBef>
            </a:pPr>
            <a:r>
              <a:rPr lang="en-US" b="1"/>
              <a:t>Promote sustainable IT and </a:t>
            </a:r>
            <a:r>
              <a:rPr lang="en-US" b="1" err="1"/>
              <a:t>ESG</a:t>
            </a:r>
            <a:r>
              <a:rPr lang="en-US" b="1"/>
              <a:t> compliance </a:t>
            </a:r>
            <a:r>
              <a:rPr lang="en-US"/>
              <a:t>by extending equipment lifespan</a:t>
            </a:r>
          </a:p>
        </p:txBody>
      </p:sp>
      <p:pic>
        <p:nvPicPr>
          <p:cNvPr id="5122" name="Picture 2" descr="Une image contenant Graphique, Police, capture d’écran, logo&#10;&#10;Description générée automatiquement">
            <a:extLst>
              <a:ext uri="{FF2B5EF4-FFF2-40B4-BE49-F238E27FC236}">
                <a16:creationId xmlns:a16="http://schemas.microsoft.com/office/drawing/2014/main" id="{DB9D4EAD-D4F8-12B3-B910-EC226AC02C42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818B261D-3DE0-55FA-EF27-FC93E7F15433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3504811B-17A7-E993-80C2-8B5971683FBB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Placeholder 15" descr="A diagram of a company's process&#10;&#10;Description automatically generated with medium confidence">
            <a:extLst>
              <a:ext uri="{FF2B5EF4-FFF2-40B4-BE49-F238E27FC236}">
                <a16:creationId xmlns:a16="http://schemas.microsoft.com/office/drawing/2014/main" id="{A1975253-F83D-DE8C-6AA7-985406BCD0D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49868" y="2979582"/>
            <a:ext cx="9487892" cy="6041758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A296548-2146-E1B8-D05F-F377AC61D40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78475" y="12946104"/>
            <a:ext cx="5962650" cy="549191"/>
          </a:xfrm>
          <a:prstGeom prst="rect">
            <a:avLst/>
          </a:prstGeom>
        </p:spPr>
      </p:pic>
      <p:pic>
        <p:nvPicPr>
          <p:cNvPr id="4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373B28CD-AA22-64EE-A2E1-2A9D6F5FBBF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4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F4B7DEA2-E878-F3CC-CF05-83E618ED5DB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5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7C74746-BD4E-BD68-6E3E-95AE23E6694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5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125F5DCE-AD79-229D-12ED-CB495F29FE5C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pic>
        <p:nvPicPr>
          <p:cNvPr id="52" name="Picture 51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9C81FA23-EDA8-B04C-7FA0-C1066DF4AF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495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2FC9E27D-BC7F-6091-FFBF-0F9F3088E9D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697171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FC9E27D-BC7F-6091-FFBF-0F9F3088E9D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apture d’écran, Graphique, cercle, diagramme&#10;&#10;Description générée automatiquement">
            <a:extLst>
              <a:ext uri="{FF2B5EF4-FFF2-40B4-BE49-F238E27FC236}">
                <a16:creationId xmlns:a16="http://schemas.microsoft.com/office/drawing/2014/main" id="{1576CDD8-1D4A-7EE0-C905-083C7D74F76E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6211" y="63499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C18CDD-14BE-0414-751F-846CFC27A5A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Virtualization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BAD2A7-005D-2B4A-87D2-1A1519E27F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E0045DC-5863-177D-10CC-D0DB007182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BD4F0B3-F923-0467-3505-F5F5979A47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0F940477-6CBC-9821-2AC2-2B612FE1C12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Platforms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9194CF1C-DF37-E01D-BC27-C3EC89C113E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88035" y="2346716"/>
            <a:ext cx="10953598" cy="6975100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2B12319-287E-1A92-AF21-BA165B2B89A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Migrate from legacy aging servers used for </a:t>
            </a:r>
            <a:r>
              <a:rPr lang="en-US" err="1"/>
              <a:t>VDI</a:t>
            </a:r>
            <a:r>
              <a:rPr lang="en-US"/>
              <a:t> and other purposes to a modern consolidated data platform, including single management consoles across multiple location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B44B57B5-7498-E3CF-131D-03ECD64E30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Deployment of VX Rail Server stacks across multiple data centers including:</a:t>
            </a:r>
          </a:p>
          <a:p>
            <a:pPr marL="285750" indent="-285750">
              <a:buFontTx/>
              <a:buChar char="-"/>
            </a:pPr>
            <a:r>
              <a:rPr lang="en-US"/>
              <a:t>Setup a VMware </a:t>
            </a:r>
            <a:r>
              <a:rPr lang="en-US" err="1"/>
              <a:t>vSAN</a:t>
            </a:r>
            <a:r>
              <a:rPr lang="en-US"/>
              <a:t> software-defined storage and the VMware vSphere </a:t>
            </a:r>
            <a:r>
              <a:rPr lang="en-US" err="1"/>
              <a:t>ESXi</a:t>
            </a:r>
            <a:r>
              <a:rPr lang="en-US"/>
              <a:t> hypervisor​</a:t>
            </a:r>
          </a:p>
          <a:p>
            <a:pPr marL="285750" indent="-285750">
              <a:buFontTx/>
              <a:buChar char="-"/>
            </a:pPr>
            <a:r>
              <a:rPr lang="en-US"/>
              <a:t>Configuration of intelligent </a:t>
            </a:r>
            <a:r>
              <a:rPr lang="en-US" err="1"/>
              <a:t>LifeCycle</a:t>
            </a:r>
            <a:r>
              <a:rPr lang="en-US"/>
              <a:t> Management (LCM) systems</a:t>
            </a:r>
          </a:p>
          <a:p>
            <a:pPr marL="285750" indent="-285750">
              <a:buFontTx/>
              <a:buChar char="-"/>
            </a:pPr>
            <a:r>
              <a:rPr lang="en-US"/>
              <a:t>Preparing the infrastructure for future modernization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5A435221-0BEA-039A-50D6-125C910B4015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/>
              <a:t>Reduction in deployment time and operation workload​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37AF6461-1FDF-BD20-836A-BC7295706A7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Average </a:t>
            </a:r>
            <a:r>
              <a:rPr lang="en-US" err="1"/>
              <a:t>TCO</a:t>
            </a:r>
            <a:r>
              <a:rPr lang="en-US"/>
              <a:t> savings ​achieved with virtualization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56E5A6B-236D-1A29-9FC5-A37B2B5E641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0853978" y="10931916"/>
            <a:ext cx="2791477" cy="845439"/>
          </a:xfrm>
        </p:spPr>
        <p:txBody>
          <a:bodyPr/>
          <a:lstStyle/>
          <a:p>
            <a:r>
              <a:rPr lang="en-US"/>
              <a:t>Certified ​virtualization experts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DE59092-3084-827A-2CAB-42122FDEE588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D8061F63-D2B0-592C-246C-61A4EC58366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60%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25E5F066-1257-7B93-6886-0644193F01B8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51%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FED83305-0973-23D9-F76C-8E4957897769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&gt;50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F512E4B7-15FE-45CC-381A-72805D3056E2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Agnostic approach with partnerships </a:t>
            </a:r>
            <a:r>
              <a:rPr lang="en-US"/>
              <a:t>alongside key leading vendors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C1EEF98D-55F6-96A8-800C-1EE92A7C47C7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Triple expertise across resellers, integrators, and service providers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1119DF2D-3652-F074-83B3-8BDE81BDFD71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Full support </a:t>
            </a:r>
            <a:r>
              <a:rPr lang="en-US"/>
              <a:t>regardless the starting technology or environment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D519AD5B-5DDD-21EA-169A-FFC06C9DB918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4364741"/>
            <a:ext cx="4472735" cy="832714"/>
          </a:xfrm>
        </p:spPr>
        <p:txBody>
          <a:bodyPr wrap="square" lIns="90000" tIns="0" rIns="91440" bIns="0" anchor="ctr">
            <a:noAutofit/>
          </a:bodyPr>
          <a:lstStyle/>
          <a:p>
            <a:r>
              <a:rPr lang="en-US" b="1">
                <a:latin typeface="Montserrat Medium"/>
              </a:rPr>
              <a:t>Tailored solution: on-premise, private cloud, </a:t>
            </a:r>
            <a:r>
              <a:rPr lang="en-US" b="1" err="1">
                <a:latin typeface="Montserrat Medium"/>
              </a:rPr>
              <a:t>hyperscaler</a:t>
            </a:r>
            <a:r>
              <a:rPr lang="en-US" b="1">
                <a:latin typeface="Montserrat Medium"/>
              </a:rPr>
              <a:t> or hybrid​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A8A5D14D-A5C1-0622-D4FB-272048112283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66486"/>
            <a:ext cx="7691438" cy="4464714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Advisory and design </a:t>
            </a:r>
            <a:r>
              <a:rPr lang="en-US"/>
              <a:t>services for your virtual architecture​</a:t>
            </a:r>
          </a:p>
          <a:p>
            <a:pPr>
              <a:spcBef>
                <a:spcPts val="1200"/>
              </a:spcBef>
            </a:pPr>
            <a:r>
              <a:rPr lang="en-US" b="1"/>
              <a:t>Legacy servers migration </a:t>
            </a:r>
            <a:r>
              <a:rPr lang="en-US"/>
              <a:t>to hybrid hyperconverged multi-cloud platforms ​</a:t>
            </a:r>
          </a:p>
          <a:p>
            <a:pPr>
              <a:spcBef>
                <a:spcPts val="1200"/>
              </a:spcBef>
            </a:pPr>
            <a:r>
              <a:rPr lang="en-US" b="1"/>
              <a:t>Provision of virtual environments </a:t>
            </a:r>
            <a:r>
              <a:rPr lang="en-US"/>
              <a:t>(general purpose or for specific/ad-hoc use cases)​</a:t>
            </a:r>
          </a:p>
          <a:p>
            <a:pPr>
              <a:spcBef>
                <a:spcPts val="1200"/>
              </a:spcBef>
            </a:pPr>
            <a:r>
              <a:rPr lang="en-US"/>
              <a:t>Complete or partial </a:t>
            </a:r>
            <a:r>
              <a:rPr lang="en-US" b="1"/>
              <a:t>migration from current virtual platform </a:t>
            </a:r>
            <a:r>
              <a:rPr lang="en-US"/>
              <a:t>to alternative new vendors​</a:t>
            </a:r>
          </a:p>
          <a:p>
            <a:pPr>
              <a:spcBef>
                <a:spcPts val="1200"/>
              </a:spcBef>
            </a:pPr>
            <a:r>
              <a:rPr lang="en-US" b="1"/>
              <a:t>Deployment and configuration </a:t>
            </a:r>
            <a:r>
              <a:rPr lang="en-US"/>
              <a:t>of management consoles​</a:t>
            </a:r>
          </a:p>
          <a:p>
            <a:pPr>
              <a:spcBef>
                <a:spcPts val="1200"/>
              </a:spcBef>
            </a:pPr>
            <a:r>
              <a:rPr lang="en-US" b="1"/>
              <a:t>Remote management, administration, support and security operations </a:t>
            </a:r>
            <a:r>
              <a:rPr lang="en-US"/>
              <a:t>of virtual environment	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7238BDB4-5EE9-1040-9537-A708CC4C6CED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Modernize and add flexibility to your infrastructure</a:t>
            </a:r>
            <a:r>
              <a:rPr lang="en-US"/>
              <a:t>​</a:t>
            </a:r>
          </a:p>
          <a:p>
            <a:r>
              <a:rPr lang="en-US"/>
              <a:t>Seamless virtual environments on top of your hybrid, cloud and hyperconverged architectures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FEC82C02-C24F-B039-3802-3AD98AC4626C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Improve</a:t>
            </a:r>
            <a:r>
              <a:rPr lang="en-US"/>
              <a:t> </a:t>
            </a:r>
            <a:r>
              <a:rPr lang="en-US" b="1"/>
              <a:t>operations </a:t>
            </a:r>
            <a:r>
              <a:rPr lang="en-US"/>
              <a:t>with automation, software-defined and self-service infrastructure​</a:t>
            </a:r>
          </a:p>
          <a:p>
            <a:pPr>
              <a:spcBef>
                <a:spcPts val="1200"/>
              </a:spcBef>
            </a:pPr>
            <a:r>
              <a:rPr lang="en-US"/>
              <a:t>Increase </a:t>
            </a:r>
            <a:r>
              <a:rPr lang="en-US" b="1"/>
              <a:t>security and resilience​ </a:t>
            </a:r>
            <a:r>
              <a:rPr lang="en-US"/>
              <a:t>of your infrastructure</a:t>
            </a:r>
          </a:p>
          <a:p>
            <a:pPr>
              <a:spcBef>
                <a:spcPts val="1200"/>
              </a:spcBef>
            </a:pPr>
            <a:r>
              <a:rPr lang="en-US" b="1"/>
              <a:t>Avoid</a:t>
            </a:r>
            <a:r>
              <a:rPr lang="en-US"/>
              <a:t> </a:t>
            </a:r>
            <a:r>
              <a:rPr lang="en-US" b="1"/>
              <a:t>lock-in</a:t>
            </a:r>
            <a:r>
              <a:rPr lang="en-US"/>
              <a:t> with specific vendor or physical infrastructure​</a:t>
            </a:r>
          </a:p>
          <a:p>
            <a:pPr>
              <a:spcBef>
                <a:spcPts val="1200"/>
              </a:spcBef>
            </a:pPr>
            <a:r>
              <a:rPr lang="en-US" b="1"/>
              <a:t>Delegate to experts </a:t>
            </a:r>
            <a:r>
              <a:rPr lang="en-US"/>
              <a:t>the design and management of virtual platform</a:t>
            </a:r>
          </a:p>
        </p:txBody>
      </p:sp>
      <p:pic>
        <p:nvPicPr>
          <p:cNvPr id="4098" name="Picture 2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C6D22028-8B59-1567-6729-238A537470D6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891A19E3-E1F7-0D87-F45E-A524EDCD5F44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E68CACBA-B6B4-9727-FAAA-9D2F979A285C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Espace réservé pour une image  16" descr="Une image contenant texte, Police, Graphique, capture d’écran&#10;&#10;Description générée automatiquement">
            <a:extLst>
              <a:ext uri="{FF2B5EF4-FFF2-40B4-BE49-F238E27FC236}">
                <a16:creationId xmlns:a16="http://schemas.microsoft.com/office/drawing/2014/main" id="{86ACD5F9-2098-5422-7DAC-D5761D10B58D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258824" y="12892577"/>
            <a:ext cx="6041355" cy="656247"/>
          </a:xfrm>
        </p:spPr>
      </p:pic>
      <p:pic>
        <p:nvPicPr>
          <p:cNvPr id="3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6727932F-4097-D822-28E6-AC160EDA4859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0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D979D250-D79D-3EC1-1C13-03936DE1EC59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2AF67CF-DEC0-B8A2-17A5-EE1150775E32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4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8D26821-F2D2-E409-628C-596C9609B0C3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5" name="Picture 44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840D60F4-D399-9A0B-162B-41D15F874F4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0475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BFBE825B-D86B-CD1B-7BB9-35390E723415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668253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BE825B-D86B-CD1B-7BB9-35390E7234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lipart, dessin humoristique, Graphique, Dessin animé&#10;&#10;Description générée automatiquement">
            <a:extLst>
              <a:ext uri="{FF2B5EF4-FFF2-40B4-BE49-F238E27FC236}">
                <a16:creationId xmlns:a16="http://schemas.microsoft.com/office/drawing/2014/main" id="{46636822-6928-DEB6-A961-FBEE6DB319E5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63975" y="0"/>
            <a:ext cx="6362700" cy="3867150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80D096-36C2-E0B6-444B-9613CC861C5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ITOps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Automation &amp; AI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398A652-BD6A-334F-BBBC-E9A088879B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3297FF8-10DC-4E2F-74FE-9A99DC14752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A3AEB0A-6F27-98D2-A619-A586B598E6C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955B9945-6DEA-D432-F75E-65EEF83EDF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Platforms</a:t>
            </a:r>
          </a:p>
        </p:txBody>
      </p:sp>
      <p:pic>
        <p:nvPicPr>
          <p:cNvPr id="16" name="Picture Placeholder 15" descr="A diagram of a machine learning process&#10;&#10;Description automatically generated">
            <a:extLst>
              <a:ext uri="{FF2B5EF4-FFF2-40B4-BE49-F238E27FC236}">
                <a16:creationId xmlns:a16="http://schemas.microsoft.com/office/drawing/2014/main" id="{39AD8919-0A65-DEB2-F0D0-AE95D142BFB2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19886" y="2965133"/>
            <a:ext cx="9097070" cy="5792889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D9A103F5-419E-509E-69DD-13D1C2C5530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Unify over 20 management tools for distributed network and security environments, all lacking correlation and task automation capabilities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C2FF2DD5-0AD4-64ED-C160-9BD832E93E8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Automation and tool rationalization project:</a:t>
            </a:r>
          </a:p>
          <a:p>
            <a:pPr marL="285750" indent="-285750">
              <a:buFontTx/>
              <a:buChar char="-"/>
            </a:pPr>
            <a:r>
              <a:rPr lang="en-US"/>
              <a:t>​Assessment of current tools and processes​</a:t>
            </a:r>
          </a:p>
          <a:p>
            <a:pPr marL="285750" indent="-285750">
              <a:buFontTx/>
              <a:buChar char="-"/>
            </a:pPr>
            <a:r>
              <a:rPr lang="en-US"/>
              <a:t>Implementation of Ansible and the development of task automation playbooks</a:t>
            </a:r>
          </a:p>
          <a:p>
            <a:pPr marL="285750" indent="-285750">
              <a:buFontTx/>
              <a:buChar char="-"/>
            </a:pPr>
            <a:r>
              <a:rPr lang="en-US"/>
              <a:t>Establishment of a central console for event correlation</a:t>
            </a:r>
          </a:p>
          <a:p>
            <a:r>
              <a:rPr lang="en-US">
                <a:sym typeface="Wingdings" panose="05000000000000000000" pitchFamily="2" charset="2"/>
              </a:rPr>
              <a:t></a:t>
            </a:r>
            <a:r>
              <a:rPr lang="en-US"/>
              <a:t> +70% of tasks automated within 12 months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F89127BF-8FAA-C49A-F1C9-4DF5A353199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</a:t>
            </a:r>
            <a:r>
              <a:rPr lang="en-US" err="1"/>
              <a:t>ITOps</a:t>
            </a:r>
            <a:r>
              <a:rPr lang="en-US"/>
              <a:t> tasks ​</a:t>
            </a:r>
          </a:p>
          <a:p>
            <a:r>
              <a:rPr lang="en-US"/>
              <a:t>can be automated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E074F6-3006-30EF-3CC4-D71A4A4858E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Reduction in average in tickets​ volume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D73CA750-CEF4-5ADD-DC61-06996BAC7764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0853979" y="10931916"/>
            <a:ext cx="2791474" cy="845439"/>
          </a:xfrm>
        </p:spPr>
        <p:txBody>
          <a:bodyPr/>
          <a:lstStyle/>
          <a:p>
            <a:r>
              <a:rPr lang="en-US"/>
              <a:t>Adoption rate for AI solutions compared to traditional methods</a:t>
            </a:r>
          </a:p>
        </p:txBody>
      </p:sp>
      <p:pic>
        <p:nvPicPr>
          <p:cNvPr id="43" name="Espace réservé pour une image  42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793F31AF-283F-6F3F-E76D-BFCEE03D4419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>
            <a:fillRect/>
          </a:stretch>
        </p:blipFill>
        <p:spPr>
          <a:xfrm>
            <a:off x="18258825" y="12887151"/>
            <a:ext cx="6141252" cy="667098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0111E6B2-1A80-4929-3FB3-C48F4BA5656F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Public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05783192-3250-A9B3-64F2-CC6DCB931445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&gt;90%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4D3277F5-243F-4CC2-E475-C091BB3562D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44%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7BDE4DD5-4CD2-2B8A-0042-28E71957E446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+80%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30E6ED0B-954F-29DA-DF24-19EB264D1908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Multi-technology and multi-domain support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2F47D6B-A8B9-16DB-F745-7C3A42E01881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Extensive coverage for both infrastructure and workplace​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10E62B22-9D66-113C-B39C-B9736D2AF75F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Delegate service model </a:t>
            </a:r>
            <a:r>
              <a:rPr lang="en-US"/>
              <a:t>ensuring seamless operations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002FBE8-F6E5-D4A2-C70A-B844EA883C79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358069"/>
            <a:ext cx="7691438" cy="425067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Automate recurring task </a:t>
            </a:r>
            <a:r>
              <a:rPr lang="en-US"/>
              <a:t>such as event correlation and response, application, </a:t>
            </a:r>
            <a:r>
              <a:rPr lang="en-US" err="1"/>
              <a:t>HW</a:t>
            </a:r>
            <a:r>
              <a:rPr lang="en-US"/>
              <a:t> &amp; SW upgrades, security operations, disaster recovery, and incident response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AI-driven insights </a:t>
            </a:r>
            <a:r>
              <a:rPr lang="en-US"/>
              <a:t>with</a:t>
            </a:r>
            <a:r>
              <a:rPr lang="en-US" b="1"/>
              <a:t> </a:t>
            </a:r>
            <a:r>
              <a:rPr lang="en-US"/>
              <a:t>automatic root cause analysis, anomaly detection, and predictive capacity management​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AI-powered enterprise conversation solutions</a:t>
            </a:r>
            <a:r>
              <a:rPr lang="en-US"/>
              <a:t> and domain-aware chatbots for IT-Operations​ implementation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Streamline deployments </a:t>
            </a:r>
            <a:r>
              <a:rPr lang="en-US"/>
              <a:t>through</a:t>
            </a:r>
            <a:r>
              <a:rPr lang="en-US" b="1"/>
              <a:t> </a:t>
            </a:r>
            <a:r>
              <a:rPr lang="en-US"/>
              <a:t>low-code workflow designers for simplified deployments and auto-Discovery &amp; Dependency Mapping (</a:t>
            </a:r>
            <a:r>
              <a:rPr lang="en-US" err="1"/>
              <a:t>DDM</a:t>
            </a:r>
            <a:r>
              <a:rPr lang="en-US"/>
              <a:t>)	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18EF8BA0-531F-CC28-871D-61F5249F76C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Benefit from hyper-automation and AI to </a:t>
            </a:r>
            <a:r>
              <a:rPr lang="en-US" b="1"/>
              <a:t>increase performance and reduce risks</a:t>
            </a:r>
            <a:r>
              <a:rPr lang="en-US"/>
              <a:t> in your IT operations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C78FEA21-698E-F7B6-AB2F-6572D806445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Reduce manual effort</a:t>
            </a:r>
            <a:r>
              <a:rPr lang="en-US"/>
              <a:t> and minimize potential errors</a:t>
            </a:r>
          </a:p>
          <a:p>
            <a:pPr>
              <a:spcBef>
                <a:spcPts val="1200"/>
              </a:spcBef>
            </a:pPr>
            <a:r>
              <a:rPr lang="en-US" b="1"/>
              <a:t>Increase security </a:t>
            </a:r>
            <a:r>
              <a:rPr lang="en-US"/>
              <a:t>while reducing response times</a:t>
            </a:r>
          </a:p>
          <a:p>
            <a:pPr>
              <a:spcBef>
                <a:spcPts val="1200"/>
              </a:spcBef>
            </a:pPr>
            <a:r>
              <a:rPr lang="en-US" b="1"/>
              <a:t>Lead with auto-provisioning </a:t>
            </a:r>
            <a:r>
              <a:rPr lang="en-US"/>
              <a:t>and forecasting</a:t>
            </a:r>
          </a:p>
          <a:p>
            <a:pPr>
              <a:spcBef>
                <a:spcPts val="1200"/>
              </a:spcBef>
            </a:pPr>
            <a:r>
              <a:rPr lang="en-US" b="1"/>
              <a:t>Enhance understanding </a:t>
            </a:r>
            <a:r>
              <a:rPr lang="en-US"/>
              <a:t>and monitoring of </a:t>
            </a:r>
            <a:r>
              <a:rPr lang="en-US" b="1"/>
              <a:t>cost control</a:t>
            </a:r>
          </a:p>
          <a:p>
            <a:pPr>
              <a:spcBef>
                <a:spcPts val="1200"/>
              </a:spcBef>
            </a:pPr>
            <a:r>
              <a:rPr lang="en-US" b="1"/>
              <a:t>Enhance infrastructure knowledge and observability</a:t>
            </a:r>
            <a:endParaRPr lang="en-US"/>
          </a:p>
        </p:txBody>
      </p:sp>
      <p:pic>
        <p:nvPicPr>
          <p:cNvPr id="3074" name="Picture 2" descr="Une image contenant Graphique, cercle, symbole, art&#10;&#10;Description générée automatiquement">
            <a:extLst>
              <a:ext uri="{FF2B5EF4-FFF2-40B4-BE49-F238E27FC236}">
                <a16:creationId xmlns:a16="http://schemas.microsoft.com/office/drawing/2014/main" id="{37896931-8B2B-CCD0-FE86-33E1CFD030FD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Une image contenant Graphique, Police, capture d’écran, logo&#10;&#10;Description générée automatiquement">
            <a:extLst>
              <a:ext uri="{FF2B5EF4-FFF2-40B4-BE49-F238E27FC236}">
                <a16:creationId xmlns:a16="http://schemas.microsoft.com/office/drawing/2014/main" id="{941A6244-7C90-F6DE-667D-39245DBB9A0F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Une image contenant Graphique, Police, logo, capture d’écran&#10;&#10;Description générée automatiquement">
            <a:extLst>
              <a:ext uri="{FF2B5EF4-FFF2-40B4-BE49-F238E27FC236}">
                <a16:creationId xmlns:a16="http://schemas.microsoft.com/office/drawing/2014/main" id="{65406988-D378-2F7D-7C25-86AD08ACA93E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B502C508-2564-3D6A-A3D5-20A063FE3C2D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1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1F60C71-0C4F-08D8-0859-936A932F5D29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09D4873-3AB1-F3D6-99FC-E741B056A25B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45E8F8BC-9751-54D4-0EA8-9CA9C26BC913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38" name="Espace réservé du texte 27">
            <a:extLst>
              <a:ext uri="{FF2B5EF4-FFF2-40B4-BE49-F238E27FC236}">
                <a16:creationId xmlns:a16="http://schemas.microsoft.com/office/drawing/2014/main" id="{79199735-B855-7C09-DAF2-1BC46112B3A3}"/>
              </a:ext>
            </a:extLst>
          </p:cNvPr>
          <p:cNvSpPr txBox="1">
            <a:spLocks/>
          </p:cNvSpPr>
          <p:nvPr/>
        </p:nvSpPr>
        <p:spPr>
          <a:xfrm>
            <a:off x="19024462" y="6718776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Expert automation team </a:t>
            </a:r>
            <a:r>
              <a:rPr lang="en-US"/>
              <a:t>designed to keep you in control</a:t>
            </a:r>
          </a:p>
        </p:txBody>
      </p:sp>
      <p:sp>
        <p:nvSpPr>
          <p:cNvPr id="40" name="Espace réservé du texte 8">
            <a:extLst>
              <a:ext uri="{FF2B5EF4-FFF2-40B4-BE49-F238E27FC236}">
                <a16:creationId xmlns:a16="http://schemas.microsoft.com/office/drawing/2014/main" id="{17BA388F-2F8D-55CD-DF9A-715AA7CAEA1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8912634" cy="448526"/>
          </a:xfrm>
        </p:spPr>
        <p:txBody>
          <a:bodyPr wrap="square"/>
          <a:lstStyle/>
          <a:p>
            <a:r>
              <a:rPr lang="en-US"/>
              <a:t>Benefit from AI and Automation to improve your infrastructure:</a:t>
            </a:r>
          </a:p>
        </p:txBody>
      </p:sp>
      <p:pic>
        <p:nvPicPr>
          <p:cNvPr id="42" name="Picture 41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51E94B21-F9F1-9739-7A46-144BFAFC27B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8473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EA7DC43E-C06E-735A-9C5E-55AFD553DEF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915361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A7DC43E-C06E-735A-9C5E-55AFD553D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Graphique, graphisme, Danse, dessin humoristique&#10;&#10;Description générée automatiquement">
            <a:extLst>
              <a:ext uri="{FF2B5EF4-FFF2-40B4-BE49-F238E27FC236}">
                <a16:creationId xmlns:a16="http://schemas.microsoft.com/office/drawing/2014/main" id="{6056203F-37A0-C8D3-3630-F41B8D80ACBD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7525846" y="226548"/>
            <a:ext cx="5784695" cy="3514988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49552D-9C30-7974-2DF9-8B470C8D424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DevOps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F42869-7BB5-0FF2-B635-3093BDF0B9F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661FE2-0453-282E-C7F0-0739B26BA51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1798CC36-D6EA-4F5A-5FF8-8C303638ACB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B5EBCEC9-2B51-8878-6CE0-F7DC205815B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Platforms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71A3D7CE-52B4-7106-4531-A92A7F74B89E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53066" y="2951994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B0D0C730-7DC9-731B-1B2E-0C7D156E7BF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Transform web applications into container-based formats to achieve cost efficiency, deployment agility, and scalability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A84BD11-93D5-E0F0-E5D4-58E7EE6C3AC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A hybrid Kubernetes environment, using Econocom Cloud powered by Rancher and Azure AKS services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/>
              <a:t>Achieved more than 40% cost reduction in IaaS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E7DCEEA9-4F1A-FD21-B7CD-0866E93296E4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/>
              <a:t>Average savings in infrastructure and operations costs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DFFEE099-9535-B570-8EC1-8E4EE9E7BC6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Improvement in application deployment​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E8D7AC0-53C8-EBE4-D08F-F0FD9ABCF4D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Average reduction in data breach likelihood​</a:t>
            </a:r>
          </a:p>
        </p:txBody>
      </p:sp>
      <p:pic>
        <p:nvPicPr>
          <p:cNvPr id="48" name="Espace réservé pour une image  47">
            <a:extLst>
              <a:ext uri="{FF2B5EF4-FFF2-40B4-BE49-F238E27FC236}">
                <a16:creationId xmlns:a16="http://schemas.microsoft.com/office/drawing/2014/main" id="{1D6209C2-6AFD-B748-FF7D-4DCC21AD1853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5" y="12887852"/>
            <a:ext cx="6128350" cy="665696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3C4684E9-863E-96C1-3001-5F66F87F03C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Food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86909826-9D34-2CCC-A1E6-F8E2BF665C04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60%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61F29172-5076-158B-072C-C466F2C3FB84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+50%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A8682C7F-B537-587C-BB6B-B9C98631AC16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28%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52F32CDD-5112-12B5-1BDA-DCE08DD54339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DevOps processes integrated in cloud operations​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7F5E431A-4A90-59D3-898E-1126C521FD8C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Dedicated expert team certified for leading solutions​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9C22CC60-7356-F754-2BE6-9CF9B663CC6A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Guidance throughout the DevOps adoption curve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E9138A24-032F-AE08-808A-A9DE89F6E476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777278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Analysis of infrastructure </a:t>
            </a:r>
            <a:r>
              <a:rPr lang="en-US"/>
              <a:t>and readiness assessment to evaluate the current state for DevOps and containerization adoption</a:t>
            </a:r>
          </a:p>
          <a:p>
            <a:pPr>
              <a:spcBef>
                <a:spcPts val="1800"/>
              </a:spcBef>
            </a:pPr>
            <a:r>
              <a:rPr lang="en-US" b="1"/>
              <a:t>Alignment with development teams </a:t>
            </a:r>
            <a:r>
              <a:rPr lang="en-US"/>
              <a:t>ensure seamless collaboration 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Configuration</a:t>
            </a:r>
            <a:r>
              <a:rPr lang="en-US"/>
              <a:t> of Continuous Improvement/ Continuous Delivery (CI/CD) pipelines, version control, etc.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/>
              <a:t>Implementation of </a:t>
            </a:r>
            <a:r>
              <a:rPr lang="en-US" b="1"/>
              <a:t>security practices</a:t>
            </a:r>
            <a:r>
              <a:rPr lang="en-US"/>
              <a:t>, including secret management, network policies, Role-Based Access Controls (</a:t>
            </a:r>
            <a:r>
              <a:rPr lang="en-US" err="1"/>
              <a:t>RBAC</a:t>
            </a:r>
            <a:r>
              <a:rPr lang="en-US"/>
              <a:t>) and data security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Continuous operation and supervision </a:t>
            </a:r>
            <a:r>
              <a:rPr lang="en-US"/>
              <a:t>of application and container cluster performance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4412C7FE-2C1A-5C9F-CD50-678C4755A593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Simplify DevOps </a:t>
            </a:r>
            <a:r>
              <a:rPr lang="en-US"/>
              <a:t>by transforming your IT environment for seamless application deployment in production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2EC8C8EA-CBD4-9923-21F3-F63860D5BB73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776545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Achieve seamless integration of development and operations with </a:t>
            </a:r>
            <a:r>
              <a:rPr lang="en-US"/>
              <a:t>improved change control​</a:t>
            </a:r>
          </a:p>
          <a:p>
            <a:pPr>
              <a:spcBef>
                <a:spcPts val="1200"/>
              </a:spcBef>
            </a:pPr>
            <a:r>
              <a:rPr lang="en-US" b="1"/>
              <a:t>Boost scalability and flexibility </a:t>
            </a:r>
            <a:r>
              <a:rPr lang="en-US"/>
              <a:t>through automation​</a:t>
            </a:r>
            <a:r>
              <a:rPr lang="en-US" b="1"/>
              <a:t>​</a:t>
            </a:r>
          </a:p>
          <a:p>
            <a:pPr>
              <a:spcBef>
                <a:spcPts val="1200"/>
              </a:spcBef>
            </a:pPr>
            <a:r>
              <a:rPr lang="en-US" b="1"/>
              <a:t>Strengthen security and ensure compliance</a:t>
            </a:r>
          </a:p>
          <a:p>
            <a:pPr>
              <a:spcBef>
                <a:spcPts val="1200"/>
              </a:spcBef>
            </a:pPr>
            <a:r>
              <a:rPr lang="en-US" b="1"/>
              <a:t>Enhance application portability </a:t>
            </a:r>
            <a:r>
              <a:rPr lang="en-US"/>
              <a:t>for faster innovation and deployment</a:t>
            </a:r>
          </a:p>
        </p:txBody>
      </p:sp>
      <p:pic>
        <p:nvPicPr>
          <p:cNvPr id="2050" name="Picture 2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FE5FB191-05A8-815E-34FB-C6B7C856FF5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Une image contenant Graphique, violet, symbole, violette&#10;&#10;Description générée automatiquement">
            <a:extLst>
              <a:ext uri="{FF2B5EF4-FFF2-40B4-BE49-F238E27FC236}">
                <a16:creationId xmlns:a16="http://schemas.microsoft.com/office/drawing/2014/main" id="{97DBD1C2-7A10-21F9-DD3E-D4696734B3B0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BE2E2DF2-4BB9-AD5A-4704-F274A66F8A55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B2187D9C-FB50-3031-722D-F08023694448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798B1431-4C0D-A58C-0196-E8DC811A6C5A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384415C-1C2B-B5DC-2F72-1C5DAC46D1C5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C220B1EF-CE66-2307-ADAD-0D5DC2EE2ED9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32" name="Espace réservé du texte 25">
            <a:extLst>
              <a:ext uri="{FF2B5EF4-FFF2-40B4-BE49-F238E27FC236}">
                <a16:creationId xmlns:a16="http://schemas.microsoft.com/office/drawing/2014/main" id="{10DA798D-0A9D-AFE0-F9E5-FC2C022F80AE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Agnostic approach with partnerships </a:t>
            </a:r>
            <a:r>
              <a:rPr lang="en-US"/>
              <a:t>alongside key leading vendors</a:t>
            </a:r>
          </a:p>
        </p:txBody>
      </p:sp>
      <p:pic>
        <p:nvPicPr>
          <p:cNvPr id="36" name="Picture 35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4679D266-7EB3-8E09-5496-C6397EE285A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728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FAF8F281-6E9D-D042-0E62-0234309D073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376647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AF8F281-6E9D-D042-0E62-0234309D073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apture d’écran, violet, violette, Graphique&#10;&#10;Description générée automatiquement">
            <a:extLst>
              <a:ext uri="{FF2B5EF4-FFF2-40B4-BE49-F238E27FC236}">
                <a16:creationId xmlns:a16="http://schemas.microsoft.com/office/drawing/2014/main" id="{B6113DFC-E615-AFBA-F0F1-493C5C39BB9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044477-A42B-8933-42B2-0B041CAA6A3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Cloud Management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AD8EC5F-A5DE-D912-F3B2-209EE32A09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94A67D-DF13-7125-8A02-A44C77FE6E3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4770B88B-AE8C-33A1-2B64-8A92E8886C8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2D3646D5-3CCC-43A9-0F09-90FAF15C5BB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Software Platforms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87E10B8B-877E-6F3C-934B-25D39364CEF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65980" y="2951994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F677D548-31B0-1CA4-04AF-A75C0BBEBDF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Unified management of both on-premise data centers and cloud environments, with workloads migrating to Econocom Cloud and Azure for PaaS/SaaS services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10CBE1DD-FD9A-DA31-45F9-58EB972352E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6" y="10341372"/>
            <a:ext cx="5573460" cy="3079353"/>
          </a:xfrm>
        </p:spPr>
        <p:txBody>
          <a:bodyPr wrap="square">
            <a:noAutofit/>
          </a:bodyPr>
          <a:lstStyle/>
          <a:p>
            <a:r>
              <a:rPr lang="en-US"/>
              <a:t>Management of both on-premise and cloud environments including:</a:t>
            </a:r>
          </a:p>
          <a:p>
            <a:pPr marL="285750" indent="-285750">
              <a:buFontTx/>
              <a:buChar char="-"/>
            </a:pPr>
            <a:r>
              <a:rPr lang="en-US"/>
              <a:t>Tools like Jira, Zabbix, and Confluence for ticketing, monitoring, and documentation </a:t>
            </a:r>
          </a:p>
          <a:p>
            <a:pPr marL="285750" indent="-285750">
              <a:buFontTx/>
              <a:buChar char="-"/>
            </a:pPr>
            <a:r>
              <a:rPr lang="en-US"/>
              <a:t>Personalized dashboards providing the real-time service status​</a:t>
            </a:r>
          </a:p>
          <a:p>
            <a:pPr marL="285750" indent="-285750">
              <a:buFontTx/>
              <a:buChar char="-"/>
            </a:pPr>
            <a:r>
              <a:rPr lang="en-US"/>
              <a:t>Unified security controls for access management, user authentication, and provider integration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D2F12BFF-790A-14BF-DB33-EEEAF432B4C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companies are multi-cloud​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0F2C3F7-395A-FE9C-20AD-D3C7F3A47CB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7981786" y="10931916"/>
            <a:ext cx="3070621" cy="845439"/>
          </a:xfrm>
        </p:spPr>
        <p:txBody>
          <a:bodyPr/>
          <a:lstStyle/>
          <a:p>
            <a:r>
              <a:rPr lang="en-US"/>
              <a:t>Of companies need support optimizing on-premise vs private cloud​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866C558-371F-3F03-C2A4-FF1C38A7FD2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Cloud environments are managed by Econocom​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65CE770B-1793-AB29-44C1-17BF7339FC4A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Food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7D828715-0391-1C5F-6076-0D3F354749D3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&gt;93%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76B93E82-9F08-E999-EC80-97A0516E9725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&gt;46%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82AAB68C-A9D0-5ABE-55D1-DCA52441F958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&gt;200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3E9903D1-DC92-46C2-CEFC-99975A205276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645163" cy="832714"/>
          </a:xfrm>
        </p:spPr>
        <p:txBody>
          <a:bodyPr/>
          <a:lstStyle/>
          <a:p>
            <a:r>
              <a:rPr lang="en-US" b="1"/>
              <a:t>Flexible and tailored made service </a:t>
            </a:r>
            <a:r>
              <a:rPr lang="en-US"/>
              <a:t>(traditional, cloud native SaaS/PaaS)​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461D6E01-C755-1E9A-A1E6-D6327422B30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Agnostic approach to benefit from cutting-edge modern cloud​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FAC640F5-BE56-339B-49B3-184FEB74ABF3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Focus on cost control and multi-cloud governance​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54DF8BC5-C3FE-8024-294F-6F6F11D0F1FC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24/7 SLA-based service </a:t>
            </a:r>
            <a:r>
              <a:rPr lang="en-US"/>
              <a:t>delivered from our certified service centers</a:t>
            </a:r>
            <a:r>
              <a:rPr lang="en-US" b="1"/>
              <a:t>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FB1F3DAC-EEF3-36F3-AF32-0FD24B8AE66D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745598"/>
            <a:ext cx="7691438" cy="5052961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Comprehensive cloud management: </a:t>
            </a:r>
            <a:r>
              <a:rPr lang="en-US"/>
              <a:t>manage all cloud solutions (</a:t>
            </a:r>
            <a:r>
              <a:rPr lang="en-US" err="1"/>
              <a:t>Econocloud</a:t>
            </a:r>
            <a:r>
              <a:rPr lang="en-US"/>
              <a:t>, public cloud such as Azure and AWS, and on-premise) from one console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Self-management portal​ for </a:t>
            </a:r>
            <a:r>
              <a:rPr lang="en-US" b="1" err="1"/>
              <a:t>Econocloud</a:t>
            </a:r>
            <a:endParaRPr lang="en-US" sz="1000" b="1"/>
          </a:p>
          <a:p>
            <a:pPr>
              <a:spcBef>
                <a:spcPts val="1200"/>
              </a:spcBef>
            </a:pPr>
            <a:r>
              <a:rPr lang="en-US" b="1"/>
              <a:t>Automation and orchestration of infrastructure in cloud environments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Cost control: </a:t>
            </a:r>
            <a:r>
              <a:rPr lang="en-US"/>
              <a:t>monitor and optimize cloud expenses with cloud manager​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Security and compliance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receive expert advice on cloud security and regulatory compliance​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Service distribution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get guidance on the best-fit cloud platform for each of your services and applications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4F312171-9273-9792-35E1-FCC6B3B2CC6C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Simplify and optimize your cloud operations </a:t>
            </a:r>
            <a:r>
              <a:rPr lang="en-US"/>
              <a:t>with unified multi-cloud service management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123B5330-16A0-9764-22F1-7A9A402E6642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Manage multiple platforms </a:t>
            </a:r>
            <a:r>
              <a:rPr lang="en-US"/>
              <a:t>through a unified environment </a:t>
            </a:r>
            <a:r>
              <a:rPr lang="en-US" b="1"/>
              <a:t>avoiding lock-in</a:t>
            </a:r>
          </a:p>
          <a:p>
            <a:pPr>
              <a:spcBef>
                <a:spcPts val="1200"/>
              </a:spcBef>
            </a:pPr>
            <a:r>
              <a:rPr lang="en-US" b="1"/>
              <a:t>Increase efficiency </a:t>
            </a:r>
            <a:r>
              <a:rPr lang="en-US"/>
              <a:t>through automation</a:t>
            </a:r>
          </a:p>
          <a:p>
            <a:pPr>
              <a:spcBef>
                <a:spcPts val="1200"/>
              </a:spcBef>
            </a:pPr>
            <a:r>
              <a:rPr lang="en-US" b="1"/>
              <a:t>Gain freedom </a:t>
            </a:r>
            <a:r>
              <a:rPr lang="en-US"/>
              <a:t>with self-provisioning services while </a:t>
            </a:r>
            <a:r>
              <a:rPr lang="en-US" b="1"/>
              <a:t>maintaining cost control and predictability</a:t>
            </a:r>
          </a:p>
          <a:p>
            <a:pPr>
              <a:spcBef>
                <a:spcPts val="1200"/>
              </a:spcBef>
            </a:pPr>
            <a:r>
              <a:rPr lang="en-US" b="1"/>
              <a:t>Strengthen security and compliance</a:t>
            </a:r>
          </a:p>
        </p:txBody>
      </p:sp>
      <p:pic>
        <p:nvPicPr>
          <p:cNvPr id="1026" name="Picture 2" descr="Une image contenant Graphique, symbole, Police, art&#10;&#10;Description générée automatiquement">
            <a:extLst>
              <a:ext uri="{FF2B5EF4-FFF2-40B4-BE49-F238E27FC236}">
                <a16:creationId xmlns:a16="http://schemas.microsoft.com/office/drawing/2014/main" id="{5819D6D2-DFFD-8B98-8CBB-6E44214C21B5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CA01DBC2-3792-54AC-E4E5-EDB8A0DBCF4C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781FEF8-24AE-1924-9761-D3CF7015D954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Espace réservé pour une image  49">
            <a:extLst>
              <a:ext uri="{FF2B5EF4-FFF2-40B4-BE49-F238E27FC236}">
                <a16:creationId xmlns:a16="http://schemas.microsoft.com/office/drawing/2014/main" id="{C7DE9C55-540E-54ED-604F-56032D241B46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3" y="12894231"/>
            <a:ext cx="6128352" cy="652938"/>
          </a:xfrm>
        </p:spPr>
      </p:pic>
      <p:pic>
        <p:nvPicPr>
          <p:cNvPr id="31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028DBFA0-40E6-EF3B-FFAD-DDA542C01F3B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0EDD7FC-C369-CB3B-35AA-BA4E305B2AF8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90AEDFBE-DB51-9E20-AEAE-FA17B460B185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A167F583-4B52-43E8-8083-804D0C62BC00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0" name="Picture 39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A2A4C974-2A64-CF94-0586-7A236399F3B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3449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82B09E9B-183E-A015-3A46-974C7B65D02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483622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2B09E9B-183E-A015-3A46-974C7B65D0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apture d’écran, Bleu Majorelle&#10;&#10;Description générée automatiquement">
            <a:extLst>
              <a:ext uri="{FF2B5EF4-FFF2-40B4-BE49-F238E27FC236}">
                <a16:creationId xmlns:a16="http://schemas.microsoft.com/office/drawing/2014/main" id="{D5925AED-329D-F9ED-55F4-181B99595872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6842911" y="0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Compute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Infra Equipment</a:t>
            </a:r>
          </a:p>
        </p:txBody>
      </p:sp>
      <p:pic>
        <p:nvPicPr>
          <p:cNvPr id="17" name="Picture Placeholder 16" descr="A diagram of a computer system&#10;&#10;Description automatically generated">
            <a:extLst>
              <a:ext uri="{FF2B5EF4-FFF2-40B4-BE49-F238E27FC236}">
                <a16:creationId xmlns:a16="http://schemas.microsoft.com/office/drawing/2014/main" id="{B53CF318-218F-C3C7-63E5-7CB79ADFF191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01990" y="2724150"/>
            <a:ext cx="9713411" cy="6185366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Digitize operations, enhance rail network safety, and improve punctuality with applications requiring a high-performance and highly available compute platform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Design and implement of over 4,000 HPE servers (</a:t>
            </a:r>
            <a:r>
              <a:rPr lang="en-US" err="1"/>
              <a:t>Proliant</a:t>
            </a:r>
            <a:r>
              <a:rPr lang="en-US"/>
              <a:t>, Apollo, Integrity) including:</a:t>
            </a:r>
          </a:p>
          <a:p>
            <a:pPr marL="285750" indent="-285750">
              <a:buFontTx/>
              <a:buChar char="-"/>
            </a:pPr>
            <a:r>
              <a:rPr lang="en-US"/>
              <a:t>Optimized configurations for the latest innovations		</a:t>
            </a:r>
          </a:p>
          <a:p>
            <a:pPr marL="285750" indent="-285750">
              <a:buFontTx/>
              <a:buChar char="-"/>
            </a:pPr>
            <a:r>
              <a:rPr lang="en-US"/>
              <a:t>Sizing for specific applications, such as SAP Hana		</a:t>
            </a:r>
          </a:p>
          <a:p>
            <a:pPr marL="285750" indent="-285750">
              <a:buFontTx/>
              <a:buChar char="-"/>
            </a:pPr>
            <a:r>
              <a:rPr lang="en-US"/>
              <a:t>Maintenance with strict SLA aligned to the criticality of the servers 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Average computing power gain with modernization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121359" y="10931916"/>
            <a:ext cx="2791474" cy="845439"/>
          </a:xfrm>
        </p:spPr>
        <p:txBody>
          <a:bodyPr/>
          <a:lstStyle/>
          <a:p>
            <a:r>
              <a:rPr lang="en-US"/>
              <a:t>Per-watt performance with Econocom compute solution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Servers deployed yearly</a:t>
            </a:r>
          </a:p>
        </p:txBody>
      </p:sp>
      <p:pic>
        <p:nvPicPr>
          <p:cNvPr id="16" name="Espace réservé pour une image  15">
            <a:extLst>
              <a:ext uri="{FF2B5EF4-FFF2-40B4-BE49-F238E27FC236}">
                <a16:creationId xmlns:a16="http://schemas.microsoft.com/office/drawing/2014/main" id="{2B3237E6-B5A3-C194-90D1-886344319474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5" y="12887852"/>
            <a:ext cx="6128350" cy="665696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Transport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+250%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x2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&gt;15k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Dedicated expert team with certifications </a:t>
            </a:r>
            <a:r>
              <a:rPr lang="en-US"/>
              <a:t>alongside key leading vendors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One-stop-shop, </a:t>
            </a:r>
            <a:r>
              <a:rPr lang="en-US"/>
              <a:t>with broad catalogue and expertise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360° approach: </a:t>
            </a:r>
            <a:r>
              <a:rPr lang="en-US"/>
              <a:t>advisory, design, deployment and managed services</a:t>
            </a:r>
            <a:endParaRPr lang="en-US" b="1"/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Flexible solutions: as-a-Service </a:t>
            </a:r>
            <a:r>
              <a:rPr lang="en-US"/>
              <a:t>(OPEX)</a:t>
            </a:r>
            <a:r>
              <a:rPr lang="en-US" b="1"/>
              <a:t>, purchase </a:t>
            </a:r>
            <a:r>
              <a:rPr lang="en-US"/>
              <a:t>(CAPEX)</a:t>
            </a:r>
            <a:r>
              <a:rPr lang="en-US" b="1"/>
              <a:t> or mix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136572"/>
            <a:ext cx="7857649" cy="4673599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Hyperconverged systems</a:t>
            </a:r>
            <a:r>
              <a:rPr lang="en-US"/>
              <a:t>: integrate computing, storage, and networking into a single, scalable solution</a:t>
            </a:r>
            <a:endParaRPr lang="en-US" sz="900"/>
          </a:p>
          <a:p>
            <a:pPr>
              <a:spcBef>
                <a:spcPts val="1200"/>
              </a:spcBef>
            </a:pPr>
            <a:r>
              <a:rPr lang="en-US" b="1"/>
              <a:t>High Performance Computing (</a:t>
            </a:r>
            <a:r>
              <a:rPr lang="en-US" b="1" err="1"/>
              <a:t>HPC</a:t>
            </a:r>
            <a:r>
              <a:rPr lang="en-US" b="1"/>
              <a:t>)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execute complex computations and data analyses at high speeds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Edge computing</a:t>
            </a:r>
            <a:r>
              <a:rPr lang="en-US"/>
              <a:t>: bring data processing closer to the source of data generation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Hybrid cloud solutions</a:t>
            </a:r>
            <a:r>
              <a:rPr lang="en-US"/>
              <a:t>: leverage both on-premises and cloud resources efficiently</a:t>
            </a:r>
            <a:endParaRPr lang="en-US" sz="1000"/>
          </a:p>
          <a:p>
            <a:pPr>
              <a:spcBef>
                <a:spcPts val="1200"/>
              </a:spcBef>
            </a:pPr>
            <a:r>
              <a:rPr lang="en-US" b="1"/>
              <a:t>Artificial intelligence (AI) and Machine Learning (ML</a:t>
            </a:r>
            <a:r>
              <a:rPr lang="en-US"/>
              <a:t>): specialized infrastructure for AI / ML use cases</a:t>
            </a:r>
          </a:p>
          <a:p>
            <a:pPr>
              <a:spcBef>
                <a:spcPts val="1200"/>
              </a:spcBef>
            </a:pPr>
            <a:r>
              <a:rPr lang="en-US"/>
              <a:t>Option for </a:t>
            </a:r>
            <a:r>
              <a:rPr lang="en-US" b="1"/>
              <a:t>Compute-as-a-Service </a:t>
            </a:r>
            <a:r>
              <a:rPr lang="en-US"/>
              <a:t>solution with integrated software solution on top</a:t>
            </a:r>
          </a:p>
          <a:p>
            <a:pPr>
              <a:spcBef>
                <a:spcPts val="1200"/>
              </a:spcBef>
            </a:pPr>
            <a:endParaRPr lang="en-US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Select the right infrastructure </a:t>
            </a:r>
            <a:r>
              <a:rPr lang="en-US"/>
              <a:t>for your business </a:t>
            </a:r>
          </a:p>
          <a:p>
            <a:r>
              <a:rPr lang="en-US" b="1"/>
              <a:t>Streamline tech evolution,</a:t>
            </a:r>
            <a:r>
              <a:rPr lang="en-US"/>
              <a:t> ensuring up-to-date infrastructure, by optimizing your existing investments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Optimize design customization </a:t>
            </a:r>
            <a:r>
              <a:rPr lang="en-US"/>
              <a:t>to meet your business needs</a:t>
            </a:r>
          </a:p>
          <a:p>
            <a:pPr>
              <a:spcBef>
                <a:spcPts val="1800"/>
              </a:spcBef>
            </a:pPr>
            <a:r>
              <a:rPr lang="en-US" b="1"/>
              <a:t>Leverage specialized expertise to drive innovation</a:t>
            </a:r>
          </a:p>
          <a:p>
            <a:pPr>
              <a:spcBef>
                <a:spcPts val="1800"/>
              </a:spcBef>
            </a:pPr>
            <a:r>
              <a:rPr lang="en-US"/>
              <a:t>Improve </a:t>
            </a:r>
            <a:r>
              <a:rPr lang="en-US" b="1"/>
              <a:t>performance and energy efficiency </a:t>
            </a:r>
          </a:p>
          <a:p>
            <a:pPr>
              <a:spcBef>
                <a:spcPts val="1800"/>
              </a:spcBef>
            </a:pPr>
            <a:r>
              <a:rPr lang="en-US" b="1"/>
              <a:t>Increase</a:t>
            </a:r>
            <a:r>
              <a:rPr lang="en-US"/>
              <a:t> </a:t>
            </a:r>
            <a:r>
              <a:rPr lang="en-US" b="1"/>
              <a:t>flexibility</a:t>
            </a:r>
            <a:r>
              <a:rPr lang="en-US"/>
              <a:t> with our </a:t>
            </a:r>
            <a:r>
              <a:rPr lang="en-US" b="1"/>
              <a:t>‘as-a-Service’ </a:t>
            </a:r>
            <a:r>
              <a:rPr lang="en-US"/>
              <a:t>option and</a:t>
            </a:r>
            <a:r>
              <a:rPr lang="en-US" b="1"/>
              <a:t> avoid vendor lock-in</a:t>
            </a:r>
            <a:r>
              <a:rPr lang="en-US"/>
              <a:t> </a:t>
            </a:r>
          </a:p>
        </p:txBody>
      </p:sp>
      <p:pic>
        <p:nvPicPr>
          <p:cNvPr id="1028" name="Picture 4" descr="Une image contenant Graphique, cercle, symbole, conception&#10;&#10;Description générée automatiquement">
            <a:extLst>
              <a:ext uri="{FF2B5EF4-FFF2-40B4-BE49-F238E27FC236}">
                <a16:creationId xmlns:a16="http://schemas.microsoft.com/office/drawing/2014/main" id="{0BA4057D-C6B2-0064-3CEC-45E71D1FB89B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ne image contenant Graphique, Police, logo, capture d’écran&#10;&#10;Description générée automatiquement">
            <a:extLst>
              <a:ext uri="{FF2B5EF4-FFF2-40B4-BE49-F238E27FC236}">
                <a16:creationId xmlns:a16="http://schemas.microsoft.com/office/drawing/2014/main" id="{939B4807-8EEA-1D94-877D-21BCC9B8E404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D1AC750F-48CE-8573-3ABC-F7B0D5637C0A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78B0FB38-C18F-972A-1ACB-E69BC35CC255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1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41C252B-D8E5-7D69-0386-AFBF67655B2A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8DA4D23-9679-E87B-7021-173F854D1CE5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0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41DB1588-6FEF-1503-DED2-C2E7C66CEE3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1" name="Espace réservé du texte 8">
            <a:extLst>
              <a:ext uri="{FF2B5EF4-FFF2-40B4-BE49-F238E27FC236}">
                <a16:creationId xmlns:a16="http://schemas.microsoft.com/office/drawing/2014/main" id="{63D10675-B4BA-6059-B872-2783414C28F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37325"/>
            <a:ext cx="8912634" cy="805646"/>
          </a:xfrm>
        </p:spPr>
        <p:txBody>
          <a:bodyPr wrap="square"/>
          <a:lstStyle/>
          <a:p>
            <a:r>
              <a:rPr lang="en-US" b="1"/>
              <a:t>Design and implementation </a:t>
            </a:r>
            <a:r>
              <a:rPr lang="en-US"/>
              <a:t>of your core or edge infrastructure:</a:t>
            </a:r>
          </a:p>
        </p:txBody>
      </p:sp>
      <p:pic>
        <p:nvPicPr>
          <p:cNvPr id="42" name="Picture 41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673ED084-85B6-CB3E-999D-8F81B7BD9A1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22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5DD4FAE1-1CA7-1B07-54B2-654ACA001B06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901253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DD4FAE1-1CA7-1B07-54B2-654ACA001B0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Placeholder 15" descr="A person sitting on a computer&#10;&#10;Description automatically generated">
            <a:extLst>
              <a:ext uri="{FF2B5EF4-FFF2-40B4-BE49-F238E27FC236}">
                <a16:creationId xmlns:a16="http://schemas.microsoft.com/office/drawing/2014/main" id="{8B769F38-E2B9-A4F1-00DA-FED7B0B67A93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9572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Storage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Infra Equipment</a:t>
            </a:r>
          </a:p>
        </p:txBody>
      </p:sp>
      <p:pic>
        <p:nvPicPr>
          <p:cNvPr id="9" name="Picture Placeholder 8" descr="A diagram of a pyramid&#10;&#10;Description automatically generated">
            <a:extLst>
              <a:ext uri="{FF2B5EF4-FFF2-40B4-BE49-F238E27FC236}">
                <a16:creationId xmlns:a16="http://schemas.microsoft.com/office/drawing/2014/main" id="{F65F65B0-51C4-1377-A068-B30C2F5D4946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09776" y="2663766"/>
            <a:ext cx="9957816" cy="6341000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Migrate from legacy infrastructure to handle more 4K/8K corporate content and support more editors and codecs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Decommissioning of the existing storage and replacement by a new infrastructure:</a:t>
            </a:r>
          </a:p>
          <a:p>
            <a:pPr marL="285750" indent="-285750">
              <a:buFontTx/>
              <a:buChar char="-"/>
            </a:pPr>
            <a:r>
              <a:rPr lang="en-US" err="1"/>
              <a:t>NVMe</a:t>
            </a:r>
            <a:r>
              <a:rPr lang="en-US"/>
              <a:t> storage layer with object storage private cloud </a:t>
            </a:r>
          </a:p>
          <a:p>
            <a:pPr marL="285750" indent="-285750">
              <a:buFontTx/>
              <a:buChar char="-"/>
            </a:pPr>
            <a:r>
              <a:rPr lang="en-US"/>
              <a:t>Training services on the new infrastructure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YoY growth of generated data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Performance boost with modern storage solutions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Of storage capacity managed for our clients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Luxury goods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+27%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+50%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&gt;200PB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Dedicated expert team with certifications </a:t>
            </a:r>
            <a:r>
              <a:rPr lang="en-US"/>
              <a:t>alongside key leading vendors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Storage designs that encompass both business and management goals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34066"/>
            <a:ext cx="4472735" cy="832714"/>
          </a:xfrm>
        </p:spPr>
        <p:txBody>
          <a:bodyPr/>
          <a:lstStyle/>
          <a:p>
            <a:r>
              <a:rPr lang="en-US" b="1"/>
              <a:t>360° approach: </a:t>
            </a:r>
            <a:r>
              <a:rPr lang="en-US"/>
              <a:t>advisory, design, deployment and managed services</a:t>
            </a:r>
            <a:endParaRPr lang="en-US" b="1"/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Flexible solutions: as-a-Service </a:t>
            </a:r>
            <a:r>
              <a:rPr lang="en-US"/>
              <a:t>(OPEX)</a:t>
            </a:r>
            <a:r>
              <a:rPr lang="en-US" b="1"/>
              <a:t>, purchase </a:t>
            </a:r>
            <a:r>
              <a:rPr lang="en-US"/>
              <a:t>(CAPEX) </a:t>
            </a:r>
            <a:r>
              <a:rPr lang="en-US" b="1"/>
              <a:t>or mix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252685"/>
            <a:ext cx="7691438" cy="3775267"/>
          </a:xfrm>
        </p:spPr>
        <p:txBody>
          <a:bodyPr/>
          <a:lstStyle/>
          <a:p>
            <a:r>
              <a:rPr lang="en-US" b="1"/>
              <a:t>Migrate</a:t>
            </a:r>
            <a:r>
              <a:rPr lang="en-US"/>
              <a:t> from legacy slow storage to fast protected data platform: </a:t>
            </a:r>
          </a:p>
          <a:p>
            <a:pPr lvl="1"/>
            <a:r>
              <a:rPr lang="en-US" b="1"/>
              <a:t>Reduce drivers’ errors </a:t>
            </a:r>
            <a:r>
              <a:rPr lang="en-US"/>
              <a:t>and </a:t>
            </a:r>
            <a:r>
              <a:rPr lang="en-US" b="1"/>
              <a:t>costly support </a:t>
            </a:r>
            <a:r>
              <a:rPr lang="en-US"/>
              <a:t>overheads </a:t>
            </a:r>
          </a:p>
          <a:p>
            <a:pPr lvl="1"/>
            <a:r>
              <a:rPr lang="en-US" b="1"/>
              <a:t>Remove old siloed storage</a:t>
            </a:r>
          </a:p>
          <a:p>
            <a:pPr lvl="1"/>
            <a:endParaRPr lang="en-US"/>
          </a:p>
          <a:p>
            <a:r>
              <a:rPr lang="en-US" b="1"/>
              <a:t>Implementation and operation </a:t>
            </a:r>
            <a:r>
              <a:rPr lang="en-US"/>
              <a:t>of</a:t>
            </a:r>
            <a:r>
              <a:rPr lang="en-US" b="1"/>
              <a:t> </a:t>
            </a:r>
            <a:r>
              <a:rPr lang="en-US"/>
              <a:t>the storage infrastructure for a tailored architecture </a:t>
            </a:r>
          </a:p>
          <a:p>
            <a:pPr marL="36000" indent="0">
              <a:buNone/>
            </a:pPr>
            <a:endParaRPr lang="en-US"/>
          </a:p>
          <a:p>
            <a:r>
              <a:rPr lang="en-US"/>
              <a:t>Option for </a:t>
            </a:r>
            <a:r>
              <a:rPr lang="en-US" b="1"/>
              <a:t>Storage-as-a-Service </a:t>
            </a:r>
            <a:r>
              <a:rPr lang="en-US"/>
              <a:t>solution with integrated software solution on top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447704" y="1340743"/>
            <a:ext cx="17066014" cy="1276858"/>
          </a:xfrm>
        </p:spPr>
        <p:txBody>
          <a:bodyPr/>
          <a:lstStyle/>
          <a:p>
            <a:r>
              <a:rPr lang="en-US" b="1"/>
              <a:t>Create efficient and tailor-made shared storage platforms: </a:t>
            </a:r>
            <a:r>
              <a:rPr lang="en-US"/>
              <a:t>on-premise, hybrid, cloud and private cloud</a:t>
            </a:r>
          </a:p>
          <a:p>
            <a:r>
              <a:rPr lang="en-US"/>
              <a:t>Ensure your data is </a:t>
            </a:r>
            <a:r>
              <a:rPr lang="en-US" b="1"/>
              <a:t>protected and highly available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Optimize design customization </a:t>
            </a:r>
            <a:r>
              <a:rPr lang="en-US"/>
              <a:t>to meet your business needs</a:t>
            </a:r>
          </a:p>
          <a:p>
            <a:pPr>
              <a:spcBef>
                <a:spcPts val="1200"/>
              </a:spcBef>
            </a:pPr>
            <a:r>
              <a:rPr lang="en-US" b="1"/>
              <a:t>Leverage specialized expertise to drive innovation </a:t>
            </a:r>
            <a:r>
              <a:rPr lang="en-US"/>
              <a:t>and experience cloud-like</a:t>
            </a:r>
            <a:r>
              <a:rPr lang="en-US" b="1"/>
              <a:t> simplicity </a:t>
            </a:r>
          </a:p>
          <a:p>
            <a:pPr>
              <a:spcBef>
                <a:spcPts val="1200"/>
              </a:spcBef>
            </a:pPr>
            <a:r>
              <a:rPr lang="en-US" b="1"/>
              <a:t>Reduce latency and increase energy efficiency, </a:t>
            </a:r>
            <a:r>
              <a:rPr lang="en-US"/>
              <a:t>minimizing data center footprint and costs</a:t>
            </a:r>
          </a:p>
          <a:p>
            <a:pPr>
              <a:spcBef>
                <a:spcPts val="1200"/>
              </a:spcBef>
            </a:pPr>
            <a:r>
              <a:rPr lang="en-US" b="1"/>
              <a:t>Increase</a:t>
            </a:r>
            <a:r>
              <a:rPr lang="en-US"/>
              <a:t> </a:t>
            </a:r>
            <a:r>
              <a:rPr lang="en-US" b="1"/>
              <a:t>flexibility</a:t>
            </a:r>
            <a:r>
              <a:rPr lang="en-US"/>
              <a:t> with our </a:t>
            </a:r>
            <a:r>
              <a:rPr lang="en-US" b="1"/>
              <a:t>‘as-a-Service’ </a:t>
            </a:r>
            <a:r>
              <a:rPr lang="en-US"/>
              <a:t>option and</a:t>
            </a:r>
            <a:r>
              <a:rPr lang="en-US" b="1"/>
              <a:t> avoid vendor lock-in</a:t>
            </a:r>
            <a:r>
              <a:rPr lang="en-US"/>
              <a:t> </a:t>
            </a:r>
          </a:p>
        </p:txBody>
      </p:sp>
      <p:pic>
        <p:nvPicPr>
          <p:cNvPr id="2050" name="Picture 2" descr="Une image contenant Graphique, Police, capture d’écran, logo&#10;&#10;Description générée automatiquement">
            <a:extLst>
              <a:ext uri="{FF2B5EF4-FFF2-40B4-BE49-F238E27FC236}">
                <a16:creationId xmlns:a16="http://schemas.microsoft.com/office/drawing/2014/main" id="{CED79BA4-F602-16F0-E5C9-E0E13D0C8AC5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Une image contenant Graphique, cercle, symbole, conception&#10;&#10;Description générée automatiquement">
            <a:extLst>
              <a:ext uri="{FF2B5EF4-FFF2-40B4-BE49-F238E27FC236}">
                <a16:creationId xmlns:a16="http://schemas.microsoft.com/office/drawing/2014/main" id="{565FA519-275E-33C8-2014-204429FB6122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46663DF-7E3F-994D-9FAD-D6A456D39D20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Espace réservé pour une image  24" descr="Une image contenant texte, Police, Graphique, capture d’écran&#10;&#10;Description générée automatiquement">
            <a:extLst>
              <a:ext uri="{FF2B5EF4-FFF2-40B4-BE49-F238E27FC236}">
                <a16:creationId xmlns:a16="http://schemas.microsoft.com/office/drawing/2014/main" id="{657C07AF-FB9B-0A17-00C2-B62A73220B29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4" y="12898581"/>
            <a:ext cx="5930805" cy="644238"/>
          </a:xfrm>
        </p:spPr>
      </p:pic>
      <p:pic>
        <p:nvPicPr>
          <p:cNvPr id="29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6312C3A-B22F-A483-36CC-B08F56DD545F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1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D7408421-E945-6418-3F60-FFB24622C324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B1C53617-2616-610F-5EBC-245A819E469B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0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B8FB8C23-C0C6-70EE-876B-6022CA7ED45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1" name="Espace réservé du texte 8">
            <a:extLst>
              <a:ext uri="{FF2B5EF4-FFF2-40B4-BE49-F238E27FC236}">
                <a16:creationId xmlns:a16="http://schemas.microsoft.com/office/drawing/2014/main" id="{66260FA9-98B5-A84D-0A02-3C751FED068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37325"/>
            <a:ext cx="8912634" cy="805646"/>
          </a:xfrm>
        </p:spPr>
        <p:txBody>
          <a:bodyPr wrap="square"/>
          <a:lstStyle/>
          <a:p>
            <a:r>
              <a:rPr lang="en-US" b="1"/>
              <a:t>Design and implementation </a:t>
            </a:r>
            <a:r>
              <a:rPr lang="en-US"/>
              <a:t>of your storage infrastructure:</a:t>
            </a:r>
          </a:p>
        </p:txBody>
      </p:sp>
      <p:pic>
        <p:nvPicPr>
          <p:cNvPr id="42" name="Picture 41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D4AADA68-18BB-34FF-A017-F736872791C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543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39A9A03A-8EBE-9B0F-B805-229E4ADDCB6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609528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9A9A03A-8EBE-9B0F-B805-229E4ADDCB6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dessin humoristique&#10;&#10;Description générée automatiquement">
            <a:extLst>
              <a:ext uri="{FF2B5EF4-FFF2-40B4-BE49-F238E27FC236}">
                <a16:creationId xmlns:a16="http://schemas.microsoft.com/office/drawing/2014/main" id="{D0F3E90B-3860-9CC0-8392-E64D45A8DAA8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6967046" y="53828"/>
            <a:ext cx="5784695" cy="3514988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Networking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Infra Equipment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3E1A39E6-266D-327F-7C63-050B81A2A53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5535" y="2883989"/>
            <a:ext cx="9702165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Renew LAN/WLAN infrastructure and implement secure access to LAN in all countries, using TLS authentication with certificates and Microsoft Intune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Designed WLAN with </a:t>
            </a:r>
            <a:r>
              <a:rPr lang="en-US" err="1"/>
              <a:t>Ekahau</a:t>
            </a:r>
            <a:r>
              <a:rPr lang="en-US"/>
              <a:t> and deployed a new switching infrastructure with unified credentials</a:t>
            </a:r>
          </a:p>
          <a:p>
            <a:pPr marL="285750" indent="-285750">
              <a:buFontTx/>
              <a:buChar char="-"/>
            </a:pPr>
            <a:r>
              <a:rPr lang="en-US"/>
              <a:t>Implemented NAC using HPE Aruba ClearPass, integrated with Intune, to secure LAN/WLAN access and enhance WLAN performance through IoT profiling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/>
              <a:t> Increase in uptime with modern network architecture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Network clients from all sectors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Network and cybersecurity experts</a:t>
            </a:r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A81954D8-BAA3-D32C-0E53-2DFE6277A3F1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51" r="-973"/>
          <a:stretch/>
        </p:blipFill>
        <p:spPr>
          <a:xfrm>
            <a:off x="18274542" y="12829029"/>
            <a:ext cx="5926577" cy="783343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Luxury goods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+85%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&gt;1.2k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&gt;150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Advisory and expertise on all leading vendors of the market 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360° capabilities on network distribution and integration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Broad catalogue offering a wide array of network products and solutions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519629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Access control</a:t>
            </a:r>
            <a:r>
              <a:rPr lang="en-US"/>
              <a:t>: implement NAC for secure network access 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SD-WAN solutions</a:t>
            </a:r>
            <a:r>
              <a:rPr lang="en-US"/>
              <a:t>: upgrade legacy MPLS with managed SD-WAN and branch technology </a:t>
            </a:r>
            <a:endParaRPr lang="en-US" sz="1400"/>
          </a:p>
          <a:p>
            <a:pPr>
              <a:spcBef>
                <a:spcPts val="1800"/>
              </a:spcBef>
            </a:pPr>
            <a:r>
              <a:rPr lang="en-US" b="1"/>
              <a:t>Cloud management</a:t>
            </a:r>
            <a:r>
              <a:rPr lang="en-US"/>
              <a:t>: offer cloud-managed infrastructure solutions with proactive alerts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Security solutions</a:t>
            </a:r>
            <a:r>
              <a:rPr lang="en-US"/>
              <a:t>: enhance network security by coordinating SSE/</a:t>
            </a:r>
            <a:r>
              <a:rPr lang="en-US" err="1"/>
              <a:t>ZTNA</a:t>
            </a:r>
            <a:r>
              <a:rPr lang="en-US"/>
              <a:t> solutions with IT teams for comprehensive security coverage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Full set of intelligent networking solutions (local, internet and WAN)</a:t>
            </a:r>
          </a:p>
          <a:p>
            <a:r>
              <a:rPr lang="en-US" b="1"/>
              <a:t>Automated, </a:t>
            </a:r>
            <a:r>
              <a:rPr lang="en-US" b="1" err="1"/>
              <a:t>unsiloted</a:t>
            </a:r>
            <a:r>
              <a:rPr lang="en-US" b="1"/>
              <a:t> and high-performance solution </a:t>
            </a:r>
            <a:r>
              <a:rPr lang="en-US"/>
              <a:t>without impact for users 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760165"/>
            <a:ext cx="4776545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Reduced costs</a:t>
            </a:r>
            <a:r>
              <a:rPr lang="en-US"/>
              <a:t>, without </a:t>
            </a:r>
            <a:r>
              <a:rPr lang="en-US" b="1"/>
              <a:t>operator lock-in </a:t>
            </a:r>
          </a:p>
          <a:p>
            <a:pPr>
              <a:spcBef>
                <a:spcPts val="1200"/>
              </a:spcBef>
            </a:pPr>
            <a:r>
              <a:rPr lang="en-US" b="1"/>
              <a:t>Improve network visibility</a:t>
            </a:r>
            <a:r>
              <a:rPr lang="en-US"/>
              <a:t> with centralized monitoring </a:t>
            </a:r>
          </a:p>
          <a:p>
            <a:pPr>
              <a:spcBef>
                <a:spcPts val="1200"/>
              </a:spcBef>
            </a:pPr>
            <a:r>
              <a:rPr lang="en-US" b="1"/>
              <a:t>Simplify security</a:t>
            </a:r>
            <a:r>
              <a:rPr lang="en-US"/>
              <a:t> with unify authentication and integrated access control across LAN and applications</a:t>
            </a:r>
          </a:p>
          <a:p>
            <a:pPr>
              <a:spcBef>
                <a:spcPts val="1200"/>
              </a:spcBef>
            </a:pPr>
            <a:r>
              <a:rPr lang="en-US" b="1"/>
              <a:t>Enhance flexibility </a:t>
            </a:r>
            <a:r>
              <a:rPr lang="en-US"/>
              <a:t>to be ready for new technologies</a:t>
            </a:r>
          </a:p>
        </p:txBody>
      </p:sp>
      <p:pic>
        <p:nvPicPr>
          <p:cNvPr id="3074" name="Picture 2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5ED421AC-84C4-0F62-C8E7-F98C9FCBEDF0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AEB774DB-7B8A-9BDB-9D93-7C4966D22286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7BFE2C68-2CBA-FC13-8ECD-5FA3188981CD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4D65850D-5B6F-6758-E3AA-B96EB68685EF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2C6C565-3D41-46C7-3338-4F7D111D50E1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3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0772290-8770-849B-D377-B2E0BFB93158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A7B1C0A1-488D-E01D-49B0-498F1BB1A25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32" name="Espace réservé du texte 8">
            <a:extLst>
              <a:ext uri="{FF2B5EF4-FFF2-40B4-BE49-F238E27FC236}">
                <a16:creationId xmlns:a16="http://schemas.microsoft.com/office/drawing/2014/main" id="{0BAD6D5F-9A23-DA6D-1B4A-45C5DA7BA78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37325"/>
            <a:ext cx="7316063" cy="805646"/>
          </a:xfrm>
        </p:spPr>
        <p:txBody>
          <a:bodyPr wrap="square"/>
          <a:lstStyle/>
          <a:p>
            <a:r>
              <a:rPr lang="en-US"/>
              <a:t>Deploy and manage networking (LAN/WLAN) infrastructure including:</a:t>
            </a:r>
          </a:p>
        </p:txBody>
      </p:sp>
      <p:sp>
        <p:nvSpPr>
          <p:cNvPr id="41" name="Espace réservé du texte 27">
            <a:extLst>
              <a:ext uri="{FF2B5EF4-FFF2-40B4-BE49-F238E27FC236}">
                <a16:creationId xmlns:a16="http://schemas.microsoft.com/office/drawing/2014/main" id="{21E2FDF1-BEF9-AE8D-2BEE-0060B58AAA4B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Dedicated expert team with certifications </a:t>
            </a:r>
            <a:r>
              <a:rPr lang="en-US"/>
              <a:t>alongside key leading vendors</a:t>
            </a:r>
          </a:p>
        </p:txBody>
      </p:sp>
      <p:pic>
        <p:nvPicPr>
          <p:cNvPr id="42" name="Picture 41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F5DFDBB6-7188-D56A-12EA-8B9C73107A3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167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03FA6776-BBC4-F85F-8AD3-18C6D1F37BA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416878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3FA6776-BBC4-F85F-8AD3-18C6D1F37B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lipart, Graphique, dessin humoristique, violette&#10;&#10;Description générée automatiquement">
            <a:extLst>
              <a:ext uri="{FF2B5EF4-FFF2-40B4-BE49-F238E27FC236}">
                <a16:creationId xmlns:a16="http://schemas.microsoft.com/office/drawing/2014/main" id="{9EC2C5BD-F621-275E-5386-2BF057079C33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318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Hybrid Cloud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Infra Equipment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8A5272DA-6936-B0A7-547E-8416B5AF60FC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24039" y="2951994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Manage workloads across a cloud environment, including Windows/Linux, </a:t>
            </a:r>
            <a:r>
              <a:rPr lang="en-US" err="1"/>
              <a:t>VMs</a:t>
            </a:r>
            <a:r>
              <a:rPr lang="en-US"/>
              <a:t>, SQL, databases, and more, while ensuring data protection with disaster recovery solutions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/>
              <a:t>Econocom cloud solution (</a:t>
            </a:r>
            <a:r>
              <a:rPr lang="en-US" err="1"/>
              <a:t>Econocloud</a:t>
            </a:r>
            <a:r>
              <a:rPr lang="en-US"/>
              <a:t>) using VMware SDDC and </a:t>
            </a:r>
            <a:r>
              <a:rPr lang="en-US" err="1"/>
              <a:t>vCloud</a:t>
            </a:r>
            <a:r>
              <a:rPr lang="en-US"/>
              <a:t> Director secured by</a:t>
            </a:r>
            <a:br>
              <a:rPr lang="en-US"/>
            </a:br>
            <a:r>
              <a:rPr lang="en-US"/>
              <a:t>NSX-T and Fortinet</a:t>
            </a:r>
          </a:p>
          <a:p>
            <a:pPr marL="285750" indent="-285750">
              <a:buFontTx/>
              <a:buChar char="-"/>
            </a:pPr>
            <a:r>
              <a:rPr lang="en-US"/>
              <a:t>Veeam handles backups to Azure, with HPE Zert0 for near-sync replication to Azure (Low </a:t>
            </a:r>
            <a:r>
              <a:rPr lang="en-US" err="1"/>
              <a:t>RPO</a:t>
            </a:r>
            <a:r>
              <a:rPr lang="en-US"/>
              <a:t>/RTO), Azure disaster recovery with pay-as-you-go resources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Customers using Econocom Cloud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121359" y="10931916"/>
            <a:ext cx="2791474" cy="845439"/>
          </a:xfrm>
        </p:spPr>
        <p:txBody>
          <a:bodyPr/>
          <a:lstStyle/>
          <a:p>
            <a:r>
              <a:rPr lang="en-US"/>
              <a:t>Of storage provisioned for hybrid cloud in our datacenter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Virtual machines deployed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Healthcare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&gt;400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&gt;5PB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Tailor-made solution </a:t>
            </a:r>
            <a:r>
              <a:rPr lang="en-US"/>
              <a:t>based on your needs and current blueprint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Cloud services without hidden costs </a:t>
            </a:r>
            <a:r>
              <a:rPr lang="en-US"/>
              <a:t>with predictable bill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Deployment of our own cloud technology at your premises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3186362"/>
            <a:ext cx="4534038" cy="832714"/>
          </a:xfrm>
        </p:spPr>
        <p:txBody>
          <a:bodyPr/>
          <a:lstStyle/>
          <a:p>
            <a:r>
              <a:rPr lang="en-US" b="1"/>
              <a:t>Unified vision and management of on-premise and cloud environment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Solution on top of on-premise infrastructure and public cloud </a:t>
            </a:r>
          </a:p>
          <a:p>
            <a:r>
              <a:rPr lang="en-US" b="1"/>
              <a:t>Econocom Cloud </a:t>
            </a:r>
            <a:r>
              <a:rPr lang="en-US"/>
              <a:t>is the perfect complement for all existing cloud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Achieve transparent pricing </a:t>
            </a:r>
            <a:r>
              <a:rPr lang="en-US"/>
              <a:t>while </a:t>
            </a:r>
            <a:r>
              <a:rPr lang="en-US" b="1"/>
              <a:t>reducing costs</a:t>
            </a:r>
          </a:p>
          <a:p>
            <a:pPr>
              <a:spcBef>
                <a:spcPts val="1200"/>
              </a:spcBef>
            </a:pPr>
            <a:r>
              <a:rPr lang="en-US" b="1"/>
              <a:t>Increase flexible with </a:t>
            </a:r>
            <a:r>
              <a:rPr lang="en-US" b="1" err="1"/>
              <a:t>HW</a:t>
            </a:r>
            <a:r>
              <a:rPr lang="en-US" b="1"/>
              <a:t>-as-a-Service</a:t>
            </a:r>
            <a:r>
              <a:rPr lang="en-US"/>
              <a:t> solutions</a:t>
            </a:r>
            <a:r>
              <a:rPr lang="en-US" b="1"/>
              <a:t> and license </a:t>
            </a:r>
            <a:r>
              <a:rPr lang="en-US"/>
              <a:t>usage without subscriptions </a:t>
            </a:r>
          </a:p>
          <a:p>
            <a:pPr>
              <a:spcBef>
                <a:spcPts val="1200"/>
              </a:spcBef>
            </a:pPr>
            <a:r>
              <a:rPr lang="en-US" b="1"/>
              <a:t>Reduce </a:t>
            </a:r>
            <a:r>
              <a:rPr lang="en-US"/>
              <a:t>vendor and technology </a:t>
            </a:r>
            <a:r>
              <a:rPr lang="en-US" b="1"/>
              <a:t>lock-in</a:t>
            </a:r>
            <a:r>
              <a:rPr lang="en-US"/>
              <a:t> </a:t>
            </a:r>
          </a:p>
          <a:p>
            <a:pPr>
              <a:spcBef>
                <a:spcPts val="1200"/>
              </a:spcBef>
            </a:pPr>
            <a:r>
              <a:rPr lang="en-US" b="1"/>
              <a:t>Improve efficiency and agility </a:t>
            </a:r>
            <a:r>
              <a:rPr lang="en-US"/>
              <a:t>through reduced down-time and an adaptable environment</a:t>
            </a:r>
          </a:p>
          <a:p>
            <a:pPr>
              <a:spcBef>
                <a:spcPts val="1200"/>
              </a:spcBef>
            </a:pPr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4CCB47C-A318-A299-AD95-8D33042768CD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BCC5C636-C57E-3E73-6FF5-4E4DBA9795C8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Une image contenant capture d’écran, Graphique, Caractère coloré, cercle&#10;&#10;Description générée automatiquement">
            <a:extLst>
              <a:ext uri="{FF2B5EF4-FFF2-40B4-BE49-F238E27FC236}">
                <a16:creationId xmlns:a16="http://schemas.microsoft.com/office/drawing/2014/main" id="{F7DB9A3D-4584-8E2B-26A1-0A055D73BC84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C8D831B9-ECF9-02B2-929F-753CA90DEB6B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736975"/>
            <a:ext cx="7691438" cy="4042851"/>
          </a:xfrm>
        </p:spPr>
        <p:txBody>
          <a:bodyPr/>
          <a:lstStyle/>
          <a:p>
            <a:r>
              <a:rPr lang="en-US"/>
              <a:t>Business-oriented </a:t>
            </a:r>
            <a:r>
              <a:rPr lang="en-US" b="1"/>
              <a:t>advisory</a:t>
            </a:r>
            <a:r>
              <a:rPr lang="en-US"/>
              <a:t> on the best cloud architecture tailored for your needs and requirements</a:t>
            </a:r>
          </a:p>
          <a:p>
            <a:endParaRPr lang="en-US" sz="1000"/>
          </a:p>
          <a:p>
            <a:r>
              <a:rPr lang="en-US"/>
              <a:t>Comprehensive </a:t>
            </a:r>
            <a:r>
              <a:rPr lang="en-US" b="1"/>
              <a:t>private cloud solutions </a:t>
            </a:r>
            <a:r>
              <a:rPr lang="en-US"/>
              <a:t>in Econocom data center or client data center: </a:t>
            </a:r>
            <a:r>
              <a:rPr lang="en-US" b="1" err="1"/>
              <a:t>Iaas</a:t>
            </a:r>
            <a:r>
              <a:rPr lang="en-US" b="1"/>
              <a:t>, PaaS and SaaS</a:t>
            </a:r>
            <a:endParaRPr lang="en-US"/>
          </a:p>
          <a:p>
            <a:pPr marL="36000" indent="0">
              <a:buNone/>
            </a:pPr>
            <a:endParaRPr lang="en-US" sz="1000"/>
          </a:p>
          <a:p>
            <a:r>
              <a:rPr lang="en-US" b="1"/>
              <a:t>Public cloud services </a:t>
            </a:r>
            <a:r>
              <a:rPr lang="en-US"/>
              <a:t>from leading market players</a:t>
            </a:r>
          </a:p>
          <a:p>
            <a:pPr marL="36000" indent="0">
              <a:buNone/>
            </a:pPr>
            <a:endParaRPr lang="en-US" sz="1000"/>
          </a:p>
          <a:p>
            <a:r>
              <a:rPr lang="en-US" b="1"/>
              <a:t>Hybrid solutions </a:t>
            </a:r>
            <a:r>
              <a:rPr lang="en-US"/>
              <a:t>with hardware deployment in the client’s DC or in Econocom Cloud, and connected to a (public or private) cloud environment</a:t>
            </a:r>
          </a:p>
          <a:p>
            <a:pPr marL="36000" indent="0">
              <a:buNone/>
            </a:pPr>
            <a:endParaRPr lang="en-US" sz="1000"/>
          </a:p>
          <a:p>
            <a:r>
              <a:rPr lang="en-US" b="1"/>
              <a:t>Microsoft, Veeam, VMware </a:t>
            </a:r>
            <a:r>
              <a:rPr lang="en-US"/>
              <a:t>(and others) licensing in service mode for on-premise and cloud environment	</a:t>
            </a:r>
          </a:p>
          <a:p>
            <a:endParaRPr lang="en-US" sz="1000"/>
          </a:p>
          <a:p>
            <a:r>
              <a:rPr lang="en-US"/>
              <a:t>On-premise </a:t>
            </a:r>
            <a:r>
              <a:rPr lang="en-US" b="1"/>
              <a:t>infrastructure equipment under as-a-Service model </a:t>
            </a:r>
            <a:r>
              <a:rPr lang="en-US"/>
              <a:t>(storage, servers and networking) </a:t>
            </a:r>
          </a:p>
        </p:txBody>
      </p:sp>
      <p:pic>
        <p:nvPicPr>
          <p:cNvPr id="29" name="Espace réservé pour une image  28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5C73E0F8-9A8F-1E92-E148-123854F8A307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824" y="12894646"/>
            <a:ext cx="6003255" cy="652108"/>
          </a:xfrm>
        </p:spPr>
      </p:pic>
      <p:pic>
        <p:nvPicPr>
          <p:cNvPr id="3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EAFE1A-82DA-DEFF-2339-CC6160673318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0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BC847FF-4409-D0AD-A215-7753C2F5735E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1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FC0F808-BD1E-F41F-909A-4036BD7E995C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2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81C7EBC9-0A81-9B45-7072-47F676E802F1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3" name="Picture 42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23ED8CFF-FBA3-7305-21EE-D4091E9DBB5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7974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5F434A4A-07F9-3C4D-7941-20EA13A2E0D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526287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F434A4A-07F9-3C4D-7941-20EA13A2E0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Graphique, graphisme, clipart, dessin humoristique&#10;&#10;Description générée automatiquement">
            <a:extLst>
              <a:ext uri="{FF2B5EF4-FFF2-40B4-BE49-F238E27FC236}">
                <a16:creationId xmlns:a16="http://schemas.microsoft.com/office/drawing/2014/main" id="{336133BB-7717-1FE1-D056-D36356C95280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08111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Security Service Edge (SSE)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Infra Equipment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97B132BF-010E-7816-6B39-A5CCD84FCD03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5568" y="2951994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sz="1800">
                <a:latin typeface="Montserrat"/>
                <a:ea typeface="Montserrat"/>
                <a:cs typeface="Montserrat"/>
                <a:sym typeface="Montserrat"/>
              </a:rPr>
              <a:t>Replace obsolete on-premise remote access solutions to improve security and performance for mobile users globally, especially in China</a:t>
            </a:r>
            <a:endParaRPr lang="en-US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Implemented CATO Network Solution for secure access to private applications and internet browsing for 800 mobile users</a:t>
            </a:r>
          </a:p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Provided design, configuration, and deployment support</a:t>
            </a:r>
          </a:p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Elimination of all on-premise equipment for enhanced security using CASB and IPS</a:t>
            </a:r>
          </a:p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Threat prevention for all traffic</a:t>
            </a:r>
          </a:p>
          <a:p>
            <a:endParaRPr lang="en-US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515624" y="10931916"/>
            <a:ext cx="2899376" cy="845439"/>
          </a:xfrm>
        </p:spPr>
        <p:txBody>
          <a:bodyPr/>
          <a:lstStyle/>
          <a:p>
            <a:r>
              <a:rPr lang="en-US">
                <a:solidFill>
                  <a:srgbClr val="3A2E82"/>
                </a:solidFill>
              </a:rPr>
              <a:t>Likelihood of cyberattack with </a:t>
            </a:r>
            <a:r>
              <a:rPr lang="en-US" err="1">
                <a:solidFill>
                  <a:srgbClr val="3A2E82"/>
                </a:solidFill>
              </a:rPr>
              <a:t>ZTNA</a:t>
            </a:r>
            <a:r>
              <a:rPr lang="en-US">
                <a:solidFill>
                  <a:srgbClr val="3A2E82"/>
                </a:solidFill>
              </a:rPr>
              <a:t> and modern SSE</a:t>
            </a:r>
            <a:endParaRPr lang="en-US">
              <a:solidFill>
                <a:srgbClr val="3A2E82"/>
              </a:solidFill>
              <a:sym typeface="Montserrat"/>
            </a:endParaRP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363594" y="10931916"/>
            <a:ext cx="2307004" cy="845439"/>
          </a:xfrm>
        </p:spPr>
        <p:txBody>
          <a:bodyPr wrap="square">
            <a:noAutofit/>
          </a:bodyPr>
          <a:lstStyle/>
          <a:p>
            <a:r>
              <a:rPr lang="en-US">
                <a:solidFill>
                  <a:srgbClr val="3A2E82"/>
                </a:solidFill>
              </a:rPr>
              <a:t>ROI over three years with SSE implementation</a:t>
            </a:r>
            <a:endParaRPr lang="en-US">
              <a:solidFill>
                <a:srgbClr val="3A2E82"/>
              </a:solidFill>
              <a:sym typeface="Montserrat"/>
            </a:endParaRP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>
                <a:solidFill>
                  <a:srgbClr val="3A2E82"/>
                </a:solidFill>
              </a:rPr>
              <a:t>Certified cybersecurity experts and analysts</a:t>
            </a:r>
            <a:endParaRPr lang="en-US">
              <a:solidFill>
                <a:srgbClr val="3A2E82"/>
              </a:solidFill>
              <a:sym typeface="Montserrat"/>
            </a:endParaRP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Industry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5696461" y="10253034"/>
            <a:ext cx="2537704" cy="587174"/>
          </a:xfrm>
        </p:spPr>
        <p:txBody>
          <a:bodyPr/>
          <a:lstStyle/>
          <a:p>
            <a:r>
              <a:rPr lang="en-US"/>
              <a:t>-50%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8248244" y="10253034"/>
            <a:ext cx="2537704" cy="587174"/>
          </a:xfrm>
        </p:spPr>
        <p:txBody>
          <a:bodyPr/>
          <a:lstStyle/>
          <a:p>
            <a:r>
              <a:rPr lang="en-US"/>
              <a:t>+230%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20778105" y="10253034"/>
            <a:ext cx="2943221" cy="587174"/>
          </a:xfrm>
        </p:spPr>
        <p:txBody>
          <a:bodyPr wrap="square">
            <a:noAutofit/>
          </a:bodyPr>
          <a:lstStyle/>
          <a:p>
            <a:r>
              <a:rPr lang="en-US"/>
              <a:t>&gt;25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Expertise on every project phase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: advisory, design, build, run</a:t>
            </a:r>
            <a:endParaRPr lang="en-US" sz="1800">
              <a:latin typeface="Montserrat Medium" panose="000006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Strong partnership with the major Gartner and Forrester leaders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Managed SSE offer with GO4WEB solution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Customer-centric approach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:</a:t>
            </a:r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 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security at the service of users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723255"/>
            <a:ext cx="7691438" cy="5041604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Simplified and secure global data access </a:t>
            </a:r>
            <a:r>
              <a:rPr lang="en-US"/>
              <a:t>without VPN risks, leveraging Zero Trust Network Access (ZTNA) and a secure web portal for internal applications</a:t>
            </a:r>
            <a:endParaRPr lang="en-US" sz="1200"/>
          </a:p>
          <a:p>
            <a:pPr>
              <a:spcBef>
                <a:spcPts val="1800"/>
              </a:spcBef>
            </a:pPr>
            <a:r>
              <a:rPr lang="en-US" b="1"/>
              <a:t>Unified security and compliance </a:t>
            </a:r>
            <a:r>
              <a:rPr lang="en-US"/>
              <a:t>centralized management of security policies (ZTNA, SWG, CASB)</a:t>
            </a:r>
            <a:endParaRPr lang="en-US" sz="1200" b="1"/>
          </a:p>
          <a:p>
            <a:pPr>
              <a:spcBef>
                <a:spcPts val="1800"/>
              </a:spcBef>
            </a:pPr>
            <a:r>
              <a:rPr lang="en-US" b="1"/>
              <a:t>Enhanced security features including </a:t>
            </a:r>
            <a:r>
              <a:rPr lang="en-US"/>
              <a:t>URL filtering, malware protection, threat prevention and Cloud Access Security Broker (CASB) for SaaS apps</a:t>
            </a:r>
            <a:endParaRPr lang="en-US" sz="1200" b="1"/>
          </a:p>
          <a:p>
            <a:pPr>
              <a:spcBef>
                <a:spcPts val="1800"/>
              </a:spcBef>
            </a:pPr>
            <a:r>
              <a:rPr lang="en-US" b="1"/>
              <a:t>Modern workplace support </a:t>
            </a:r>
            <a:r>
              <a:rPr lang="en-US"/>
              <a:t>access from any location with support for Windows, MacOS, iOS and Android</a:t>
            </a:r>
            <a:endParaRPr lang="en-US" sz="1200" b="1"/>
          </a:p>
          <a:p>
            <a:pPr>
              <a:spcBef>
                <a:spcPts val="1800"/>
              </a:spcBef>
            </a:pPr>
            <a:r>
              <a:rPr lang="en-US" b="1"/>
              <a:t>Streamlined IT operations </a:t>
            </a:r>
            <a:r>
              <a:rPr lang="en-US"/>
              <a:t>with centralized, cloud-hosted management and visibility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Secure access to the </a:t>
            </a:r>
            <a:r>
              <a:rPr lang="en-US" b="1"/>
              <a:t>web, cloud services </a:t>
            </a:r>
            <a:r>
              <a:rPr lang="en-US"/>
              <a:t>(SaaS, PaaS, </a:t>
            </a:r>
            <a:r>
              <a:rPr lang="en-US" err="1"/>
              <a:t>laaS</a:t>
            </a:r>
            <a:r>
              <a:rPr lang="en-US"/>
              <a:t>) and </a:t>
            </a:r>
            <a:r>
              <a:rPr lang="en-US" b="1"/>
              <a:t>private applications </a:t>
            </a:r>
          </a:p>
          <a:p>
            <a:r>
              <a:rPr lang="en-US" b="1"/>
              <a:t>Cloud-delivered protection</a:t>
            </a:r>
            <a:r>
              <a:rPr lang="en-US"/>
              <a:t> service, regardless of user location, device or application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Strengthen security and reduce risk </a:t>
            </a:r>
            <a:r>
              <a:rPr lang="en-US"/>
              <a:t>across the organization</a:t>
            </a:r>
          </a:p>
          <a:p>
            <a:pPr>
              <a:spcBef>
                <a:spcPts val="1200"/>
              </a:spcBef>
            </a:pPr>
            <a:r>
              <a:rPr lang="en-US" b="1"/>
              <a:t>Improve user experience and overall performances</a:t>
            </a:r>
          </a:p>
          <a:p>
            <a:pPr>
              <a:spcBef>
                <a:spcPts val="1200"/>
              </a:spcBef>
            </a:pPr>
            <a:r>
              <a:rPr lang="en-US" b="1"/>
              <a:t>Reduce IT workload </a:t>
            </a:r>
            <a:r>
              <a:rPr lang="en-US"/>
              <a:t>with no on-premise footprint and vendor consolidation</a:t>
            </a:r>
          </a:p>
          <a:p>
            <a:pPr>
              <a:spcBef>
                <a:spcPts val="1200"/>
              </a:spcBef>
            </a:pPr>
            <a:r>
              <a:rPr lang="en-US"/>
              <a:t>Enhance </a:t>
            </a:r>
            <a:r>
              <a:rPr lang="en-US" b="1"/>
              <a:t>visibility and control</a:t>
            </a:r>
          </a:p>
        </p:txBody>
      </p:sp>
      <p:pic>
        <p:nvPicPr>
          <p:cNvPr id="5122" name="Picture 2" descr="Une image contenant Graphique, violet, symbole, violette&#10;&#10;Description générée automatiquement">
            <a:extLst>
              <a:ext uri="{FF2B5EF4-FFF2-40B4-BE49-F238E27FC236}">
                <a16:creationId xmlns:a16="http://schemas.microsoft.com/office/drawing/2014/main" id="{284A4530-1C37-C1E0-2EA9-DBE83C5A3757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42650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Une image contenant Graphique, symbole, logo, Police&#10;&#10;Description générée automatiquement">
            <a:extLst>
              <a:ext uri="{FF2B5EF4-FFF2-40B4-BE49-F238E27FC236}">
                <a16:creationId xmlns:a16="http://schemas.microsoft.com/office/drawing/2014/main" id="{9ACEE0DA-512F-D163-3DC4-CF8401381C22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30A6A1FF-A8EC-AF95-F7CB-A7527B9C5EE5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7053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Espace réservé pour une image  17" descr="Une image contenant texte, Police, Graphique, graphisme&#10;&#10;Description générée automatiquement">
            <a:extLst>
              <a:ext uri="{FF2B5EF4-FFF2-40B4-BE49-F238E27FC236}">
                <a16:creationId xmlns:a16="http://schemas.microsoft.com/office/drawing/2014/main" id="{2104BD8A-F284-30D6-504A-6A873D4D1387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035475" y="12875721"/>
            <a:ext cx="6351700" cy="689958"/>
          </a:xfrm>
        </p:spPr>
      </p:pic>
      <p:pic>
        <p:nvPicPr>
          <p:cNvPr id="40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D85F1C5D-BAFC-B314-8676-091936A99141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1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708BDA05-B3E1-DE4C-F444-62A4173D4BFF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424BBCB-7DCA-EF8B-E783-B009A1F0E0C8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3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CFE29BC0-3754-1CF3-B132-B2347D7FC21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4" name="Picture 43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0AC304B2-08E2-1B5D-05B7-42D9FBA6323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1013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BE24FC35-1B51-69A1-C56E-333E6B4888C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949152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E24FC35-1B51-69A1-C56E-333E6B4888C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>
            <a:extLst>
              <a:ext uri="{FF2B5EF4-FFF2-40B4-BE49-F238E27FC236}">
                <a16:creationId xmlns:a16="http://schemas.microsoft.com/office/drawing/2014/main" id="{BE4919D2-C315-CDC2-479A-CC780786D74E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/>
        </p:blipFill>
        <p:spPr>
          <a:xfrm>
            <a:off x="18563486" y="513320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Network protection &amp; Intrusion prevention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wrap="none" lIns="91440" tIns="45720" rIns="91440" bIns="45720" anchor="ctr">
            <a:noAutofit/>
          </a:bodyPr>
          <a:lstStyle/>
          <a:p>
            <a:r>
              <a:rPr lang="en-US">
                <a:latin typeface="Montserrat"/>
              </a:rPr>
              <a:t>Security</a:t>
            </a:r>
            <a:endParaRPr lang="en-US"/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8E5A62F1-358E-1EC0-C999-A737A552864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1706" y="2533139"/>
            <a:ext cx="10444132" cy="6341000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Implement a security architecture to protect interbank payment processes while providing secure external access for employees and third-party providers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>
                <a:sym typeface="Montserrat"/>
              </a:rPr>
              <a:t>Advisory and integration of security solutions:</a:t>
            </a:r>
          </a:p>
          <a:p>
            <a:r>
              <a:rPr lang="en-US">
                <a:sym typeface="Montserrat"/>
              </a:rPr>
              <a:t>Next-gen firewall implementation</a:t>
            </a:r>
          </a:p>
          <a:p>
            <a:pPr marL="285750" indent="-285750">
              <a:buFontTx/>
              <a:buChar char="-"/>
            </a:pPr>
            <a:r>
              <a:rPr lang="en-US" err="1">
                <a:sym typeface="Montserrat"/>
              </a:rPr>
              <a:t>PaloAlto</a:t>
            </a:r>
            <a:r>
              <a:rPr lang="en-US">
                <a:sym typeface="Montserrat"/>
              </a:rPr>
              <a:t>, Fortinet &amp; Juniper security suites</a:t>
            </a:r>
          </a:p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Protect critical email communication</a:t>
            </a:r>
          </a:p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External secure access for employees and third-party providers</a:t>
            </a:r>
          </a:p>
          <a:p>
            <a:pPr marL="285750" indent="-285750">
              <a:buFontTx/>
              <a:buChar char="-"/>
            </a:pPr>
            <a:r>
              <a:rPr lang="en-US" err="1">
                <a:sym typeface="Montserrat"/>
              </a:rPr>
              <a:t>ZTNA</a:t>
            </a:r>
            <a:r>
              <a:rPr lang="en-US">
                <a:sym typeface="Montserrat"/>
              </a:rPr>
              <a:t> and micro segmentation</a:t>
            </a:r>
          </a:p>
          <a:p>
            <a:pPr marL="285750" indent="-285750">
              <a:buFontTx/>
              <a:buChar char="-"/>
            </a:pPr>
            <a:r>
              <a:rPr lang="en-US">
                <a:sym typeface="Montserrat"/>
              </a:rPr>
              <a:t>Periodic pen testing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wrap="square" lIns="91440" tIns="45720" rIns="91440" bIns="45720" anchor="t">
            <a:noAutofit/>
          </a:bodyPr>
          <a:lstStyle/>
          <a:p>
            <a:r>
              <a:rPr lang="en-US">
                <a:solidFill>
                  <a:srgbClr val="3A2E82"/>
                </a:solidFill>
                <a:latin typeface="Montserrat"/>
              </a:rPr>
              <a:t>Of YoY growth of cyberattacks last 5 years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>
                <a:solidFill>
                  <a:srgbClr val="3A2E82"/>
                </a:solidFill>
              </a:rPr>
              <a:t>Network and cybersecurity customers</a:t>
            </a:r>
            <a:endParaRPr lang="en-US">
              <a:solidFill>
                <a:srgbClr val="3A2E82"/>
              </a:solidFill>
              <a:sym typeface="Montserrat"/>
            </a:endParaRP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>
                <a:solidFill>
                  <a:srgbClr val="3A2E82"/>
                </a:solidFill>
              </a:rPr>
              <a:t>Network and cybersecurity professionals</a:t>
            </a:r>
            <a:endParaRPr lang="en-US">
              <a:solidFill>
                <a:srgbClr val="3A2E82"/>
              </a:solidFill>
              <a:sym typeface="Montserrat"/>
            </a:endParaRP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Public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+95%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&gt;1.2k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&gt;150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Advisory and expertise on leading market vendors</a:t>
            </a:r>
            <a:endParaRPr lang="en-US" sz="1800" b="1">
              <a:latin typeface="Montserrat Medium" panose="000006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360° capabilities on solution distribution and integration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Customer-centric approach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: security at the service of users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Dedicated team 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for proximity and reactivity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580658"/>
            <a:ext cx="7691438" cy="4043362"/>
          </a:xfrm>
        </p:spPr>
        <p:txBody>
          <a:bodyPr/>
          <a:lstStyle/>
          <a:p>
            <a:r>
              <a:rPr lang="en-US" b="1"/>
              <a:t>Next gen firewalls </a:t>
            </a:r>
            <a:r>
              <a:rPr lang="en-US"/>
              <a:t>(antimalware, DNS protection, protection deny of service, web filtering…)</a:t>
            </a:r>
          </a:p>
          <a:p>
            <a:endParaRPr lang="en-US"/>
          </a:p>
          <a:p>
            <a:r>
              <a:rPr lang="en-US" b="1"/>
              <a:t>IPS and NDR </a:t>
            </a:r>
            <a:r>
              <a:rPr lang="en-US"/>
              <a:t>(AI and behavioral analysis)</a:t>
            </a:r>
          </a:p>
          <a:p>
            <a:endParaRPr lang="en-US"/>
          </a:p>
          <a:p>
            <a:r>
              <a:rPr lang="en-US"/>
              <a:t>Mail security, internet browsing security</a:t>
            </a:r>
          </a:p>
          <a:p>
            <a:endParaRPr lang="en-US"/>
          </a:p>
          <a:p>
            <a:r>
              <a:rPr lang="en-US" b="1"/>
              <a:t>Cloud app security </a:t>
            </a:r>
          </a:p>
          <a:p>
            <a:endParaRPr lang="en-US"/>
          </a:p>
          <a:p>
            <a:r>
              <a:rPr lang="en-US" b="1"/>
              <a:t>Zero Trust Network Access </a:t>
            </a:r>
            <a:r>
              <a:rPr lang="en-US"/>
              <a:t>(ZTNA)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Protect your network </a:t>
            </a:r>
            <a:r>
              <a:rPr lang="en-US"/>
              <a:t>from cyberattacks without disturbing your users</a:t>
            </a:r>
          </a:p>
          <a:p>
            <a:r>
              <a:rPr lang="en-US" b="1"/>
              <a:t>Unstacked</a:t>
            </a:r>
            <a:r>
              <a:rPr lang="en-US"/>
              <a:t> approach for </a:t>
            </a:r>
            <a:r>
              <a:rPr lang="en-US" b="1"/>
              <a:t>high availability </a:t>
            </a:r>
            <a:r>
              <a:rPr lang="en-US"/>
              <a:t>and advances </a:t>
            </a:r>
            <a:r>
              <a:rPr lang="en-US" b="1"/>
              <a:t>supervision and detection </a:t>
            </a:r>
            <a:r>
              <a:rPr lang="en-US"/>
              <a:t>capabilities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Protect your corporate network </a:t>
            </a:r>
            <a:r>
              <a:rPr lang="en-US"/>
              <a:t>with industry-leading security</a:t>
            </a:r>
          </a:p>
          <a:p>
            <a:pPr>
              <a:spcBef>
                <a:spcPts val="1800"/>
              </a:spcBef>
            </a:pPr>
            <a:r>
              <a:rPr lang="en-US" b="1"/>
              <a:t>Address an extensive range of threats effectively</a:t>
            </a:r>
          </a:p>
          <a:p>
            <a:pPr>
              <a:spcBef>
                <a:spcPts val="1800"/>
              </a:spcBef>
            </a:pPr>
            <a:r>
              <a:rPr lang="en-US" b="1"/>
              <a:t>Detect and respond faster to lower risks</a:t>
            </a:r>
          </a:p>
          <a:p>
            <a:pPr>
              <a:spcBef>
                <a:spcPts val="1800"/>
              </a:spcBef>
            </a:pPr>
            <a:r>
              <a:rPr lang="en-US" b="1"/>
              <a:t>Enhance user experience </a:t>
            </a:r>
            <a:r>
              <a:rPr lang="en-US"/>
              <a:t>with convenient remote access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0514A860-95F0-3B7C-595A-7DC122345224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A1D36D48-E738-C274-8ED8-436E52F26E39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CCBFF535-35A3-0FAC-93DB-319EA4AA3A58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Espace réservé pour une image  17" descr="Une image contenant texte, Police, Graphique, capture d’écran&#10;&#10;Description générée automatiquement">
            <a:extLst>
              <a:ext uri="{FF2B5EF4-FFF2-40B4-BE49-F238E27FC236}">
                <a16:creationId xmlns:a16="http://schemas.microsoft.com/office/drawing/2014/main" id="{7A1CB578-42BC-EC43-85D6-B3BC4C6DEB4C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083565" y="12878333"/>
            <a:ext cx="6303610" cy="684734"/>
          </a:xfrm>
        </p:spPr>
      </p:pic>
      <p:pic>
        <p:nvPicPr>
          <p:cNvPr id="2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07997D05-FBB8-A452-C634-3E6C0130A4F7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7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7BF33A0-231B-08BD-2C4E-01B49BAD83B8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9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3283ABAC-C3DE-F883-7A78-3BB74CE09486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3176DDB4-5E09-4FC2-AB36-99517CF39332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32" name="Espace réservé du texte 8">
            <a:extLst>
              <a:ext uri="{FF2B5EF4-FFF2-40B4-BE49-F238E27FC236}">
                <a16:creationId xmlns:a16="http://schemas.microsoft.com/office/drawing/2014/main" id="{114FE779-2CBA-05F7-495D-E55499C2320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37324"/>
            <a:ext cx="7691560" cy="733076"/>
          </a:xfrm>
        </p:spPr>
        <p:txBody>
          <a:bodyPr wrap="square"/>
          <a:lstStyle/>
          <a:p>
            <a:r>
              <a:rPr lang="en-US"/>
              <a:t>Deploy solutions to protect your company and ensure business continuity including:</a:t>
            </a:r>
          </a:p>
        </p:txBody>
      </p:sp>
      <p:pic>
        <p:nvPicPr>
          <p:cNvPr id="40" name="Picture 39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8E59C4DB-A9E4-8317-AB47-63519337239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492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C17A6A6A-418B-4594-8DD1-F482B400EE0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996392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17A6A6A-418B-4594-8DD1-F482B400EE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apture d’écran, Graphique, graphisme, conception&#10;&#10;Description générée automatiquement">
            <a:extLst>
              <a:ext uri="{FF2B5EF4-FFF2-40B4-BE49-F238E27FC236}">
                <a16:creationId xmlns:a16="http://schemas.microsoft.com/office/drawing/2014/main" id="{71CB13B8-B40E-536E-C635-059CFABC142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/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SIEM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Security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D79F2E28-7EA0-A2D9-8640-D83950961C1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59418" y="2951994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Unify existing supervision services with multiple tools and stakeholders, and improve event response efficiency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Econocom SIEM solution with:</a:t>
            </a:r>
          </a:p>
          <a:p>
            <a:pPr marL="285750" indent="-285750">
              <a:buFontTx/>
              <a:buChar char="-"/>
            </a:pPr>
            <a:r>
              <a:rPr lang="en-US"/>
              <a:t>Initial AS-IS/TO-BE consultancy and advisory</a:t>
            </a:r>
          </a:p>
          <a:p>
            <a:pPr marL="285750" indent="-285750">
              <a:buFontTx/>
              <a:buChar char="-"/>
            </a:pPr>
            <a:r>
              <a:rPr lang="en-US"/>
              <a:t>Implementation of a SIEM console</a:t>
            </a:r>
          </a:p>
          <a:p>
            <a:pPr marL="285750" indent="-285750">
              <a:buFontTx/>
              <a:buChar char="-"/>
            </a:pPr>
            <a:r>
              <a:rPr lang="en-US"/>
              <a:t>Automation of event correlation and response policies</a:t>
            </a:r>
          </a:p>
          <a:p>
            <a:pPr marL="285750" indent="-285750">
              <a:buFontTx/>
              <a:buChar char="-"/>
            </a:pPr>
            <a:r>
              <a:rPr lang="en-US"/>
              <a:t>Development of automated scripts</a:t>
            </a:r>
          </a:p>
          <a:p>
            <a:pPr marL="285750" indent="-285750">
              <a:buFontTx/>
              <a:buChar char="-"/>
            </a:pPr>
            <a:r>
              <a:rPr lang="en-US"/>
              <a:t>24/7 supervision team consisting of over 20 people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event response are automated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Average dealing time with SIEM solution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Users protected by Econocom SIEM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Public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&gt;85%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30 min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&gt;400k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Service Center grid across multiple countries 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including FR, IT, ES, BE and MOR</a:t>
            </a:r>
            <a:endParaRPr lang="en-US" sz="1800">
              <a:latin typeface="Montserrat Medium" panose="000006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Internal SOC capabilities </a:t>
            </a:r>
            <a:r>
              <a:rPr lang="en-US" sz="1800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(24/7, strong expertise, highly certified)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4EE6C42-5FDA-92BE-1AC9-5F9EE2D70A6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Strong partnerships with key providers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pPr marL="12700"/>
            <a:r>
              <a:rPr lang="en-US" sz="1800" b="1">
                <a:latin typeface="Montserrat Medium" panose="00000600000000000000" pitchFamily="50" charset="0"/>
                <a:ea typeface="Montserrat"/>
                <a:cs typeface="Montserrat"/>
                <a:sym typeface="Montserrat ExtraBold"/>
              </a:rPr>
              <a:t>High proximity and reactivity for our clients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767858"/>
            <a:ext cx="7691438" cy="5187455"/>
          </a:xfrm>
        </p:spPr>
        <p:txBody>
          <a:bodyPr/>
          <a:lstStyle/>
          <a:p>
            <a:r>
              <a:rPr lang="en-US" b="1"/>
              <a:t>Supervision</a:t>
            </a:r>
            <a:r>
              <a:rPr lang="en-US"/>
              <a:t> of any kind of resource: physical or virtual, network, databases, business applications etc. </a:t>
            </a:r>
          </a:p>
          <a:p>
            <a:r>
              <a:rPr lang="en-US"/>
              <a:t>Cross-platform automatic </a:t>
            </a:r>
            <a:r>
              <a:rPr lang="en-US" b="1"/>
              <a:t>event collection and correlation </a:t>
            </a:r>
          </a:p>
          <a:p>
            <a:r>
              <a:rPr lang="en-US"/>
              <a:t>Remote </a:t>
            </a:r>
            <a:r>
              <a:rPr lang="en-US" b="1"/>
              <a:t>remediation and escalation </a:t>
            </a:r>
          </a:p>
          <a:p>
            <a:r>
              <a:rPr lang="en-US" b="1"/>
              <a:t>Security</a:t>
            </a:r>
            <a:r>
              <a:rPr lang="en-US"/>
              <a:t> incident management from our </a:t>
            </a:r>
            <a:r>
              <a:rPr lang="en-US" b="1"/>
              <a:t>SOC</a:t>
            </a:r>
            <a:r>
              <a:rPr lang="en-US"/>
              <a:t> with possibility to escalate to third parties </a:t>
            </a:r>
          </a:p>
          <a:p>
            <a:r>
              <a:rPr lang="en-US" b="1"/>
              <a:t>Wide set of tools </a:t>
            </a:r>
            <a:r>
              <a:rPr lang="en-US"/>
              <a:t>(from market and self developed):</a:t>
            </a:r>
          </a:p>
          <a:p>
            <a:pPr lvl="1"/>
            <a:r>
              <a:rPr lang="en-US" b="1" err="1"/>
              <a:t>SEKOIA</a:t>
            </a:r>
            <a:r>
              <a:rPr lang="en-US"/>
              <a:t> security information and event management</a:t>
            </a:r>
          </a:p>
          <a:p>
            <a:pPr lvl="1"/>
            <a:r>
              <a:rPr lang="en-US" b="1"/>
              <a:t>Orbital </a:t>
            </a:r>
            <a:r>
              <a:rPr lang="en-US"/>
              <a:t>event correlation </a:t>
            </a:r>
          </a:p>
          <a:p>
            <a:pPr lvl="1"/>
            <a:r>
              <a:rPr lang="en-US" b="1"/>
              <a:t>Zabbix </a:t>
            </a:r>
          </a:p>
          <a:p>
            <a:pPr lvl="1"/>
            <a:r>
              <a:rPr lang="en-US" b="1"/>
              <a:t>Splunk</a:t>
            </a:r>
          </a:p>
          <a:p>
            <a:pPr lvl="1"/>
            <a:r>
              <a:rPr lang="en-US" b="1"/>
              <a:t>ServiceNow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24/7</a:t>
            </a:r>
            <a:r>
              <a:rPr lang="en-US"/>
              <a:t> event management and supervision from certified service centers</a:t>
            </a:r>
          </a:p>
          <a:p>
            <a:r>
              <a:rPr lang="en-US"/>
              <a:t>Prompt response to </a:t>
            </a:r>
            <a:r>
              <a:rPr lang="en-US" b="1"/>
              <a:t>security incidents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Anticipate and respond faster to events</a:t>
            </a:r>
          </a:p>
          <a:p>
            <a:pPr>
              <a:spcBef>
                <a:spcPts val="1800"/>
              </a:spcBef>
            </a:pPr>
            <a:r>
              <a:rPr lang="en-US" b="1"/>
              <a:t>Ensure efficient 24x7 coverage</a:t>
            </a:r>
            <a:r>
              <a:rPr lang="en-US"/>
              <a:t>, releasing valuable internal resources</a:t>
            </a:r>
          </a:p>
          <a:p>
            <a:pPr>
              <a:spcBef>
                <a:spcPts val="1800"/>
              </a:spcBef>
            </a:pPr>
            <a:r>
              <a:rPr lang="en-US" b="1"/>
              <a:t>Balance security and costs without compromise</a:t>
            </a:r>
          </a:p>
          <a:p>
            <a:pPr>
              <a:spcBef>
                <a:spcPts val="1800"/>
              </a:spcBef>
            </a:pPr>
            <a:r>
              <a:rPr lang="en-US" b="1"/>
              <a:t>Improve availability and resource management</a:t>
            </a:r>
          </a:p>
        </p:txBody>
      </p:sp>
      <p:pic>
        <p:nvPicPr>
          <p:cNvPr id="7170" name="Picture 2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1CA3A633-A346-9B60-AD81-098EEBDE47E0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e image contenant Graphique, violet, symbole, violette&#10;&#10;Description générée automatiquement">
            <a:extLst>
              <a:ext uri="{FF2B5EF4-FFF2-40B4-BE49-F238E27FC236}">
                <a16:creationId xmlns:a16="http://schemas.microsoft.com/office/drawing/2014/main" id="{2190893B-FAF8-35C0-53D3-ECE6B32ADBF4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Une image contenant Graphique, cercle, symbole, art&#10;&#10;Description générée automatiquement">
            <a:extLst>
              <a:ext uri="{FF2B5EF4-FFF2-40B4-BE49-F238E27FC236}">
                <a16:creationId xmlns:a16="http://schemas.microsoft.com/office/drawing/2014/main" id="{557E8A0A-3072-E9F7-F017-018207BBBF92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15BF28F-0434-7AE7-A02F-F429E60AFFA5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6838" y="12890382"/>
            <a:ext cx="5945711" cy="660636"/>
          </a:xfrm>
          <a:prstGeom prst="rect">
            <a:avLst/>
          </a:prstGeom>
        </p:spPr>
      </p:pic>
      <p:pic>
        <p:nvPicPr>
          <p:cNvPr id="4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D7E407D9-11E8-1C8D-9DB9-26A410C3A76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4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BEC6E9A4-4AD4-FDC9-7FA0-1F29FA893A3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4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2C5A986-651D-3F83-0737-2358333947D7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4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A31DEB64-1471-2244-0D12-B276131218EC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pic>
        <p:nvPicPr>
          <p:cNvPr id="47" name="Picture 46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7CDF269B-CB42-F62A-1740-93FA7D01E0E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7170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2DFA3B18-BC82-13AB-2BCC-2E5A7303082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076661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DFA3B18-BC82-13AB-2BCC-2E5A730308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Espace réservé pour une image  15" descr="Une image contenant Graphique, capture d’écran, clipart, dessin humoristique&#10;&#10;Description générée automatiquement">
            <a:extLst>
              <a:ext uri="{FF2B5EF4-FFF2-40B4-BE49-F238E27FC236}">
                <a16:creationId xmlns:a16="http://schemas.microsoft.com/office/drawing/2014/main" id="{31B7A19F-B776-0B67-E441-0CEBC0050534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/>
        </p:blipFill>
        <p:spPr>
          <a:xfrm>
            <a:off x="18237046" y="175748"/>
            <a:ext cx="5784695" cy="3514988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38836D-490D-2B39-8C43-53E08DC49EC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Backup &amp; Disaster </a:t>
            </a:r>
            <a:r>
              <a:rPr lang="en-US"/>
              <a:t>R</a:t>
            </a: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ecovery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C8EA2E-1CE7-D999-7C69-044331F2D3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902372-09CD-3D52-4B2D-9A6EF2C501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9BFACB5-0EE2-E914-8F71-A872478101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Infrastructure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1194D580-071C-A07F-878C-17BE103BFD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Security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9F08A2D8-12E8-EE5B-3A20-00344EF346EE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76873" y="2951994"/>
            <a:ext cx="9052560" cy="5764545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F89CDFDF-5B65-5444-EE60-4E7A8858367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693781"/>
            <a:ext cx="7691560" cy="747589"/>
          </a:xfrm>
        </p:spPr>
        <p:txBody>
          <a:bodyPr wrap="square"/>
          <a:lstStyle/>
          <a:p>
            <a:r>
              <a:rPr lang="en-US"/>
              <a:t>Built on top of latest technologies, our backup and DR solutions include: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5FE96A61-AAFC-E51F-AB84-D6382B6E78F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Ransom-proof backup for 3PB of data spread across multiple data centers, which was previously unprotected from ransomware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B161389-3A46-2A78-D2B6-0D35DFEAB3F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Collaboration with Veeam and Wasabi to design a secure solution:</a:t>
            </a:r>
          </a:p>
          <a:p>
            <a:pPr marL="285750" indent="-285750">
              <a:buFontTx/>
              <a:buChar char="-"/>
            </a:pPr>
            <a:r>
              <a:rPr lang="en-US"/>
              <a:t>Data copied from the data center to Wasabi through multiple links</a:t>
            </a:r>
          </a:p>
          <a:p>
            <a:pPr marL="285750" indent="-285750">
              <a:buFontTx/>
              <a:buChar char="-"/>
            </a:pPr>
            <a:r>
              <a:rPr lang="en-US"/>
              <a:t>Another copy sent to Wasabi in Amsterdam with a quick recall system that locks the data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BFB418F9-AE87-AC82-642A-53CB2BC102D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249166" y="10931916"/>
            <a:ext cx="3070621" cy="845439"/>
          </a:xfrm>
        </p:spPr>
        <p:txBody>
          <a:bodyPr/>
          <a:lstStyle/>
          <a:p>
            <a:r>
              <a:rPr lang="en-US"/>
              <a:t>Of companies experienced ransomware attempts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007FFD-EEC9-965A-931C-FE4689DE3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Of data availability with less critical workload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5E204-5B45-37A1-6A17-74CC90A01D2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Average savings on backup operation costs</a:t>
            </a:r>
          </a:p>
        </p:txBody>
      </p:sp>
      <p:pic>
        <p:nvPicPr>
          <p:cNvPr id="17" name="Espace réservé pour une image  16">
            <a:extLst>
              <a:ext uri="{FF2B5EF4-FFF2-40B4-BE49-F238E27FC236}">
                <a16:creationId xmlns:a16="http://schemas.microsoft.com/office/drawing/2014/main" id="{4AAC5BB9-787F-A3F8-883D-CDA17FAF3E26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5" y="12887852"/>
            <a:ext cx="6128350" cy="665696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C8836B0-62BB-4E80-E1A1-FFE61B61C4DD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DABCBC4-B22C-96D3-B32C-AFCDF838907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&gt;73%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DC495B4-64AD-1960-B0FA-63BD6E1FF73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+65%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393AE19-D8EE-F715-ED3D-1919E244CAF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25%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0FD31D2-5F37-59EB-F4DF-572C5939F04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Triple expertise across advisory, integration, and managed services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6705E92-A53F-1B88-EE9C-68BBE84B5C3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BaaS and </a:t>
            </a:r>
            <a:r>
              <a:rPr lang="en-US" b="1" err="1"/>
              <a:t>DRaaS</a:t>
            </a:r>
            <a:r>
              <a:rPr lang="en-US" b="1"/>
              <a:t> solutions </a:t>
            </a:r>
            <a:r>
              <a:rPr lang="en-US"/>
              <a:t>delivered through </a:t>
            </a:r>
            <a:r>
              <a:rPr lang="en-US" err="1"/>
              <a:t>Econocloud</a:t>
            </a:r>
            <a:r>
              <a:rPr lang="en-US"/>
              <a:t>, on-premise, or hybrid models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C7F3C668-9F6D-4D92-D3BF-CFAB53DA701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Fully compliant with GDPR </a:t>
            </a:r>
            <a:r>
              <a:rPr lang="en-US"/>
              <a:t>and data sovereignty regulations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7DD83160-B18A-61B2-7BFB-71BC9AAFE05F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Certified expert team </a:t>
            </a:r>
            <a:r>
              <a:rPr lang="en-US"/>
              <a:t>for main solutions from market leaders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15ABAAC-3078-306D-39F7-B6ED4A246402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Advisory and design: </a:t>
            </a:r>
            <a:r>
              <a:rPr lang="en-US"/>
              <a:t>tailored strategies for IT business continuity, backup policies, and architecture</a:t>
            </a:r>
          </a:p>
          <a:p>
            <a:pPr>
              <a:spcBef>
                <a:spcPts val="1800"/>
              </a:spcBef>
            </a:pPr>
            <a:r>
              <a:rPr lang="en-US" b="1"/>
              <a:t>End-to-end implementation </a:t>
            </a:r>
            <a:r>
              <a:rPr lang="en-US"/>
              <a:t>including: </a:t>
            </a:r>
          </a:p>
          <a:p>
            <a:pPr lvl="1">
              <a:spcBef>
                <a:spcPts val="600"/>
              </a:spcBef>
            </a:pPr>
            <a:r>
              <a:rPr lang="en-US"/>
              <a:t>In house, hybrid and cloud infra (public or private)</a:t>
            </a:r>
          </a:p>
          <a:p>
            <a:pPr lvl="1">
              <a:spcBef>
                <a:spcPts val="600"/>
              </a:spcBef>
            </a:pPr>
            <a:r>
              <a:rPr lang="en-US"/>
              <a:t>Deployment and configuration </a:t>
            </a:r>
          </a:p>
          <a:p>
            <a:pPr lvl="1">
              <a:spcBef>
                <a:spcPts val="600"/>
              </a:spcBef>
            </a:pPr>
            <a:r>
              <a:rPr lang="en-US"/>
              <a:t>Integration with existing systems </a:t>
            </a:r>
          </a:p>
          <a:p>
            <a:pPr>
              <a:spcBef>
                <a:spcPts val="1800"/>
              </a:spcBef>
            </a:pPr>
            <a:r>
              <a:rPr lang="en-US"/>
              <a:t>Recurrent update, </a:t>
            </a:r>
            <a:r>
              <a:rPr lang="en-US" b="1"/>
              <a:t>testing, awareness and recovery support </a:t>
            </a:r>
            <a:r>
              <a:rPr lang="en-US"/>
              <a:t>services</a:t>
            </a:r>
          </a:p>
          <a:p>
            <a:pPr>
              <a:spcBef>
                <a:spcPts val="1800"/>
              </a:spcBef>
            </a:pPr>
            <a:r>
              <a:rPr lang="en-US"/>
              <a:t>SLA based Backup-as-a-Service (</a:t>
            </a:r>
            <a:r>
              <a:rPr lang="en-US" b="1"/>
              <a:t>BaaS</a:t>
            </a:r>
            <a:r>
              <a:rPr lang="en-US"/>
              <a:t>) and DR-as-a-Service (</a:t>
            </a:r>
            <a:r>
              <a:rPr lang="en-US" b="1" err="1"/>
              <a:t>DRaaS</a:t>
            </a:r>
            <a:r>
              <a:rPr lang="en-US"/>
              <a:t>)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56FB6B6-8C92-B802-9E51-57139D40390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Guarantee the continuity of your </a:t>
            </a:r>
            <a:r>
              <a:rPr lang="en-US" b="1"/>
              <a:t>business and applications </a:t>
            </a:r>
          </a:p>
          <a:p>
            <a:r>
              <a:rPr lang="en-US" b="1"/>
              <a:t>Protect</a:t>
            </a:r>
            <a:r>
              <a:rPr lang="en-US"/>
              <a:t> and manage your data from attacks and outages, across </a:t>
            </a:r>
            <a:r>
              <a:rPr lang="en-US" b="1"/>
              <a:t>any environment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6E46D96-D34F-06CD-94A5-8B7509F8B86F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Shield the continuity of your IT services</a:t>
            </a:r>
            <a:r>
              <a:rPr lang="en-US"/>
              <a:t> and critical applications </a:t>
            </a:r>
          </a:p>
          <a:p>
            <a:pPr>
              <a:spcBef>
                <a:spcPts val="1800"/>
              </a:spcBef>
            </a:pPr>
            <a:r>
              <a:rPr lang="en-US" b="1"/>
              <a:t>Respond and recover from cyberattacks faster</a:t>
            </a:r>
          </a:p>
          <a:p>
            <a:pPr>
              <a:spcBef>
                <a:spcPts val="1800"/>
              </a:spcBef>
            </a:pPr>
            <a:r>
              <a:rPr lang="en-US" b="1"/>
              <a:t>React quickly </a:t>
            </a:r>
            <a:r>
              <a:rPr lang="en-US"/>
              <a:t>to disruptions</a:t>
            </a:r>
          </a:p>
          <a:p>
            <a:pPr>
              <a:spcBef>
                <a:spcPts val="1800"/>
              </a:spcBef>
            </a:pPr>
            <a:r>
              <a:rPr lang="en-US" b="1"/>
              <a:t>Rely on experts </a:t>
            </a:r>
            <a:r>
              <a:rPr lang="en-US"/>
              <a:t>and </a:t>
            </a:r>
            <a:r>
              <a:rPr lang="en-US" b="1"/>
              <a:t>benefit from SLA-oriented end-to-end solutions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CB16E62A-D754-081D-AB5F-ADAE8A208A4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Une image contenant Graphique, cercle, symbole, conception&#10;&#10;Description générée automatiquement">
            <a:extLst>
              <a:ext uri="{FF2B5EF4-FFF2-40B4-BE49-F238E27FC236}">
                <a16:creationId xmlns:a16="http://schemas.microsoft.com/office/drawing/2014/main" id="{C80AD2AD-046A-4B5F-A7A7-AE8D0953B924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Une image contenant Graphique, Police, logo, graphisme&#10;&#10;Description générée automatiquement">
            <a:extLst>
              <a:ext uri="{FF2B5EF4-FFF2-40B4-BE49-F238E27FC236}">
                <a16:creationId xmlns:a16="http://schemas.microsoft.com/office/drawing/2014/main" id="{8021B1B1-E2DE-7AFF-A725-E259AA020F8E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9508CC6F-2CE8-281D-6AD8-78E565949539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1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B67A1400-FF8F-C729-2BAB-653314763159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FAF2C8A-95C7-C86C-EC92-533BA6F68BDE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3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08D32F1-3CEF-15D8-2682-1D033C5FABEC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44" name="Picture 43">
            <a:hlinkClick r:id="rId16" action="ppaction://hlinksldjump" tooltip="Infrastructure summary"/>
            <a:extLst>
              <a:ext uri="{FF2B5EF4-FFF2-40B4-BE49-F238E27FC236}">
                <a16:creationId xmlns:a16="http://schemas.microsoft.com/office/drawing/2014/main" id="{F06A7EE9-E0D9-3A04-5DFA-4FAF2C2353B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6189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81E4AC7-905F-CEA9-106E-AFFAB7368D5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81E4AC7-905F-CEA9-106E-AFFAB7368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C21841C6-F5B4-C65B-BBAD-3C465B1FF6F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2917" y="1286152"/>
            <a:ext cx="10900571" cy="6132419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FA24BEBC-F719-817B-F577-955456BF67F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25921" y="7945900"/>
            <a:ext cx="8685391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1828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/>
                <a:ea typeface="+mn-ea"/>
                <a:cs typeface="Arial"/>
              </a:rPr>
              <a:t>Audiovisual</a:t>
            </a:r>
            <a:endParaRPr kumimoji="0" lang="en-US" sz="10800" b="1" i="0" u="none" strike="noStrike" kern="120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ZoneTexte 8">
            <a:extLst>
              <a:ext uri="{FF2B5EF4-FFF2-40B4-BE49-F238E27FC236}">
                <a16:creationId xmlns:a16="http://schemas.microsoft.com/office/drawing/2014/main" id="{9E676FBA-A973-6EFD-9B30-17FB3E9FE2E4}"/>
              </a:ext>
            </a:extLst>
          </p:cNvPr>
          <p:cNvSpPr txBox="1"/>
          <p:nvPr/>
        </p:nvSpPr>
        <p:spPr>
          <a:xfrm>
            <a:off x="1774892" y="4220504"/>
            <a:ext cx="5883078" cy="34317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r>
              <a:rPr lang="en-US" sz="21700">
                <a:latin typeface="Montserrat"/>
                <a:cs typeface="Arial"/>
              </a:rPr>
              <a:t>04</a:t>
            </a:r>
            <a:endParaRPr lang="en-US" sz="21700"/>
          </a:p>
        </p:txBody>
      </p:sp>
      <p:pic>
        <p:nvPicPr>
          <p:cNvPr id="4" name="Picture 3">
            <a:hlinkClick r:id="rId7" action="ppaction://hlinksldjump"/>
            <a:extLst>
              <a:ext uri="{FF2B5EF4-FFF2-40B4-BE49-F238E27FC236}">
                <a16:creationId xmlns:a16="http://schemas.microsoft.com/office/drawing/2014/main" id="{36F247CA-A408-CC41-6235-F18A01C4439E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663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A2845E3-2EF5-74F0-3D29-95E046F4F07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5" imgW="503" imgH="503" progId="TCLayout.ActiveDocument.1">
                  <p:embed/>
                </p:oleObj>
              </mc:Choice>
              <mc:Fallback>
                <p:oleObj name="Diapositive think-cell" r:id="rId5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A2845E3-2EF5-74F0-3D29-95E046F4F0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928180-9C78-0C73-6B84-C9C73F090E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Summary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B22CBD-6ACE-A55F-16E4-4651D358F3C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56" name="Espace réservé du texte 33">
            <a:extLst>
              <a:ext uri="{FF2B5EF4-FFF2-40B4-BE49-F238E27FC236}">
                <a16:creationId xmlns:a16="http://schemas.microsoft.com/office/drawing/2014/main" id="{610B1757-8931-CF21-9649-0563873170D1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997645"/>
          </a:xfrm>
          <a:prstGeom prst="rect">
            <a:avLst/>
          </a:prstGeom>
        </p:spPr>
        <p:txBody>
          <a:bodyPr/>
          <a:lstStyle>
            <a:lvl1pPr marL="450900" indent="-414900">
              <a:spcBef>
                <a:spcPct val="20000"/>
              </a:spcBef>
              <a:buFontTx/>
              <a:buBlip>
                <a:blip r:embed="rId7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/>
              <a:t>Your partner for to enhance your </a:t>
            </a:r>
            <a:r>
              <a:rPr lang="en-US" b="1"/>
              <a:t>Audiovisual</a:t>
            </a:r>
            <a:r>
              <a:rPr lang="en-US"/>
              <a:t>, no matter what you need</a:t>
            </a:r>
          </a:p>
          <a:p>
            <a:r>
              <a:rPr lang="en-US">
                <a:sym typeface="Montserrat"/>
              </a:rPr>
              <a:t>Would you like to know more? Please click below</a:t>
            </a:r>
          </a:p>
        </p:txBody>
      </p:sp>
      <p:sp>
        <p:nvSpPr>
          <p:cNvPr id="3" name="Rounded Rectangle 619">
            <a:extLst>
              <a:ext uri="{FF2B5EF4-FFF2-40B4-BE49-F238E27FC236}">
                <a16:creationId xmlns:a16="http://schemas.microsoft.com/office/drawing/2014/main" id="{B91A1C49-3CD5-D387-15C9-A5869629E40D}"/>
              </a:ext>
            </a:extLst>
          </p:cNvPr>
          <p:cNvSpPr/>
          <p:nvPr/>
        </p:nvSpPr>
        <p:spPr>
          <a:xfrm>
            <a:off x="6928659" y="2812578"/>
            <a:ext cx="8952579" cy="934266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err="1">
                <a:ln>
                  <a:noFill/>
                </a:ln>
                <a:solidFill>
                  <a:srgbClr val="5847ED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A</a:t>
            </a:r>
            <a:r>
              <a:rPr kumimoji="0" lang="en-US" sz="3200" b="1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udioVisual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5847ED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 E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xperience</a:t>
            </a:r>
          </a:p>
        </p:txBody>
      </p:sp>
      <p:sp>
        <p:nvSpPr>
          <p:cNvPr id="10" name="Rounded Rectangle 4">
            <a:extLst>
              <a:ext uri="{FF2B5EF4-FFF2-40B4-BE49-F238E27FC236}">
                <a16:creationId xmlns:a16="http://schemas.microsoft.com/office/drawing/2014/main" id="{F1CC4B4A-C654-7914-F800-5AA157B32B1B}"/>
              </a:ext>
            </a:extLst>
          </p:cNvPr>
          <p:cNvSpPr>
            <a:spLocks/>
          </p:cNvSpPr>
          <p:nvPr/>
        </p:nvSpPr>
        <p:spPr>
          <a:xfrm>
            <a:off x="3637280" y="10069356"/>
            <a:ext cx="19872960" cy="2193804"/>
          </a:xfrm>
          <a:prstGeom prst="roundRect">
            <a:avLst>
              <a:gd name="adj" fmla="val 6751"/>
            </a:avLst>
          </a:pr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A232CFB-6ED3-E145-7DB0-59980A0F34D6}"/>
              </a:ext>
            </a:extLst>
          </p:cNvPr>
          <p:cNvSpPr/>
          <p:nvPr/>
        </p:nvSpPr>
        <p:spPr>
          <a:xfrm>
            <a:off x="14272468" y="5787336"/>
            <a:ext cx="1670267" cy="58954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40DD7A1-6910-4631-5AF8-C5DF21D501BE}"/>
              </a:ext>
            </a:extLst>
          </p:cNvPr>
          <p:cNvSpPr txBox="1"/>
          <p:nvPr/>
        </p:nvSpPr>
        <p:spPr>
          <a:xfrm>
            <a:off x="11872058" y="9784328"/>
            <a:ext cx="3403405" cy="561288"/>
          </a:xfrm>
          <a:prstGeom prst="rect">
            <a:avLst/>
          </a:prstGeom>
          <a:solidFill>
            <a:sysClr val="window" lastClr="FFFFFF"/>
          </a:solidFill>
          <a:ln w="9525" cap="rnd" cmpd="sng" algn="ctr">
            <a:noFill/>
            <a:prstDash val="solid"/>
            <a:rou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One Audiovisual</a:t>
            </a:r>
          </a:p>
        </p:txBody>
      </p:sp>
      <p:sp>
        <p:nvSpPr>
          <p:cNvPr id="36" name="Rounded Rectangle 596">
            <a:extLst>
              <a:ext uri="{FF2B5EF4-FFF2-40B4-BE49-F238E27FC236}">
                <a16:creationId xmlns:a16="http://schemas.microsoft.com/office/drawing/2014/main" id="{4DA9816B-59BA-9308-0D96-D8A90B8B619A}"/>
              </a:ext>
            </a:extLst>
          </p:cNvPr>
          <p:cNvSpPr>
            <a:spLocks/>
          </p:cNvSpPr>
          <p:nvPr/>
        </p:nvSpPr>
        <p:spPr>
          <a:xfrm>
            <a:off x="673101" y="3884967"/>
            <a:ext cx="2826104" cy="2781261"/>
          </a:xfrm>
          <a:prstGeom prst="roundRect">
            <a:avLst/>
          </a:prstGeom>
          <a:solidFill>
            <a:srgbClr val="FFC2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>
              <a:lnSpc>
                <a:spcPct val="85000"/>
              </a:lnSpc>
            </a:pPr>
            <a:r>
              <a:rPr lang="en-US" sz="2800" b="1">
                <a:latin typeface="Montserrat"/>
              </a:rPr>
              <a:t>Digital Spaces</a:t>
            </a:r>
          </a:p>
        </p:txBody>
      </p:sp>
      <p:sp>
        <p:nvSpPr>
          <p:cNvPr id="37" name="Rounded Rectangle 596">
            <a:extLst>
              <a:ext uri="{FF2B5EF4-FFF2-40B4-BE49-F238E27FC236}">
                <a16:creationId xmlns:a16="http://schemas.microsoft.com/office/drawing/2014/main" id="{4D8B772E-D7B2-A174-5FB4-51BC5900E7C4}"/>
              </a:ext>
            </a:extLst>
          </p:cNvPr>
          <p:cNvSpPr>
            <a:spLocks/>
          </p:cNvSpPr>
          <p:nvPr/>
        </p:nvSpPr>
        <p:spPr>
          <a:xfrm>
            <a:off x="673101" y="6830297"/>
            <a:ext cx="2826104" cy="2781261"/>
          </a:xfrm>
          <a:prstGeom prst="roundRect">
            <a:avLst/>
          </a:prstGeom>
          <a:solidFill>
            <a:srgbClr val="FFC2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>
              <a:lnSpc>
                <a:spcPct val="85000"/>
              </a:lnSpc>
            </a:pPr>
            <a:r>
              <a:rPr lang="en-US" sz="2800" b="1">
                <a:latin typeface="Montserrat"/>
              </a:rPr>
              <a:t>Services &amp; Software Solutions</a:t>
            </a:r>
          </a:p>
        </p:txBody>
      </p:sp>
      <p:sp>
        <p:nvSpPr>
          <p:cNvPr id="41" name="Rounded Rectangle 596">
            <a:extLst>
              <a:ext uri="{FF2B5EF4-FFF2-40B4-BE49-F238E27FC236}">
                <a16:creationId xmlns:a16="http://schemas.microsoft.com/office/drawing/2014/main" id="{C3904C59-CFA4-B70F-189D-ADCA9D8644A9}"/>
              </a:ext>
            </a:extLst>
          </p:cNvPr>
          <p:cNvSpPr>
            <a:spLocks/>
          </p:cNvSpPr>
          <p:nvPr/>
        </p:nvSpPr>
        <p:spPr>
          <a:xfrm>
            <a:off x="673101" y="9775627"/>
            <a:ext cx="2826104" cy="2781261"/>
          </a:xfrm>
          <a:prstGeom prst="roundRect">
            <a:avLst/>
          </a:prstGeom>
          <a:solidFill>
            <a:srgbClr val="FFC2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algn="ctr">
              <a:lnSpc>
                <a:spcPct val="85000"/>
              </a:lnSpc>
            </a:pPr>
            <a:r>
              <a:rPr lang="en-US" sz="2800" b="1">
                <a:latin typeface="Montserrat"/>
              </a:rPr>
              <a:t>Media Devices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D21A22D-1B41-A581-7534-F4A1A0268B44}"/>
              </a:ext>
            </a:extLst>
          </p:cNvPr>
          <p:cNvGrpSpPr/>
          <p:nvPr/>
        </p:nvGrpSpPr>
        <p:grpSpPr>
          <a:xfrm>
            <a:off x="8859758" y="12041220"/>
            <a:ext cx="9428004" cy="472768"/>
            <a:chOff x="3504144" y="10465426"/>
            <a:chExt cx="4631126" cy="224476"/>
          </a:xfrm>
        </p:grpSpPr>
        <p:sp>
          <p:nvSpPr>
            <p:cNvPr id="54" name="Chevron 2">
              <a:extLst>
                <a:ext uri="{FF2B5EF4-FFF2-40B4-BE49-F238E27FC236}">
                  <a16:creationId xmlns:a16="http://schemas.microsoft.com/office/drawing/2014/main" id="{440E00E7-341C-A71B-023B-DFD6CAEE54B8}"/>
                </a:ext>
              </a:extLst>
            </p:cNvPr>
            <p:cNvSpPr/>
            <p:nvPr/>
          </p:nvSpPr>
          <p:spPr>
            <a:xfrm>
              <a:off x="3504144" y="10467518"/>
              <a:ext cx="1192218" cy="217616"/>
            </a:xfrm>
            <a:prstGeom prst="chevron">
              <a:avLst/>
            </a:prstGeom>
            <a:solidFill>
              <a:srgbClr val="81E4E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SOURCE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  <p:sp>
          <p:nvSpPr>
            <p:cNvPr id="55" name="Chevron 4">
              <a:extLst>
                <a:ext uri="{FF2B5EF4-FFF2-40B4-BE49-F238E27FC236}">
                  <a16:creationId xmlns:a16="http://schemas.microsoft.com/office/drawing/2014/main" id="{081F3ADF-6522-5971-BC28-9C958293482F}"/>
                </a:ext>
              </a:extLst>
            </p:cNvPr>
            <p:cNvSpPr/>
            <p:nvPr/>
          </p:nvSpPr>
          <p:spPr>
            <a:xfrm>
              <a:off x="4656126" y="10472286"/>
              <a:ext cx="1192218" cy="217616"/>
            </a:xfrm>
            <a:prstGeom prst="chevron">
              <a:avLst/>
            </a:prstGeom>
            <a:solidFill>
              <a:srgbClr val="AB8BF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CUSTOMIZE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  <p:sp>
          <p:nvSpPr>
            <p:cNvPr id="58" name="Chevron 11">
              <a:extLst>
                <a:ext uri="{FF2B5EF4-FFF2-40B4-BE49-F238E27FC236}">
                  <a16:creationId xmlns:a16="http://schemas.microsoft.com/office/drawing/2014/main" id="{ABFDC419-B46D-6A06-6E4D-0D019EFC6236}"/>
                </a:ext>
              </a:extLst>
            </p:cNvPr>
            <p:cNvSpPr/>
            <p:nvPr/>
          </p:nvSpPr>
          <p:spPr>
            <a:xfrm>
              <a:off x="5804292" y="10468357"/>
              <a:ext cx="1192218" cy="217616"/>
            </a:xfrm>
            <a:prstGeom prst="chevron">
              <a:avLst/>
            </a:prstGeom>
            <a:solidFill>
              <a:srgbClr val="FF997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PILOT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  <p:sp>
          <p:nvSpPr>
            <p:cNvPr id="62" name="Chevron 12">
              <a:extLst>
                <a:ext uri="{FF2B5EF4-FFF2-40B4-BE49-F238E27FC236}">
                  <a16:creationId xmlns:a16="http://schemas.microsoft.com/office/drawing/2014/main" id="{277DB1D4-B483-D446-BF54-914DC0E57E31}"/>
                </a:ext>
              </a:extLst>
            </p:cNvPr>
            <p:cNvSpPr/>
            <p:nvPr/>
          </p:nvSpPr>
          <p:spPr>
            <a:xfrm>
              <a:off x="6943052" y="10465426"/>
              <a:ext cx="1192218" cy="217616"/>
            </a:xfrm>
            <a:prstGeom prst="chevron">
              <a:avLst/>
            </a:prstGeom>
            <a:solidFill>
              <a:srgbClr val="F6D75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>
                  <a:solidFill>
                    <a:srgbClr val="3A2E82"/>
                  </a:solidFill>
                  <a:latin typeface="Montserrat "/>
                </a:rPr>
                <a:t>MAKE LAST</a:t>
              </a:r>
              <a:endParaRPr lang="en-US" sz="4000" b="1">
                <a:solidFill>
                  <a:srgbClr val="3A2E82"/>
                </a:solidFill>
                <a:latin typeface="Montserrat "/>
              </a:endParaRPr>
            </a:p>
          </p:txBody>
        </p:sp>
      </p:grpSp>
      <p:sp>
        <p:nvSpPr>
          <p:cNvPr id="13" name="Rounded Rectangle 596">
            <a:hlinkClick r:id="rId8" action="ppaction://hlinksldjump"/>
            <a:extLst>
              <a:ext uri="{FF2B5EF4-FFF2-40B4-BE49-F238E27FC236}">
                <a16:creationId xmlns:a16="http://schemas.microsoft.com/office/drawing/2014/main" id="{5A039A6F-270C-6D0E-23BF-C65F05CCDFCC}"/>
              </a:ext>
            </a:extLst>
          </p:cNvPr>
          <p:cNvSpPr>
            <a:spLocks/>
          </p:cNvSpPr>
          <p:nvPr/>
        </p:nvSpPr>
        <p:spPr>
          <a:xfrm>
            <a:off x="3910579" y="450981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Corporate Offices</a:t>
            </a:r>
          </a:p>
        </p:txBody>
      </p:sp>
      <p:sp>
        <p:nvSpPr>
          <p:cNvPr id="18" name="Rounded Rectangle 617">
            <a:hlinkClick r:id="rId9" action="ppaction://hlinksldjump"/>
            <a:extLst>
              <a:ext uri="{FF2B5EF4-FFF2-40B4-BE49-F238E27FC236}">
                <a16:creationId xmlns:a16="http://schemas.microsoft.com/office/drawing/2014/main" id="{708577C9-4E6C-12D6-91B4-B2DC3E79A460}"/>
              </a:ext>
            </a:extLst>
          </p:cNvPr>
          <p:cNvSpPr>
            <a:spLocks/>
          </p:cNvSpPr>
          <p:nvPr/>
        </p:nvSpPr>
        <p:spPr>
          <a:xfrm>
            <a:off x="10499616" y="450981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Hospitality</a:t>
            </a:r>
          </a:p>
        </p:txBody>
      </p:sp>
      <p:sp>
        <p:nvSpPr>
          <p:cNvPr id="23" name="Rounded Rectangle 624">
            <a:hlinkClick r:id="rId10" action="ppaction://hlinksldjump"/>
            <a:extLst>
              <a:ext uri="{FF2B5EF4-FFF2-40B4-BE49-F238E27FC236}">
                <a16:creationId xmlns:a16="http://schemas.microsoft.com/office/drawing/2014/main" id="{7311BAF4-A086-19FD-91AD-48EF32FCB148}"/>
              </a:ext>
            </a:extLst>
          </p:cNvPr>
          <p:cNvSpPr>
            <a:spLocks/>
          </p:cNvSpPr>
          <p:nvPr/>
        </p:nvSpPr>
        <p:spPr>
          <a:xfrm>
            <a:off x="7205097" y="450981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Retail</a:t>
            </a:r>
            <a:endParaRPr lang="en-US" sz="2400" kern="1200" dirty="0">
              <a:latin typeface="Montserrat"/>
              <a:ea typeface="+mn-ea"/>
              <a:cs typeface="+mn-cs"/>
            </a:endParaRPr>
          </a:p>
        </p:txBody>
      </p:sp>
      <p:sp>
        <p:nvSpPr>
          <p:cNvPr id="31" name="Rounded Rectangle 1023">
            <a:hlinkClick r:id="rId11" action="ppaction://hlinksldjump"/>
            <a:extLst>
              <a:ext uri="{FF2B5EF4-FFF2-40B4-BE49-F238E27FC236}">
                <a16:creationId xmlns:a16="http://schemas.microsoft.com/office/drawing/2014/main" id="{ABFE0506-047F-DFF2-C155-93CD32CB7E37}"/>
              </a:ext>
            </a:extLst>
          </p:cNvPr>
          <p:cNvSpPr>
            <a:spLocks/>
          </p:cNvSpPr>
          <p:nvPr/>
        </p:nvSpPr>
        <p:spPr>
          <a:xfrm>
            <a:off x="13794135" y="450981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Education</a:t>
            </a:r>
          </a:p>
        </p:txBody>
      </p:sp>
      <p:sp>
        <p:nvSpPr>
          <p:cNvPr id="34" name="Rounded Rectangle 1026">
            <a:hlinkClick r:id="rId12" action="ppaction://hlinksldjump"/>
            <a:extLst>
              <a:ext uri="{FF2B5EF4-FFF2-40B4-BE49-F238E27FC236}">
                <a16:creationId xmlns:a16="http://schemas.microsoft.com/office/drawing/2014/main" id="{60C6BC09-718F-3C1F-AF66-662A936EF38D}"/>
              </a:ext>
            </a:extLst>
          </p:cNvPr>
          <p:cNvSpPr>
            <a:spLocks/>
          </p:cNvSpPr>
          <p:nvPr/>
        </p:nvSpPr>
        <p:spPr>
          <a:xfrm>
            <a:off x="17088652" y="450981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Event &amp; Public Spaces</a:t>
            </a:r>
          </a:p>
        </p:txBody>
      </p:sp>
      <p:sp>
        <p:nvSpPr>
          <p:cNvPr id="69" name="Rounded Rectangle 596">
            <a:hlinkClick r:id="rId13" action="ppaction://hlinksldjump"/>
            <a:extLst>
              <a:ext uri="{FF2B5EF4-FFF2-40B4-BE49-F238E27FC236}">
                <a16:creationId xmlns:a16="http://schemas.microsoft.com/office/drawing/2014/main" id="{1F552D44-B80F-A94C-8EEC-32A686764121}"/>
              </a:ext>
            </a:extLst>
          </p:cNvPr>
          <p:cNvSpPr>
            <a:spLocks/>
          </p:cNvSpPr>
          <p:nvPr/>
        </p:nvSpPr>
        <p:spPr>
          <a:xfrm>
            <a:off x="20383171" y="450981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Healthcare</a:t>
            </a:r>
          </a:p>
        </p:txBody>
      </p:sp>
      <p:sp>
        <p:nvSpPr>
          <p:cNvPr id="72" name="Rounded Rectangle 596">
            <a:hlinkClick r:id="rId14" action="ppaction://hlinksldjump"/>
            <a:extLst>
              <a:ext uri="{FF2B5EF4-FFF2-40B4-BE49-F238E27FC236}">
                <a16:creationId xmlns:a16="http://schemas.microsoft.com/office/drawing/2014/main" id="{F6042EE3-7F12-8F9C-2B0C-7153E8BE4668}"/>
              </a:ext>
            </a:extLst>
          </p:cNvPr>
          <p:cNvSpPr>
            <a:spLocks/>
          </p:cNvSpPr>
          <p:nvPr/>
        </p:nvSpPr>
        <p:spPr>
          <a:xfrm>
            <a:off x="17088652" y="745514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Network Integration &amp; Operation</a:t>
            </a:r>
          </a:p>
        </p:txBody>
      </p:sp>
      <p:sp>
        <p:nvSpPr>
          <p:cNvPr id="73" name="Rounded Rectangle 617">
            <a:hlinkClick r:id="rId15" action="ppaction://hlinksldjump"/>
            <a:extLst>
              <a:ext uri="{FF2B5EF4-FFF2-40B4-BE49-F238E27FC236}">
                <a16:creationId xmlns:a16="http://schemas.microsoft.com/office/drawing/2014/main" id="{8E9E4B3E-7E86-E723-307C-6BED18035EF8}"/>
              </a:ext>
            </a:extLst>
          </p:cNvPr>
          <p:cNvSpPr>
            <a:spLocks/>
          </p:cNvSpPr>
          <p:nvPr/>
        </p:nvSpPr>
        <p:spPr>
          <a:xfrm>
            <a:off x="7205097" y="745514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Control &amp; Automation</a:t>
            </a:r>
          </a:p>
        </p:txBody>
      </p:sp>
      <p:sp>
        <p:nvSpPr>
          <p:cNvPr id="74" name="Rounded Rectangle 624">
            <a:hlinkClick r:id="rId16" action="ppaction://hlinksldjump"/>
            <a:extLst>
              <a:ext uri="{FF2B5EF4-FFF2-40B4-BE49-F238E27FC236}">
                <a16:creationId xmlns:a16="http://schemas.microsoft.com/office/drawing/2014/main" id="{271911CC-8994-B88A-19E2-BC994A3AA469}"/>
              </a:ext>
            </a:extLst>
          </p:cNvPr>
          <p:cNvSpPr>
            <a:spLocks/>
          </p:cNvSpPr>
          <p:nvPr/>
        </p:nvSpPr>
        <p:spPr>
          <a:xfrm>
            <a:off x="3910579" y="745514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Design &amp; Interior</a:t>
            </a:r>
          </a:p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 Solutions</a:t>
            </a:r>
          </a:p>
        </p:txBody>
      </p:sp>
      <p:sp>
        <p:nvSpPr>
          <p:cNvPr id="75" name="Rounded Rectangle 1023">
            <a:hlinkClick r:id="rId17" action="ppaction://hlinksldjump"/>
            <a:extLst>
              <a:ext uri="{FF2B5EF4-FFF2-40B4-BE49-F238E27FC236}">
                <a16:creationId xmlns:a16="http://schemas.microsoft.com/office/drawing/2014/main" id="{4530BB12-CC14-8C55-14A3-A8D32037555D}"/>
              </a:ext>
            </a:extLst>
          </p:cNvPr>
          <p:cNvSpPr>
            <a:spLocks/>
          </p:cNvSpPr>
          <p:nvPr/>
        </p:nvSpPr>
        <p:spPr>
          <a:xfrm>
            <a:off x="10499616" y="745514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User &amp; Experience Solutions</a:t>
            </a:r>
          </a:p>
        </p:txBody>
      </p:sp>
      <p:sp>
        <p:nvSpPr>
          <p:cNvPr id="76" name="Rounded Rectangle 1026">
            <a:hlinkClick r:id="rId18" action="ppaction://hlinksldjump"/>
            <a:extLst>
              <a:ext uri="{FF2B5EF4-FFF2-40B4-BE49-F238E27FC236}">
                <a16:creationId xmlns:a16="http://schemas.microsoft.com/office/drawing/2014/main" id="{AA112E9D-C551-20B9-0A48-838D9CDC4CE9}"/>
              </a:ext>
            </a:extLst>
          </p:cNvPr>
          <p:cNvSpPr>
            <a:spLocks/>
          </p:cNvSpPr>
          <p:nvPr/>
        </p:nvSpPr>
        <p:spPr>
          <a:xfrm>
            <a:off x="13794134" y="745514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Content Management Services</a:t>
            </a:r>
          </a:p>
        </p:txBody>
      </p:sp>
      <p:sp>
        <p:nvSpPr>
          <p:cNvPr id="77" name="Rounded Rectangle 596">
            <a:extLst>
              <a:ext uri="{FF2B5EF4-FFF2-40B4-BE49-F238E27FC236}">
                <a16:creationId xmlns:a16="http://schemas.microsoft.com/office/drawing/2014/main" id="{716F570A-3DD0-FA91-CDE7-723AB5E9961C}"/>
              </a:ext>
            </a:extLst>
          </p:cNvPr>
          <p:cNvSpPr>
            <a:spLocks/>
          </p:cNvSpPr>
          <p:nvPr/>
        </p:nvSpPr>
        <p:spPr>
          <a:xfrm>
            <a:off x="20383172" y="7455147"/>
            <a:ext cx="297559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Media Security</a:t>
            </a:r>
          </a:p>
        </p:txBody>
      </p:sp>
      <p:sp>
        <p:nvSpPr>
          <p:cNvPr id="79" name="Rounded Rectangle 596">
            <a:hlinkClick r:id="rId19" action="ppaction://hlinksldjump"/>
            <a:extLst>
              <a:ext uri="{FF2B5EF4-FFF2-40B4-BE49-F238E27FC236}">
                <a16:creationId xmlns:a16="http://schemas.microsoft.com/office/drawing/2014/main" id="{ABFB7B3E-D60E-EC79-88AD-4D1B4BB4B33C}"/>
              </a:ext>
            </a:extLst>
          </p:cNvPr>
          <p:cNvSpPr>
            <a:spLocks/>
          </p:cNvSpPr>
          <p:nvPr/>
        </p:nvSpPr>
        <p:spPr>
          <a:xfrm>
            <a:off x="19753767" y="10400478"/>
            <a:ext cx="360499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Room-as-a-Service</a:t>
            </a:r>
          </a:p>
        </p:txBody>
      </p:sp>
      <p:sp>
        <p:nvSpPr>
          <p:cNvPr id="80" name="Rounded Rectangle 617">
            <a:hlinkClick r:id="rId20" action="ppaction://hlinksldjump"/>
            <a:extLst>
              <a:ext uri="{FF2B5EF4-FFF2-40B4-BE49-F238E27FC236}">
                <a16:creationId xmlns:a16="http://schemas.microsoft.com/office/drawing/2014/main" id="{276F3B06-9457-931E-6037-627193EB3354}"/>
              </a:ext>
            </a:extLst>
          </p:cNvPr>
          <p:cNvSpPr>
            <a:spLocks/>
          </p:cNvSpPr>
          <p:nvPr/>
        </p:nvSpPr>
        <p:spPr>
          <a:xfrm>
            <a:off x="7779614" y="10400478"/>
            <a:ext cx="360499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Digital Signage</a:t>
            </a:r>
          </a:p>
        </p:txBody>
      </p:sp>
      <p:sp>
        <p:nvSpPr>
          <p:cNvPr id="81" name="Rounded Rectangle 624">
            <a:hlinkClick r:id="rId21" action="ppaction://hlinksldjump"/>
            <a:extLst>
              <a:ext uri="{FF2B5EF4-FFF2-40B4-BE49-F238E27FC236}">
                <a16:creationId xmlns:a16="http://schemas.microsoft.com/office/drawing/2014/main" id="{F197A3E1-C46E-DC2F-99B9-071F04D74AD5}"/>
              </a:ext>
            </a:extLst>
          </p:cNvPr>
          <p:cNvSpPr>
            <a:spLocks/>
          </p:cNvSpPr>
          <p:nvPr/>
        </p:nvSpPr>
        <p:spPr>
          <a:xfrm>
            <a:off x="3788230" y="10400478"/>
            <a:ext cx="360499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Pro Displays</a:t>
            </a:r>
            <a:endParaRPr lang="en-US" sz="2400" kern="1200">
              <a:latin typeface="Montserrat"/>
              <a:ea typeface="+mn-ea"/>
              <a:cs typeface="+mn-cs"/>
            </a:endParaRPr>
          </a:p>
        </p:txBody>
      </p:sp>
      <p:sp>
        <p:nvSpPr>
          <p:cNvPr id="82" name="Rounded Rectangle 1023">
            <a:hlinkClick r:id="rId22" action="ppaction://hlinksldjump"/>
            <a:extLst>
              <a:ext uri="{FF2B5EF4-FFF2-40B4-BE49-F238E27FC236}">
                <a16:creationId xmlns:a16="http://schemas.microsoft.com/office/drawing/2014/main" id="{E52A2A83-76EF-3F52-793C-C4DE62ACC515}"/>
              </a:ext>
            </a:extLst>
          </p:cNvPr>
          <p:cNvSpPr>
            <a:spLocks/>
          </p:cNvSpPr>
          <p:nvPr/>
        </p:nvSpPr>
        <p:spPr>
          <a:xfrm>
            <a:off x="11770998" y="10400478"/>
            <a:ext cx="360499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Audio, Lighting &amp; Climate Solutions</a:t>
            </a:r>
          </a:p>
        </p:txBody>
      </p:sp>
      <p:sp>
        <p:nvSpPr>
          <p:cNvPr id="83" name="Rounded Rectangle 1026">
            <a:hlinkClick r:id="rId23" action="ppaction://hlinksldjump"/>
            <a:extLst>
              <a:ext uri="{FF2B5EF4-FFF2-40B4-BE49-F238E27FC236}">
                <a16:creationId xmlns:a16="http://schemas.microsoft.com/office/drawing/2014/main" id="{E13AC0C9-11D3-0376-616E-A77378D117EE}"/>
              </a:ext>
            </a:extLst>
          </p:cNvPr>
          <p:cNvSpPr>
            <a:spLocks/>
          </p:cNvSpPr>
          <p:nvPr/>
        </p:nvSpPr>
        <p:spPr>
          <a:xfrm>
            <a:off x="15762383" y="10400478"/>
            <a:ext cx="3604997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Collaboration Devices</a:t>
            </a:r>
          </a:p>
        </p:txBody>
      </p:sp>
      <p:pic>
        <p:nvPicPr>
          <p:cNvPr id="85" name="Picture 84" descr="A logo on a black background&#10;&#10;Description automatically generated">
            <a:extLst>
              <a:ext uri="{FF2B5EF4-FFF2-40B4-BE49-F238E27FC236}">
                <a16:creationId xmlns:a16="http://schemas.microsoft.com/office/drawing/2014/main" id="{BCBEFBEA-29A7-1106-2568-548E36EB52A1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80080" y="1004060"/>
            <a:ext cx="6949450" cy="2167712"/>
          </a:xfrm>
          <a:prstGeom prst="rect">
            <a:avLst/>
          </a:prstGeom>
        </p:spPr>
      </p:pic>
      <p:pic>
        <p:nvPicPr>
          <p:cNvPr id="6" name="Picture 5">
            <a:hlinkClick r:id="rId25" action="ppaction://hlinksldjump" tooltip="Financing summary"/>
            <a:extLst>
              <a:ext uri="{FF2B5EF4-FFF2-40B4-BE49-F238E27FC236}">
                <a16:creationId xmlns:a16="http://schemas.microsoft.com/office/drawing/2014/main" id="{F75A2DC8-7F7B-5407-4464-B16459B1CB24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913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hink-cell data - do not delete" hidden="1">
            <a:extLst>
              <a:ext uri="{FF2B5EF4-FFF2-40B4-BE49-F238E27FC236}">
                <a16:creationId xmlns:a16="http://schemas.microsoft.com/office/drawing/2014/main" id="{38EA28E7-9097-1BAE-6616-46DD5990A5AE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74235287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7772400" imgH="10058400" progId="TCLayout.ActiveDocument.1">
                  <p:embed/>
                </p:oleObj>
              </mc:Choice>
              <mc:Fallback>
                <p:oleObj name="Diapositive think-cell" r:id="rId4" imgW="7772400" imgH="10058400" progId="TCLayout.ActiveDocument.1">
                  <p:embed/>
                  <p:pic>
                    <p:nvPicPr>
                      <p:cNvPr id="1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8EA28E7-9097-1BAE-6616-46DD5990A5A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" name="Picture Placeholder 30" descr="A group of people sitting at a table with laptops&#10;&#10;Description automatically generated">
            <a:extLst>
              <a:ext uri="{FF2B5EF4-FFF2-40B4-BE49-F238E27FC236}">
                <a16:creationId xmlns:a16="http://schemas.microsoft.com/office/drawing/2014/main" id="{178D22A4-3A2D-4258-9F59-3AFF01C17E80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8069406" y="130028"/>
            <a:ext cx="5784695" cy="3514988"/>
          </a:xfrm>
        </p:spPr>
      </p:pic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9DDAB091-8A58-7D9D-542B-2C81130C10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Spaces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1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2" name="Espace réservé du texte 42">
            <a:extLst>
              <a:ext uri="{FF2B5EF4-FFF2-40B4-BE49-F238E27FC236}">
                <a16:creationId xmlns:a16="http://schemas.microsoft.com/office/drawing/2014/main" id="{E4A0E3FA-18F4-03E1-7F77-8BD05C3C0C99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Seeking a reliable partner to equip meeting rooms in offices worldwide including high-quality solutions, uniformity, ease of use, inclusiveness, and top-tier services and support</a:t>
            </a:r>
          </a:p>
        </p:txBody>
      </p:sp>
      <p:sp>
        <p:nvSpPr>
          <p:cNvPr id="3" name="Espace réservé du texte 43">
            <a:extLst>
              <a:ext uri="{FF2B5EF4-FFF2-40B4-BE49-F238E27FC236}">
                <a16:creationId xmlns:a16="http://schemas.microsoft.com/office/drawing/2014/main" id="{E590280C-107E-CF88-8B1D-0B58B6E882D1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Equipment of 500 hybrid meeting room across 31 countries with: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Standardized hybrid audiovisual and collaboration solutions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Maintenance with support &amp; SLA agreement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Centralized stock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Unified supply chain process</a:t>
            </a:r>
          </a:p>
        </p:txBody>
      </p:sp>
      <p:sp>
        <p:nvSpPr>
          <p:cNvPr id="4" name="Espace réservé du texte 44">
            <a:extLst>
              <a:ext uri="{FF2B5EF4-FFF2-40B4-BE49-F238E27FC236}">
                <a16:creationId xmlns:a16="http://schemas.microsoft.com/office/drawing/2014/main" id="{54376C11-B600-9D8B-D973-3069994DC1BB}"/>
              </a:ext>
            </a:extLst>
          </p:cNvPr>
          <p:cNvSpPr txBox="1">
            <a:spLocks/>
          </p:cNvSpPr>
          <p:nvPr/>
        </p:nvSpPr>
        <p:spPr>
          <a:xfrm>
            <a:off x="15249166" y="10931916"/>
            <a:ext cx="3070621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Of attention and effectiveness with new meeting room</a:t>
            </a:r>
          </a:p>
        </p:txBody>
      </p:sp>
      <p:sp>
        <p:nvSpPr>
          <p:cNvPr id="5" name="Espace réservé du texte 45">
            <a:extLst>
              <a:ext uri="{FF2B5EF4-FFF2-40B4-BE49-F238E27FC236}">
                <a16:creationId xmlns:a16="http://schemas.microsoft.com/office/drawing/2014/main" id="{31D06DEF-F006-3A0F-CEF5-94E31E507551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Meeting rooms deployed in corporate offices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6" name="Espace réservé du texte 46">
            <a:extLst>
              <a:ext uri="{FF2B5EF4-FFF2-40B4-BE49-F238E27FC236}">
                <a16:creationId xmlns:a16="http://schemas.microsoft.com/office/drawing/2014/main" id="{A4512AF8-E9A1-4945-3833-D37A0DC0AC43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Countries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pic>
        <p:nvPicPr>
          <p:cNvPr id="7" name="Picture Placeholder 9" descr="A purple line drawing of a graph&#10;&#10;Description automatically generated">
            <a:extLst>
              <a:ext uri="{FF2B5EF4-FFF2-40B4-BE49-F238E27FC236}">
                <a16:creationId xmlns:a16="http://schemas.microsoft.com/office/drawing/2014/main" id="{32AB3EE0-BDFB-4582-4543-92611801E8BB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4" y="9026064"/>
            <a:ext cx="1645324" cy="1226970"/>
          </a:xfrm>
          <a:prstGeom prst="rect">
            <a:avLst/>
          </a:prstGeom>
        </p:spPr>
      </p:pic>
      <p:pic>
        <p:nvPicPr>
          <p:cNvPr id="8" name="Picture Placeholder 10" descr="A purple desk and chairs&#10;&#10;Description automatically generated">
            <a:extLst>
              <a:ext uri="{FF2B5EF4-FFF2-40B4-BE49-F238E27FC236}">
                <a16:creationId xmlns:a16="http://schemas.microsoft.com/office/drawing/2014/main" id="{A2DB58FD-7535-C874-3916-698DE30703CC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9" name="Picture Placeholder 11" descr="A purple ribbon with a check mark&#10;&#10;Description automatically generated">
            <a:extLst>
              <a:ext uri="{FF2B5EF4-FFF2-40B4-BE49-F238E27FC236}">
                <a16:creationId xmlns:a16="http://schemas.microsoft.com/office/drawing/2014/main" id="{BF344396-6E6C-A995-459E-F485B86C2342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0" name="Espace réservé du texte 51">
            <a:extLst>
              <a:ext uri="{FF2B5EF4-FFF2-40B4-BE49-F238E27FC236}">
                <a16:creationId xmlns:a16="http://schemas.microsoft.com/office/drawing/2014/main" id="{D3BB1DD0-F5EF-5B32-5E98-B7E8468B77A5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HVAC Industry</a:t>
            </a:r>
          </a:p>
        </p:txBody>
      </p:sp>
      <p:sp>
        <p:nvSpPr>
          <p:cNvPr id="11" name="Espace réservé du texte 53">
            <a:extLst>
              <a:ext uri="{FF2B5EF4-FFF2-40B4-BE49-F238E27FC236}">
                <a16:creationId xmlns:a16="http://schemas.microsoft.com/office/drawing/2014/main" id="{2823AFAC-B623-3A90-625A-E0E2E073EE08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+50%</a:t>
            </a:r>
          </a:p>
        </p:txBody>
      </p:sp>
      <p:sp>
        <p:nvSpPr>
          <p:cNvPr id="12" name="Espace réservé du texte 54">
            <a:extLst>
              <a:ext uri="{FF2B5EF4-FFF2-40B4-BE49-F238E27FC236}">
                <a16:creationId xmlns:a16="http://schemas.microsoft.com/office/drawing/2014/main" id="{F8E9A2C3-D0C8-D242-76FC-AB1E34FA00BB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+3k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3" name="Espace réservé du texte 55">
            <a:extLst>
              <a:ext uri="{FF2B5EF4-FFF2-40B4-BE49-F238E27FC236}">
                <a16:creationId xmlns:a16="http://schemas.microsoft.com/office/drawing/2014/main" id="{B8B1BA54-E39A-8DAE-AC61-C29EAF660AC7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&gt;30</a:t>
            </a:r>
            <a:endParaRPr kumimoji="0" lang="nl-NL" sz="4000" b="1" i="0" u="none" strike="noStrike" kern="1200" cap="none" spc="0" normalizeH="0" baseline="0" noProof="0" dirty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4" name="Espace réservé du texte 56">
            <a:extLst>
              <a:ext uri="{FF2B5EF4-FFF2-40B4-BE49-F238E27FC236}">
                <a16:creationId xmlns:a16="http://schemas.microsoft.com/office/drawing/2014/main" id="{8AF4700D-7B34-1074-3FDC-0E4F9A3467E3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rIns="9144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/>
                <a:ea typeface="+mn-ea"/>
                <a:cs typeface="+mn-cs"/>
              </a:rPr>
              <a:t>360° approach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/>
                <a:ea typeface="+mn-ea"/>
                <a:cs typeface="+mn-cs"/>
              </a:rPr>
              <a:t>: consultants, implementers, trainers &amp; service providers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 Medium" pitchFamily="2" charset="77"/>
              <a:ea typeface="+mn-ea"/>
              <a:cs typeface="+mn-cs"/>
            </a:endParaRPr>
          </a:p>
        </p:txBody>
      </p:sp>
      <p:sp>
        <p:nvSpPr>
          <p:cNvPr id="15" name="Espace réservé du texte 59">
            <a:extLst>
              <a:ext uri="{FF2B5EF4-FFF2-40B4-BE49-F238E27FC236}">
                <a16:creationId xmlns:a16="http://schemas.microsoft.com/office/drawing/2014/main" id="{468EB41B-AF4F-DA7D-4078-F4B9F8FB3D57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Experts for both tailor-made and standardized room solutions</a:t>
            </a:r>
          </a:p>
        </p:txBody>
      </p:sp>
      <p:sp>
        <p:nvSpPr>
          <p:cNvPr id="17" name="Espace réservé du texte 63">
            <a:extLst>
              <a:ext uri="{FF2B5EF4-FFF2-40B4-BE49-F238E27FC236}">
                <a16:creationId xmlns:a16="http://schemas.microsoft.com/office/drawing/2014/main" id="{64D4D8E9-0C70-9AFA-C8E7-5E92948C734F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User-centric solution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design with additional professional services</a:t>
            </a:r>
          </a:p>
        </p:txBody>
      </p:sp>
      <p:sp>
        <p:nvSpPr>
          <p:cNvPr id="18" name="Espace réservé du texte 65">
            <a:extLst>
              <a:ext uri="{FF2B5EF4-FFF2-40B4-BE49-F238E27FC236}">
                <a16:creationId xmlns:a16="http://schemas.microsoft.com/office/drawing/2014/main" id="{06625E93-556B-95BF-DAC2-F7454EC69C5B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Global presence with a local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and dedicated teams</a:t>
            </a:r>
          </a:p>
        </p:txBody>
      </p:sp>
      <p:sp>
        <p:nvSpPr>
          <p:cNvPr id="19" name="Espace réservé du texte 66">
            <a:extLst>
              <a:ext uri="{FF2B5EF4-FFF2-40B4-BE49-F238E27FC236}">
                <a16:creationId xmlns:a16="http://schemas.microsoft.com/office/drawing/2014/main" id="{2CB6E43D-CDF5-4E17-18F1-7E5C5B692EA2}"/>
              </a:ext>
            </a:extLst>
          </p:cNvPr>
          <p:cNvSpPr txBox="1">
            <a:spLocks/>
          </p:cNvSpPr>
          <p:nvPr/>
        </p:nvSpPr>
        <p:spPr>
          <a:xfrm>
            <a:off x="434975" y="4185240"/>
            <a:ext cx="8851266" cy="2293937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Office as a meeting place: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everything is designed to facilitate face-to-face and hybrid meetings, presentations and cooperation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Enhancement of all shared areas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entrance to auditorium, coffee corner to boardroom, creating spaces where teams can meet, interact, share information, and collaborate seamlessly</a:t>
            </a:r>
          </a:p>
        </p:txBody>
      </p:sp>
      <p:sp>
        <p:nvSpPr>
          <p:cNvPr id="20" name="Espace réservé du texte 67">
            <a:extLst>
              <a:ext uri="{FF2B5EF4-FFF2-40B4-BE49-F238E27FC236}">
                <a16:creationId xmlns:a16="http://schemas.microsoft.com/office/drawing/2014/main" id="{FB84E173-3BAE-63CE-6493-A3B416D32708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Cutting-edge corporate audiovisual integrations 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stunning video display, immersive and professional audio systems with a versatile infrastructure for (hybrid) meetings and presentations</a:t>
            </a:r>
          </a:p>
        </p:txBody>
      </p:sp>
      <p:sp>
        <p:nvSpPr>
          <p:cNvPr id="21" name="Espace réservé du texte 68">
            <a:extLst>
              <a:ext uri="{FF2B5EF4-FFF2-40B4-BE49-F238E27FC236}">
                <a16:creationId xmlns:a16="http://schemas.microsoft.com/office/drawing/2014/main" id="{6904834F-998A-27B9-8416-9DA4E65FFED8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8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8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administrative workload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a one-stop shop for all room types, spaces, and solutions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8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Access flexible and affordable options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that ensure seamless sharing of ideas and information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8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Total Cost of Ownership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(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TCO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)</a:t>
            </a:r>
          </a:p>
          <a:p>
            <a:pPr marL="360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EC1A8B2-C788-F248-61E5-EFFC6E565990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58420" y="6363062"/>
            <a:ext cx="3331157" cy="212359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0EF5A5-F3C4-6C36-07A3-CA42E8998507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7238" y="3358206"/>
            <a:ext cx="3294734" cy="23126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5635F0-6C3D-DEA6-86A3-2364C4A9F48B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1791" y="3686628"/>
            <a:ext cx="3160849" cy="3858261"/>
          </a:xfrm>
          <a:prstGeom prst="rect">
            <a:avLst/>
          </a:prstGeom>
        </p:spPr>
      </p:pic>
      <p:sp>
        <p:nvSpPr>
          <p:cNvPr id="25" name="Espace réservé du texte 41">
            <a:extLst>
              <a:ext uri="{FF2B5EF4-FFF2-40B4-BE49-F238E27FC236}">
                <a16:creationId xmlns:a16="http://schemas.microsoft.com/office/drawing/2014/main" id="{92744D2E-59D0-585B-C221-DF08A3211991}"/>
              </a:ext>
            </a:extLst>
          </p:cNvPr>
          <p:cNvSpPr txBox="1">
            <a:spLocks/>
          </p:cNvSpPr>
          <p:nvPr/>
        </p:nvSpPr>
        <p:spPr>
          <a:xfrm>
            <a:off x="434975" y="3766353"/>
            <a:ext cx="9264713" cy="448526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0" i="0" kern="1200">
                <a:solidFill>
                  <a:schemeClr val="bg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Transform corporate offices into vibrant InOffice experience:</a:t>
            </a:r>
          </a:p>
        </p:txBody>
      </p:sp>
      <p:sp>
        <p:nvSpPr>
          <p:cNvPr id="26" name="Espace réservé du texte 66">
            <a:extLst>
              <a:ext uri="{FF2B5EF4-FFF2-40B4-BE49-F238E27FC236}">
                <a16:creationId xmlns:a16="http://schemas.microsoft.com/office/drawing/2014/main" id="{EA23427F-82E9-160C-2A2B-2B06DE6F893C}"/>
              </a:ext>
            </a:extLst>
          </p:cNvPr>
          <p:cNvSpPr txBox="1">
            <a:spLocks/>
          </p:cNvSpPr>
          <p:nvPr/>
        </p:nvSpPr>
        <p:spPr>
          <a:xfrm>
            <a:off x="434975" y="6940393"/>
            <a:ext cx="8851266" cy="156459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Room design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(with attention to sightlines, furniture, technology integration and lighting),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User training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Remote management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27" name="Espace réservé du texte 41">
            <a:extLst>
              <a:ext uri="{FF2B5EF4-FFF2-40B4-BE49-F238E27FC236}">
                <a16:creationId xmlns:a16="http://schemas.microsoft.com/office/drawing/2014/main" id="{39451E67-910A-2AC4-3B62-361338CEEE85}"/>
              </a:ext>
            </a:extLst>
          </p:cNvPr>
          <p:cNvSpPr txBox="1">
            <a:spLocks/>
          </p:cNvSpPr>
          <p:nvPr/>
        </p:nvSpPr>
        <p:spPr>
          <a:xfrm>
            <a:off x="434975" y="6510919"/>
            <a:ext cx="9264713" cy="448526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0" i="0" kern="1200">
                <a:solidFill>
                  <a:schemeClr val="bg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Supported by professional and smart services: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172A944-F11D-C605-B081-CD6A853CAA5A}"/>
              </a:ext>
            </a:extLst>
          </p:cNvPr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6056" y="12881101"/>
            <a:ext cx="5921123" cy="679198"/>
          </a:xfrm>
          <a:prstGeom prst="rect">
            <a:avLst/>
          </a:prstGeom>
        </p:spPr>
      </p:pic>
      <p:sp>
        <p:nvSpPr>
          <p:cNvPr id="29" name="Espace réservé du texte 35">
            <a:extLst>
              <a:ext uri="{FF2B5EF4-FFF2-40B4-BE49-F238E27FC236}">
                <a16:creationId xmlns:a16="http://schemas.microsoft.com/office/drawing/2014/main" id="{A35C513A-2226-A4CA-2AEC-EC3A831D0F6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Corporate Offices</a:t>
            </a:r>
          </a:p>
        </p:txBody>
      </p:sp>
    </p:spTree>
    <p:extLst>
      <p:ext uri="{BB962C8B-B14F-4D97-AF65-F5344CB8AC3E}">
        <p14:creationId xmlns:p14="http://schemas.microsoft.com/office/powerpoint/2010/main" val="29888090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Picture Placeholder 247" descr="A person holding a calculator and a tablet&#10;&#10;Description automatically generated">
            <a:extLst>
              <a:ext uri="{FF2B5EF4-FFF2-40B4-BE49-F238E27FC236}">
                <a16:creationId xmlns:a16="http://schemas.microsoft.com/office/drawing/2014/main" id="{7A53F9AE-148B-560D-F486-1B7D3579179F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8313246" y="213848"/>
            <a:ext cx="5784695" cy="3514988"/>
          </a:xfrm>
        </p:spPr>
      </p:pic>
      <p:sp>
        <p:nvSpPr>
          <p:cNvPr id="175" name="Text Placeholder 174">
            <a:extLst>
              <a:ext uri="{FF2B5EF4-FFF2-40B4-BE49-F238E27FC236}">
                <a16:creationId xmlns:a16="http://schemas.microsoft.com/office/drawing/2014/main" id="{0064BB3E-D7EA-0C9A-11E1-ABEA057A3C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Retail</a:t>
            </a:r>
          </a:p>
        </p:txBody>
      </p:sp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9DDAB091-8A58-7D9D-542B-2C81130C10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Digital Spaces</a:t>
            </a:r>
          </a:p>
        </p:txBody>
      </p:sp>
      <p:sp>
        <p:nvSpPr>
          <p:cNvPr id="181" name="Text Placeholder 180">
            <a:extLst>
              <a:ext uri="{FF2B5EF4-FFF2-40B4-BE49-F238E27FC236}">
                <a16:creationId xmlns:a16="http://schemas.microsoft.com/office/drawing/2014/main" id="{475F39A4-FCF2-5C4F-1D42-D4B1DDB6FC2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867953"/>
            <a:ext cx="7691560" cy="448526"/>
          </a:xfrm>
        </p:spPr>
        <p:txBody>
          <a:bodyPr/>
          <a:lstStyle/>
          <a:p>
            <a:r>
              <a:rPr lang="en-US" dirty="0"/>
              <a:t>Connected physical and digital stores to enhance the consumer journey:</a:t>
            </a:r>
          </a:p>
          <a:p>
            <a:endParaRPr lang="en-US" dirty="0"/>
          </a:p>
        </p:txBody>
      </p:sp>
      <p:sp>
        <p:nvSpPr>
          <p:cNvPr id="182" name="Text Placeholder 181">
            <a:extLst>
              <a:ext uri="{FF2B5EF4-FFF2-40B4-BE49-F238E27FC236}">
                <a16:creationId xmlns:a16="http://schemas.microsoft.com/office/drawing/2014/main" id="{B828C412-9069-847E-FE59-CEC40C183ED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The client seeks to enhance the shopping experience, upgrade the sales and personalization process, and unify and standardize process across Europe and globally</a:t>
            </a:r>
          </a:p>
          <a:p>
            <a:endParaRPr lang="en-US" dirty="0"/>
          </a:p>
        </p:txBody>
      </p:sp>
      <p:sp>
        <p:nvSpPr>
          <p:cNvPr id="183" name="Text Placeholder 182">
            <a:extLst>
              <a:ext uri="{FF2B5EF4-FFF2-40B4-BE49-F238E27FC236}">
                <a16:creationId xmlns:a16="http://schemas.microsoft.com/office/drawing/2014/main" id="{B3DC1250-0190-7B4D-2A8B-3AF78C15020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A complete and immersive shopping experience for users including:</a:t>
            </a:r>
          </a:p>
          <a:p>
            <a:pPr marL="285750" indent="-285750">
              <a:buFontTx/>
              <a:buChar char="-"/>
            </a:pPr>
            <a:r>
              <a:rPr lang="en-US" dirty="0"/>
              <a:t>More than 100 dealerships designed worldwide</a:t>
            </a:r>
          </a:p>
          <a:p>
            <a:pPr marL="285750" indent="-285750">
              <a:buFontTx/>
              <a:buChar char="-"/>
            </a:pPr>
            <a:r>
              <a:rPr lang="en-US" dirty="0"/>
              <a:t>120 people working on the 5-year project </a:t>
            </a:r>
          </a:p>
          <a:p>
            <a:pPr marL="285750" indent="-285750">
              <a:buFontTx/>
              <a:buChar char="-"/>
            </a:pPr>
            <a:r>
              <a:rPr lang="en-US" dirty="0"/>
              <a:t>Over 10,000 items deployed </a:t>
            </a:r>
          </a:p>
          <a:p>
            <a:endParaRPr lang="en-US" dirty="0"/>
          </a:p>
        </p:txBody>
      </p:sp>
      <p:sp>
        <p:nvSpPr>
          <p:cNvPr id="191" name="Text Placeholder 190">
            <a:extLst>
              <a:ext uri="{FF2B5EF4-FFF2-40B4-BE49-F238E27FC236}">
                <a16:creationId xmlns:a16="http://schemas.microsoft.com/office/drawing/2014/main" id="{95C285E0-6615-486E-0A06-559F0A9E703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 dirty="0"/>
              <a:t>Automotive industry</a:t>
            </a:r>
          </a:p>
        </p:txBody>
      </p:sp>
      <p:sp>
        <p:nvSpPr>
          <p:cNvPr id="206" name="Text Placeholder 205">
            <a:extLst>
              <a:ext uri="{FF2B5EF4-FFF2-40B4-BE49-F238E27FC236}">
                <a16:creationId xmlns:a16="http://schemas.microsoft.com/office/drawing/2014/main" id="{D696885B-2939-0598-7C8E-A4A7AB00D76A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411663"/>
            <a:ext cx="8302625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 dirty="0"/>
              <a:t>Consultancy and interior design </a:t>
            </a:r>
            <a:r>
              <a:rPr lang="en-US" dirty="0"/>
              <a:t>to create immersive spaces that optimize operational processes and elevate the retail experience</a:t>
            </a:r>
          </a:p>
          <a:p>
            <a:pPr>
              <a:spcBef>
                <a:spcPts val="1800"/>
              </a:spcBef>
            </a:pPr>
            <a:r>
              <a:rPr lang="en-US" b="1" dirty="0"/>
              <a:t>Tailor-made communication and experience </a:t>
            </a:r>
            <a:r>
              <a:rPr lang="en-US" dirty="0"/>
              <a:t>to develop, adapt, and distribute your brand guidelines to enhance customer engagement with cutting-edge tools</a:t>
            </a:r>
          </a:p>
          <a:p>
            <a:pPr>
              <a:spcBef>
                <a:spcPts val="1800"/>
              </a:spcBef>
            </a:pPr>
            <a:r>
              <a:rPr lang="en-US" b="1" dirty="0"/>
              <a:t>Global integration through partnerships</a:t>
            </a:r>
            <a:r>
              <a:rPr lang="en-US" dirty="0"/>
              <a:t> with world-class technology providers, delivering innovative solutions across all projects worldwide</a:t>
            </a:r>
          </a:p>
          <a:p>
            <a:pPr>
              <a:spcBef>
                <a:spcPts val="1800"/>
              </a:spcBef>
            </a:pPr>
            <a:r>
              <a:rPr lang="en-US" b="1" dirty="0"/>
              <a:t>24/7 management </a:t>
            </a:r>
            <a:r>
              <a:rPr lang="en-US" dirty="0"/>
              <a:t>with multilingual nearshore monitoring through MSC in Spain</a:t>
            </a:r>
          </a:p>
        </p:txBody>
      </p:sp>
      <p:sp>
        <p:nvSpPr>
          <p:cNvPr id="208" name="Text Placeholder 207">
            <a:extLst>
              <a:ext uri="{FF2B5EF4-FFF2-40B4-BE49-F238E27FC236}">
                <a16:creationId xmlns:a16="http://schemas.microsoft.com/office/drawing/2014/main" id="{07A90CC0-D9AB-5B71-F82C-633CDD2B17C4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 dirty="0"/>
              <a:t>Optimize processes </a:t>
            </a:r>
            <a:r>
              <a:rPr lang="en-US" dirty="0"/>
              <a:t>and improve efficiency</a:t>
            </a:r>
          </a:p>
          <a:p>
            <a:pPr>
              <a:spcBef>
                <a:spcPts val="1800"/>
              </a:spcBef>
            </a:pPr>
            <a:r>
              <a:rPr lang="en-US" b="1" dirty="0"/>
              <a:t>Access a wide range of solutions and technologies</a:t>
            </a:r>
          </a:p>
          <a:p>
            <a:pPr>
              <a:spcBef>
                <a:spcPts val="1800"/>
              </a:spcBef>
            </a:pPr>
            <a:r>
              <a:rPr lang="en-US" b="1" dirty="0"/>
              <a:t>Expand your business internationally more efficiently</a:t>
            </a:r>
          </a:p>
          <a:p>
            <a:pPr>
              <a:spcBef>
                <a:spcPts val="1800"/>
              </a:spcBef>
            </a:pPr>
            <a:r>
              <a:rPr lang="en-US" b="1" dirty="0"/>
              <a:t>Accelerate the implementation of new projects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7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227" name="Espace réservé du texte 67">
            <a:extLst>
              <a:ext uri="{FF2B5EF4-FFF2-40B4-BE49-F238E27FC236}">
                <a16:creationId xmlns:a16="http://schemas.microsoft.com/office/drawing/2014/main" id="{C0ADC978-64EB-294D-CECE-D140C42DF292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447675" y="1327150"/>
            <a:ext cx="17065625" cy="1276350"/>
          </a:xfrm>
        </p:spPr>
        <p:txBody>
          <a:bodyPr/>
          <a:lstStyle/>
          <a:p>
            <a:r>
              <a:rPr lang="en-US" b="1" dirty="0"/>
              <a:t>Transform physical spaces into more attractive digital environments </a:t>
            </a:r>
            <a:r>
              <a:rPr lang="en-US" dirty="0"/>
              <a:t>through the integration of audiovisual systems, the creation of spectacular content and innovative sensory marketing solutions</a:t>
            </a:r>
          </a:p>
        </p:txBody>
      </p:sp>
      <p:sp>
        <p:nvSpPr>
          <p:cNvPr id="228" name="Espace réservé du texte 56">
            <a:extLst>
              <a:ext uri="{FF2B5EF4-FFF2-40B4-BE49-F238E27FC236}">
                <a16:creationId xmlns:a16="http://schemas.microsoft.com/office/drawing/2014/main" id="{B5D7CE19-F53B-A662-4F00-AA942D953A98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 wrap="square" lIns="90000" tIns="0" rIns="91440" bIns="0" anchor="ctr">
            <a:noAutofit/>
          </a:bodyPr>
          <a:lstStyle/>
          <a:p>
            <a:r>
              <a:rPr lang="en-US" b="1" dirty="0">
                <a:latin typeface="Montserrat Medium"/>
              </a:rPr>
              <a:t>Worldwide deployment managed by one single partner </a:t>
            </a:r>
          </a:p>
        </p:txBody>
      </p:sp>
      <p:sp>
        <p:nvSpPr>
          <p:cNvPr id="229" name="Espace réservé du texte 59">
            <a:extLst>
              <a:ext uri="{FF2B5EF4-FFF2-40B4-BE49-F238E27FC236}">
                <a16:creationId xmlns:a16="http://schemas.microsoft.com/office/drawing/2014/main" id="{A2A9BAC4-DA2E-E67A-26B5-C57240BA3FAC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 dirty="0"/>
              <a:t>Full project support </a:t>
            </a:r>
            <a:r>
              <a:rPr lang="en-US" dirty="0"/>
              <a:t>from definition and design to delivery, integration, and ongoing support</a:t>
            </a:r>
          </a:p>
        </p:txBody>
      </p:sp>
      <p:sp>
        <p:nvSpPr>
          <p:cNvPr id="230" name="Espace réservé du texte 61">
            <a:extLst>
              <a:ext uri="{FF2B5EF4-FFF2-40B4-BE49-F238E27FC236}">
                <a16:creationId xmlns:a16="http://schemas.microsoft.com/office/drawing/2014/main" id="{62241C30-0577-25BE-BFE3-A218B8CF26DD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 dirty="0"/>
              <a:t>A creative team dedicated</a:t>
            </a:r>
            <a:r>
              <a:rPr lang="en-US" dirty="0"/>
              <a:t> to elevating your brand</a:t>
            </a:r>
          </a:p>
        </p:txBody>
      </p:sp>
      <p:sp>
        <p:nvSpPr>
          <p:cNvPr id="231" name="Espace réservé du texte 63">
            <a:extLst>
              <a:ext uri="{FF2B5EF4-FFF2-40B4-BE49-F238E27FC236}">
                <a16:creationId xmlns:a16="http://schemas.microsoft.com/office/drawing/2014/main" id="{B8B8A81A-3567-D028-B1FF-A4E943340FAC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 dirty="0"/>
              <a:t>Cutting-edge tools </a:t>
            </a:r>
            <a:r>
              <a:rPr lang="en-US" dirty="0"/>
              <a:t>to optimize recurring operations</a:t>
            </a:r>
          </a:p>
        </p:txBody>
      </p:sp>
      <p:pic>
        <p:nvPicPr>
          <p:cNvPr id="235" name="Picture 6" descr="Une image contenant Graphique, symbole, art, Lilas&#10;&#10;Description générée automatiquement">
            <a:extLst>
              <a:ext uri="{FF2B5EF4-FFF2-40B4-BE49-F238E27FC236}">
                <a16:creationId xmlns:a16="http://schemas.microsoft.com/office/drawing/2014/main" id="{E37A7583-B6C2-C229-B0BC-67159B3E0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705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2">
            <a:extLst>
              <a:ext uri="{FF2B5EF4-FFF2-40B4-BE49-F238E27FC236}">
                <a16:creationId xmlns:a16="http://schemas.microsoft.com/office/drawing/2014/main" id="{355EE020-C778-403D-A5CF-C531BCB74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6181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4">
            <a:extLst>
              <a:ext uri="{FF2B5EF4-FFF2-40B4-BE49-F238E27FC236}">
                <a16:creationId xmlns:a16="http://schemas.microsoft.com/office/drawing/2014/main" id="{FA0D352F-9AD8-C47E-EECA-F10F49574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9443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8" name="Espace réservé du texte 44">
            <a:extLst>
              <a:ext uri="{FF2B5EF4-FFF2-40B4-BE49-F238E27FC236}">
                <a16:creationId xmlns:a16="http://schemas.microsoft.com/office/drawing/2014/main" id="{ADF3A82F-1469-75EB-5E4D-3439CCAA898E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515624" y="10931916"/>
            <a:ext cx="2537704" cy="845439"/>
          </a:xfrm>
        </p:spPr>
        <p:txBody>
          <a:bodyPr/>
          <a:lstStyle/>
          <a:p>
            <a:r>
              <a:rPr lang="en-US" dirty="0"/>
              <a:t>Projects dedicated to Retail</a:t>
            </a:r>
          </a:p>
        </p:txBody>
      </p:sp>
      <p:sp>
        <p:nvSpPr>
          <p:cNvPr id="239" name="Espace réservé du texte 45">
            <a:extLst>
              <a:ext uri="{FF2B5EF4-FFF2-40B4-BE49-F238E27FC236}">
                <a16:creationId xmlns:a16="http://schemas.microsoft.com/office/drawing/2014/main" id="{70086C89-DAC1-B444-38C6-14BC0BE8621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248244" y="10931916"/>
            <a:ext cx="2537704" cy="845439"/>
          </a:xfrm>
        </p:spPr>
        <p:txBody>
          <a:bodyPr/>
          <a:lstStyle/>
          <a:p>
            <a:r>
              <a:rPr lang="en-US" dirty="0"/>
              <a:t>Countries with Retail projects done by Gather</a:t>
            </a:r>
          </a:p>
        </p:txBody>
      </p:sp>
      <p:sp>
        <p:nvSpPr>
          <p:cNvPr id="240" name="Espace réservé du texte 46">
            <a:extLst>
              <a:ext uri="{FF2B5EF4-FFF2-40B4-BE49-F238E27FC236}">
                <a16:creationId xmlns:a16="http://schemas.microsoft.com/office/drawing/2014/main" id="{4726E5D3-5D07-9008-ED73-73580C41949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0853979" y="10931916"/>
            <a:ext cx="2791474" cy="845439"/>
          </a:xfrm>
        </p:spPr>
        <p:txBody>
          <a:bodyPr/>
          <a:lstStyle/>
          <a:p>
            <a:r>
              <a:rPr lang="en-US" dirty="0"/>
              <a:t>Specialized technicians for installations</a:t>
            </a:r>
          </a:p>
        </p:txBody>
      </p:sp>
      <p:sp>
        <p:nvSpPr>
          <p:cNvPr id="241" name="Espace réservé du texte 53">
            <a:extLst>
              <a:ext uri="{FF2B5EF4-FFF2-40B4-BE49-F238E27FC236}">
                <a16:creationId xmlns:a16="http://schemas.microsoft.com/office/drawing/2014/main" id="{B15C5983-7D20-9228-C9AD-8A2858161A8B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5515624" y="10253034"/>
            <a:ext cx="2537704" cy="587174"/>
          </a:xfrm>
        </p:spPr>
        <p:txBody>
          <a:bodyPr/>
          <a:lstStyle/>
          <a:p>
            <a:r>
              <a:rPr lang="en-US" dirty="0"/>
              <a:t>&gt;8k</a:t>
            </a:r>
          </a:p>
        </p:txBody>
      </p:sp>
      <p:sp>
        <p:nvSpPr>
          <p:cNvPr id="242" name="Espace réservé du texte 54">
            <a:extLst>
              <a:ext uri="{FF2B5EF4-FFF2-40B4-BE49-F238E27FC236}">
                <a16:creationId xmlns:a16="http://schemas.microsoft.com/office/drawing/2014/main" id="{742FACC9-5315-AEEE-DD3F-AC72A499A09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8248244" y="10253034"/>
            <a:ext cx="2537704" cy="587174"/>
          </a:xfrm>
        </p:spPr>
        <p:txBody>
          <a:bodyPr/>
          <a:lstStyle/>
          <a:p>
            <a:r>
              <a:rPr lang="en-US" dirty="0"/>
              <a:t>&gt;110</a:t>
            </a:r>
          </a:p>
        </p:txBody>
      </p:sp>
      <p:sp>
        <p:nvSpPr>
          <p:cNvPr id="243" name="Espace réservé du texte 55">
            <a:extLst>
              <a:ext uri="{FF2B5EF4-FFF2-40B4-BE49-F238E27FC236}">
                <a16:creationId xmlns:a16="http://schemas.microsoft.com/office/drawing/2014/main" id="{EEEB1AB0-E72B-E3F8-F7E6-15DF0BC03A2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20980864" y="10253034"/>
            <a:ext cx="2537704" cy="587174"/>
          </a:xfrm>
        </p:spPr>
        <p:txBody>
          <a:bodyPr/>
          <a:lstStyle/>
          <a:p>
            <a:r>
              <a:rPr lang="en-US" dirty="0"/>
              <a:t>&gt;200</a:t>
            </a:r>
          </a:p>
        </p:txBody>
      </p:sp>
      <p:pic>
        <p:nvPicPr>
          <p:cNvPr id="244" name="Picture 243">
            <a:extLst>
              <a:ext uri="{FF2B5EF4-FFF2-40B4-BE49-F238E27FC236}">
                <a16:creationId xmlns:a16="http://schemas.microsoft.com/office/drawing/2014/main" id="{07CCF970-A361-9239-D8FA-AE81F3F59E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208000" y="4700083"/>
            <a:ext cx="3882478" cy="1953968"/>
          </a:xfrm>
          <a:prstGeom prst="rect">
            <a:avLst/>
          </a:prstGeom>
        </p:spPr>
      </p:pic>
      <p:pic>
        <p:nvPicPr>
          <p:cNvPr id="245" name="Picture 244">
            <a:extLst>
              <a:ext uri="{FF2B5EF4-FFF2-40B4-BE49-F238E27FC236}">
                <a16:creationId xmlns:a16="http://schemas.microsoft.com/office/drawing/2014/main" id="{48E9D95B-8C6A-6699-99B1-5F215598A6E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98587" y="4638387"/>
            <a:ext cx="3279493" cy="3662409"/>
          </a:xfrm>
          <a:prstGeom prst="rect">
            <a:avLst/>
          </a:prstGeom>
        </p:spPr>
      </p:pic>
      <p:pic>
        <p:nvPicPr>
          <p:cNvPr id="246" name="Picture 245">
            <a:extLst>
              <a:ext uri="{FF2B5EF4-FFF2-40B4-BE49-F238E27FC236}">
                <a16:creationId xmlns:a16="http://schemas.microsoft.com/office/drawing/2014/main" id="{22C8B057-C5D8-7F6C-E52A-848B8EB0658F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7396" y="12886813"/>
            <a:ext cx="6022279" cy="66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620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hink-cell data - do not delete" hidden="1">
            <a:extLst>
              <a:ext uri="{FF2B5EF4-FFF2-40B4-BE49-F238E27FC236}">
                <a16:creationId xmlns:a16="http://schemas.microsoft.com/office/drawing/2014/main" id="{AE96152B-614F-BE2E-E172-B9439009128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4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E96152B-614F-BE2E-E172-B943900912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" name="Picture Placeholder 43" descr="A person and person standing at a desk with luggage&#10;&#10;Description automatically generated">
            <a:extLst>
              <a:ext uri="{FF2B5EF4-FFF2-40B4-BE49-F238E27FC236}">
                <a16:creationId xmlns:a16="http://schemas.microsoft.com/office/drawing/2014/main" id="{2783F9B4-45DE-0805-BCFB-F385A5B947B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7208671" y="390864"/>
            <a:ext cx="5719909" cy="3475622"/>
          </a:xfrm>
        </p:spPr>
      </p:pic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9DDAB091-8A58-7D9D-542B-2C81130C10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Spaces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21" name="Espace réservé du texte 42">
            <a:extLst>
              <a:ext uri="{FF2B5EF4-FFF2-40B4-BE49-F238E27FC236}">
                <a16:creationId xmlns:a16="http://schemas.microsoft.com/office/drawing/2014/main" id="{45C4F9C8-C82F-D1D9-A075-4C87085E5C58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Integrate TV solution in the hotel for all rooms and common areas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22" name="Espace réservé du texte 43">
            <a:extLst>
              <a:ext uri="{FF2B5EF4-FFF2-40B4-BE49-F238E27FC236}">
                <a16:creationId xmlns:a16="http://schemas.microsoft.com/office/drawing/2014/main" id="{610A3C54-6293-B798-89BD-F584764CC57B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799038" cy="325470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  <a:sym typeface="Arial"/>
              </a:rPr>
              <a:t>Installation of LG LED screens All-in-One in strategic areas of the hotel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  <a:sym typeface="Arial"/>
              </a:rPr>
              <a:t>Digital signage among main areas, projecting audiovisual content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  <a:sym typeface="Arial"/>
              </a:rPr>
              <a:t>TV signal for specific moments as sport events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  <a:sym typeface="Arial"/>
              </a:rPr>
              <a:t>Specific TV solutions for the room, more than 200 rooms equipped</a:t>
            </a:r>
          </a:p>
        </p:txBody>
      </p:sp>
      <p:sp>
        <p:nvSpPr>
          <p:cNvPr id="23" name="Espace réservé du texte 45">
            <a:extLst>
              <a:ext uri="{FF2B5EF4-FFF2-40B4-BE49-F238E27FC236}">
                <a16:creationId xmlns:a16="http://schemas.microsoft.com/office/drawing/2014/main" id="{E5EBEC40-DFFB-8D1D-9276-7768E3B54CE8}"/>
              </a:ext>
            </a:extLst>
          </p:cNvPr>
          <p:cNvSpPr txBox="1">
            <a:spLocks/>
          </p:cNvSpPr>
          <p:nvPr/>
        </p:nvSpPr>
        <p:spPr>
          <a:xfrm>
            <a:off x="18121359" y="10931916"/>
            <a:ext cx="279147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Years experience in hospitality sector</a:t>
            </a:r>
          </a:p>
        </p:txBody>
      </p:sp>
      <p:sp>
        <p:nvSpPr>
          <p:cNvPr id="24" name="Espace réservé du texte 46">
            <a:extLst>
              <a:ext uri="{FF2B5EF4-FFF2-40B4-BE49-F238E27FC236}">
                <a16:creationId xmlns:a16="http://schemas.microsoft.com/office/drawing/2014/main" id="{B232A200-0A2D-B8D1-48F9-F3D3618C6CBE}"/>
              </a:ext>
            </a:extLst>
          </p:cNvPr>
          <p:cNvSpPr txBox="1">
            <a:spLocks/>
          </p:cNvSpPr>
          <p:nvPr/>
        </p:nvSpPr>
        <p:spPr>
          <a:xfrm>
            <a:off x="20853978" y="10931916"/>
            <a:ext cx="279147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TV delivered in hotel per year</a:t>
            </a:r>
          </a:p>
        </p:txBody>
      </p:sp>
      <p:sp>
        <p:nvSpPr>
          <p:cNvPr id="25" name="Espace réservé du texte 51">
            <a:extLst>
              <a:ext uri="{FF2B5EF4-FFF2-40B4-BE49-F238E27FC236}">
                <a16:creationId xmlns:a16="http://schemas.microsoft.com/office/drawing/2014/main" id="{0643CBA3-4F43-9988-1759-608E2D1B92DE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Hotel</a:t>
            </a:r>
          </a:p>
        </p:txBody>
      </p:sp>
      <p:sp>
        <p:nvSpPr>
          <p:cNvPr id="26" name="Espace réservé du texte 54">
            <a:extLst>
              <a:ext uri="{FF2B5EF4-FFF2-40B4-BE49-F238E27FC236}">
                <a16:creationId xmlns:a16="http://schemas.microsoft.com/office/drawing/2014/main" id="{3F465E21-54AE-CEE1-1755-0EEDF5FC455A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&gt;25</a:t>
            </a:r>
          </a:p>
        </p:txBody>
      </p:sp>
      <p:sp>
        <p:nvSpPr>
          <p:cNvPr id="27" name="Espace réservé du texte 55">
            <a:extLst>
              <a:ext uri="{FF2B5EF4-FFF2-40B4-BE49-F238E27FC236}">
                <a16:creationId xmlns:a16="http://schemas.microsoft.com/office/drawing/2014/main" id="{74D3D589-4AE2-D868-CFAF-67253890A629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&gt;25k</a:t>
            </a:r>
          </a:p>
        </p:txBody>
      </p:sp>
      <p:sp>
        <p:nvSpPr>
          <p:cNvPr id="28" name="Espace réservé du texte 56">
            <a:extLst>
              <a:ext uri="{FF2B5EF4-FFF2-40B4-BE49-F238E27FC236}">
                <a16:creationId xmlns:a16="http://schemas.microsoft.com/office/drawing/2014/main" id="{CE3BBD19-9E21-146D-956B-B27E1F811E44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Integrator with the highest number of success stories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in hotel sector</a:t>
            </a:r>
          </a:p>
        </p:txBody>
      </p:sp>
      <p:sp>
        <p:nvSpPr>
          <p:cNvPr id="29" name="Espace réservé du texte 59">
            <a:extLst>
              <a:ext uri="{FF2B5EF4-FFF2-40B4-BE49-F238E27FC236}">
                <a16:creationId xmlns:a16="http://schemas.microsoft.com/office/drawing/2014/main" id="{0A298AEA-7C39-85B4-E36A-591F03F9DA19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Caribbean and Brazil warehouse </a:t>
            </a:r>
          </a:p>
        </p:txBody>
      </p:sp>
      <p:sp>
        <p:nvSpPr>
          <p:cNvPr id="30" name="Espace réservé du texte 61">
            <a:extLst>
              <a:ext uri="{FF2B5EF4-FFF2-40B4-BE49-F238E27FC236}">
                <a16:creationId xmlns:a16="http://schemas.microsoft.com/office/drawing/2014/main" id="{285640AE-0B2B-506E-A882-11A27E9E6884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360° approach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: consultants, implementers, trainers &amp; service providers</a:t>
            </a:r>
          </a:p>
        </p:txBody>
      </p:sp>
      <p:sp>
        <p:nvSpPr>
          <p:cNvPr id="31" name="Espace réservé du texte 63">
            <a:extLst>
              <a:ext uri="{FF2B5EF4-FFF2-40B4-BE49-F238E27FC236}">
                <a16:creationId xmlns:a16="http://schemas.microsoft.com/office/drawing/2014/main" id="{E7E0FB11-9CF8-849F-A2EE-544F504301B3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617416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Full support spanning project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definition, solution design, delivery, integration, and ongoing assistance</a:t>
            </a:r>
          </a:p>
        </p:txBody>
      </p:sp>
      <p:sp>
        <p:nvSpPr>
          <p:cNvPr id="32" name="Espace réservé du texte 66">
            <a:extLst>
              <a:ext uri="{FF2B5EF4-FFF2-40B4-BE49-F238E27FC236}">
                <a16:creationId xmlns:a16="http://schemas.microsoft.com/office/drawing/2014/main" id="{326389FB-4EDD-8356-7061-BA2F06803B36}"/>
              </a:ext>
            </a:extLst>
          </p:cNvPr>
          <p:cNvSpPr txBox="1">
            <a:spLocks/>
          </p:cNvSpPr>
          <p:nvPr/>
        </p:nvSpPr>
        <p:spPr>
          <a:xfrm>
            <a:off x="434975" y="3806990"/>
            <a:ext cx="9903182" cy="475638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2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Spectacular audiovisual solution for each room, elevating the guest experience from the entrance to the top of the business: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lobby, common areas, meeting rooms, guest room…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entertainment services on the hotel room: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Professional TV equipment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accessories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Casting service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from Chromecast integrated into the television to the server that guarantees isolation between rooms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Infotainment service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composed of an operating system embedded in the television and a content server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Hotel Communications Services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including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WiFi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network, network electronics, captive portal, firewalls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Additional hospitality equipment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Lighting, safety deposit boxes, minibars, telephony...</a:t>
            </a:r>
          </a:p>
        </p:txBody>
      </p:sp>
      <p:sp>
        <p:nvSpPr>
          <p:cNvPr id="33" name="Espace réservé du texte 67">
            <a:extLst>
              <a:ext uri="{FF2B5EF4-FFF2-40B4-BE49-F238E27FC236}">
                <a16:creationId xmlns:a16="http://schemas.microsoft.com/office/drawing/2014/main" id="{23ADFC10-6625-A6C9-AC94-7E0115880B4F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Solutions and equipment that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make guests stay unforgettable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spectacular lobbies, communication campaigns, commanders or PMS, we are a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multidisciplinary integrator</a:t>
            </a:r>
          </a:p>
        </p:txBody>
      </p:sp>
      <p:sp>
        <p:nvSpPr>
          <p:cNvPr id="34" name="Espace réservé du texte 68">
            <a:extLst>
              <a:ext uri="{FF2B5EF4-FFF2-40B4-BE49-F238E27FC236}">
                <a16:creationId xmlns:a16="http://schemas.microsoft.com/office/drawing/2014/main" id="{C3CD38F8-808E-220A-1CD4-E0F07421A87C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Access to a richer, more personalized guest experience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Create a more productive environment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meetings and events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Increase customer satisfaction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unlock additional revenue potential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efficient and secure communication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all users</a:t>
            </a:r>
          </a:p>
        </p:txBody>
      </p:sp>
      <p:sp>
        <p:nvSpPr>
          <p:cNvPr id="35" name="Marcador de texto 7">
            <a:extLst>
              <a:ext uri="{FF2B5EF4-FFF2-40B4-BE49-F238E27FC236}">
                <a16:creationId xmlns:a16="http://schemas.microsoft.com/office/drawing/2014/main" id="{D9D8466A-3288-D6B8-52A9-AA08D20EDABA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+10%</a:t>
            </a:r>
          </a:p>
        </p:txBody>
      </p:sp>
      <p:sp>
        <p:nvSpPr>
          <p:cNvPr id="36" name="Marcador de texto 9">
            <a:extLst>
              <a:ext uri="{FF2B5EF4-FFF2-40B4-BE49-F238E27FC236}">
                <a16:creationId xmlns:a16="http://schemas.microsoft.com/office/drawing/2014/main" id="{0C51F94F-4494-8E5E-8258-F463344D1903}"/>
              </a:ext>
            </a:extLst>
          </p:cNvPr>
          <p:cNvSpPr txBox="1">
            <a:spLocks/>
          </p:cNvSpPr>
          <p:nvPr/>
        </p:nvSpPr>
        <p:spPr>
          <a:xfrm>
            <a:off x="15388739" y="10931916"/>
            <a:ext cx="279147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Guest satisfaction with an entertainment solution vs traditional</a:t>
            </a:r>
          </a:p>
        </p:txBody>
      </p:sp>
      <p:pic>
        <p:nvPicPr>
          <p:cNvPr id="37" name="Imagen 3" descr="Un cuarto con una ventana grande&#10;&#10;Descripción generada automáticamente">
            <a:extLst>
              <a:ext uri="{FF2B5EF4-FFF2-40B4-BE49-F238E27FC236}">
                <a16:creationId xmlns:a16="http://schemas.microsoft.com/office/drawing/2014/main" id="{4D16A2CC-D772-AB37-F5DD-15B79EA6DA24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0481" y="3239642"/>
            <a:ext cx="4392715" cy="2470902"/>
          </a:xfrm>
          <a:prstGeom prst="rect">
            <a:avLst/>
          </a:prstGeom>
        </p:spPr>
      </p:pic>
      <p:pic>
        <p:nvPicPr>
          <p:cNvPr id="38" name="Imagen 5" descr="Una recámara con una cama y una ventana&#10;&#10;Descripción generada automáticamente">
            <a:extLst>
              <a:ext uri="{FF2B5EF4-FFF2-40B4-BE49-F238E27FC236}">
                <a16:creationId xmlns:a16="http://schemas.microsoft.com/office/drawing/2014/main" id="{51B56AD0-C320-A93B-FFFA-B67587CDFAD5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8246" y="6103048"/>
            <a:ext cx="4392715" cy="2470902"/>
          </a:xfrm>
          <a:prstGeom prst="rect">
            <a:avLst/>
          </a:prstGeom>
        </p:spPr>
      </p:pic>
      <p:pic>
        <p:nvPicPr>
          <p:cNvPr id="39" name="Picture 4">
            <a:extLst>
              <a:ext uri="{FF2B5EF4-FFF2-40B4-BE49-F238E27FC236}">
                <a16:creationId xmlns:a16="http://schemas.microsoft.com/office/drawing/2014/main" id="{FD65436A-F248-29D4-3B3C-2BE500820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9443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>
            <a:extLst>
              <a:ext uri="{FF2B5EF4-FFF2-40B4-BE49-F238E27FC236}">
                <a16:creationId xmlns:a16="http://schemas.microsoft.com/office/drawing/2014/main" id="{76CE3D95-224B-778F-4578-218213B8A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041175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7AB6A68-C4D7-0EA8-333F-8F7C3D41AB20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6280" y="12888612"/>
            <a:ext cx="5358153" cy="664177"/>
          </a:xfrm>
          <a:prstGeom prst="rect">
            <a:avLst/>
          </a:prstGeom>
        </p:spPr>
      </p:pic>
      <p:pic>
        <p:nvPicPr>
          <p:cNvPr id="42" name="Picture 6">
            <a:extLst>
              <a:ext uri="{FF2B5EF4-FFF2-40B4-BE49-F238E27FC236}">
                <a16:creationId xmlns:a16="http://schemas.microsoft.com/office/drawing/2014/main" id="{382D6398-336B-91C6-1DA1-4EA533F26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42705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 Placeholder 174">
            <a:extLst>
              <a:ext uri="{FF2B5EF4-FFF2-40B4-BE49-F238E27FC236}">
                <a16:creationId xmlns:a16="http://schemas.microsoft.com/office/drawing/2014/main" id="{1F01A0EF-22E2-61F0-AC9D-CAC6857DB9C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Hospitality</a:t>
            </a:r>
          </a:p>
        </p:txBody>
      </p:sp>
    </p:spTree>
    <p:extLst>
      <p:ext uri="{BB962C8B-B14F-4D97-AF65-F5344CB8AC3E}">
        <p14:creationId xmlns:p14="http://schemas.microsoft.com/office/powerpoint/2010/main" val="23124464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50D9F0DB-2CDA-A4D5-121F-3B104BD07E5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0D9F0DB-2CDA-A4D5-121F-3B104BD07E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Placeholder 26" descr="A person pointing at a screen&#10;&#10;Description automatically generated">
            <a:extLst>
              <a:ext uri="{FF2B5EF4-FFF2-40B4-BE49-F238E27FC236}">
                <a16:creationId xmlns:a16="http://schemas.microsoft.com/office/drawing/2014/main" id="{69D782A5-25A6-6EEC-957D-35AD6BBA2934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92491" y="-1"/>
            <a:ext cx="6363164" cy="3866487"/>
          </a:xfrm>
        </p:spPr>
      </p:pic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9DDAB091-8A58-7D9D-542B-2C81130C10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Spaces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2" name="Espace réservé du texte 35">
            <a:extLst>
              <a:ext uri="{FF2B5EF4-FFF2-40B4-BE49-F238E27FC236}">
                <a16:creationId xmlns:a16="http://schemas.microsoft.com/office/drawing/2014/main" id="{23C74071-AC3E-1F83-AA24-60719B38F12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Education</a:t>
            </a:r>
          </a:p>
        </p:txBody>
      </p:sp>
      <p:sp>
        <p:nvSpPr>
          <p:cNvPr id="3" name="Espace réservé du texte 41">
            <a:extLst>
              <a:ext uri="{FF2B5EF4-FFF2-40B4-BE49-F238E27FC236}">
                <a16:creationId xmlns:a16="http://schemas.microsoft.com/office/drawing/2014/main" id="{20A6E1AE-BA5E-BD5B-B49F-D5E50FFE21C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66353"/>
            <a:ext cx="7857649" cy="448526"/>
          </a:xfrm>
        </p:spPr>
        <p:txBody>
          <a:bodyPr/>
          <a:lstStyle/>
          <a:p>
            <a:pPr marL="36000" indent="0">
              <a:spcBef>
                <a:spcPts val="1200"/>
              </a:spcBef>
              <a:buNone/>
            </a:pPr>
            <a:r>
              <a:rPr lang="en-US" b="1" dirty="0"/>
              <a:t>Consultancy and design of a school project</a:t>
            </a:r>
            <a:r>
              <a:rPr lang="en-US" dirty="0"/>
              <a:t>: </a:t>
            </a:r>
          </a:p>
        </p:txBody>
      </p:sp>
      <p:sp>
        <p:nvSpPr>
          <p:cNvPr id="4" name="Espace réservé du texte 42">
            <a:extLst>
              <a:ext uri="{FF2B5EF4-FFF2-40B4-BE49-F238E27FC236}">
                <a16:creationId xmlns:a16="http://schemas.microsoft.com/office/drawing/2014/main" id="{E6C6F9F1-DA09-BA89-C316-4602EC3DC96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685823" y="10341372"/>
            <a:ext cx="3086037" cy="2892027"/>
          </a:xfrm>
        </p:spPr>
        <p:txBody>
          <a:bodyPr/>
          <a:lstStyle/>
          <a:p>
            <a:r>
              <a:rPr lang="en-US"/>
              <a:t>Solution to digitalize schools and improve the commitment of students including installation and support across dispersed places in a rural and unpopulated environment</a:t>
            </a:r>
          </a:p>
        </p:txBody>
      </p:sp>
      <p:sp>
        <p:nvSpPr>
          <p:cNvPr id="5" name="Espace réservé du texte 43">
            <a:extLst>
              <a:ext uri="{FF2B5EF4-FFF2-40B4-BE49-F238E27FC236}">
                <a16:creationId xmlns:a16="http://schemas.microsoft.com/office/drawing/2014/main" id="{0A219FD7-6556-791E-6FE0-24AAD140A5FC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6" y="10341372"/>
            <a:ext cx="5573460" cy="2892027"/>
          </a:xfrm>
        </p:spPr>
        <p:txBody>
          <a:bodyPr wrap="square">
            <a:noAutofit/>
          </a:bodyPr>
          <a:lstStyle/>
          <a:p>
            <a:r>
              <a:rPr lang="en-US"/>
              <a:t>Deployment of +1,000 interactive displays in collaboration with other partners including:</a:t>
            </a:r>
          </a:p>
          <a:p>
            <a:pPr marL="285750" indent="-285750">
              <a:buFontTx/>
              <a:buChar char="-"/>
            </a:pPr>
            <a:r>
              <a:rPr lang="en-US"/>
              <a:t>All accessories including wall brackets, casters and other necessary components</a:t>
            </a:r>
          </a:p>
          <a:p>
            <a:pPr marL="285750" indent="-285750">
              <a:buFontTx/>
              <a:buChar char="-"/>
            </a:pPr>
            <a:r>
              <a:rPr lang="en-US"/>
              <a:t>Specific trainings for +200 users to explore all the capabilities provided by the technology</a:t>
            </a:r>
          </a:p>
        </p:txBody>
      </p:sp>
      <p:sp>
        <p:nvSpPr>
          <p:cNvPr id="6" name="Espace réservé du texte 44">
            <a:extLst>
              <a:ext uri="{FF2B5EF4-FFF2-40B4-BE49-F238E27FC236}">
                <a16:creationId xmlns:a16="http://schemas.microsoft.com/office/drawing/2014/main" id="{7FD8CD38-F462-5297-76EB-914C516D536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388739" y="10931916"/>
            <a:ext cx="2791474" cy="845439"/>
          </a:xfrm>
        </p:spPr>
        <p:txBody>
          <a:bodyPr/>
          <a:lstStyle/>
          <a:p>
            <a:r>
              <a:rPr lang="en-US" dirty="0"/>
              <a:t>Objective to digitalize all pupils by UNESCO</a:t>
            </a:r>
          </a:p>
        </p:txBody>
      </p:sp>
      <p:sp>
        <p:nvSpPr>
          <p:cNvPr id="7" name="Espace réservé du texte 45">
            <a:extLst>
              <a:ext uri="{FF2B5EF4-FFF2-40B4-BE49-F238E27FC236}">
                <a16:creationId xmlns:a16="http://schemas.microsoft.com/office/drawing/2014/main" id="{6544DAA5-B80F-3C9D-4DC8-D6E84EAF2B3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248244" y="10931916"/>
            <a:ext cx="2537704" cy="845439"/>
          </a:xfrm>
        </p:spPr>
        <p:txBody>
          <a:bodyPr/>
          <a:lstStyle/>
          <a:p>
            <a:r>
              <a:rPr lang="en-US"/>
              <a:t>Students impacted with new AV solutions</a:t>
            </a:r>
          </a:p>
        </p:txBody>
      </p:sp>
      <p:sp>
        <p:nvSpPr>
          <p:cNvPr id="8" name="Espace réservé du texte 51">
            <a:extLst>
              <a:ext uri="{FF2B5EF4-FFF2-40B4-BE49-F238E27FC236}">
                <a16:creationId xmlns:a16="http://schemas.microsoft.com/office/drawing/2014/main" id="{6D31313B-2697-EB84-124A-D6F3B0E12A8C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Education</a:t>
            </a:r>
          </a:p>
        </p:txBody>
      </p:sp>
      <p:sp>
        <p:nvSpPr>
          <p:cNvPr id="9" name="Espace réservé du texte 53">
            <a:extLst>
              <a:ext uri="{FF2B5EF4-FFF2-40B4-BE49-F238E27FC236}">
                <a16:creationId xmlns:a16="http://schemas.microsoft.com/office/drawing/2014/main" id="{808B0FB8-D6F2-24C7-75AE-802BF4BD4EF2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2030</a:t>
            </a:r>
          </a:p>
        </p:txBody>
      </p:sp>
      <p:sp>
        <p:nvSpPr>
          <p:cNvPr id="10" name="Espace réservé du texte 54">
            <a:extLst>
              <a:ext uri="{FF2B5EF4-FFF2-40B4-BE49-F238E27FC236}">
                <a16:creationId xmlns:a16="http://schemas.microsoft.com/office/drawing/2014/main" id="{76CC1E08-E730-4368-FCA7-7DEEE64F35BC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&gt;80k</a:t>
            </a:r>
          </a:p>
        </p:txBody>
      </p:sp>
      <p:sp>
        <p:nvSpPr>
          <p:cNvPr id="11" name="Espace réservé du texte 56">
            <a:extLst>
              <a:ext uri="{FF2B5EF4-FFF2-40B4-BE49-F238E27FC236}">
                <a16:creationId xmlns:a16="http://schemas.microsoft.com/office/drawing/2014/main" id="{EEA61DCC-CA95-5D68-D634-04B35B95800F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Agnostic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partnerships with key leader vendors</a:t>
            </a:r>
          </a:p>
        </p:txBody>
      </p:sp>
      <p:sp>
        <p:nvSpPr>
          <p:cNvPr id="12" name="Espace réservé du texte 59">
            <a:extLst>
              <a:ext uri="{FF2B5EF4-FFF2-40B4-BE49-F238E27FC236}">
                <a16:creationId xmlns:a16="http://schemas.microsoft.com/office/drawing/2014/main" id="{73270345-D196-D678-F331-F355EECC98BF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Certified and dedicated expert teams</a:t>
            </a:r>
          </a:p>
        </p:txBody>
      </p:sp>
      <p:sp>
        <p:nvSpPr>
          <p:cNvPr id="13" name="Espace réservé du texte 61">
            <a:extLst>
              <a:ext uri="{FF2B5EF4-FFF2-40B4-BE49-F238E27FC236}">
                <a16:creationId xmlns:a16="http://schemas.microsoft.com/office/drawing/2014/main" id="{FD99CAEB-D1EE-670D-1322-0288D95D8A55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360° approach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: consultants, implementers, trainers &amp; service providers</a:t>
            </a:r>
          </a:p>
        </p:txBody>
      </p:sp>
      <p:sp>
        <p:nvSpPr>
          <p:cNvPr id="14" name="Espace réservé du texte 63">
            <a:extLst>
              <a:ext uri="{FF2B5EF4-FFF2-40B4-BE49-F238E27FC236}">
                <a16:creationId xmlns:a16="http://schemas.microsoft.com/office/drawing/2014/main" id="{6FBC659C-59CA-D209-3465-EA3FEC034DAB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Comprehensive solutions: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 project definition, solution design, delivery, integration and support</a:t>
            </a:r>
          </a:p>
        </p:txBody>
      </p:sp>
      <p:sp>
        <p:nvSpPr>
          <p:cNvPr id="15" name="Espace réservé du texte 66">
            <a:extLst>
              <a:ext uri="{FF2B5EF4-FFF2-40B4-BE49-F238E27FC236}">
                <a16:creationId xmlns:a16="http://schemas.microsoft.com/office/drawing/2014/main" id="{8189EF29-E7A2-A545-95CB-AC01523DAF90}"/>
              </a:ext>
            </a:extLst>
          </p:cNvPr>
          <p:cNvSpPr txBox="1">
            <a:spLocks/>
          </p:cNvSpPr>
          <p:nvPr/>
        </p:nvSpPr>
        <p:spPr>
          <a:xfrm>
            <a:off x="434975" y="4243297"/>
            <a:ext cx="7857649" cy="4043362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2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Integration of essential systems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air conditioning systems, energy efficiency and lighting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Lecture theatres and auditoriums connected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the future: online and virtual sessions with broadcast solutions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STEAM Solutions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robotics, 3D printing or Virtual Reality for education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Audiovisual for classroom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Interactive displays, microphones or projectors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2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Centralized management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control centers for all devices to ensure successful sessions</a:t>
            </a:r>
          </a:p>
        </p:txBody>
      </p:sp>
      <p:sp>
        <p:nvSpPr>
          <p:cNvPr id="17" name="Espace réservé du texte 67">
            <a:extLst>
              <a:ext uri="{FF2B5EF4-FFF2-40B4-BE49-F238E27FC236}">
                <a16:creationId xmlns:a16="http://schemas.microsoft.com/office/drawing/2014/main" id="{9107093F-1EAC-04C8-8EBF-0325C9EF463B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step into the classroom of the future: </a:t>
            </a: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interactive solutions for all types of educational spaces</a:t>
            </a:r>
            <a:endParaRPr kumimoji="0" lang="en-US" sz="25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schools and universities to vocational training centers, we are experts in </a:t>
            </a: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supply, installation, and maintenance of fully equipped classrooms</a:t>
            </a:r>
          </a:p>
        </p:txBody>
      </p:sp>
      <p:sp>
        <p:nvSpPr>
          <p:cNvPr id="18" name="Espace réservé du texte 68">
            <a:extLst>
              <a:ext uri="{FF2B5EF4-FFF2-40B4-BE49-F238E27FC236}">
                <a16:creationId xmlns:a16="http://schemas.microsoft.com/office/drawing/2014/main" id="{50FD019A-F704-7C4A-0EDD-23137165CF5C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Engage students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access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more effective learning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Facilitate the use of technological tools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students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Share knowledge more interactively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remotely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with collaboration tools</a:t>
            </a:r>
          </a:p>
        </p:txBody>
      </p:sp>
      <p:pic>
        <p:nvPicPr>
          <p:cNvPr id="19" name="Gráfico 12">
            <a:extLst>
              <a:ext uri="{FF2B5EF4-FFF2-40B4-BE49-F238E27FC236}">
                <a16:creationId xmlns:a16="http://schemas.microsoft.com/office/drawing/2014/main" id="{483716C5-2202-1D65-31A5-D4CCD1482A2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96201" y="9182815"/>
            <a:ext cx="1338773" cy="9971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F61345F-8235-FDD0-29D1-5B70EC067976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52228" y="3393797"/>
            <a:ext cx="7376799" cy="4383028"/>
          </a:xfrm>
          <a:prstGeom prst="rect">
            <a:avLst/>
          </a:prstGeom>
        </p:spPr>
      </p:pic>
      <p:sp>
        <p:nvSpPr>
          <p:cNvPr id="21" name="Espace réservé du texte 44">
            <a:extLst>
              <a:ext uri="{FF2B5EF4-FFF2-40B4-BE49-F238E27FC236}">
                <a16:creationId xmlns:a16="http://schemas.microsoft.com/office/drawing/2014/main" id="{9831B673-B856-B5A5-4E8C-A4C17163E7EB}"/>
              </a:ext>
            </a:extLst>
          </p:cNvPr>
          <p:cNvSpPr txBox="1">
            <a:spLocks/>
          </p:cNvSpPr>
          <p:nvPr/>
        </p:nvSpPr>
        <p:spPr>
          <a:xfrm>
            <a:off x="20980864" y="10888091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educational spaces equipped with AV solutions in 2023</a:t>
            </a:r>
          </a:p>
        </p:txBody>
      </p:sp>
      <p:sp>
        <p:nvSpPr>
          <p:cNvPr id="22" name="Espace réservé du texte 53">
            <a:extLst>
              <a:ext uri="{FF2B5EF4-FFF2-40B4-BE49-F238E27FC236}">
                <a16:creationId xmlns:a16="http://schemas.microsoft.com/office/drawing/2014/main" id="{2E4D6C7E-FA41-F505-1FBA-CF88F4098909}"/>
              </a:ext>
            </a:extLst>
          </p:cNvPr>
          <p:cNvSpPr txBox="1">
            <a:spLocks/>
          </p:cNvSpPr>
          <p:nvPr/>
        </p:nvSpPr>
        <p:spPr>
          <a:xfrm>
            <a:off x="20980864" y="10209209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&gt;7k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1BA2555-C69A-7EFE-79D3-AE1FAA9EBEC6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6057" y="12871112"/>
            <a:ext cx="5888486" cy="699177"/>
          </a:xfrm>
          <a:prstGeom prst="rect">
            <a:avLst/>
          </a:prstGeom>
        </p:spPr>
      </p:pic>
      <p:pic>
        <p:nvPicPr>
          <p:cNvPr id="24" name="Picture 4">
            <a:extLst>
              <a:ext uri="{FF2B5EF4-FFF2-40B4-BE49-F238E27FC236}">
                <a16:creationId xmlns:a16="http://schemas.microsoft.com/office/drawing/2014/main" id="{D57EB1FC-FE3D-ECFA-FA56-3A8F26C16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69443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>
            <a:extLst>
              <a:ext uri="{FF2B5EF4-FFF2-40B4-BE49-F238E27FC236}">
                <a16:creationId xmlns:a16="http://schemas.microsoft.com/office/drawing/2014/main" id="{92702587-893B-1B8B-C124-415B814F0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42705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7346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04289AC7-0AC8-D47D-C9A3-90823187D7B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4289AC7-0AC8-D47D-C9A3-90823187D7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Placeholder 26" descr="A person with headphones on a dj's turntable&#10;&#10;Description automatically generated">
            <a:extLst>
              <a:ext uri="{FF2B5EF4-FFF2-40B4-BE49-F238E27FC236}">
                <a16:creationId xmlns:a16="http://schemas.microsoft.com/office/drawing/2014/main" id="{0598D543-5394-EE0B-2E1A-8A88B52772D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068971" y="20319"/>
            <a:ext cx="6363164" cy="3866487"/>
          </a:xfrm>
        </p:spPr>
      </p:pic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9DDAB091-8A58-7D9D-542B-2C81130C10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Spaces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3" name="Espace réservé du texte 42">
            <a:extLst>
              <a:ext uri="{FF2B5EF4-FFF2-40B4-BE49-F238E27FC236}">
                <a16:creationId xmlns:a16="http://schemas.microsoft.com/office/drawing/2014/main" id="{7EB1B479-39A4-3362-D29B-7E1DF7FFE6C8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provide spectacular audiovisual solutions that envelop the spectators for a large stadium in a specific area</a:t>
            </a:r>
          </a:p>
        </p:txBody>
      </p:sp>
      <p:sp>
        <p:nvSpPr>
          <p:cNvPr id="4" name="Espace réservé du texte 43">
            <a:extLst>
              <a:ext uri="{FF2B5EF4-FFF2-40B4-BE49-F238E27FC236}">
                <a16:creationId xmlns:a16="http://schemas.microsoft.com/office/drawing/2014/main" id="{E2F6CE34-2813-2290-F08C-159322368A5D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 immersive and complete public space with +2.000m2 inside Stadium including: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Multiple LED screens installed to create a striking and uniform visual environment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Dynamic and synchronized content managed through LG’s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Supersign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system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Ambient sound system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Centralized control to facilitate the management of all AV</a:t>
            </a:r>
          </a:p>
        </p:txBody>
      </p:sp>
      <p:sp>
        <p:nvSpPr>
          <p:cNvPr id="5" name="Espace réservé du texte 44">
            <a:extLst>
              <a:ext uri="{FF2B5EF4-FFF2-40B4-BE49-F238E27FC236}">
                <a16:creationId xmlns:a16="http://schemas.microsoft.com/office/drawing/2014/main" id="{A0A96DB7-C08C-5741-57B5-C0C685EC90A7}"/>
              </a:ext>
            </a:extLst>
          </p:cNvPr>
          <p:cNvSpPr txBox="1">
            <a:spLocks/>
          </p:cNvSpPr>
          <p:nvPr/>
        </p:nvSpPr>
        <p:spPr>
          <a:xfrm>
            <a:off x="15249166" y="10931916"/>
            <a:ext cx="3070621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Increase in customer engagement with our solution</a:t>
            </a:r>
          </a:p>
        </p:txBody>
      </p:sp>
      <p:sp>
        <p:nvSpPr>
          <p:cNvPr id="6" name="Espace réservé du texte 45">
            <a:extLst>
              <a:ext uri="{FF2B5EF4-FFF2-40B4-BE49-F238E27FC236}">
                <a16:creationId xmlns:a16="http://schemas.microsoft.com/office/drawing/2014/main" id="{22A5CA24-04C5-491C-418F-60BD696B8FFB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Projects developed in 2023 &amp; 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7" name="Espace réservé du texte 46">
            <a:extLst>
              <a:ext uri="{FF2B5EF4-FFF2-40B4-BE49-F238E27FC236}">
                <a16:creationId xmlns:a16="http://schemas.microsoft.com/office/drawing/2014/main" id="{DD3D4A92-14A1-BBBB-1BAE-FB86E3331E7A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Specialized technicians for installations</a:t>
            </a:r>
          </a:p>
        </p:txBody>
      </p:sp>
      <p:pic>
        <p:nvPicPr>
          <p:cNvPr id="8" name="Picture Placeholder 22" descr="A purple line drawing of a graph&#10;&#10;Description automatically generated">
            <a:extLst>
              <a:ext uri="{FF2B5EF4-FFF2-40B4-BE49-F238E27FC236}">
                <a16:creationId xmlns:a16="http://schemas.microsoft.com/office/drawing/2014/main" id="{5EED9CB4-7ED7-C94A-D6E8-0FFC12255D10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4" y="9026064"/>
            <a:ext cx="1645324" cy="1226970"/>
          </a:xfrm>
          <a:prstGeom prst="rect">
            <a:avLst/>
          </a:prstGeom>
        </p:spPr>
      </p:pic>
      <p:pic>
        <p:nvPicPr>
          <p:cNvPr id="9" name="Picture Placeholder 13" descr="A purple ribbon with a check mark&#10;&#10;Description automatically generated">
            <a:extLst>
              <a:ext uri="{FF2B5EF4-FFF2-40B4-BE49-F238E27FC236}">
                <a16:creationId xmlns:a16="http://schemas.microsoft.com/office/drawing/2014/main" id="{15D7C29F-3A76-3473-075B-0F9E0261AE1F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10" name="Picture Placeholder 17" descr="A purple logo with a tick on it&#10;&#10;Description automatically generated">
            <a:extLst>
              <a:ext uri="{FF2B5EF4-FFF2-40B4-BE49-F238E27FC236}">
                <a16:creationId xmlns:a16="http://schemas.microsoft.com/office/drawing/2014/main" id="{92658434-293B-ACB3-FD8E-36024B3BABE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1" name="Espace réservé du texte 51">
            <a:extLst>
              <a:ext uri="{FF2B5EF4-FFF2-40B4-BE49-F238E27FC236}">
                <a16:creationId xmlns:a16="http://schemas.microsoft.com/office/drawing/2014/main" id="{64E0332A-43CF-82D3-EA54-E647ACCC3573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sz="2300" b="1">
                <a:solidFill>
                  <a:schemeClr val="bg1"/>
                </a:solidFill>
                <a:latin typeface="Montserrat" pitchFamily="2" charset="7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Sport</a:t>
            </a:r>
          </a:p>
        </p:txBody>
      </p:sp>
      <p:sp>
        <p:nvSpPr>
          <p:cNvPr id="12" name="Espace réservé du texte 53">
            <a:extLst>
              <a:ext uri="{FF2B5EF4-FFF2-40B4-BE49-F238E27FC236}">
                <a16:creationId xmlns:a16="http://schemas.microsoft.com/office/drawing/2014/main" id="{BCE1BBFE-AF08-82AC-ADB7-473DB2438B4D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+20%</a:t>
            </a:r>
          </a:p>
        </p:txBody>
      </p:sp>
      <p:sp>
        <p:nvSpPr>
          <p:cNvPr id="13" name="Espace réservé du texte 54">
            <a:extLst>
              <a:ext uri="{FF2B5EF4-FFF2-40B4-BE49-F238E27FC236}">
                <a16:creationId xmlns:a16="http://schemas.microsoft.com/office/drawing/2014/main" id="{06863BC4-0B61-2A5F-5479-4E3C68E19E2A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&gt;100</a:t>
            </a:r>
          </a:p>
        </p:txBody>
      </p:sp>
      <p:sp>
        <p:nvSpPr>
          <p:cNvPr id="14" name="Espace réservé du texte 55">
            <a:extLst>
              <a:ext uri="{FF2B5EF4-FFF2-40B4-BE49-F238E27FC236}">
                <a16:creationId xmlns:a16="http://schemas.microsoft.com/office/drawing/2014/main" id="{E0F97765-39D5-DBD6-D6A1-27D2581F8F75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&gt;200</a:t>
            </a:r>
          </a:p>
        </p:txBody>
      </p:sp>
      <p:sp>
        <p:nvSpPr>
          <p:cNvPr id="15" name="Espace réservé du texte 66">
            <a:extLst>
              <a:ext uri="{FF2B5EF4-FFF2-40B4-BE49-F238E27FC236}">
                <a16:creationId xmlns:a16="http://schemas.microsoft.com/office/drawing/2014/main" id="{D0FF499E-B0C1-3A19-EB08-61DBBB35DC7C}"/>
              </a:ext>
            </a:extLst>
          </p:cNvPr>
          <p:cNvSpPr txBox="1">
            <a:spLocks/>
          </p:cNvSpPr>
          <p:nvPr/>
        </p:nvSpPr>
        <p:spPr>
          <a:xfrm>
            <a:off x="434975" y="4239259"/>
            <a:ext cx="7857649" cy="4635800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Preliminary technical studies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conducted to evaluate the appropriateness of selected technologies and recommend modifications to enhance AV performance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Tailored AV systems specifically designed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the unique characteristics of each space" for smoother flow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Implementation of automation processes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simplify system management and optimize operations for future users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Integrated IP-based technology for video and audio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replacing traditional analogue systems</a:t>
            </a:r>
          </a:p>
        </p:txBody>
      </p:sp>
      <p:sp>
        <p:nvSpPr>
          <p:cNvPr id="17" name="Espace réservé du texte 67">
            <a:extLst>
              <a:ext uri="{FF2B5EF4-FFF2-40B4-BE49-F238E27FC236}">
                <a16:creationId xmlns:a16="http://schemas.microsoft.com/office/drawing/2014/main" id="{1C85A902-9D97-BC7F-1862-78AF4F92FFC6}"/>
              </a:ext>
            </a:extLst>
          </p:cNvPr>
          <p:cNvSpPr txBox="1">
            <a:spLocks/>
          </p:cNvSpPr>
          <p:nvPr/>
        </p:nvSpPr>
        <p:spPr>
          <a:xfrm>
            <a:off x="447703" y="1326455"/>
            <a:ext cx="16602047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Design, supply, installation and configuration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of customized audiovisual systems for event spaces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Our team of engineers,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certified with the main partners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 the audio and video market, will accompany you throughout the project</a:t>
            </a:r>
          </a:p>
        </p:txBody>
      </p:sp>
      <p:sp>
        <p:nvSpPr>
          <p:cNvPr id="18" name="Espace réservé du texte 68">
            <a:extLst>
              <a:ext uri="{FF2B5EF4-FFF2-40B4-BE49-F238E27FC236}">
                <a16:creationId xmlns:a16="http://schemas.microsoft.com/office/drawing/2014/main" id="{FC299343-B79B-3785-AC4F-CC941D1B6E2E}"/>
              </a:ext>
            </a:extLst>
          </p:cNvPr>
          <p:cNvSpPr txBox="1">
            <a:spLocks/>
          </p:cNvSpPr>
          <p:nvPr/>
        </p:nvSpPr>
        <p:spPr>
          <a:xfrm>
            <a:off x="463087" y="9939302"/>
            <a:ext cx="4776545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operating costs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improve overall facility efficiency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solutions are perfectly tailored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fit the intended usage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Reach optimal performance and simplified operations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professionalized and standardized solutions </a:t>
            </a:r>
          </a:p>
        </p:txBody>
      </p:sp>
      <p:sp>
        <p:nvSpPr>
          <p:cNvPr id="19" name="Espace réservé du texte 56">
            <a:extLst>
              <a:ext uri="{FF2B5EF4-FFF2-40B4-BE49-F238E27FC236}">
                <a16:creationId xmlns:a16="http://schemas.microsoft.com/office/drawing/2014/main" id="{DC0FD759-ACD0-76B8-D33A-60344017BB84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Complete integrator for large space solutions</a:t>
            </a:r>
          </a:p>
        </p:txBody>
      </p:sp>
      <p:sp>
        <p:nvSpPr>
          <p:cNvPr id="20" name="Espace réservé du texte 59">
            <a:extLst>
              <a:ext uri="{FF2B5EF4-FFF2-40B4-BE49-F238E27FC236}">
                <a16:creationId xmlns:a16="http://schemas.microsoft.com/office/drawing/2014/main" id="{64733ED4-1C65-EF55-FE33-3FB2626A7AFE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Wide catalog of solutions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for immersive experiences</a:t>
            </a:r>
          </a:p>
        </p:txBody>
      </p:sp>
      <p:sp>
        <p:nvSpPr>
          <p:cNvPr id="21" name="Espace réservé du texte 61">
            <a:extLst>
              <a:ext uri="{FF2B5EF4-FFF2-40B4-BE49-F238E27FC236}">
                <a16:creationId xmlns:a16="http://schemas.microsoft.com/office/drawing/2014/main" id="{63C105CF-86BE-D108-7792-7BE4C3333E82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360° approach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: consultants, implementers, trainers &amp; service providers</a:t>
            </a:r>
          </a:p>
        </p:txBody>
      </p:sp>
      <p:sp>
        <p:nvSpPr>
          <p:cNvPr id="22" name="Espace réservé du texte 61">
            <a:extLst>
              <a:ext uri="{FF2B5EF4-FFF2-40B4-BE49-F238E27FC236}">
                <a16:creationId xmlns:a16="http://schemas.microsoft.com/office/drawing/2014/main" id="{ADF08CFE-22FD-31AB-D508-180F85E248C7}"/>
              </a:ext>
            </a:extLst>
          </p:cNvPr>
          <p:cNvSpPr txBox="1">
            <a:spLocks/>
          </p:cNvSpPr>
          <p:nvPr/>
        </p:nvSpPr>
        <p:spPr>
          <a:xfrm>
            <a:off x="190311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Our solutions fit your current environment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to create an enhanced experience</a:t>
            </a:r>
          </a:p>
        </p:txBody>
      </p:sp>
      <p:sp>
        <p:nvSpPr>
          <p:cNvPr id="23" name="Espace réservé du texte 41">
            <a:extLst>
              <a:ext uri="{FF2B5EF4-FFF2-40B4-BE49-F238E27FC236}">
                <a16:creationId xmlns:a16="http://schemas.microsoft.com/office/drawing/2014/main" id="{20C529BB-65FF-83DD-3F69-E28848BE277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46033"/>
            <a:ext cx="7857649" cy="448526"/>
          </a:xfrm>
        </p:spPr>
        <p:txBody>
          <a:bodyPr/>
          <a:lstStyle/>
          <a:p>
            <a:r>
              <a:rPr lang="en-US" dirty="0"/>
              <a:t>Creating memorable experiences tailored to your event: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3141556E-759C-D872-B8E3-574F4285460D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1960" y="3340100"/>
            <a:ext cx="7614672" cy="46408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3BCAB33-95B7-891E-033D-E3B06BB57469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0571" y="12886573"/>
            <a:ext cx="6026604" cy="668254"/>
          </a:xfrm>
          <a:prstGeom prst="rect">
            <a:avLst/>
          </a:prstGeom>
        </p:spPr>
      </p:pic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C228E3E7-08DA-E68A-5E83-36AB240B91A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Events &amp; Public spaces</a:t>
            </a:r>
          </a:p>
        </p:txBody>
      </p:sp>
    </p:spTree>
    <p:extLst>
      <p:ext uri="{BB962C8B-B14F-4D97-AF65-F5344CB8AC3E}">
        <p14:creationId xmlns:p14="http://schemas.microsoft.com/office/powerpoint/2010/main" val="39149125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Placeholder 26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22F410C1-C33C-0C31-256E-7E470B5C030C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9DDAB091-8A58-7D9D-542B-2C81130C10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Digital Spaces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2" name="Espace réservé du texte 63">
            <a:extLst>
              <a:ext uri="{FF2B5EF4-FFF2-40B4-BE49-F238E27FC236}">
                <a16:creationId xmlns:a16="http://schemas.microsoft.com/office/drawing/2014/main" id="{7076BDEB-2BF2-810A-11ED-AA24CF1793E6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617416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Full support spanning project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definition, solution design, delivery, integration, and ongoing assistance</a:t>
            </a:r>
          </a:p>
        </p:txBody>
      </p:sp>
      <p:sp>
        <p:nvSpPr>
          <p:cNvPr id="3" name="Espace réservé du texte 35">
            <a:extLst>
              <a:ext uri="{FF2B5EF4-FFF2-40B4-BE49-F238E27FC236}">
                <a16:creationId xmlns:a16="http://schemas.microsoft.com/office/drawing/2014/main" id="{8BC7F827-E1B4-FB94-055D-B81B759DB10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Healthcare</a:t>
            </a: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DDDAD2B2-1330-4EC9-3A88-229657078BA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49298"/>
            <a:ext cx="7691560" cy="448526"/>
          </a:xfrm>
        </p:spPr>
        <p:txBody>
          <a:bodyPr/>
          <a:lstStyle/>
          <a:p>
            <a:r>
              <a:rPr lang="en-US" sz="2000" b="1" dirty="0"/>
              <a:t>Professional hospitality equipment &amp; experience:</a:t>
            </a:r>
          </a:p>
          <a:p>
            <a:endParaRPr lang="en-US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880369D-D6AA-45BD-2C75-AC297A45F8E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685823" y="10341372"/>
            <a:ext cx="3000977" cy="2892027"/>
          </a:xfrm>
        </p:spPr>
        <p:txBody>
          <a:bodyPr/>
          <a:lstStyle/>
          <a:p>
            <a:r>
              <a:rPr lang="en-US"/>
              <a:t>Ensure stable connectivity between the different elements that make up an operating theatre, from cameras, touch screens that operate surgical robots to an electric foot pedal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7CF376D0-7513-9E7E-1C3A-B2705334179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6" y="10341372"/>
            <a:ext cx="5573460" cy="2892027"/>
          </a:xfrm>
        </p:spPr>
        <p:txBody>
          <a:bodyPr/>
          <a:lstStyle/>
          <a:p>
            <a:r>
              <a:rPr lang="en-US" dirty="0"/>
              <a:t>Creation of a secure and centralized space: </a:t>
            </a:r>
          </a:p>
          <a:p>
            <a:pPr marL="285750" indent="-285750">
              <a:buFontTx/>
              <a:buChar char="-"/>
            </a:pPr>
            <a:r>
              <a:rPr lang="en-US" dirty="0"/>
              <a:t>Installation of an electric pedal, connected to the cameras to ensure a stable intervention and transmitted by a system of screens</a:t>
            </a:r>
          </a:p>
          <a:p>
            <a:pPr marL="285750" indent="-285750">
              <a:buFontTx/>
              <a:buChar char="-"/>
            </a:pPr>
            <a:r>
              <a:rPr lang="en-US" dirty="0"/>
              <a:t>Projection and live broadcasting of operations for educational purposes</a:t>
            </a:r>
          </a:p>
          <a:p>
            <a:pPr marL="285750" indent="-285750">
              <a:buFontTx/>
              <a:buChar char="-"/>
            </a:pPr>
            <a:r>
              <a:rPr lang="en-US" dirty="0"/>
              <a:t>Ambient and emergency sound system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12081D00-1703-7405-D7DE-A55D70A11FD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5515624" y="10931916"/>
            <a:ext cx="2537704" cy="845439"/>
          </a:xfrm>
        </p:spPr>
        <p:txBody>
          <a:bodyPr/>
          <a:lstStyle/>
          <a:p>
            <a:r>
              <a:rPr lang="en-US"/>
              <a:t>Reduction of surgical chamber interruption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1136B11E-1F97-A401-D1FE-FF8C281311C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8121359" y="10931916"/>
            <a:ext cx="2791474" cy="845439"/>
          </a:xfrm>
        </p:spPr>
        <p:txBody>
          <a:bodyPr/>
          <a:lstStyle/>
          <a:p>
            <a:r>
              <a:rPr lang="en-US"/>
              <a:t>Guest satisfaction with an entertainment solution vs traditional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2867C3D4-FA07-D627-97DA-CC5BF183835D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0853979" y="10931916"/>
            <a:ext cx="2791474" cy="845439"/>
          </a:xfrm>
        </p:spPr>
        <p:txBody>
          <a:bodyPr/>
          <a:lstStyle/>
          <a:p>
            <a:r>
              <a:rPr lang="en-US"/>
              <a:t>Hospitals and nursing homes equipped in 2023</a:t>
            </a:r>
          </a:p>
        </p:txBody>
      </p:sp>
      <p:pic>
        <p:nvPicPr>
          <p:cNvPr id="10" name="Picture Placeholder 48" descr="A purple line drawing of a graph&#10;&#10;Description automatically generated">
            <a:extLst>
              <a:ext uri="{FF2B5EF4-FFF2-40B4-BE49-F238E27FC236}">
                <a16:creationId xmlns:a16="http://schemas.microsoft.com/office/drawing/2014/main" id="{38DBAF3C-1A0C-6311-9929-2A4AD69B114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4" y="9026064"/>
            <a:ext cx="1645324" cy="1226970"/>
          </a:xfrm>
          <a:prstGeom prst="rect">
            <a:avLst/>
          </a:prstGeom>
        </p:spPr>
      </p:pic>
      <p:pic>
        <p:nvPicPr>
          <p:cNvPr id="11" name="Picture Placeholder 46" descr="A purple thumb up symbol&#10;&#10;Description automatically generated">
            <a:extLst>
              <a:ext uri="{FF2B5EF4-FFF2-40B4-BE49-F238E27FC236}">
                <a16:creationId xmlns:a16="http://schemas.microsoft.com/office/drawing/2014/main" id="{85C74E11-1383-EF11-1127-44D8F0BBC55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8429E951-703F-71F5-DE1F-00CBB0215148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8972859" y="9349795"/>
            <a:ext cx="3398489" cy="406346"/>
          </a:xfrm>
        </p:spPr>
        <p:txBody>
          <a:bodyPr/>
          <a:lstStyle/>
          <a:p>
            <a:r>
              <a:rPr lang="en-US"/>
              <a:t>Hospital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D0B3AA82-79E5-365C-D644-9A80CCC7E508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5515624" y="10253034"/>
            <a:ext cx="2537704" cy="587174"/>
          </a:xfrm>
        </p:spPr>
        <p:txBody>
          <a:bodyPr/>
          <a:lstStyle/>
          <a:p>
            <a:r>
              <a:rPr lang="en-US"/>
              <a:t>30%</a:t>
            </a:r>
          </a:p>
        </p:txBody>
      </p:sp>
      <p:sp>
        <p:nvSpPr>
          <p:cNvPr id="14" name="Text Placeholder 19">
            <a:extLst>
              <a:ext uri="{FF2B5EF4-FFF2-40B4-BE49-F238E27FC236}">
                <a16:creationId xmlns:a16="http://schemas.microsoft.com/office/drawing/2014/main" id="{0151D7E4-CEFF-08A1-B316-398A600FB2B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8248244" y="10253034"/>
            <a:ext cx="2537704" cy="587174"/>
          </a:xfrm>
        </p:spPr>
        <p:txBody>
          <a:bodyPr/>
          <a:lstStyle/>
          <a:p>
            <a:r>
              <a:rPr lang="en-US"/>
              <a:t>+10%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5B4FB25B-6447-041A-B2A8-2EA29C5A9C3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20980864" y="10253034"/>
            <a:ext cx="2537704" cy="587174"/>
          </a:xfrm>
        </p:spPr>
        <p:txBody>
          <a:bodyPr/>
          <a:lstStyle/>
          <a:p>
            <a:r>
              <a:rPr lang="en-US" dirty="0"/>
              <a:t>&gt;5</a:t>
            </a:r>
          </a:p>
        </p:txBody>
      </p:sp>
      <p:sp>
        <p:nvSpPr>
          <p:cNvPr id="17" name="Text Placeholder 21">
            <a:extLst>
              <a:ext uri="{FF2B5EF4-FFF2-40B4-BE49-F238E27FC236}">
                <a16:creationId xmlns:a16="http://schemas.microsoft.com/office/drawing/2014/main" id="{842E18B2-4075-C33B-DF49-FC01C8AA9258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Knowledge of control and diagnostics </a:t>
            </a:r>
            <a:r>
              <a:rPr lang="en-US"/>
              <a:t>in hospital systems</a:t>
            </a:r>
          </a:p>
        </p:txBody>
      </p:sp>
      <p:sp>
        <p:nvSpPr>
          <p:cNvPr id="18" name="Text Placeholder 24">
            <a:extLst>
              <a:ext uri="{FF2B5EF4-FFF2-40B4-BE49-F238E27FC236}">
                <a16:creationId xmlns:a16="http://schemas.microsoft.com/office/drawing/2014/main" id="{973AB15C-BC90-2333-2F98-FC2CEBA6B055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 dirty="0"/>
              <a:t>Comprehensive, secure and centrally managed entertainment system </a:t>
            </a:r>
          </a:p>
        </p:txBody>
      </p:sp>
      <p:sp>
        <p:nvSpPr>
          <p:cNvPr id="19" name="Text Placeholder 31">
            <a:extLst>
              <a:ext uri="{FF2B5EF4-FFF2-40B4-BE49-F238E27FC236}">
                <a16:creationId xmlns:a16="http://schemas.microsoft.com/office/drawing/2014/main" id="{315A48BA-671D-7732-3502-9D41C32CE430}"/>
              </a:ext>
            </a:extLst>
          </p:cNvPr>
          <p:cNvSpPr txBox="1">
            <a:spLocks/>
          </p:cNvSpPr>
          <p:nvPr/>
        </p:nvSpPr>
        <p:spPr>
          <a:xfrm>
            <a:off x="434975" y="4188869"/>
            <a:ext cx="8534854" cy="5283880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Smart operating rooms for the future: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Video signal camera management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Camera switching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Recording and streaming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Intelligent industrial pedal connected with camera system enabling clean transmission/recording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entertainment services for the patient room: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Professional TV equipment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accessories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Casting service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with Chromecast in the television to the server that guarantees isolation between rooms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Infotainment service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composed of an operating system embedded in the television and a content server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20" name="Text Placeholder 32">
            <a:extLst>
              <a:ext uri="{FF2B5EF4-FFF2-40B4-BE49-F238E27FC236}">
                <a16:creationId xmlns:a16="http://schemas.microsoft.com/office/drawing/2014/main" id="{8F9A6687-06EC-79EA-87AF-B6C8E4C49840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equipment and technical solutions to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optimize all operations in the operating theatre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Tailored solutions to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meet patients' needs within the room</a:t>
            </a:r>
          </a:p>
        </p:txBody>
      </p:sp>
      <p:sp>
        <p:nvSpPr>
          <p:cNvPr id="21" name="Text Placeholder 33">
            <a:extLst>
              <a:ext uri="{FF2B5EF4-FFF2-40B4-BE49-F238E27FC236}">
                <a16:creationId xmlns:a16="http://schemas.microsoft.com/office/drawing/2014/main" id="{3457F1B6-6450-97F5-3704-482E04FE34FD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3276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Achieve greater precision and efficiency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in medical procedures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workload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through camera management, intuitive controls, and centralized streaming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Deliver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superior patient entertainment experience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Enhance security and privacy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a private casting system for each guest</a:t>
            </a:r>
          </a:p>
        </p:txBody>
      </p:sp>
      <p:sp>
        <p:nvSpPr>
          <p:cNvPr id="22" name="Espace réservé du texte 61">
            <a:extLst>
              <a:ext uri="{FF2B5EF4-FFF2-40B4-BE49-F238E27FC236}">
                <a16:creationId xmlns:a16="http://schemas.microsoft.com/office/drawing/2014/main" id="{FF2800F7-8A4A-572D-8FB7-E7DFB5233D37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360° approach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: consultants, implementers, trainers &amp; service providers</a:t>
            </a:r>
          </a:p>
        </p:txBody>
      </p:sp>
      <p:pic>
        <p:nvPicPr>
          <p:cNvPr id="23" name="Marcador de posición de imagen 57" descr="Imagen que contiene persona, cuarto de hospital, interior, hombre&#10;&#10;Descripción generada automáticamente">
            <a:extLst>
              <a:ext uri="{FF2B5EF4-FFF2-40B4-BE49-F238E27FC236}">
                <a16:creationId xmlns:a16="http://schemas.microsoft.com/office/drawing/2014/main" id="{338DD066-B8D0-E7D7-A5AE-F22CE449B743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50978" y="3388228"/>
            <a:ext cx="7210356" cy="4591455"/>
          </a:xfrm>
        </p:spPr>
      </p:pic>
      <p:pic>
        <p:nvPicPr>
          <p:cNvPr id="24" name="Picture Placeholder 5" descr="A purple line art of a building&#10;&#10;Description automatically generated">
            <a:extLst>
              <a:ext uri="{FF2B5EF4-FFF2-40B4-BE49-F238E27FC236}">
                <a16:creationId xmlns:a16="http://schemas.microsoft.com/office/drawing/2014/main" id="{8ED0F1FB-14AA-D7EF-126C-F193E97F1BFF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pic>
        <p:nvPicPr>
          <p:cNvPr id="25" name="Picture 14">
            <a:extLst>
              <a:ext uri="{FF2B5EF4-FFF2-40B4-BE49-F238E27FC236}">
                <a16:creationId xmlns:a16="http://schemas.microsoft.com/office/drawing/2014/main" id="{2BE72964-36AF-162F-1B78-243142865E1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/>
        </p:blipFill>
        <p:spPr>
          <a:xfrm>
            <a:off x="18356081" y="12899489"/>
            <a:ext cx="6079127" cy="6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198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2" name="Picture Placeholder 151" descr="A person sitting at a desk with a computer and a mobile phone&#10;&#10;Description automatically generated">
            <a:extLst>
              <a:ext uri="{FF2B5EF4-FFF2-40B4-BE49-F238E27FC236}">
                <a16:creationId xmlns:a16="http://schemas.microsoft.com/office/drawing/2014/main" id="{DC512B8C-355C-014C-8D59-504AD2F705F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800491" y="20319"/>
            <a:ext cx="6363164" cy="3866487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r"/>
            <a:r>
              <a:rPr lang="en-US"/>
              <a:t>Services &amp; Solutions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28" name="Espace réservé du texte 2">
            <a:extLst>
              <a:ext uri="{FF2B5EF4-FFF2-40B4-BE49-F238E27FC236}">
                <a16:creationId xmlns:a16="http://schemas.microsoft.com/office/drawing/2014/main" id="{12BB024F-67C3-087E-6248-51D443F213F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4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 &amp; Interior solutions</a:t>
            </a:r>
          </a:p>
        </p:txBody>
      </p:sp>
      <p:sp>
        <p:nvSpPr>
          <p:cNvPr id="129" name="Espace réservé du texte 9">
            <a:extLst>
              <a:ext uri="{FF2B5EF4-FFF2-40B4-BE49-F238E27FC236}">
                <a16:creationId xmlns:a16="http://schemas.microsoft.com/office/drawing/2014/main" id="{334641A0-E508-85B5-0239-390267D406EB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client required a high-end boardroom, multiple hybrid meeting rooms, and a fully furnished atrium, with interior design that reflects the company's core philosophy</a:t>
            </a:r>
          </a:p>
        </p:txBody>
      </p:sp>
      <p:sp>
        <p:nvSpPr>
          <p:cNvPr id="130" name="Espace réservé du texte 10">
            <a:extLst>
              <a:ext uri="{FF2B5EF4-FFF2-40B4-BE49-F238E27FC236}">
                <a16:creationId xmlns:a16="http://schemas.microsoft.com/office/drawing/2014/main" id="{D54D0229-6CD6-652A-2A66-48804E555E48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360° solution for a custom-made interior for hybrid meeting rooms, boardroom and atrium, including design with: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Own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VisionLine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portfolio and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SpatialSense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solution to optimize the designs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Interactive screens for collaboration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4K projection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31" name="Espace réservé du texte 11">
            <a:extLst>
              <a:ext uri="{FF2B5EF4-FFF2-40B4-BE49-F238E27FC236}">
                <a16:creationId xmlns:a16="http://schemas.microsoft.com/office/drawing/2014/main" id="{86A4A72D-2FD6-E98B-FF19-5056035872E8}"/>
              </a:ext>
            </a:extLst>
          </p:cNvPr>
          <p:cNvSpPr txBox="1">
            <a:spLocks/>
          </p:cNvSpPr>
          <p:nvPr/>
        </p:nvSpPr>
        <p:spPr>
          <a:xfrm>
            <a:off x="15249166" y="10931916"/>
            <a:ext cx="3070621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Increase employee satisfaction with designed solution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32" name="Espace réservé du texte 12">
            <a:extLst>
              <a:ext uri="{FF2B5EF4-FFF2-40B4-BE49-F238E27FC236}">
                <a16:creationId xmlns:a16="http://schemas.microsoft.com/office/drawing/2014/main" id="{F3E69EDB-257C-F8B3-92EF-0BAC1D447872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Projects designed per year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33" name="Espace réservé du texte 13">
            <a:extLst>
              <a:ext uri="{FF2B5EF4-FFF2-40B4-BE49-F238E27FC236}">
                <a16:creationId xmlns:a16="http://schemas.microsoft.com/office/drawing/2014/main" id="{A6C589BC-9A89-6347-3D85-0E72EF8F225C}"/>
              </a:ext>
            </a:extLst>
          </p:cNvPr>
          <p:cNvSpPr txBox="1">
            <a:spLocks/>
          </p:cNvSpPr>
          <p:nvPr/>
        </p:nvSpPr>
        <p:spPr>
          <a:xfrm>
            <a:off x="20853979" y="10931916"/>
            <a:ext cx="279147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VR design made with SpatialSense XR</a:t>
            </a:r>
          </a:p>
        </p:txBody>
      </p:sp>
      <p:pic>
        <p:nvPicPr>
          <p:cNvPr id="134" name="Marcador de posición de imagen 8" descr="Un escritorio de madera&#10;&#10;Descripción generada automáticamente con confianza media">
            <a:extLst>
              <a:ext uri="{FF2B5EF4-FFF2-40B4-BE49-F238E27FC236}">
                <a16:creationId xmlns:a16="http://schemas.microsoft.com/office/drawing/2014/main" id="{AFEF2A52-FB7C-E0B7-026C-D850321A1A7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280504" y="3427291"/>
            <a:ext cx="5960227" cy="4444729"/>
          </a:xfrm>
          <a:prstGeom prst="rect">
            <a:avLst/>
          </a:prstGeom>
        </p:spPr>
      </p:pic>
      <p:pic>
        <p:nvPicPr>
          <p:cNvPr id="135" name="Picture Placeholder 14" descr="A purple ribbon with a check mark&#10;&#10;Description automatically generated">
            <a:extLst>
              <a:ext uri="{FF2B5EF4-FFF2-40B4-BE49-F238E27FC236}">
                <a16:creationId xmlns:a16="http://schemas.microsoft.com/office/drawing/2014/main" id="{7F365CA9-D680-49FC-3E79-ECDC953B67E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136" name="Picture Placeholder 3" descr="A purple logo with a black background&#10;&#10;Description automatically generated">
            <a:extLst>
              <a:ext uri="{FF2B5EF4-FFF2-40B4-BE49-F238E27FC236}">
                <a16:creationId xmlns:a16="http://schemas.microsoft.com/office/drawing/2014/main" id="{A2F17AD9-DAE3-26A0-E851-02F4186E69E1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37" name="Espace réservé du texte 18">
            <a:extLst>
              <a:ext uri="{FF2B5EF4-FFF2-40B4-BE49-F238E27FC236}">
                <a16:creationId xmlns:a16="http://schemas.microsoft.com/office/drawing/2014/main" id="{B258ED78-7FE9-E227-2C02-3CFCB7BA6DF8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Insurance</a:t>
            </a:r>
          </a:p>
        </p:txBody>
      </p:sp>
      <p:sp>
        <p:nvSpPr>
          <p:cNvPr id="138" name="Espace réservé du texte 20">
            <a:extLst>
              <a:ext uri="{FF2B5EF4-FFF2-40B4-BE49-F238E27FC236}">
                <a16:creationId xmlns:a16="http://schemas.microsoft.com/office/drawing/2014/main" id="{F7B449BD-B545-594D-A8DA-FB525855A78D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+14%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39" name="Espace réservé du texte 21">
            <a:extLst>
              <a:ext uri="{FF2B5EF4-FFF2-40B4-BE49-F238E27FC236}">
                <a16:creationId xmlns:a16="http://schemas.microsoft.com/office/drawing/2014/main" id="{319C7D86-DFE3-58FE-83AF-399C6E73927B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&gt;100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40" name="Espace réservé du texte 22">
            <a:extLst>
              <a:ext uri="{FF2B5EF4-FFF2-40B4-BE49-F238E27FC236}">
                <a16:creationId xmlns:a16="http://schemas.microsoft.com/office/drawing/2014/main" id="{6ED82151-EDA2-0DA8-FED6-1FFA36B82194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&gt;5k</a:t>
            </a:r>
          </a:p>
        </p:txBody>
      </p:sp>
      <p:sp>
        <p:nvSpPr>
          <p:cNvPr id="141" name="Espace réservé du texte 23">
            <a:extLst>
              <a:ext uri="{FF2B5EF4-FFF2-40B4-BE49-F238E27FC236}">
                <a16:creationId xmlns:a16="http://schemas.microsoft.com/office/drawing/2014/main" id="{C35292CA-E7AF-F79A-367C-CA040F95A12A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Holistic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from floor to ceiling</a:t>
            </a:r>
          </a:p>
        </p:txBody>
      </p:sp>
      <p:sp>
        <p:nvSpPr>
          <p:cNvPr id="142" name="Espace réservé du texte 25">
            <a:extLst>
              <a:ext uri="{FF2B5EF4-FFF2-40B4-BE49-F238E27FC236}">
                <a16:creationId xmlns:a16="http://schemas.microsoft.com/office/drawing/2014/main" id="{8DE4C371-EACE-5C59-8484-FC4A70DFA584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User-centric solution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design based on an optimal user experience</a:t>
            </a:r>
          </a:p>
        </p:txBody>
      </p:sp>
      <p:sp>
        <p:nvSpPr>
          <p:cNvPr id="143" name="Espace réservé du texte 27">
            <a:extLst>
              <a:ext uri="{FF2B5EF4-FFF2-40B4-BE49-F238E27FC236}">
                <a16:creationId xmlns:a16="http://schemas.microsoft.com/office/drawing/2014/main" id="{AB42C592-A14E-2F7F-190A-D3E43F4CE82E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Own, in-house designed and developed furniture line</a:t>
            </a:r>
          </a:p>
        </p:txBody>
      </p:sp>
      <p:sp>
        <p:nvSpPr>
          <p:cNvPr id="144" name="Espace réservé du texte 29">
            <a:extLst>
              <a:ext uri="{FF2B5EF4-FFF2-40B4-BE49-F238E27FC236}">
                <a16:creationId xmlns:a16="http://schemas.microsoft.com/office/drawing/2014/main" id="{32817FE0-91CC-1026-A40A-AEE0C1EF8883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Immersive presentation with </a:t>
            </a:r>
            <a:r>
              <a:rPr kumimoji="0" lang="en-US" sz="18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SpatialSense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 XR</a:t>
            </a:r>
          </a:p>
        </p:txBody>
      </p:sp>
      <p:sp>
        <p:nvSpPr>
          <p:cNvPr id="145" name="Espace réservé du texte 33">
            <a:extLst>
              <a:ext uri="{FF2B5EF4-FFF2-40B4-BE49-F238E27FC236}">
                <a16:creationId xmlns:a16="http://schemas.microsoft.com/office/drawing/2014/main" id="{8201A07F-1A91-1F7A-78E8-57155F625D8D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We create the </a:t>
            </a: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perfect harmony between technology, user experience, and atmosphere 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through user-centric design and smart technology integration</a:t>
            </a:r>
          </a:p>
        </p:txBody>
      </p:sp>
      <p:sp>
        <p:nvSpPr>
          <p:cNvPr id="146" name="Espace réservé du texte 34">
            <a:extLst>
              <a:ext uri="{FF2B5EF4-FFF2-40B4-BE49-F238E27FC236}">
                <a16:creationId xmlns:a16="http://schemas.microsoft.com/office/drawing/2014/main" id="{6B8B0D99-147C-CEB9-2779-14D6062C0149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an optimal user experience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tailor-made solutions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Optimize the alignment of room design and hardware integration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a perfect match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Stimulate confidence and encourage spaces usage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through smart room design</a:t>
            </a:r>
          </a:p>
        </p:txBody>
      </p:sp>
      <p:sp>
        <p:nvSpPr>
          <p:cNvPr id="147" name="Espace réservé du texte 66">
            <a:extLst>
              <a:ext uri="{FF2B5EF4-FFF2-40B4-BE49-F238E27FC236}">
                <a16:creationId xmlns:a16="http://schemas.microsoft.com/office/drawing/2014/main" id="{7550F86C-F745-B3AB-80E6-596D364CB951}"/>
              </a:ext>
            </a:extLst>
          </p:cNvPr>
          <p:cNvSpPr txBox="1">
            <a:spLocks/>
          </p:cNvSpPr>
          <p:nvPr/>
        </p:nvSpPr>
        <p:spPr>
          <a:xfrm>
            <a:off x="434975" y="4448376"/>
            <a:ext cx="9379586" cy="3897539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Detailed designs shown with 3D visualizations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or presented with Virtual &amp; Augmented Reality applications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Spatial Sense projects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showcase solutions in Augmented Reality instantly which facilitates the creation of precise room scans, providing accurate dimensions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 of prototypes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the possibility to integrate third-party designs you provide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Integration of the entire eco-system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hardware, sightlines, cable management, acoustics, positioning of furniture, etc...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48" name="Espace réservé du texte 41">
            <a:extLst>
              <a:ext uri="{FF2B5EF4-FFF2-40B4-BE49-F238E27FC236}">
                <a16:creationId xmlns:a16="http://schemas.microsoft.com/office/drawing/2014/main" id="{6E2301B7-77D5-629D-94BE-8C80E1CE0F6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908593"/>
            <a:ext cx="9279228" cy="448526"/>
          </a:xfrm>
        </p:spPr>
        <p:txBody>
          <a:bodyPr wrap="square"/>
          <a:lstStyle/>
          <a:p>
            <a:r>
              <a:rPr lang="en-US" sz="2000" b="0">
                <a:latin typeface="Montserrat Medium" pitchFamily="2" charset="77"/>
              </a:rPr>
              <a:t>We can create a suitable design for every space and budget:</a:t>
            </a:r>
          </a:p>
        </p:txBody>
      </p:sp>
      <p:pic>
        <p:nvPicPr>
          <p:cNvPr id="149" name="Picture Placeholder 9" descr="A purple line drawing of a graph&#10;&#10;Description automatically generated">
            <a:extLst>
              <a:ext uri="{FF2B5EF4-FFF2-40B4-BE49-F238E27FC236}">
                <a16:creationId xmlns:a16="http://schemas.microsoft.com/office/drawing/2014/main" id="{029D8A83-FCEE-58DC-BEE1-85790D80DA04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4" y="9026064"/>
            <a:ext cx="1645324" cy="1226970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BFECF448-CCA3-77A8-892D-28EE56DFD36C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3875" y="12879077"/>
            <a:ext cx="6111421" cy="68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2178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Picture Placeholder 25" descr="A person standing next to a computer&#10;&#10;Description automatically generated">
            <a:extLst>
              <a:ext uri="{FF2B5EF4-FFF2-40B4-BE49-F238E27FC236}">
                <a16:creationId xmlns:a16="http://schemas.microsoft.com/office/drawing/2014/main" id="{784C3376-7EFE-4A38-FB98-B36DF992FA5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7358206" y="175748"/>
            <a:ext cx="5784695" cy="3514988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r"/>
            <a:r>
              <a:rPr lang="en-US"/>
              <a:t>Services &amp; Solutions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pic>
        <p:nvPicPr>
          <p:cNvPr id="2" name="Marcador de posición de imagen 36">
            <a:extLst>
              <a:ext uri="{FF2B5EF4-FFF2-40B4-BE49-F238E27FC236}">
                <a16:creationId xmlns:a16="http://schemas.microsoft.com/office/drawing/2014/main" id="{DC491E7A-18CE-8FD7-5A9C-4DC74C270C8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02" b="5702"/>
          <a:stretch/>
        </p:blipFill>
        <p:spPr>
          <a:xfrm>
            <a:off x="10064381" y="3483245"/>
            <a:ext cx="6801323" cy="4330987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F26A55-3FE8-5488-7FC7-BA61097C559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Control &amp; Automation</a:t>
            </a:r>
          </a:p>
        </p:txBody>
      </p:sp>
      <p:sp>
        <p:nvSpPr>
          <p:cNvPr id="4" name="Espace réservé du texte 9">
            <a:extLst>
              <a:ext uri="{FF2B5EF4-FFF2-40B4-BE49-F238E27FC236}">
                <a16:creationId xmlns:a16="http://schemas.microsoft.com/office/drawing/2014/main" id="{4C7EA16F-20A4-65E0-0C51-0DBB748DF40F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 lIns="72000" rIns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Bring expertise to resolve previous installation issues and implement an effective controlled lighting solution, even without technical documentation, while improving the entire system</a:t>
            </a:r>
          </a:p>
        </p:txBody>
      </p:sp>
      <p:sp>
        <p:nvSpPr>
          <p:cNvPr id="5" name="Espace réservé du texte 10">
            <a:extLst>
              <a:ext uri="{FF2B5EF4-FFF2-40B4-BE49-F238E27FC236}">
                <a16:creationId xmlns:a16="http://schemas.microsoft.com/office/drawing/2014/main" id="{8BD70001-A1BA-1C33-4A1B-5E95F23F1E68}"/>
              </a:ext>
            </a:extLst>
          </p:cNvPr>
          <p:cNvSpPr txBox="1">
            <a:spLocks/>
          </p:cNvSpPr>
          <p:nvPr/>
        </p:nvSpPr>
        <p:spPr>
          <a:xfrm>
            <a:off x="8871550" y="10341371"/>
            <a:ext cx="5824163" cy="3269853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Implement a 3-step project: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Fix the current installation by thoroughly documenting the initial project status and identifying areas for improvement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Conduct an audit and provide technical advice, identifying areas for optimization and offering advices to enhance the installation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Improve the installation by deploying new equipment and architecture, preparing it for future expansion and upgrades</a:t>
            </a:r>
          </a:p>
        </p:txBody>
      </p:sp>
      <p:sp>
        <p:nvSpPr>
          <p:cNvPr id="6" name="Espace réservé du texte 11">
            <a:extLst>
              <a:ext uri="{FF2B5EF4-FFF2-40B4-BE49-F238E27FC236}">
                <a16:creationId xmlns:a16="http://schemas.microsoft.com/office/drawing/2014/main" id="{A797EDAF-2EAA-F5FA-F2EC-B2495EC646B8}"/>
              </a:ext>
            </a:extLst>
          </p:cNvPr>
          <p:cNvSpPr txBox="1">
            <a:spLocks/>
          </p:cNvSpPr>
          <p:nvPr/>
        </p:nvSpPr>
        <p:spPr>
          <a:xfrm>
            <a:off x="15388739" y="10931916"/>
            <a:ext cx="279147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Time and cost savings by implementing our solutions</a:t>
            </a:r>
          </a:p>
        </p:txBody>
      </p:sp>
      <p:sp>
        <p:nvSpPr>
          <p:cNvPr id="7" name="Espace réservé du texte 12">
            <a:extLst>
              <a:ext uri="{FF2B5EF4-FFF2-40B4-BE49-F238E27FC236}">
                <a16:creationId xmlns:a16="http://schemas.microsoft.com/office/drawing/2014/main" id="{9F2045F9-F95B-C473-82DF-5CAE621A8A7F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Projects developed all over the world last year</a:t>
            </a:r>
          </a:p>
        </p:txBody>
      </p:sp>
      <p:sp>
        <p:nvSpPr>
          <p:cNvPr id="8" name="Espace réservé du texte 13">
            <a:extLst>
              <a:ext uri="{FF2B5EF4-FFF2-40B4-BE49-F238E27FC236}">
                <a16:creationId xmlns:a16="http://schemas.microsoft.com/office/drawing/2014/main" id="{B1230F63-59DB-2238-BD0C-1F9940993591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Incidents resolved remotely per year</a:t>
            </a:r>
          </a:p>
        </p:txBody>
      </p:sp>
      <p:pic>
        <p:nvPicPr>
          <p:cNvPr id="9" name="Picture Placeholder 14" descr="A purple ribbon with a check mark&#10;&#10;Description automatically generated">
            <a:extLst>
              <a:ext uri="{FF2B5EF4-FFF2-40B4-BE49-F238E27FC236}">
                <a16:creationId xmlns:a16="http://schemas.microsoft.com/office/drawing/2014/main" id="{E9B1AC60-2218-2505-769D-B3837AF14C6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10" name="Picture Placeholder 24" descr="A purple triangle with a exclamation mark&#10;&#10;Description automatically generated">
            <a:extLst>
              <a:ext uri="{FF2B5EF4-FFF2-40B4-BE49-F238E27FC236}">
                <a16:creationId xmlns:a16="http://schemas.microsoft.com/office/drawing/2014/main" id="{33FDE9BF-DDB6-A584-F706-785FA30F3513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1" name="Espace réservé du texte 18">
            <a:extLst>
              <a:ext uri="{FF2B5EF4-FFF2-40B4-BE49-F238E27FC236}">
                <a16:creationId xmlns:a16="http://schemas.microsoft.com/office/drawing/2014/main" id="{30C725E9-BFDC-51FE-47FC-00FE18BAE99F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Times New Roman" panose="02020603050405020304" pitchFamily="18" charset="0"/>
                <a:cs typeface="Aptos" panose="020B0004020202020204" pitchFamily="34" charset="0"/>
              </a:rPr>
              <a:t>Public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2" name="Espace réservé du texte 20">
            <a:extLst>
              <a:ext uri="{FF2B5EF4-FFF2-40B4-BE49-F238E27FC236}">
                <a16:creationId xmlns:a16="http://schemas.microsoft.com/office/drawing/2014/main" id="{4DAF00ED-66BB-D998-48E8-3CC6C798F3D8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+90%</a:t>
            </a:r>
          </a:p>
        </p:txBody>
      </p:sp>
      <p:sp>
        <p:nvSpPr>
          <p:cNvPr id="13" name="Espace réservé du texte 21">
            <a:extLst>
              <a:ext uri="{FF2B5EF4-FFF2-40B4-BE49-F238E27FC236}">
                <a16:creationId xmlns:a16="http://schemas.microsoft.com/office/drawing/2014/main" id="{2FD9B017-EC72-3DC0-E3A1-2882F3D95439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&gt;30</a:t>
            </a:r>
          </a:p>
        </p:txBody>
      </p:sp>
      <p:sp>
        <p:nvSpPr>
          <p:cNvPr id="14" name="Espace réservé du texte 22">
            <a:extLst>
              <a:ext uri="{FF2B5EF4-FFF2-40B4-BE49-F238E27FC236}">
                <a16:creationId xmlns:a16="http://schemas.microsoft.com/office/drawing/2014/main" id="{09D33BD8-26B9-65B9-20A6-D2E2C638640F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&gt;200</a:t>
            </a:r>
          </a:p>
        </p:txBody>
      </p:sp>
      <p:sp>
        <p:nvSpPr>
          <p:cNvPr id="15" name="Espace réservé du texte 23">
            <a:extLst>
              <a:ext uri="{FF2B5EF4-FFF2-40B4-BE49-F238E27FC236}">
                <a16:creationId xmlns:a16="http://schemas.microsoft.com/office/drawing/2014/main" id="{977EFC10-0D7E-8367-0D07-E847AABF12A6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Integrated and centralized management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, with nearshore monitoring in option</a:t>
            </a:r>
          </a:p>
        </p:txBody>
      </p:sp>
      <p:sp>
        <p:nvSpPr>
          <p:cNvPr id="16" name="Espace réservé du texte 25">
            <a:extLst>
              <a:ext uri="{FF2B5EF4-FFF2-40B4-BE49-F238E27FC236}">
                <a16:creationId xmlns:a16="http://schemas.microsoft.com/office/drawing/2014/main" id="{547A97B1-DAD7-9662-F9C1-B2915521B5B1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Tailor-made solution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to fit all technical levels and operational needs</a:t>
            </a:r>
          </a:p>
        </p:txBody>
      </p:sp>
      <p:sp>
        <p:nvSpPr>
          <p:cNvPr id="17" name="Espace réservé du texte 27">
            <a:extLst>
              <a:ext uri="{FF2B5EF4-FFF2-40B4-BE49-F238E27FC236}">
                <a16:creationId xmlns:a16="http://schemas.microsoft.com/office/drawing/2014/main" id="{2411597F-370A-6038-89FB-65279684CDAB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Unique and intuitive interface designed by Econocom</a:t>
            </a:r>
          </a:p>
        </p:txBody>
      </p:sp>
      <p:sp>
        <p:nvSpPr>
          <p:cNvPr id="18" name="Espace réservé du texte 32">
            <a:extLst>
              <a:ext uri="{FF2B5EF4-FFF2-40B4-BE49-F238E27FC236}">
                <a16:creationId xmlns:a16="http://schemas.microsoft.com/office/drawing/2014/main" id="{BB9CF905-3E32-BA05-D548-44577EECC721}"/>
              </a:ext>
            </a:extLst>
          </p:cNvPr>
          <p:cNvSpPr txBox="1">
            <a:spLocks/>
          </p:cNvSpPr>
          <p:nvPr/>
        </p:nvSpPr>
        <p:spPr>
          <a:xfrm>
            <a:off x="434975" y="4583200"/>
            <a:ext cx="7991849" cy="4184282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Customizable user profiles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based on user technical expertise or the operational needs of each space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Comprehensive advisory services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the initial concept phase to improve and optimize advanced control systems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 and development of customized and attractive graphical interfaces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tailored to specific needs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diagnostic tools for preventive maintenance,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reducing failures and extending equipment lifespan</a:t>
            </a:r>
          </a:p>
        </p:txBody>
      </p:sp>
      <p:sp>
        <p:nvSpPr>
          <p:cNvPr id="19" name="Espace réservé du texte 33">
            <a:extLst>
              <a:ext uri="{FF2B5EF4-FFF2-40B4-BE49-F238E27FC236}">
                <a16:creationId xmlns:a16="http://schemas.microsoft.com/office/drawing/2014/main" id="{96DC6DC0-75EF-B0C3-567A-D80D7098D97C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60562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Control of large audiovisual systems to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efficiently organize and manage spaces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Adapt to the desired usability of customers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based on their technical level</a:t>
            </a:r>
          </a:p>
        </p:txBody>
      </p:sp>
      <p:sp>
        <p:nvSpPr>
          <p:cNvPr id="20" name="Espace réservé du texte 34">
            <a:extLst>
              <a:ext uri="{FF2B5EF4-FFF2-40B4-BE49-F238E27FC236}">
                <a16:creationId xmlns:a16="http://schemas.microsoft.com/office/drawing/2014/main" id="{634F1572-8094-F9B0-1C87-9AB2C43E4F98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Save time and effort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a simplified and unique interface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Minimize training needs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allowing focus on production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interruptions and increase system reliability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advanced diagnostic tools</a:t>
            </a:r>
          </a:p>
        </p:txBody>
      </p:sp>
      <p:sp>
        <p:nvSpPr>
          <p:cNvPr id="21" name="Espace réservé du texte 29">
            <a:extLst>
              <a:ext uri="{FF2B5EF4-FFF2-40B4-BE49-F238E27FC236}">
                <a16:creationId xmlns:a16="http://schemas.microsoft.com/office/drawing/2014/main" id="{F633B951-2C24-7779-6EE4-FCA67498F5F2}"/>
              </a:ext>
            </a:extLst>
          </p:cNvPr>
          <p:cNvSpPr txBox="1">
            <a:spLocks/>
          </p:cNvSpPr>
          <p:nvPr/>
        </p:nvSpPr>
        <p:spPr>
          <a:xfrm>
            <a:off x="19045833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Comprehensive solutions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: project definition, solution design, delivery, integration and support</a:t>
            </a:r>
          </a:p>
        </p:txBody>
      </p:sp>
      <p:sp>
        <p:nvSpPr>
          <p:cNvPr id="22" name="Espace réservé du texte 41">
            <a:extLst>
              <a:ext uri="{FF2B5EF4-FFF2-40B4-BE49-F238E27FC236}">
                <a16:creationId xmlns:a16="http://schemas.microsoft.com/office/drawing/2014/main" id="{D5B9A836-72CF-2368-CC78-22C32DE7C6F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69256"/>
            <a:ext cx="8565590" cy="985624"/>
          </a:xfrm>
        </p:spPr>
        <p:txBody>
          <a:bodyPr wrap="square">
            <a:noAutofit/>
          </a:bodyPr>
          <a:lstStyle/>
          <a:p>
            <a:r>
              <a:rPr lang="en-US" dirty="0"/>
              <a:t>Unified and simplified control system for managing audiovisual subsystems through a single user interface including:</a:t>
            </a:r>
          </a:p>
        </p:txBody>
      </p:sp>
      <p:pic>
        <p:nvPicPr>
          <p:cNvPr id="23" name="Picture Placeholder 7" descr="A purple stopwatch with arrow pointing down&#10;&#10;Description automatically generated">
            <a:extLst>
              <a:ext uri="{FF2B5EF4-FFF2-40B4-BE49-F238E27FC236}">
                <a16:creationId xmlns:a16="http://schemas.microsoft.com/office/drawing/2014/main" id="{2AD8E46C-0D6B-64C1-EAAF-E85559F08E9E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4" y="9026064"/>
            <a:ext cx="1645324" cy="12269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3212A39-D034-E74B-2289-C95D84EDE6EB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6798" y="12440101"/>
            <a:ext cx="5659348" cy="156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2933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Picture Placeholder 25" descr="A person and person connecting puzzle pieces&#10;&#10;Description automatically generated">
            <a:extLst>
              <a:ext uri="{FF2B5EF4-FFF2-40B4-BE49-F238E27FC236}">
                <a16:creationId xmlns:a16="http://schemas.microsoft.com/office/drawing/2014/main" id="{BA82212B-845F-C29A-0795-511EA10760B6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820811" y="-1"/>
            <a:ext cx="6363164" cy="3866487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r"/>
            <a:r>
              <a:rPr lang="en-US"/>
              <a:t>Services &amp; Solutions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9">
            <a:extLst>
              <a:ext uri="{FF2B5EF4-FFF2-40B4-BE49-F238E27FC236}">
                <a16:creationId xmlns:a16="http://schemas.microsoft.com/office/drawing/2014/main" id="{6580AA99-81B7-5179-8E52-D1E08E7FC558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 immersive spaces that fully showcase the potential of products and services for more than 1,200 shops</a:t>
            </a:r>
          </a:p>
        </p:txBody>
      </p:sp>
      <p:sp>
        <p:nvSpPr>
          <p:cNvPr id="3" name="Espace réservé du texte 10">
            <a:extLst>
              <a:ext uri="{FF2B5EF4-FFF2-40B4-BE49-F238E27FC236}">
                <a16:creationId xmlns:a16="http://schemas.microsoft.com/office/drawing/2014/main" id="{0D524F55-D4FB-01BB-2693-49785C4AB85E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3146028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Tailored solution to create immersive experience: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Demo space for all solutions (mobile, wearables, smart office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etc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…)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Econocom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Realdooh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management tools for appointment management and retail analytics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Indoor and outdoor digital signage with intelligent LED displays adapted to the environment </a:t>
            </a:r>
          </a:p>
        </p:txBody>
      </p:sp>
      <p:sp>
        <p:nvSpPr>
          <p:cNvPr id="4" name="Espace réservé du texte 11">
            <a:extLst>
              <a:ext uri="{FF2B5EF4-FFF2-40B4-BE49-F238E27FC236}">
                <a16:creationId xmlns:a16="http://schemas.microsoft.com/office/drawing/2014/main" id="{C8E556AD-35DB-DBE9-01A9-6E40E636F818}"/>
              </a:ext>
            </a:extLst>
          </p:cNvPr>
          <p:cNvSpPr txBox="1">
            <a:spLocks/>
          </p:cNvSpPr>
          <p:nvPr/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NPS in customers with BeWin solutions</a:t>
            </a:r>
          </a:p>
        </p:txBody>
      </p:sp>
      <p:sp>
        <p:nvSpPr>
          <p:cNvPr id="5" name="Espace réservé du texte 12">
            <a:extLst>
              <a:ext uri="{FF2B5EF4-FFF2-40B4-BE49-F238E27FC236}">
                <a16:creationId xmlns:a16="http://schemas.microsoft.com/office/drawing/2014/main" id="{9E97B139-AAC2-D875-149B-5950E2F4A35F}"/>
              </a:ext>
            </a:extLst>
          </p:cNvPr>
          <p:cNvSpPr txBox="1">
            <a:spLocks/>
          </p:cNvSpPr>
          <p:nvPr/>
        </p:nvSpPr>
        <p:spPr>
          <a:xfrm>
            <a:off x="18121359" y="10931916"/>
            <a:ext cx="279147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Spaces around the world with User &amp; Experience solutions</a:t>
            </a:r>
          </a:p>
        </p:txBody>
      </p:sp>
      <p:sp>
        <p:nvSpPr>
          <p:cNvPr id="6" name="Espace réservé du texte 13">
            <a:extLst>
              <a:ext uri="{FF2B5EF4-FFF2-40B4-BE49-F238E27FC236}">
                <a16:creationId xmlns:a16="http://schemas.microsoft.com/office/drawing/2014/main" id="{B98F673D-4768-3657-8045-61BEE9BAB3D9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Time spent by users with our solutions vs. traditional</a:t>
            </a:r>
          </a:p>
        </p:txBody>
      </p:sp>
      <p:pic>
        <p:nvPicPr>
          <p:cNvPr id="7" name="Marcador de posición de imagen 8" descr="Hombre parado enfrente de una televisión&#10;&#10;Descripción generada automáticamente con confianza media">
            <a:extLst>
              <a:ext uri="{FF2B5EF4-FFF2-40B4-BE49-F238E27FC236}">
                <a16:creationId xmlns:a16="http://schemas.microsoft.com/office/drawing/2014/main" id="{E01BAFB0-D98B-0574-F32C-0D3FB09B8029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12328" y="3527683"/>
            <a:ext cx="5767886" cy="4301295"/>
          </a:xfrm>
          <a:prstGeom prst="rect">
            <a:avLst/>
          </a:prstGeom>
        </p:spPr>
      </p:pic>
      <p:pic>
        <p:nvPicPr>
          <p:cNvPr id="8" name="Picture Placeholder 5" descr="A purple line art of a couple of rectangular objects&#10;&#10;Description automatically generated">
            <a:extLst>
              <a:ext uri="{FF2B5EF4-FFF2-40B4-BE49-F238E27FC236}">
                <a16:creationId xmlns:a16="http://schemas.microsoft.com/office/drawing/2014/main" id="{0C753D61-EF1D-4BC8-0B4A-D1541D86309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9" name="Picture Placeholder 14" descr="A purple stopwatch with arrow pointing down&#10;&#10;Description automatically generated">
            <a:extLst>
              <a:ext uri="{FF2B5EF4-FFF2-40B4-BE49-F238E27FC236}">
                <a16:creationId xmlns:a16="http://schemas.microsoft.com/office/drawing/2014/main" id="{DF8452E3-0F29-2B61-E65C-6A57508B93D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0" name="Espace réservé du texte 18">
            <a:extLst>
              <a:ext uri="{FF2B5EF4-FFF2-40B4-BE49-F238E27FC236}">
                <a16:creationId xmlns:a16="http://schemas.microsoft.com/office/drawing/2014/main" id="{642BB6AB-034A-3F1A-FB0A-1E637E9AFE96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Telecom</a:t>
            </a:r>
          </a:p>
        </p:txBody>
      </p:sp>
      <p:sp>
        <p:nvSpPr>
          <p:cNvPr id="11" name="Espace réservé du texte 20">
            <a:extLst>
              <a:ext uri="{FF2B5EF4-FFF2-40B4-BE49-F238E27FC236}">
                <a16:creationId xmlns:a16="http://schemas.microsoft.com/office/drawing/2014/main" id="{6F299F5C-6A59-8CDC-BE27-244F42D76D5C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+5%</a:t>
            </a:r>
          </a:p>
        </p:txBody>
      </p:sp>
      <p:sp>
        <p:nvSpPr>
          <p:cNvPr id="12" name="Espace réservé du texte 21">
            <a:extLst>
              <a:ext uri="{FF2B5EF4-FFF2-40B4-BE49-F238E27FC236}">
                <a16:creationId xmlns:a16="http://schemas.microsoft.com/office/drawing/2014/main" id="{B95D3EA4-2446-DD68-1BBE-E68F9476B778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+10k</a:t>
            </a:r>
          </a:p>
        </p:txBody>
      </p:sp>
      <p:sp>
        <p:nvSpPr>
          <p:cNvPr id="13" name="Espace réservé du texte 22">
            <a:extLst>
              <a:ext uri="{FF2B5EF4-FFF2-40B4-BE49-F238E27FC236}">
                <a16:creationId xmlns:a16="http://schemas.microsoft.com/office/drawing/2014/main" id="{59D8C1C2-C412-535C-3CD0-CD79A4909885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x3</a:t>
            </a:r>
          </a:p>
        </p:txBody>
      </p:sp>
      <p:sp>
        <p:nvSpPr>
          <p:cNvPr id="14" name="Espace réservé du texte 23">
            <a:extLst>
              <a:ext uri="{FF2B5EF4-FFF2-40B4-BE49-F238E27FC236}">
                <a16:creationId xmlns:a16="http://schemas.microsoft.com/office/drawing/2014/main" id="{F2750B53-2DD7-ED2D-A043-9A8D510A7A19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Own solutions developed by Econocom</a:t>
            </a:r>
          </a:p>
        </p:txBody>
      </p:sp>
      <p:sp>
        <p:nvSpPr>
          <p:cNvPr id="15" name="Espace réservé du texte 25">
            <a:extLst>
              <a:ext uri="{FF2B5EF4-FFF2-40B4-BE49-F238E27FC236}">
                <a16:creationId xmlns:a16="http://schemas.microsoft.com/office/drawing/2014/main" id="{D6179995-A231-CE4E-4703-38E17E853E33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Remote and managing services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MSC in Spain</a:t>
            </a:r>
          </a:p>
        </p:txBody>
      </p:sp>
      <p:sp>
        <p:nvSpPr>
          <p:cNvPr id="16" name="Espace réservé du texte 27">
            <a:extLst>
              <a:ext uri="{FF2B5EF4-FFF2-40B4-BE49-F238E27FC236}">
                <a16:creationId xmlns:a16="http://schemas.microsoft.com/office/drawing/2014/main" id="{1987EBCD-167D-A66D-630F-D1073554030A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Comprehensive solutions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: project definition, solution design, delivery, integration and support</a:t>
            </a:r>
          </a:p>
        </p:txBody>
      </p:sp>
      <p:sp>
        <p:nvSpPr>
          <p:cNvPr id="17" name="Espace réservé du texte 32">
            <a:extLst>
              <a:ext uri="{FF2B5EF4-FFF2-40B4-BE49-F238E27FC236}">
                <a16:creationId xmlns:a16="http://schemas.microsoft.com/office/drawing/2014/main" id="{63A4BFB6-275D-0B78-14BD-D4AFC2A6F4B4}"/>
              </a:ext>
            </a:extLst>
          </p:cNvPr>
          <p:cNvSpPr txBox="1">
            <a:spLocks/>
          </p:cNvSpPr>
          <p:nvPr/>
        </p:nvSpPr>
        <p:spPr>
          <a:xfrm>
            <a:off x="434975" y="4173037"/>
            <a:ext cx="10094268" cy="4364265"/>
          </a:xfrm>
          <a:prstGeom prst="rect">
            <a:avLst/>
          </a:prstGeom>
        </p:spPr>
        <p:txBody>
          <a:bodyPr rIns="0"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Social Wi-Fi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secure and complimentary Wi-Fi access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People counting and tracking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monitor foot traffic and customer behavior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Facial recognition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analyze customer attention and profiles (gender, age, time spent) for insights into store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Queue management: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optimize shift management, queue handling, and wait times with the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BeWin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solution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Aromaxperience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influence mood and brand perception through tailored aromas, creating lasting emotional connections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Additional solutions: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geomarketing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smart scanning, live demos, and more to enhance the user experience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entertainment services on the hotel room</a:t>
            </a:r>
          </a:p>
        </p:txBody>
      </p:sp>
      <p:sp>
        <p:nvSpPr>
          <p:cNvPr id="18" name="Espace réservé du texte 33">
            <a:extLst>
              <a:ext uri="{FF2B5EF4-FFF2-40B4-BE49-F238E27FC236}">
                <a16:creationId xmlns:a16="http://schemas.microsoft.com/office/drawing/2014/main" id="{411F3E84-261B-2A44-08D8-5213D62EE502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Designing experiences for each space using the best tools to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capture and retain end users' attention</a:t>
            </a:r>
          </a:p>
        </p:txBody>
      </p:sp>
      <p:sp>
        <p:nvSpPr>
          <p:cNvPr id="19" name="Espace réservé du texte 34">
            <a:extLst>
              <a:ext uri="{FF2B5EF4-FFF2-40B4-BE49-F238E27FC236}">
                <a16:creationId xmlns:a16="http://schemas.microsoft.com/office/drawing/2014/main" id="{A97DE028-DA18-B315-C79C-AA93555331D0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51531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Improve decision-making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with data-driven analysis and real-time monitoring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Increase customer satisfaction and reduce risk of abandonment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through enhanced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PoS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efficiency and service quality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Optimize costs and resource allocation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streamlining processes for enhanced efficiency</a:t>
            </a:r>
          </a:p>
        </p:txBody>
      </p:sp>
      <p:sp>
        <p:nvSpPr>
          <p:cNvPr id="20" name="Espace réservé du texte 41">
            <a:extLst>
              <a:ext uri="{FF2B5EF4-FFF2-40B4-BE49-F238E27FC236}">
                <a16:creationId xmlns:a16="http://schemas.microsoft.com/office/drawing/2014/main" id="{B8BFE46B-85C4-4027-09B9-D9D41F846C69}"/>
              </a:ext>
            </a:extLst>
          </p:cNvPr>
          <p:cNvSpPr txBox="1">
            <a:spLocks/>
          </p:cNvSpPr>
          <p:nvPr/>
        </p:nvSpPr>
        <p:spPr>
          <a:xfrm>
            <a:off x="434975" y="3708296"/>
            <a:ext cx="7857649" cy="399248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0" i="0" kern="1200">
                <a:solidFill>
                  <a:schemeClr val="bg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Enhance management experiences and user interactions:</a:t>
            </a:r>
          </a:p>
        </p:txBody>
      </p:sp>
      <p:pic>
        <p:nvPicPr>
          <p:cNvPr id="21" name="Picture Placeholder 14">
            <a:extLst>
              <a:ext uri="{FF2B5EF4-FFF2-40B4-BE49-F238E27FC236}">
                <a16:creationId xmlns:a16="http://schemas.microsoft.com/office/drawing/2014/main" id="{06DBFF4B-F753-45FB-1527-973ABD13C06F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64454" y="9026064"/>
            <a:ext cx="1645324" cy="1226970"/>
          </a:xfrm>
          <a:prstGeom prst="rect">
            <a:avLst/>
          </a:prstGeom>
        </p:spPr>
      </p:pic>
      <p:sp>
        <p:nvSpPr>
          <p:cNvPr id="22" name="Espace réservé du texte 27">
            <a:extLst>
              <a:ext uri="{FF2B5EF4-FFF2-40B4-BE49-F238E27FC236}">
                <a16:creationId xmlns:a16="http://schemas.microsoft.com/office/drawing/2014/main" id="{2138F6AF-1473-EB49-7FDE-F95F2F1A4822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Dedicated expert team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C65CAC2-FF74-EDDB-4EFF-D99E11595C8B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2514" y="12910066"/>
            <a:ext cx="6084661" cy="621268"/>
          </a:xfrm>
          <a:prstGeom prst="rect">
            <a:avLst/>
          </a:prstGeom>
        </p:spPr>
      </p:pic>
      <p:sp>
        <p:nvSpPr>
          <p:cNvPr id="24" name="Espace réservé du texte 2">
            <a:extLst>
              <a:ext uri="{FF2B5EF4-FFF2-40B4-BE49-F238E27FC236}">
                <a16:creationId xmlns:a16="http://schemas.microsoft.com/office/drawing/2014/main" id="{C725241B-E490-6E1E-375B-66DC5BDDB47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User &amp; Experience Solutions</a:t>
            </a:r>
          </a:p>
        </p:txBody>
      </p:sp>
    </p:spTree>
    <p:extLst>
      <p:ext uri="{BB962C8B-B14F-4D97-AF65-F5344CB8AC3E}">
        <p14:creationId xmlns:p14="http://schemas.microsoft.com/office/powerpoint/2010/main" val="13706636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Picture Placeholder 24" descr="A person and person working on a computer&#10;&#10;Description automatically generated">
            <a:extLst>
              <a:ext uri="{FF2B5EF4-FFF2-40B4-BE49-F238E27FC236}">
                <a16:creationId xmlns:a16="http://schemas.microsoft.com/office/drawing/2014/main" id="{AB352F5F-3C19-15BD-3D49-33022E7C103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92491" y="-1"/>
            <a:ext cx="6363164" cy="3866487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r"/>
            <a:r>
              <a:rPr lang="en-US"/>
              <a:t>Services &amp; Solutions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06D88F61-5C1E-60B5-9C54-272624A831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Content Management Services</a:t>
            </a:r>
          </a:p>
        </p:txBody>
      </p:sp>
      <p:sp>
        <p:nvSpPr>
          <p:cNvPr id="3" name="Espace réservé du texte 9">
            <a:extLst>
              <a:ext uri="{FF2B5EF4-FFF2-40B4-BE49-F238E27FC236}">
                <a16:creationId xmlns:a16="http://schemas.microsoft.com/office/drawing/2014/main" id="{0F5302F4-979D-98CC-C908-C482C462EF43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Simplify the management of communication campaigns across global spaces, while supporting the creation, adaptation, and distribution of content efficiently</a:t>
            </a:r>
          </a:p>
        </p:txBody>
      </p:sp>
      <p:sp>
        <p:nvSpPr>
          <p:cNvPr id="4" name="Espace réservé du texte 10">
            <a:extLst>
              <a:ext uri="{FF2B5EF4-FFF2-40B4-BE49-F238E27FC236}">
                <a16:creationId xmlns:a16="http://schemas.microsoft.com/office/drawing/2014/main" id="{4D568AD1-C3B1-6BEB-632D-F8E2DB964CF3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Implementation of Econocom CMS – Kentia including: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Creation of its own unattended communication channel thanks to the CMS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Management of the piped music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Integration of large curved LED screens in the backstage area and spectacular lighting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MSC support, 24x7</a:t>
            </a:r>
          </a:p>
        </p:txBody>
      </p:sp>
      <p:sp>
        <p:nvSpPr>
          <p:cNvPr id="5" name="Espace réservé du texte 11">
            <a:extLst>
              <a:ext uri="{FF2B5EF4-FFF2-40B4-BE49-F238E27FC236}">
                <a16:creationId xmlns:a16="http://schemas.microsoft.com/office/drawing/2014/main" id="{90433528-CB33-0EF1-59F1-83546D4EC00A}"/>
              </a:ext>
            </a:extLst>
          </p:cNvPr>
          <p:cNvSpPr txBox="1">
            <a:spLocks/>
          </p:cNvSpPr>
          <p:nvPr/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Reduction of time spent on content management</a:t>
            </a: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4A8DB19B-B404-F11D-6C20-217506F76326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Clients using Kentia CMS around the world</a:t>
            </a:r>
          </a:p>
        </p:txBody>
      </p:sp>
      <p:sp>
        <p:nvSpPr>
          <p:cNvPr id="7" name="Espace réservé du texte 13">
            <a:extLst>
              <a:ext uri="{FF2B5EF4-FFF2-40B4-BE49-F238E27FC236}">
                <a16:creationId xmlns:a16="http://schemas.microsoft.com/office/drawing/2014/main" id="{E5351C2F-2A22-EBF0-575D-1E35704CACD5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Campaigns broadcast per year</a:t>
            </a:r>
          </a:p>
        </p:txBody>
      </p:sp>
      <p:pic>
        <p:nvPicPr>
          <p:cNvPr id="8" name="Picture Placeholder 24" descr="A purple stopwatch with arrow pointing down&#10;&#10;Description automatically generated">
            <a:extLst>
              <a:ext uri="{FF2B5EF4-FFF2-40B4-BE49-F238E27FC236}">
                <a16:creationId xmlns:a16="http://schemas.microsoft.com/office/drawing/2014/main" id="{12F8D16E-013D-1916-6FD6-F7C86B0E6D3E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3" y="9026064"/>
            <a:ext cx="1645324" cy="1226970"/>
          </a:xfrm>
          <a:prstGeom prst="rect">
            <a:avLst/>
          </a:prstGeom>
        </p:spPr>
      </p:pic>
      <p:pic>
        <p:nvPicPr>
          <p:cNvPr id="9" name="Picture Placeholder 28" descr="A purple logo with a black background&#10;&#10;Description automatically generated">
            <a:extLst>
              <a:ext uri="{FF2B5EF4-FFF2-40B4-BE49-F238E27FC236}">
                <a16:creationId xmlns:a16="http://schemas.microsoft.com/office/drawing/2014/main" id="{340AFA25-4D98-F026-5666-42292ACE4F8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10" name="Picture Placeholder 3" descr="A purple line art of a chat bubble and a thumb up&#10;&#10;Description automatically generated">
            <a:extLst>
              <a:ext uri="{FF2B5EF4-FFF2-40B4-BE49-F238E27FC236}">
                <a16:creationId xmlns:a16="http://schemas.microsoft.com/office/drawing/2014/main" id="{419048D5-F573-D532-2F83-53DE7ED219E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1" name="Espace réservé du texte 18">
            <a:extLst>
              <a:ext uri="{FF2B5EF4-FFF2-40B4-BE49-F238E27FC236}">
                <a16:creationId xmlns:a16="http://schemas.microsoft.com/office/drawing/2014/main" id="{26909F55-2B4D-3B1E-CC6E-E3B7E4C72B73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Retail </a:t>
            </a:r>
          </a:p>
        </p:txBody>
      </p:sp>
      <p:sp>
        <p:nvSpPr>
          <p:cNvPr id="12" name="Espace réservé du texte 20">
            <a:extLst>
              <a:ext uri="{FF2B5EF4-FFF2-40B4-BE49-F238E27FC236}">
                <a16:creationId xmlns:a16="http://schemas.microsoft.com/office/drawing/2014/main" id="{633B6921-D7C3-1EBB-189C-B5CAFF20CA5C}"/>
              </a:ext>
            </a:extLst>
          </p:cNvPr>
          <p:cNvSpPr txBox="1">
            <a:spLocks/>
          </p:cNvSpPr>
          <p:nvPr/>
        </p:nvSpPr>
        <p:spPr>
          <a:xfrm>
            <a:off x="15515623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50%</a:t>
            </a:r>
          </a:p>
        </p:txBody>
      </p:sp>
      <p:sp>
        <p:nvSpPr>
          <p:cNvPr id="13" name="Espace réservé du texte 21">
            <a:extLst>
              <a:ext uri="{FF2B5EF4-FFF2-40B4-BE49-F238E27FC236}">
                <a16:creationId xmlns:a16="http://schemas.microsoft.com/office/drawing/2014/main" id="{916F5514-251D-1EE6-D0BB-795C52823E20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+90</a:t>
            </a:r>
          </a:p>
        </p:txBody>
      </p:sp>
      <p:sp>
        <p:nvSpPr>
          <p:cNvPr id="14" name="Espace réservé du texte 22">
            <a:extLst>
              <a:ext uri="{FF2B5EF4-FFF2-40B4-BE49-F238E27FC236}">
                <a16:creationId xmlns:a16="http://schemas.microsoft.com/office/drawing/2014/main" id="{D89933DF-4DEE-6D66-0458-0884394206F1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+1k</a:t>
            </a:r>
          </a:p>
        </p:txBody>
      </p:sp>
      <p:sp>
        <p:nvSpPr>
          <p:cNvPr id="15" name="Espace réservé du texte 23">
            <a:extLst>
              <a:ext uri="{FF2B5EF4-FFF2-40B4-BE49-F238E27FC236}">
                <a16:creationId xmlns:a16="http://schemas.microsoft.com/office/drawing/2014/main" id="{1296AE1D-B8FB-3C36-A341-C33BF1106120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Certified experts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 on main leading solutions including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MagicInfo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,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SuperSign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 and Scala</a:t>
            </a:r>
          </a:p>
        </p:txBody>
      </p:sp>
      <p:sp>
        <p:nvSpPr>
          <p:cNvPr id="16" name="Espace réservé du texte 25">
            <a:extLst>
              <a:ext uri="{FF2B5EF4-FFF2-40B4-BE49-F238E27FC236}">
                <a16:creationId xmlns:a16="http://schemas.microsoft.com/office/drawing/2014/main" id="{72B47A52-49A1-F8C4-D2D9-364752C6E39A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Own CMS system - Kentia</a:t>
            </a:r>
          </a:p>
        </p:txBody>
      </p:sp>
      <p:sp>
        <p:nvSpPr>
          <p:cNvPr id="17" name="Espace réservé du texte 27">
            <a:extLst>
              <a:ext uri="{FF2B5EF4-FFF2-40B4-BE49-F238E27FC236}">
                <a16:creationId xmlns:a16="http://schemas.microsoft.com/office/drawing/2014/main" id="{E68FBEAA-A3A5-07B0-7D95-DE2ABDF62D66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Remote and managing services attended by MSC in Spain</a:t>
            </a:r>
          </a:p>
        </p:txBody>
      </p:sp>
      <p:sp>
        <p:nvSpPr>
          <p:cNvPr id="18" name="Espace réservé du texte 32">
            <a:extLst>
              <a:ext uri="{FF2B5EF4-FFF2-40B4-BE49-F238E27FC236}">
                <a16:creationId xmlns:a16="http://schemas.microsoft.com/office/drawing/2014/main" id="{E67518D9-10B4-9469-0DB4-AA4E07010EEF}"/>
              </a:ext>
            </a:extLst>
          </p:cNvPr>
          <p:cNvSpPr txBox="1">
            <a:spLocks/>
          </p:cNvSpPr>
          <p:nvPr/>
        </p:nvSpPr>
        <p:spPr>
          <a:xfrm>
            <a:off x="434975" y="3776820"/>
            <a:ext cx="8309673" cy="5049127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Deployment of unified solutions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global and local control of the equipment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Content management across regions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time zones, countries, languages, and stations for precise localization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Intelligent display transformation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integrated technologies such as motion sensors, IoT, tracking, facial recognition, and NFC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CMS solution: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Econocom with Kentia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provide a comprehensive content management system with all the necessary features for efficient management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third parties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experts of market-leading CMS such as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SuperSign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Magic Info by LG,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Deneva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BrightSign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9" name="Espace réservé du texte 33">
            <a:extLst>
              <a:ext uri="{FF2B5EF4-FFF2-40B4-BE49-F238E27FC236}">
                <a16:creationId xmlns:a16="http://schemas.microsoft.com/office/drawing/2014/main" id="{823BC43B-66C1-BA6F-3F7B-044F18514A6A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Software solutions that </a:t>
            </a: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make it easy for users to create, manage and modify content 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a single place and distribute it to any point of communication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In-house and partner solutions 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maximum simplicity</a:t>
            </a:r>
          </a:p>
        </p:txBody>
      </p:sp>
      <p:sp>
        <p:nvSpPr>
          <p:cNvPr id="20" name="Espace réservé du texte 34">
            <a:extLst>
              <a:ext uri="{FF2B5EF4-FFF2-40B4-BE49-F238E27FC236}">
                <a16:creationId xmlns:a16="http://schemas.microsoft.com/office/drawing/2014/main" id="{AFD48631-65D4-C716-557C-FA20052D3A03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284197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Increase customer engagement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through clear communication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Enable self-management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or unattended service capabilities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Distribute campaigns simultaneously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any connected point</a:t>
            </a:r>
          </a:p>
        </p:txBody>
      </p:sp>
      <p:sp>
        <p:nvSpPr>
          <p:cNvPr id="21" name="Marcador de texto 14">
            <a:extLst>
              <a:ext uri="{FF2B5EF4-FFF2-40B4-BE49-F238E27FC236}">
                <a16:creationId xmlns:a16="http://schemas.microsoft.com/office/drawing/2014/main" id="{5D9B6C6A-0C8D-E68D-9006-2C6BB0FB89CB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Agnostic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partnerships with key leader vendors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632EED4-CDFA-CBE1-D220-2FBC49FAF1D4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37689" y="12614318"/>
            <a:ext cx="6049486" cy="1212766"/>
          </a:xfrm>
          <a:prstGeom prst="rect">
            <a:avLst/>
          </a:prstGeom>
        </p:spPr>
      </p:pic>
      <p:pic>
        <p:nvPicPr>
          <p:cNvPr id="23" name="Espace réservé pour une image  1">
            <a:extLst>
              <a:ext uri="{FF2B5EF4-FFF2-40B4-BE49-F238E27FC236}">
                <a16:creationId xmlns:a16="http://schemas.microsoft.com/office/drawing/2014/main" id="{D9B8D3D1-7430-9330-6924-2D471BC652A1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3418" y="2756414"/>
            <a:ext cx="9052560" cy="5764545"/>
          </a:xfrm>
        </p:spPr>
      </p:pic>
    </p:spTree>
    <p:extLst>
      <p:ext uri="{BB962C8B-B14F-4D97-AF65-F5344CB8AC3E}">
        <p14:creationId xmlns:p14="http://schemas.microsoft.com/office/powerpoint/2010/main" val="328991828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" name="Picture Placeholder 56" descr="A person standing at a desk with a computer in front of a cloud server&#10;&#10;Description automatically generated">
            <a:extLst>
              <a:ext uri="{FF2B5EF4-FFF2-40B4-BE49-F238E27FC236}">
                <a16:creationId xmlns:a16="http://schemas.microsoft.com/office/drawing/2014/main" id="{FBFD7B8F-69B0-6D14-C260-FE6AEB1EF20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92491" y="-1"/>
            <a:ext cx="6363164" cy="3866487"/>
          </a:xfr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r"/>
            <a:r>
              <a:rPr lang="en-US"/>
              <a:t>Services &amp; Solutions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77248AA-09B0-5715-A8CD-EDA97503CF7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/>
              <a:t>Revenue in 2023 for cybersecurity and network offer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74A446-AD31-EE74-0A3B-57F7AC453DD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7981786" y="10931916"/>
            <a:ext cx="3070621" cy="845439"/>
          </a:xfrm>
        </p:spPr>
        <p:txBody>
          <a:bodyPr/>
          <a:lstStyle/>
          <a:p>
            <a:r>
              <a:rPr lang="en-US" dirty="0"/>
              <a:t>Clients in Managed Services (Maintenance and RUN Services)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93C42-163B-2CEF-C895-FD124324553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Certified experts in cybersecurity and network</a:t>
            </a:r>
          </a:p>
        </p:txBody>
      </p:sp>
      <p:pic>
        <p:nvPicPr>
          <p:cNvPr id="18" name="Picture Placeholder 17" descr="A purple ribbon with a check mark&#10;&#10;Description automatically generated">
            <a:extLst>
              <a:ext uri="{FF2B5EF4-FFF2-40B4-BE49-F238E27FC236}">
                <a16:creationId xmlns:a16="http://schemas.microsoft.com/office/drawing/2014/main" id="{4C71E5E6-9EDB-FD23-6114-12BCB527523D}"/>
              </a:ext>
            </a:extLst>
          </p:cNvPr>
          <p:cNvPicPr>
            <a:picLocks noGrp="1" noChangeAspect="1"/>
          </p:cNvPicPr>
          <p:nvPr>
            <p:ph type="pic" sz="quarter" idx="34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Picture Placeholder 12" descr="A purple logo with a black background&#10;&#10;Description automatically generated">
            <a:extLst>
              <a:ext uri="{FF2B5EF4-FFF2-40B4-BE49-F238E27FC236}">
                <a16:creationId xmlns:a16="http://schemas.microsoft.com/office/drawing/2014/main" id="{2F1809E2-27C6-536E-18C8-77FE115B6BB9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" name="Picture Placeholder 3" descr="A purple logo with a tick on it&#10;&#10;Description automatically generated">
            <a:extLst>
              <a:ext uri="{FF2B5EF4-FFF2-40B4-BE49-F238E27FC236}">
                <a16:creationId xmlns:a16="http://schemas.microsoft.com/office/drawing/2014/main" id="{8514A202-5A8B-52E8-685F-78C68DC0F9BD}"/>
              </a:ext>
            </a:extLst>
          </p:cNvPr>
          <p:cNvPicPr>
            <a:picLocks noGrp="1" noChangeAspect="1"/>
          </p:cNvPicPr>
          <p:nvPr>
            <p:ph type="pic" sz="quarter" idx="38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85AE1C2-EDB7-0884-C376-E66DD398510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 dirty="0"/>
              <a:t>&gt;€120m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5D7B196-F183-5D35-B8C3-18BF7892E957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 dirty="0"/>
              <a:t>&gt;1.5k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855722A-7DE2-A849-0E7C-A87CD173A14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 dirty="0"/>
              <a:t>&gt;60</a:t>
            </a:r>
          </a:p>
        </p:txBody>
      </p:sp>
      <p:pic>
        <p:nvPicPr>
          <p:cNvPr id="217" name="Picture 216">
            <a:hlinkClick r:id="rId9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37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284EA060-DAFA-1C8C-E6ED-94BE2D45888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38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DB26B66F-A550-FABB-C851-FF46551F2706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39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06FA739-87D4-6E43-1A21-B51002D8598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40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F78F5D19-D1B4-177E-0AE2-5D8892CC69B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sp>
        <p:nvSpPr>
          <p:cNvPr id="42" name="Espace réservé du texte 2">
            <a:extLst>
              <a:ext uri="{FF2B5EF4-FFF2-40B4-BE49-F238E27FC236}">
                <a16:creationId xmlns:a16="http://schemas.microsoft.com/office/drawing/2014/main" id="{7AE18B00-F1DE-4E23-9516-FB6536749B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Network Integration &amp; Operation </a:t>
            </a:r>
          </a:p>
        </p:txBody>
      </p:sp>
      <p:sp>
        <p:nvSpPr>
          <p:cNvPr id="44" name="Espace réservé du texte 8">
            <a:extLst>
              <a:ext uri="{FF2B5EF4-FFF2-40B4-BE49-F238E27FC236}">
                <a16:creationId xmlns:a16="http://schemas.microsoft.com/office/drawing/2014/main" id="{BB3E890F-7066-F18B-2FE1-47ABEC405D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23574"/>
            <a:ext cx="7691560" cy="665546"/>
          </a:xfrm>
        </p:spPr>
        <p:txBody>
          <a:bodyPr wrap="square"/>
          <a:lstStyle/>
          <a:p>
            <a:r>
              <a:rPr lang="en-US"/>
              <a:t>We help you modernize, secure, unify and simplify your AV networks:</a:t>
            </a:r>
          </a:p>
        </p:txBody>
      </p:sp>
      <p:sp>
        <p:nvSpPr>
          <p:cNvPr id="45" name="Espace réservé du texte 9">
            <a:extLst>
              <a:ext uri="{FF2B5EF4-FFF2-40B4-BE49-F238E27FC236}">
                <a16:creationId xmlns:a16="http://schemas.microsoft.com/office/drawing/2014/main" id="{76AD2374-7D66-7FEA-98EF-9CA690D3E83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685823" y="10341372"/>
            <a:ext cx="3000977" cy="2892027"/>
          </a:xfrm>
        </p:spPr>
        <p:txBody>
          <a:bodyPr/>
          <a:lstStyle/>
          <a:p>
            <a:r>
              <a:rPr lang="en-US"/>
              <a:t>Digital Signage, reservation screen and MTR for a brand-new building, along with a network and security solution for both IT and AV needs</a:t>
            </a:r>
          </a:p>
        </p:txBody>
      </p:sp>
      <p:sp>
        <p:nvSpPr>
          <p:cNvPr id="46" name="Espace réservé du texte 10">
            <a:extLst>
              <a:ext uri="{FF2B5EF4-FFF2-40B4-BE49-F238E27FC236}">
                <a16:creationId xmlns:a16="http://schemas.microsoft.com/office/drawing/2014/main" id="{F93BA59D-67D3-8E07-22AB-52F26A0A0E2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877326" y="10341372"/>
            <a:ext cx="5573460" cy="2892027"/>
          </a:xfrm>
        </p:spPr>
        <p:txBody>
          <a:bodyPr/>
          <a:lstStyle/>
          <a:p>
            <a:r>
              <a:rPr lang="en-US" dirty="0"/>
              <a:t>Design, implementation and maintenance of a complete network architecture built upon :</a:t>
            </a:r>
          </a:p>
          <a:p>
            <a:pPr marL="285750" indent="-285750">
              <a:buFontTx/>
              <a:buChar char="-"/>
            </a:pPr>
            <a:r>
              <a:rPr lang="en-US" dirty="0"/>
              <a:t>Cisco Meraki Solution</a:t>
            </a:r>
          </a:p>
          <a:p>
            <a:pPr marL="285750" indent="-285750">
              <a:buFontTx/>
              <a:buChar char="-"/>
            </a:pPr>
            <a:r>
              <a:rPr lang="en-US" dirty="0"/>
              <a:t>Fortinet Firewalls</a:t>
            </a:r>
          </a:p>
          <a:p>
            <a:r>
              <a:rPr lang="en-US" dirty="0"/>
              <a:t>The solution is fully compatible with the deployed AV solution and is being remotely monitored and maintained through VPN connection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8" name="Espace réservé du texte 18">
            <a:extLst>
              <a:ext uri="{FF2B5EF4-FFF2-40B4-BE49-F238E27FC236}">
                <a16:creationId xmlns:a16="http://schemas.microsoft.com/office/drawing/2014/main" id="{DB1BDD0A-2E70-A688-F6D3-C9079D8E809F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8972859" y="9349795"/>
            <a:ext cx="3398489" cy="406346"/>
          </a:xfrm>
        </p:spPr>
        <p:txBody>
          <a:bodyPr/>
          <a:lstStyle/>
          <a:p>
            <a:r>
              <a:rPr lang="en-US"/>
              <a:t>Healthcare</a:t>
            </a:r>
          </a:p>
        </p:txBody>
      </p:sp>
      <p:sp>
        <p:nvSpPr>
          <p:cNvPr id="49" name="Espace réservé du texte 23">
            <a:extLst>
              <a:ext uri="{FF2B5EF4-FFF2-40B4-BE49-F238E27FC236}">
                <a16:creationId xmlns:a16="http://schemas.microsoft.com/office/drawing/2014/main" id="{BE7C7188-AD3A-0A35-F23B-F4296E33D0F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/>
              <a:t>Network and Security expertise, with  full knowledge of AV needs</a:t>
            </a:r>
          </a:p>
        </p:txBody>
      </p:sp>
      <p:sp>
        <p:nvSpPr>
          <p:cNvPr id="50" name="Espace réservé du texte 25">
            <a:extLst>
              <a:ext uri="{FF2B5EF4-FFF2-40B4-BE49-F238E27FC236}">
                <a16:creationId xmlns:a16="http://schemas.microsoft.com/office/drawing/2014/main" id="{009C6EE6-7DC3-934F-29AB-944E2D092BD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/>
              <a:t>Design, implementation and operation of network architectures</a:t>
            </a:r>
          </a:p>
        </p:txBody>
      </p:sp>
      <p:sp>
        <p:nvSpPr>
          <p:cNvPr id="51" name="Espace réservé du texte 27">
            <a:extLst>
              <a:ext uri="{FF2B5EF4-FFF2-40B4-BE49-F238E27FC236}">
                <a16:creationId xmlns:a16="http://schemas.microsoft.com/office/drawing/2014/main" id="{27D83162-B78E-A8D4-D430-A246D62AD009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/>
              <a:t>24-hour remote monitoring and maintenance center</a:t>
            </a:r>
          </a:p>
        </p:txBody>
      </p:sp>
      <p:sp>
        <p:nvSpPr>
          <p:cNvPr id="52" name="Espace réservé du texte 29">
            <a:extLst>
              <a:ext uri="{FF2B5EF4-FFF2-40B4-BE49-F238E27FC236}">
                <a16:creationId xmlns:a16="http://schemas.microsoft.com/office/drawing/2014/main" id="{34FAFA9B-85EC-8A93-110E-B0E46C323A7D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/>
              <a:t>Unique approach of IT and AV network merging possibilities</a:t>
            </a:r>
          </a:p>
        </p:txBody>
      </p:sp>
      <p:sp>
        <p:nvSpPr>
          <p:cNvPr id="53" name="Espace réservé du texte 32">
            <a:extLst>
              <a:ext uri="{FF2B5EF4-FFF2-40B4-BE49-F238E27FC236}">
                <a16:creationId xmlns:a16="http://schemas.microsoft.com/office/drawing/2014/main" id="{311D1D2B-61CC-E3F9-3C44-00BC1A3BB47E}"/>
              </a:ext>
            </a:extLst>
          </p:cNvPr>
          <p:cNvSpPr txBox="1">
            <a:spLocks/>
          </p:cNvSpPr>
          <p:nvPr/>
        </p:nvSpPr>
        <p:spPr>
          <a:xfrm>
            <a:off x="434975" y="4502255"/>
            <a:ext cx="7515493" cy="4043362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Modernize your infrastructure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reliable, remotely managed network devices that are compatible with the latest AV standards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Secure IT and AV networks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"Secured by Design" solutions, using state-of-the-art devices and best practice configurations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Unify IT and AV systems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standardizing and optimizing network solutions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Access additional services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like advanced monitoring, proactive problem detection, and remote maintenance &amp; operation</a:t>
            </a:r>
          </a:p>
        </p:txBody>
      </p:sp>
      <p:sp>
        <p:nvSpPr>
          <p:cNvPr id="54" name="Espace réservé du texte 33">
            <a:extLst>
              <a:ext uri="{FF2B5EF4-FFF2-40B4-BE49-F238E27FC236}">
                <a16:creationId xmlns:a16="http://schemas.microsoft.com/office/drawing/2014/main" id="{B33B5844-9D60-5C65-D235-DC84DB9F801C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370396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 and implementation of network connectivity for AV needs,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compatible, secure, reliable and professional network solutions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Enables enhanced managed services for AV: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advanced monitoring, remote maintenance, and operation</a:t>
            </a:r>
          </a:p>
        </p:txBody>
      </p:sp>
      <p:sp>
        <p:nvSpPr>
          <p:cNvPr id="55" name="Espace réservé du texte 34">
            <a:extLst>
              <a:ext uri="{FF2B5EF4-FFF2-40B4-BE49-F238E27FC236}">
                <a16:creationId xmlns:a16="http://schemas.microsoft.com/office/drawing/2014/main" id="{623DB2DD-B370-A2D3-DE7E-0844EBECF77F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Improve AV infrastructure security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protect against evolving threats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Maximize ROI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leveraging existing network partnerships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Gain confidence in an architecture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integrated and operated by network and security experts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Enhance capabilities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through managed services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CE5A2385-EEC9-2855-8C1B-4673EB9213A4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8680" y="12991954"/>
            <a:ext cx="6018495" cy="457492"/>
          </a:xfrm>
          <a:prstGeom prst="rect">
            <a:avLst/>
          </a:prstGeom>
        </p:spPr>
      </p:pic>
      <p:pic>
        <p:nvPicPr>
          <p:cNvPr id="6" name="Picture Placeholder 5" descr="A diagram of a network&#10;&#10;Description automatically generated">
            <a:extLst>
              <a:ext uri="{FF2B5EF4-FFF2-40B4-BE49-F238E27FC236}">
                <a16:creationId xmlns:a16="http://schemas.microsoft.com/office/drawing/2014/main" id="{2EA10677-90BF-5080-6BEF-0B2A0826F4B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76"/>
          <a:stretch/>
        </p:blipFill>
        <p:spPr>
          <a:xfrm>
            <a:off x="8069826" y="2802117"/>
            <a:ext cx="9566425" cy="5624687"/>
          </a:xfrm>
        </p:spPr>
      </p:pic>
    </p:spTree>
    <p:extLst>
      <p:ext uri="{BB962C8B-B14F-4D97-AF65-F5344CB8AC3E}">
        <p14:creationId xmlns:p14="http://schemas.microsoft.com/office/powerpoint/2010/main" val="411113905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Picture Placeholder 25" descr="A group of people in a airport&#10;&#10;Description automatically generated">
            <a:extLst>
              <a:ext uri="{FF2B5EF4-FFF2-40B4-BE49-F238E27FC236}">
                <a16:creationId xmlns:a16="http://schemas.microsoft.com/office/drawing/2014/main" id="{30290132-619F-A639-B63C-CFC7E80F6F03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8776488" y="566493"/>
            <a:ext cx="4780740" cy="2904949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Media Devices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D4ED9088-768A-ADE7-3397-CF29A278649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 Displays</a:t>
            </a:r>
          </a:p>
        </p:txBody>
      </p:sp>
      <p:sp>
        <p:nvSpPr>
          <p:cNvPr id="3" name="Espace réservé du texte 9">
            <a:extLst>
              <a:ext uri="{FF2B5EF4-FFF2-40B4-BE49-F238E27FC236}">
                <a16:creationId xmlns:a16="http://schemas.microsoft.com/office/drawing/2014/main" id="{7CE694DB-A72F-4FFF-D2B8-8213E9B3045C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3088878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Chasing their ambition of becoming the most digital airport, they want an extensive display solution for all airport information and create enhance experience for customers</a:t>
            </a:r>
          </a:p>
        </p:txBody>
      </p:sp>
      <p:sp>
        <p:nvSpPr>
          <p:cNvPr id="4" name="Espace réservé du texte 10">
            <a:extLst>
              <a:ext uri="{FF2B5EF4-FFF2-40B4-BE49-F238E27FC236}">
                <a16:creationId xmlns:a16="http://schemas.microsoft.com/office/drawing/2014/main" id="{46D63B4C-BE92-AB5A-7D37-0E0060CFC6D6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 8-year Display-as-a-Service partnership, including: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4.000+ displays for Flight Information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Indoor &amp; Outdoor LED videowalls in the APOC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50+ interactive self-service units designed by our interior designers</a:t>
            </a:r>
          </a:p>
        </p:txBody>
      </p:sp>
      <p:sp>
        <p:nvSpPr>
          <p:cNvPr id="5" name="Espace réservé du texte 11">
            <a:extLst>
              <a:ext uri="{FF2B5EF4-FFF2-40B4-BE49-F238E27FC236}">
                <a16:creationId xmlns:a16="http://schemas.microsoft.com/office/drawing/2014/main" id="{82F93E84-8389-CD86-ED49-E4FF5EC3932A}"/>
              </a:ext>
            </a:extLst>
          </p:cNvPr>
          <p:cNvSpPr txBox="1">
            <a:spLocks/>
          </p:cNvSpPr>
          <p:nvPr/>
        </p:nvSpPr>
        <p:spPr>
          <a:xfrm>
            <a:off x="15249166" y="10931916"/>
            <a:ext cx="3070621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Attracting target’s attention with a high-resolution display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A6453E12-4754-2CF7-F24F-A386BA17EADE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Pro Displays deployed in different projects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7" name="Espace réservé du texte 13">
            <a:extLst>
              <a:ext uri="{FF2B5EF4-FFF2-40B4-BE49-F238E27FC236}">
                <a16:creationId xmlns:a16="http://schemas.microsoft.com/office/drawing/2014/main" id="{EBEF6523-86AB-6AAF-3F3B-A3F6CEF485AC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interventions for improvement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pic>
        <p:nvPicPr>
          <p:cNvPr id="8" name="Marcador de posición de imagen 19">
            <a:extLst>
              <a:ext uri="{FF2B5EF4-FFF2-40B4-BE49-F238E27FC236}">
                <a16:creationId xmlns:a16="http://schemas.microsoft.com/office/drawing/2014/main" id="{CE33166A-0FC4-8FC1-FE1D-2E213164437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72102" y="3443088"/>
            <a:ext cx="5875997" cy="4381916"/>
          </a:xfrm>
          <a:prstGeom prst="rect">
            <a:avLst/>
          </a:prstGeom>
        </p:spPr>
      </p:pic>
      <p:pic>
        <p:nvPicPr>
          <p:cNvPr id="9" name="Picture Placeholder 7" descr="A purple line drawing of a computer&#10;&#10;Description automatically generated">
            <a:extLst>
              <a:ext uri="{FF2B5EF4-FFF2-40B4-BE49-F238E27FC236}">
                <a16:creationId xmlns:a16="http://schemas.microsoft.com/office/drawing/2014/main" id="{569641B8-5103-92BB-8CD6-108D2EADE3A3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10" name="Picture Placeholder 14" descr="A purple arrow pointing up to a speedometer&#10;&#10;Description automatically generated">
            <a:extLst>
              <a:ext uri="{FF2B5EF4-FFF2-40B4-BE49-F238E27FC236}">
                <a16:creationId xmlns:a16="http://schemas.microsoft.com/office/drawing/2014/main" id="{B7DFAAB0-A136-F56B-8A86-07456A34FFC9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11" name="Espace réservé du texte 18">
            <a:extLst>
              <a:ext uri="{FF2B5EF4-FFF2-40B4-BE49-F238E27FC236}">
                <a16:creationId xmlns:a16="http://schemas.microsoft.com/office/drawing/2014/main" id="{A1667630-C859-325B-757F-D61D8CB3C38F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Airport</a:t>
            </a:r>
          </a:p>
        </p:txBody>
      </p:sp>
      <p:sp>
        <p:nvSpPr>
          <p:cNvPr id="12" name="Espace réservé du texte 21">
            <a:extLst>
              <a:ext uri="{FF2B5EF4-FFF2-40B4-BE49-F238E27FC236}">
                <a16:creationId xmlns:a16="http://schemas.microsoft.com/office/drawing/2014/main" id="{C0E5BB30-E610-6C14-6886-248A6798941E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&gt;20k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3" name="Espace réservé du texte 22">
            <a:extLst>
              <a:ext uri="{FF2B5EF4-FFF2-40B4-BE49-F238E27FC236}">
                <a16:creationId xmlns:a16="http://schemas.microsoft.com/office/drawing/2014/main" id="{9CBF58A1-1471-010F-5CD2-4AEC99ABFED0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&gt;1k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4" name="Espace réservé du texte 23">
            <a:extLst>
              <a:ext uri="{FF2B5EF4-FFF2-40B4-BE49-F238E27FC236}">
                <a16:creationId xmlns:a16="http://schemas.microsoft.com/office/drawing/2014/main" id="{F3AB62AB-9E3A-4239-B401-DD52EE77C461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Extensive professional services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(financing, installation, repair etc.)</a:t>
            </a:r>
          </a:p>
        </p:txBody>
      </p:sp>
      <p:sp>
        <p:nvSpPr>
          <p:cNvPr id="15" name="Espace réservé du texte 25">
            <a:extLst>
              <a:ext uri="{FF2B5EF4-FFF2-40B4-BE49-F238E27FC236}">
                <a16:creationId xmlns:a16="http://schemas.microsoft.com/office/drawing/2014/main" id="{C222FE70-0E57-1074-A714-6787BB3E9421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Circular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environmentally friendly solutions</a:t>
            </a:r>
          </a:p>
        </p:txBody>
      </p:sp>
      <p:sp>
        <p:nvSpPr>
          <p:cNvPr id="16" name="Espace réservé du texte 27">
            <a:extLst>
              <a:ext uri="{FF2B5EF4-FFF2-40B4-BE49-F238E27FC236}">
                <a16:creationId xmlns:a16="http://schemas.microsoft.com/office/drawing/2014/main" id="{D3B77A55-01D4-812D-27BB-2D409C5A1EB2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Certified A-brands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large stock and immediate delivery</a:t>
            </a:r>
          </a:p>
        </p:txBody>
      </p:sp>
      <p:sp>
        <p:nvSpPr>
          <p:cNvPr id="17" name="Espace réservé du texte 29">
            <a:extLst>
              <a:ext uri="{FF2B5EF4-FFF2-40B4-BE49-F238E27FC236}">
                <a16:creationId xmlns:a16="http://schemas.microsoft.com/office/drawing/2014/main" id="{080EB9DE-0606-629C-8053-70DE6AD6B146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Professional expertise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tailored to user needs and specific purposes</a:t>
            </a:r>
          </a:p>
        </p:txBody>
      </p:sp>
      <p:sp>
        <p:nvSpPr>
          <p:cNvPr id="18" name="Espace réservé du texte 33">
            <a:extLst>
              <a:ext uri="{FF2B5EF4-FFF2-40B4-BE49-F238E27FC236}">
                <a16:creationId xmlns:a16="http://schemas.microsoft.com/office/drawing/2014/main" id="{96FA5162-EAC1-9F11-F529-B2402CD9FE96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your message resonates with your audience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helping you stand out and make a lasting impression</a:t>
            </a:r>
          </a:p>
        </p:txBody>
      </p:sp>
      <p:sp>
        <p:nvSpPr>
          <p:cNvPr id="19" name="Espace réservé du texte 34">
            <a:extLst>
              <a:ext uri="{FF2B5EF4-FFF2-40B4-BE49-F238E27FC236}">
                <a16:creationId xmlns:a16="http://schemas.microsoft.com/office/drawing/2014/main" id="{237696BD-32D6-739B-BC78-369814A16564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6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Guarantee operational excellence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A-brand quality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Access to the right display solution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every application and situation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a unified user experience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across countries and continents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6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Simplify fleet management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easy remote access</a:t>
            </a:r>
          </a:p>
        </p:txBody>
      </p:sp>
      <p:sp>
        <p:nvSpPr>
          <p:cNvPr id="20" name="Espace réservé du texte 66">
            <a:extLst>
              <a:ext uri="{FF2B5EF4-FFF2-40B4-BE49-F238E27FC236}">
                <a16:creationId xmlns:a16="http://schemas.microsoft.com/office/drawing/2014/main" id="{C3650A9D-4D96-0FB0-364C-96BF70AF2D16}"/>
              </a:ext>
            </a:extLst>
          </p:cNvPr>
          <p:cNvSpPr txBox="1">
            <a:spLocks/>
          </p:cNvSpPr>
          <p:nvPr/>
        </p:nvSpPr>
        <p:spPr>
          <a:xfrm>
            <a:off x="434975" y="4156528"/>
            <a:ext cx="9664066" cy="4122057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Versatile communication across environments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whether in a shopping mall, corporate office, auditorium, or along highways, Pro displays ensure your message — whether informative or commercial —stands out and reaches its audience effectively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High-end display solutions: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Indoor displays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high-quality LCD/LED displays for in-office applications and LED solutions for entrances and auditoriums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Outdoor displays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robust and powerful LED walls designed for impactful outdoor communication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7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Centralized management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all pro displays integrated into a digital signage network, enabling instantly adaptable communication across multiple locations</a:t>
            </a:r>
          </a:p>
        </p:txBody>
      </p:sp>
      <p:sp>
        <p:nvSpPr>
          <p:cNvPr id="21" name="Espace réservé du texte 41">
            <a:extLst>
              <a:ext uri="{FF2B5EF4-FFF2-40B4-BE49-F238E27FC236}">
                <a16:creationId xmlns:a16="http://schemas.microsoft.com/office/drawing/2014/main" id="{35B415F3-2F2F-3E6D-92DD-9F29316DAB4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08296"/>
            <a:ext cx="10396102" cy="787504"/>
          </a:xfrm>
        </p:spPr>
        <p:txBody>
          <a:bodyPr wrap="square">
            <a:noAutofit/>
          </a:bodyPr>
          <a:lstStyle/>
          <a:p>
            <a:r>
              <a:rPr lang="en-US"/>
              <a:t>A-brand professional displays guarantee perfect and vibrant images:</a:t>
            </a:r>
          </a:p>
        </p:txBody>
      </p:sp>
      <p:pic>
        <p:nvPicPr>
          <p:cNvPr id="22" name="Picture Placeholder 14">
            <a:extLst>
              <a:ext uri="{FF2B5EF4-FFF2-40B4-BE49-F238E27FC236}">
                <a16:creationId xmlns:a16="http://schemas.microsoft.com/office/drawing/2014/main" id="{D6FE3167-BD86-6491-744D-63C0389DF454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2104" y="9026064"/>
            <a:ext cx="1645324" cy="12269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BE389BC-9725-3FA4-1E43-78F0C8D40C42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31543" y="12855294"/>
            <a:ext cx="6186576" cy="730812"/>
          </a:xfrm>
          <a:prstGeom prst="rect">
            <a:avLst/>
          </a:prstGeom>
        </p:spPr>
      </p:pic>
      <p:sp>
        <p:nvSpPr>
          <p:cNvPr id="24" name="Espace réservé du texte 20">
            <a:extLst>
              <a:ext uri="{FF2B5EF4-FFF2-40B4-BE49-F238E27FC236}">
                <a16:creationId xmlns:a16="http://schemas.microsoft.com/office/drawing/2014/main" id="{F80BD27D-5DC2-33A5-28BD-2ABA3A02144E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x5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5029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Picture Placeholder 24" descr="A person standing next to a store&#10;&#10;Description automatically generated">
            <a:extLst>
              <a:ext uri="{FF2B5EF4-FFF2-40B4-BE49-F238E27FC236}">
                <a16:creationId xmlns:a16="http://schemas.microsoft.com/office/drawing/2014/main" id="{8617A5B3-BC2D-D1E5-DFBC-D875BCF8E8F8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7743066" y="396480"/>
            <a:ext cx="5258814" cy="3195444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Media Devices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F678AD4B-8909-E2BC-D186-EDFE7842524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Digital signage</a:t>
            </a:r>
          </a:p>
        </p:txBody>
      </p:sp>
      <p:sp>
        <p:nvSpPr>
          <p:cNvPr id="3" name="Espace réservé du texte 9">
            <a:extLst>
              <a:ext uri="{FF2B5EF4-FFF2-40B4-BE49-F238E27FC236}">
                <a16:creationId xmlns:a16="http://schemas.microsoft.com/office/drawing/2014/main" id="{FA5A38F2-54D4-F86A-F6CB-1CCF2B650A2D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271541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spectacular audiovisual solution with LED that allows to broadcast campaigns dynamically in more than 150 corners in Spain</a:t>
            </a:r>
          </a:p>
        </p:txBody>
      </p:sp>
      <p:sp>
        <p:nvSpPr>
          <p:cNvPr id="4" name="Espace réservé du texte 10">
            <a:extLst>
              <a:ext uri="{FF2B5EF4-FFF2-40B4-BE49-F238E27FC236}">
                <a16:creationId xmlns:a16="http://schemas.microsoft.com/office/drawing/2014/main" id="{2C515682-ADFC-7217-537C-55702C7D0E0D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Transforming spaces into experiences through: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Design and conceptualization of all spaces across the country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Centralization of the supply-chain, commissioning and maintenance of the AV elements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Distribution of unattended marketing campaigns</a:t>
            </a:r>
          </a:p>
        </p:txBody>
      </p:sp>
      <p:sp>
        <p:nvSpPr>
          <p:cNvPr id="5" name="Espace réservé du texte 11">
            <a:extLst>
              <a:ext uri="{FF2B5EF4-FFF2-40B4-BE49-F238E27FC236}">
                <a16:creationId xmlns:a16="http://schemas.microsoft.com/office/drawing/2014/main" id="{9D0A06DC-085E-FA76-E804-E9832045E008}"/>
              </a:ext>
            </a:extLst>
          </p:cNvPr>
          <p:cNvSpPr txBox="1">
            <a:spLocks/>
          </p:cNvSpPr>
          <p:nvPr/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Of experience with Digital signage</a:t>
            </a: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903605A0-A739-400D-E886-CA712C7F5D1C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Spaces around the world with Econocom solution</a:t>
            </a:r>
          </a:p>
        </p:txBody>
      </p:sp>
      <p:sp>
        <p:nvSpPr>
          <p:cNvPr id="7" name="Espace réservé du texte 13">
            <a:extLst>
              <a:ext uri="{FF2B5EF4-FFF2-40B4-BE49-F238E27FC236}">
                <a16:creationId xmlns:a16="http://schemas.microsoft.com/office/drawing/2014/main" id="{1B03983D-A703-60AA-CA71-060E49F08DBB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Active clients across the world</a:t>
            </a:r>
          </a:p>
        </p:txBody>
      </p:sp>
      <p:pic>
        <p:nvPicPr>
          <p:cNvPr id="8" name="Picture Placeholder 45" descr="A purple logo with a black background&#10;&#10;Description automatically generated">
            <a:extLst>
              <a:ext uri="{FF2B5EF4-FFF2-40B4-BE49-F238E27FC236}">
                <a16:creationId xmlns:a16="http://schemas.microsoft.com/office/drawing/2014/main" id="{0CD36872-2C82-5AA5-6F49-FB4F6F201E4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  <p:sp>
        <p:nvSpPr>
          <p:cNvPr id="9" name="Espace réservé du texte 18">
            <a:extLst>
              <a:ext uri="{FF2B5EF4-FFF2-40B4-BE49-F238E27FC236}">
                <a16:creationId xmlns:a16="http://schemas.microsoft.com/office/drawing/2014/main" id="{E205A36A-AFF8-5751-A13C-79F706E7361D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Retail </a:t>
            </a:r>
          </a:p>
        </p:txBody>
      </p:sp>
      <p:sp>
        <p:nvSpPr>
          <p:cNvPr id="10" name="Espace réservé du texte 20">
            <a:extLst>
              <a:ext uri="{FF2B5EF4-FFF2-40B4-BE49-F238E27FC236}">
                <a16:creationId xmlns:a16="http://schemas.microsoft.com/office/drawing/2014/main" id="{8B54C9AE-E14E-BDFD-8CDE-998646AE388C}"/>
              </a:ext>
            </a:extLst>
          </p:cNvPr>
          <p:cNvSpPr txBox="1">
            <a:spLocks/>
          </p:cNvSpPr>
          <p:nvPr/>
        </p:nvSpPr>
        <p:spPr>
          <a:xfrm>
            <a:off x="15388739" y="10253034"/>
            <a:ext cx="279147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&gt;15 years</a:t>
            </a:r>
          </a:p>
        </p:txBody>
      </p:sp>
      <p:sp>
        <p:nvSpPr>
          <p:cNvPr id="11" name="Espace réservé du texte 21">
            <a:extLst>
              <a:ext uri="{FF2B5EF4-FFF2-40B4-BE49-F238E27FC236}">
                <a16:creationId xmlns:a16="http://schemas.microsoft.com/office/drawing/2014/main" id="{D609B817-8E9E-4627-5C66-A82D686E7013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&gt;10k</a:t>
            </a:r>
          </a:p>
        </p:txBody>
      </p:sp>
      <p:sp>
        <p:nvSpPr>
          <p:cNvPr id="12" name="Espace réservé du texte 22">
            <a:extLst>
              <a:ext uri="{FF2B5EF4-FFF2-40B4-BE49-F238E27FC236}">
                <a16:creationId xmlns:a16="http://schemas.microsoft.com/office/drawing/2014/main" id="{9377E50F-623E-B91E-6245-A78375A8CC9B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&gt;90</a:t>
            </a:r>
          </a:p>
        </p:txBody>
      </p:sp>
      <p:sp>
        <p:nvSpPr>
          <p:cNvPr id="13" name="Espace réservé du texte 32">
            <a:extLst>
              <a:ext uri="{FF2B5EF4-FFF2-40B4-BE49-F238E27FC236}">
                <a16:creationId xmlns:a16="http://schemas.microsoft.com/office/drawing/2014/main" id="{84EADDA3-7A8E-9955-8925-9276CF7F5C88}"/>
              </a:ext>
            </a:extLst>
          </p:cNvPr>
          <p:cNvSpPr txBox="1">
            <a:spLocks/>
          </p:cNvSpPr>
          <p:nvPr/>
        </p:nvSpPr>
        <p:spPr>
          <a:xfrm>
            <a:off x="434975" y="4503966"/>
            <a:ext cx="8382245" cy="4323444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Professional digital signage devices: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LED technology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indoors and outdoors: LED Transparent, LED Curved, LED Anamorphic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OLED technology,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ultra-thin, without casing.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Video wall systems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LCD technology: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touch and interactive displays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Holographic technology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Video projection systems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Additional options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including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Muppis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Totems, LED banners or video scoreboards</a:t>
            </a:r>
          </a:p>
        </p:txBody>
      </p:sp>
      <p:sp>
        <p:nvSpPr>
          <p:cNvPr id="14" name="Espace réservé du texte 33">
            <a:extLst>
              <a:ext uri="{FF2B5EF4-FFF2-40B4-BE49-F238E27FC236}">
                <a16:creationId xmlns:a16="http://schemas.microsoft.com/office/drawing/2014/main" id="{CF924AAE-D362-0B71-2C36-1F82EAEC8319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Create tailored communication experiences for each space,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capturing user attention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Comprehensive capabilities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concept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interior design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to technical solutions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infrastructure</a:t>
            </a:r>
          </a:p>
        </p:txBody>
      </p:sp>
      <p:sp>
        <p:nvSpPr>
          <p:cNvPr id="15" name="Espace réservé du texte 34">
            <a:extLst>
              <a:ext uri="{FF2B5EF4-FFF2-40B4-BE49-F238E27FC236}">
                <a16:creationId xmlns:a16="http://schemas.microsoft.com/office/drawing/2014/main" id="{BB302322-7C68-0186-99DA-0734B8415073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Improve decision-making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with data-driven analysis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workload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delegating service management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monitoring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communication status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minimal effort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Achieve "Incident Target 0"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connected and proactive resolution through Econocom MSC</a:t>
            </a:r>
          </a:p>
        </p:txBody>
      </p:sp>
      <p:sp>
        <p:nvSpPr>
          <p:cNvPr id="16" name="Espace réservé du texte 56">
            <a:extLst>
              <a:ext uri="{FF2B5EF4-FFF2-40B4-BE49-F238E27FC236}">
                <a16:creationId xmlns:a16="http://schemas.microsoft.com/office/drawing/2014/main" id="{2C3DC8EA-2DE4-A93A-4A83-D77C0936C658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Digital transformation projects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focus on key communication points</a:t>
            </a:r>
          </a:p>
        </p:txBody>
      </p:sp>
      <p:sp>
        <p:nvSpPr>
          <p:cNvPr id="17" name="Espace réservé du texte 59">
            <a:extLst>
              <a:ext uri="{FF2B5EF4-FFF2-40B4-BE49-F238E27FC236}">
                <a16:creationId xmlns:a16="http://schemas.microsoft.com/office/drawing/2014/main" id="{A330ED7A-60FF-114B-7C2E-C9E61474C795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In-house creative team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for personalized experiences</a:t>
            </a:r>
          </a:p>
        </p:txBody>
      </p:sp>
      <p:sp>
        <p:nvSpPr>
          <p:cNvPr id="18" name="Espace réservé du texte 61">
            <a:extLst>
              <a:ext uri="{FF2B5EF4-FFF2-40B4-BE49-F238E27FC236}">
                <a16:creationId xmlns:a16="http://schemas.microsoft.com/office/drawing/2014/main" id="{260BB038-D9B0-6D71-1AF0-72654959247F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Dedicated tools to measure the success of campaigns</a:t>
            </a:r>
          </a:p>
        </p:txBody>
      </p:sp>
      <p:sp>
        <p:nvSpPr>
          <p:cNvPr id="19" name="Espace réservé du texte 63">
            <a:extLst>
              <a:ext uri="{FF2B5EF4-FFF2-40B4-BE49-F238E27FC236}">
                <a16:creationId xmlns:a16="http://schemas.microsoft.com/office/drawing/2014/main" id="{1C44CBE4-EA84-2BD3-E1EE-761609338EE0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Remote and managing services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MSC in Spain</a:t>
            </a:r>
          </a:p>
        </p:txBody>
      </p:sp>
      <p:sp>
        <p:nvSpPr>
          <p:cNvPr id="20" name="Espace réservé du texte 41">
            <a:extLst>
              <a:ext uri="{FF2B5EF4-FFF2-40B4-BE49-F238E27FC236}">
                <a16:creationId xmlns:a16="http://schemas.microsoft.com/office/drawing/2014/main" id="{48D8709E-F574-7AE7-BB81-1F37CA3B8E4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08296"/>
            <a:ext cx="8338702" cy="787504"/>
          </a:xfrm>
        </p:spPr>
        <p:txBody>
          <a:bodyPr wrap="square"/>
          <a:lstStyle/>
          <a:p>
            <a:r>
              <a:rPr lang="en-US"/>
              <a:t>We bring your vision to life by shaping objectives and creating a communication channel that embodies your unique identity:</a:t>
            </a:r>
          </a:p>
        </p:txBody>
      </p:sp>
      <p:pic>
        <p:nvPicPr>
          <p:cNvPr id="21" name="Picture Placeholder 45">
            <a:extLst>
              <a:ext uri="{FF2B5EF4-FFF2-40B4-BE49-F238E27FC236}">
                <a16:creationId xmlns:a16="http://schemas.microsoft.com/office/drawing/2014/main" id="{E18EFFFF-BFA3-BDDB-3645-ADAF9972BD1B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35904" y="9026064"/>
            <a:ext cx="1645324" cy="1226970"/>
          </a:xfrm>
          <a:prstGeom prst="rect">
            <a:avLst/>
          </a:prstGeom>
        </p:spPr>
      </p:pic>
      <p:pic>
        <p:nvPicPr>
          <p:cNvPr id="22" name="Imagen 5" descr="Imagen que contiene interior, tabla, grande, lavabo&#10;&#10;Descripción generada automáticamente">
            <a:extLst>
              <a:ext uri="{FF2B5EF4-FFF2-40B4-BE49-F238E27FC236}">
                <a16:creationId xmlns:a16="http://schemas.microsoft.com/office/drawing/2014/main" id="{F7F65B9E-6145-CC3F-CF65-C6C30CCC8FA3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8142" y="3363300"/>
            <a:ext cx="5940013" cy="4455010"/>
          </a:xfrm>
          <a:prstGeom prst="rect">
            <a:avLst/>
          </a:prstGeom>
        </p:spPr>
      </p:pic>
      <p:pic>
        <p:nvPicPr>
          <p:cNvPr id="23" name="Picture Placeholder 7">
            <a:extLst>
              <a:ext uri="{FF2B5EF4-FFF2-40B4-BE49-F238E27FC236}">
                <a16:creationId xmlns:a16="http://schemas.microsoft.com/office/drawing/2014/main" id="{F1646A50-7EFB-DF39-DAB2-D313535353AF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94434" y="9026064"/>
            <a:ext cx="1645324" cy="122697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2CD52AF-2F99-71A5-DB5F-57D61070906D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19438" y="12888987"/>
            <a:ext cx="6010587" cy="66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0047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" name="Picture Placeholder 28" descr="A person sitting in a chair with speakers&#10;&#10;Description automatically generated">
            <a:extLst>
              <a:ext uri="{FF2B5EF4-FFF2-40B4-BE49-F238E27FC236}">
                <a16:creationId xmlns:a16="http://schemas.microsoft.com/office/drawing/2014/main" id="{9BD7CBC1-C539-ACB2-AF1D-A5D8C5D943BF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557161" y="-1"/>
            <a:ext cx="6363164" cy="3866487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Media Devices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118A2F4A-8753-96C2-1E60-83D4C1A8D30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Audio, Lighting &amp; Climate Solutions</a:t>
            </a:r>
          </a:p>
        </p:txBody>
      </p:sp>
      <p:sp>
        <p:nvSpPr>
          <p:cNvPr id="3" name="Espace réservé du texte 9">
            <a:extLst>
              <a:ext uri="{FF2B5EF4-FFF2-40B4-BE49-F238E27FC236}">
                <a16:creationId xmlns:a16="http://schemas.microsoft.com/office/drawing/2014/main" id="{1704C0F1-9DEF-264D-12C6-A970CD604B36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comprehensive solution was required to efficiently and centrally manage the lighting of its facilities, adapting to natural timetables and allowing constant monitoring</a:t>
            </a:r>
          </a:p>
        </p:txBody>
      </p:sp>
      <p:sp>
        <p:nvSpPr>
          <p:cNvPr id="4" name="Espace réservé du texte 10">
            <a:extLst>
              <a:ext uri="{FF2B5EF4-FFF2-40B4-BE49-F238E27FC236}">
                <a16:creationId xmlns:a16="http://schemas.microsoft.com/office/drawing/2014/main" id="{D53E0D64-A050-F13F-F63C-5F68EA891269}"/>
              </a:ext>
            </a:extLst>
          </p:cNvPr>
          <p:cNvSpPr txBox="1">
            <a:spLocks/>
          </p:cNvSpPr>
          <p:nvPr/>
        </p:nvSpPr>
        <p:spPr>
          <a:xfrm>
            <a:off x="8877326" y="10341373"/>
            <a:ext cx="5716742" cy="3241278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building-wide DALI control system integrated into a centralized BMS including: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Dynamic time scheduling: lighting automatically adjusts, optimizing energy consumption and improving occupant comfort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Remote monitoring and control: monitor the status of all luminaires and adjust lighting scenes as needed from a central location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Increased energy efficiency</a:t>
            </a:r>
          </a:p>
        </p:txBody>
      </p:sp>
      <p:sp>
        <p:nvSpPr>
          <p:cNvPr id="5" name="Espace réservé du texte 11">
            <a:extLst>
              <a:ext uri="{FF2B5EF4-FFF2-40B4-BE49-F238E27FC236}">
                <a16:creationId xmlns:a16="http://schemas.microsoft.com/office/drawing/2014/main" id="{9829A258-17B0-EB93-5570-FCFDAABF1C4F}"/>
              </a:ext>
            </a:extLst>
          </p:cNvPr>
          <p:cNvSpPr txBox="1">
            <a:spLocks/>
          </p:cNvSpPr>
          <p:nvPr/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Operating costs savings with control systems</a:t>
            </a: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4529BBCF-71F7-B218-4A91-69387C590C19}"/>
              </a:ext>
            </a:extLst>
          </p:cNvPr>
          <p:cNvSpPr txBox="1">
            <a:spLocks/>
          </p:cNvSpPr>
          <p:nvPr/>
        </p:nvSpPr>
        <p:spPr>
          <a:xfrm>
            <a:off x="17843855" y="10931916"/>
            <a:ext cx="3346482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Reduced disruption through centralized management</a:t>
            </a:r>
          </a:p>
        </p:txBody>
      </p:sp>
      <p:pic>
        <p:nvPicPr>
          <p:cNvPr id="7" name="Picture Placeholder 28" descr="A purple stopwatch with arrow pointing down&#10;&#10;Description automatically generated">
            <a:extLst>
              <a:ext uri="{FF2B5EF4-FFF2-40B4-BE49-F238E27FC236}">
                <a16:creationId xmlns:a16="http://schemas.microsoft.com/office/drawing/2014/main" id="{647B58E0-4BEE-762A-FFE6-78F19E17A90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694436" y="9011550"/>
            <a:ext cx="1645324" cy="1226970"/>
          </a:xfrm>
          <a:prstGeom prst="rect">
            <a:avLst/>
          </a:prstGeom>
        </p:spPr>
      </p:pic>
      <p:sp>
        <p:nvSpPr>
          <p:cNvPr id="8" name="Espace réservé du texte 18">
            <a:extLst>
              <a:ext uri="{FF2B5EF4-FFF2-40B4-BE49-F238E27FC236}">
                <a16:creationId xmlns:a16="http://schemas.microsoft.com/office/drawing/2014/main" id="{5966CB8E-88EE-9ADF-C830-90BF3C1244B5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Banking</a:t>
            </a:r>
          </a:p>
        </p:txBody>
      </p:sp>
      <p:sp>
        <p:nvSpPr>
          <p:cNvPr id="9" name="Espace réservé du texte 20">
            <a:extLst>
              <a:ext uri="{FF2B5EF4-FFF2-40B4-BE49-F238E27FC236}">
                <a16:creationId xmlns:a16="http://schemas.microsoft.com/office/drawing/2014/main" id="{AE44D869-3B0C-F947-98A9-8D88F15A7F58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+20%</a:t>
            </a:r>
          </a:p>
        </p:txBody>
      </p:sp>
      <p:sp>
        <p:nvSpPr>
          <p:cNvPr id="10" name="Espace réservé du texte 21">
            <a:extLst>
              <a:ext uri="{FF2B5EF4-FFF2-40B4-BE49-F238E27FC236}">
                <a16:creationId xmlns:a16="http://schemas.microsoft.com/office/drawing/2014/main" id="{B1EA1E4C-D9EB-FDD3-99B7-9DABE5F7F712}"/>
              </a:ext>
            </a:extLst>
          </p:cNvPr>
          <p:cNvSpPr txBox="1">
            <a:spLocks/>
          </p:cNvSpPr>
          <p:nvPr/>
        </p:nvSpPr>
        <p:spPr>
          <a:xfrm>
            <a:off x="18248246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90%</a:t>
            </a:r>
          </a:p>
        </p:txBody>
      </p:sp>
      <p:sp>
        <p:nvSpPr>
          <p:cNvPr id="11" name="Espace réservé du texte 23">
            <a:extLst>
              <a:ext uri="{FF2B5EF4-FFF2-40B4-BE49-F238E27FC236}">
                <a16:creationId xmlns:a16="http://schemas.microsoft.com/office/drawing/2014/main" id="{E802E054-AC5C-9E96-152C-05A2BACCD256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Remote and managing services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with MSC in Spain</a:t>
            </a:r>
          </a:p>
        </p:txBody>
      </p:sp>
      <p:sp>
        <p:nvSpPr>
          <p:cNvPr id="12" name="Espace réservé du texte 25">
            <a:extLst>
              <a:ext uri="{FF2B5EF4-FFF2-40B4-BE49-F238E27FC236}">
                <a16:creationId xmlns:a16="http://schemas.microsoft.com/office/drawing/2014/main" id="{A66ACFCC-3FEC-62AC-45BF-9B5FEB9E215A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Deliver compliance-ready solutions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aligned with each country's safety regulations</a:t>
            </a:r>
          </a:p>
        </p:txBody>
      </p:sp>
      <p:sp>
        <p:nvSpPr>
          <p:cNvPr id="13" name="Espace réservé du texte 27">
            <a:extLst>
              <a:ext uri="{FF2B5EF4-FFF2-40B4-BE49-F238E27FC236}">
                <a16:creationId xmlns:a16="http://schemas.microsoft.com/office/drawing/2014/main" id="{AD7DDC16-3844-E2D6-BD46-5579CAF2C6B6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Comprehensive solutions: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project definition, solution design, delivery, integration and support</a:t>
            </a:r>
          </a:p>
        </p:txBody>
      </p:sp>
      <p:sp>
        <p:nvSpPr>
          <p:cNvPr id="14" name="Espace réservé du texte 32">
            <a:extLst>
              <a:ext uri="{FF2B5EF4-FFF2-40B4-BE49-F238E27FC236}">
                <a16:creationId xmlns:a16="http://schemas.microsoft.com/office/drawing/2014/main" id="{3E7553F6-9D7A-6EEA-6092-665412E1487E}"/>
              </a:ext>
            </a:extLst>
          </p:cNvPr>
          <p:cNvSpPr txBox="1">
            <a:spLocks/>
          </p:cNvSpPr>
          <p:nvPr/>
        </p:nvSpPr>
        <p:spPr>
          <a:xfrm>
            <a:off x="434975" y="4501308"/>
            <a:ext cx="6086141" cy="1877437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AUDIO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Emergency evacuation systems (EN54)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Soundproofing systems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Musical thread </a:t>
            </a:r>
          </a:p>
        </p:txBody>
      </p:sp>
      <p:sp>
        <p:nvSpPr>
          <p:cNvPr id="15" name="Espace réservé du texte 33">
            <a:extLst>
              <a:ext uri="{FF2B5EF4-FFF2-40B4-BE49-F238E27FC236}">
                <a16:creationId xmlns:a16="http://schemas.microsoft.com/office/drawing/2014/main" id="{EE8B7D8A-37BE-D60D-DFC0-7D65F2565B4D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Integrated solutions 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the management of Audio, Lighting and Air Conditioning on spaces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centralization of the building's environmental control </a:t>
            </a: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ensures a comfortable, technologically advanced and efficient environment</a:t>
            </a:r>
          </a:p>
        </p:txBody>
      </p:sp>
      <p:sp>
        <p:nvSpPr>
          <p:cNvPr id="16" name="Espace réservé du texte 34">
            <a:extLst>
              <a:ext uri="{FF2B5EF4-FFF2-40B4-BE49-F238E27FC236}">
                <a16:creationId xmlns:a16="http://schemas.microsoft.com/office/drawing/2014/main" id="{6DAAF049-855F-829F-D7B9-3581DB07C1B0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Optimize space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efficient and centralized management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a high level of safety and compliance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Reduce operating costs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while enhancing operational efficiency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Improve conversation privacy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through sound masking</a:t>
            </a:r>
          </a:p>
        </p:txBody>
      </p:sp>
      <p:sp>
        <p:nvSpPr>
          <p:cNvPr id="17" name="CuadroTexto 5">
            <a:extLst>
              <a:ext uri="{FF2B5EF4-FFF2-40B4-BE49-F238E27FC236}">
                <a16:creationId xmlns:a16="http://schemas.microsoft.com/office/drawing/2014/main" id="{3158642F-B70F-84E8-0D0D-393BDC1AABF2}"/>
              </a:ext>
            </a:extLst>
          </p:cNvPr>
          <p:cNvSpPr txBox="1"/>
          <p:nvPr/>
        </p:nvSpPr>
        <p:spPr>
          <a:xfrm>
            <a:off x="434975" y="6504106"/>
            <a:ext cx="427788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LIGHTING</a:t>
            </a:r>
          </a:p>
          <a:p>
            <a:pPr marL="378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Industrial lighting</a:t>
            </a:r>
          </a:p>
          <a:p>
            <a:pPr marL="378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Decorative lighting</a:t>
            </a:r>
          </a:p>
          <a:p>
            <a:pPr marL="378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Consumption optimization</a:t>
            </a:r>
          </a:p>
          <a:p>
            <a:pPr marL="378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Centralized management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</a:p>
        </p:txBody>
      </p:sp>
      <p:sp>
        <p:nvSpPr>
          <p:cNvPr id="18" name="CuadroTexto 35">
            <a:extLst>
              <a:ext uri="{FF2B5EF4-FFF2-40B4-BE49-F238E27FC236}">
                <a16:creationId xmlns:a16="http://schemas.microsoft.com/office/drawing/2014/main" id="{5BCC6E47-26DB-240B-AF3F-C4A033ABA0A3}"/>
              </a:ext>
            </a:extLst>
          </p:cNvPr>
          <p:cNvSpPr txBox="1">
            <a:spLocks/>
          </p:cNvSpPr>
          <p:nvPr/>
        </p:nvSpPr>
        <p:spPr>
          <a:xfrm>
            <a:off x="5575740" y="5502707"/>
            <a:ext cx="5938069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CLIMATE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Photovoltaic self-consumption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Air-conditioning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Technology leasing studies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Reduction of energy demand </a:t>
            </a:r>
          </a:p>
        </p:txBody>
      </p:sp>
      <p:sp>
        <p:nvSpPr>
          <p:cNvPr id="19" name="Espace réservé du texte 41">
            <a:extLst>
              <a:ext uri="{FF2B5EF4-FFF2-40B4-BE49-F238E27FC236}">
                <a16:creationId xmlns:a16="http://schemas.microsoft.com/office/drawing/2014/main" id="{3D5FAF45-41EB-6A97-2F6B-BA7599BF8AD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08296"/>
            <a:ext cx="9515849" cy="787504"/>
          </a:xfrm>
        </p:spPr>
        <p:txBody>
          <a:bodyPr wrap="square"/>
          <a:lstStyle/>
          <a:p>
            <a:r>
              <a:rPr lang="en-US" dirty="0"/>
              <a:t>Tailor-made solution to offer maximum functional, operational, and high-quality performance in the spaces:</a:t>
            </a:r>
          </a:p>
        </p:txBody>
      </p:sp>
      <p:pic>
        <p:nvPicPr>
          <p:cNvPr id="20" name="Marcador de posición de imagen 28">
            <a:extLst>
              <a:ext uri="{FF2B5EF4-FFF2-40B4-BE49-F238E27FC236}">
                <a16:creationId xmlns:a16="http://schemas.microsoft.com/office/drawing/2014/main" id="{168589E3-6CB1-92C1-CAF5-D4ED017E873D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037700" y="3555622"/>
            <a:ext cx="5599349" cy="4175612"/>
          </a:xfrm>
          <a:prstGeom prst="rect">
            <a:avLst/>
          </a:prstGeom>
        </p:spPr>
      </p:pic>
      <p:pic>
        <p:nvPicPr>
          <p:cNvPr id="21" name="Picture Placeholder 44" descr="A purple line with a graph of coins and a arrow&#10;&#10;Description automatically generated">
            <a:extLst>
              <a:ext uri="{FF2B5EF4-FFF2-40B4-BE49-F238E27FC236}">
                <a16:creationId xmlns:a16="http://schemas.microsoft.com/office/drawing/2014/main" id="{66DB3F0A-9A74-AA9D-6C06-2EC3367756BB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61814" y="9026064"/>
            <a:ext cx="1645324" cy="1226970"/>
          </a:xfrm>
          <a:prstGeom prst="rect">
            <a:avLst/>
          </a:prstGeom>
        </p:spPr>
      </p:pic>
      <p:sp>
        <p:nvSpPr>
          <p:cNvPr id="22" name="Espace réservé du texte 63">
            <a:extLst>
              <a:ext uri="{FF2B5EF4-FFF2-40B4-BE49-F238E27FC236}">
                <a16:creationId xmlns:a16="http://schemas.microsoft.com/office/drawing/2014/main" id="{D4F600AE-E059-B523-C0D9-F15682D5E243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Dedicated expert with proximity team</a:t>
            </a:r>
          </a:p>
        </p:txBody>
      </p:sp>
      <p:sp>
        <p:nvSpPr>
          <p:cNvPr id="23" name="Espace réservé du texte 13">
            <a:extLst>
              <a:ext uri="{FF2B5EF4-FFF2-40B4-BE49-F238E27FC236}">
                <a16:creationId xmlns:a16="http://schemas.microsoft.com/office/drawing/2014/main" id="{515AF1FA-026D-03DD-6675-4DF6E9A5419E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Spaces equipped with our solutions</a:t>
            </a:r>
          </a:p>
        </p:txBody>
      </p:sp>
      <p:sp>
        <p:nvSpPr>
          <p:cNvPr id="24" name="Espace réservé du texte 22">
            <a:extLst>
              <a:ext uri="{FF2B5EF4-FFF2-40B4-BE49-F238E27FC236}">
                <a16:creationId xmlns:a16="http://schemas.microsoft.com/office/drawing/2014/main" id="{187E4856-6511-7736-AD10-EA02830E2C2F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+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1k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B760333E-1032-4BC4-9D2C-FE24F428B83D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6577" y="12624579"/>
            <a:ext cx="5735154" cy="1192243"/>
          </a:xfrm>
          <a:prstGeom prst="rect">
            <a:avLst/>
          </a:prstGeom>
        </p:spPr>
      </p:pic>
      <p:pic>
        <p:nvPicPr>
          <p:cNvPr id="26" name="Picture Placeholder 45">
            <a:extLst>
              <a:ext uri="{FF2B5EF4-FFF2-40B4-BE49-F238E27FC236}">
                <a16:creationId xmlns:a16="http://schemas.microsoft.com/office/drawing/2014/main" id="{5D0F13F1-2237-2AAA-85E7-1B7CF19193FE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27054" y="9026064"/>
            <a:ext cx="1645324" cy="122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5889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3" imgW="503" imgH="503" progId="TCLayout.ActiveDocument.1">
                  <p:embed/>
                </p:oleObj>
              </mc:Choice>
              <mc:Fallback>
                <p:oleObj name="Diapositive think-cell" r:id="rId3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" name="Picture Placeholder 21" descr="A group of people sitting at a table with laptops&#10;&#10;Description automatically generated">
            <a:extLst>
              <a:ext uri="{FF2B5EF4-FFF2-40B4-BE49-F238E27FC236}">
                <a16:creationId xmlns:a16="http://schemas.microsoft.com/office/drawing/2014/main" id="{68C6F071-D820-74E3-44EB-A013FA834EBF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7419166" y="216388"/>
            <a:ext cx="5784695" cy="3514988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Media Devices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0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DFD49851-629E-4C9A-9779-979D39C15B3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Collaboration Devices</a:t>
            </a:r>
          </a:p>
        </p:txBody>
      </p:sp>
      <p:sp>
        <p:nvSpPr>
          <p:cNvPr id="3" name="Text Placeholder 40">
            <a:extLst>
              <a:ext uri="{FF2B5EF4-FFF2-40B4-BE49-F238E27FC236}">
                <a16:creationId xmlns:a16="http://schemas.microsoft.com/office/drawing/2014/main" id="{63E52326-AA78-F1E4-0444-52E284063A91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Equip their collaboration rooms in which their tens of thousands of employees can easily use smart technology for (hybrid) cooperation, co-creation and information sharing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Text Placeholder 41">
            <a:extLst>
              <a:ext uri="{FF2B5EF4-FFF2-40B4-BE49-F238E27FC236}">
                <a16:creationId xmlns:a16="http://schemas.microsoft.com/office/drawing/2014/main" id="{76C7C824-F6DB-705F-5F88-3ED8FC56CB92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Creation of 1,000+ hybrid collaboration rooms including: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Pan-European project, including professional services program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High sustainability standards, according CSR regulations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Dedicated expert team for all locations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5" name="Text Placeholder 42">
            <a:extLst>
              <a:ext uri="{FF2B5EF4-FFF2-40B4-BE49-F238E27FC236}">
                <a16:creationId xmlns:a16="http://schemas.microsoft.com/office/drawing/2014/main" id="{250C32FC-20AD-3B0A-B6BC-190AF4CA05C8}"/>
              </a:ext>
            </a:extLst>
          </p:cNvPr>
          <p:cNvSpPr txBox="1">
            <a:spLocks/>
          </p:cNvSpPr>
          <p:nvPr/>
        </p:nvSpPr>
        <p:spPr>
          <a:xfrm>
            <a:off x="17034064" y="10931916"/>
            <a:ext cx="2791474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Employees using Econocom collaborative solution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6" name="Text Placeholder 43">
            <a:extLst>
              <a:ext uri="{FF2B5EF4-FFF2-40B4-BE49-F238E27FC236}">
                <a16:creationId xmlns:a16="http://schemas.microsoft.com/office/drawing/2014/main" id="{85238766-A681-D5D3-A11E-2083FA6BAE33}"/>
              </a:ext>
            </a:extLst>
          </p:cNvPr>
          <p:cNvSpPr txBox="1">
            <a:spLocks/>
          </p:cNvSpPr>
          <p:nvPr/>
        </p:nvSpPr>
        <p:spPr>
          <a:xfrm>
            <a:off x="19893567" y="10931916"/>
            <a:ext cx="2537704" cy="845439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Rooms equipped with complete project solutions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pic>
        <p:nvPicPr>
          <p:cNvPr id="7" name="Picture Placeholder 5" descr="A purple desk and chairs&#10;&#10;Description automatically generated">
            <a:extLst>
              <a:ext uri="{FF2B5EF4-FFF2-40B4-BE49-F238E27FC236}">
                <a16:creationId xmlns:a16="http://schemas.microsoft.com/office/drawing/2014/main" id="{77C48F7E-254D-DEC5-EDA8-1437985E5FE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339758" y="9026064"/>
            <a:ext cx="1645324" cy="1226970"/>
          </a:xfrm>
          <a:prstGeom prst="rect">
            <a:avLst/>
          </a:prstGeom>
        </p:spPr>
      </p:pic>
      <p:sp>
        <p:nvSpPr>
          <p:cNvPr id="8" name="Text Placeholder 51">
            <a:extLst>
              <a:ext uri="{FF2B5EF4-FFF2-40B4-BE49-F238E27FC236}">
                <a16:creationId xmlns:a16="http://schemas.microsoft.com/office/drawing/2014/main" id="{FE866887-D925-E4E0-180B-0B6DE2E01D2A}"/>
              </a:ext>
            </a:extLst>
          </p:cNvPr>
          <p:cNvSpPr txBox="1">
            <a:spLocks/>
          </p:cNvSpPr>
          <p:nvPr/>
        </p:nvSpPr>
        <p:spPr>
          <a:xfrm>
            <a:off x="17160949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&gt;25k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9" name="Text Placeholder 52">
            <a:extLst>
              <a:ext uri="{FF2B5EF4-FFF2-40B4-BE49-F238E27FC236}">
                <a16:creationId xmlns:a16="http://schemas.microsoft.com/office/drawing/2014/main" id="{E7CF7A12-66DE-D25C-8CF6-6732ABF4928C}"/>
              </a:ext>
            </a:extLst>
          </p:cNvPr>
          <p:cNvSpPr txBox="1">
            <a:spLocks/>
          </p:cNvSpPr>
          <p:nvPr/>
        </p:nvSpPr>
        <p:spPr>
          <a:xfrm>
            <a:off x="19893567" y="10253034"/>
            <a:ext cx="2537704" cy="587174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&gt;10k</a:t>
            </a:r>
          </a:p>
        </p:txBody>
      </p:sp>
      <p:sp>
        <p:nvSpPr>
          <p:cNvPr id="10" name="Text Placeholder 64">
            <a:extLst>
              <a:ext uri="{FF2B5EF4-FFF2-40B4-BE49-F238E27FC236}">
                <a16:creationId xmlns:a16="http://schemas.microsoft.com/office/drawing/2014/main" id="{9E4D7377-3216-CF16-1244-6ED4C6C0DB1E}"/>
              </a:ext>
            </a:extLst>
          </p:cNvPr>
          <p:cNvSpPr txBox="1">
            <a:spLocks/>
          </p:cNvSpPr>
          <p:nvPr/>
        </p:nvSpPr>
        <p:spPr>
          <a:xfrm>
            <a:off x="434975" y="4480559"/>
            <a:ext cx="8035925" cy="4318001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Seamless collaboration: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work together on documents, communicate via chat, and hold international meetings effortlessly, from any location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Unlimited connectivity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collaborate effectively, whether participants are physically present or connecting virtually, overcoming barriers of time and distance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Boosted team performance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enhance team efficiency with tools designed to improve productivity, streamline processes, and foster better work-life balance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Cost and sustainability benefits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save on travel costs while reducing environmental impact through more sustainable, remote-friendly work solutions</a:t>
            </a:r>
          </a:p>
        </p:txBody>
      </p:sp>
      <p:sp>
        <p:nvSpPr>
          <p:cNvPr id="11" name="Text Placeholder 65">
            <a:extLst>
              <a:ext uri="{FF2B5EF4-FFF2-40B4-BE49-F238E27FC236}">
                <a16:creationId xmlns:a16="http://schemas.microsoft.com/office/drawing/2014/main" id="{04C18E1C-F044-5DAE-2DE6-4C8795CA210B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Our collaboration solutions provide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ultimate platform for hybrid working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cooperation, co-creation, and idea sharing between remote teams and individuals</a:t>
            </a:r>
          </a:p>
        </p:txBody>
      </p:sp>
      <p:sp>
        <p:nvSpPr>
          <p:cNvPr id="12" name="Text Placeholder 66">
            <a:extLst>
              <a:ext uri="{FF2B5EF4-FFF2-40B4-BE49-F238E27FC236}">
                <a16:creationId xmlns:a16="http://schemas.microsoft.com/office/drawing/2014/main" id="{0D6114FD-9076-9217-1F1C-A9571E6A6C57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Save time and money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reducing travel and enabling faster decisions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Promote sustainability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CSR practices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Improve work/life balance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your teams and yourself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Create brand-agnostic platforms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hybrid working, collaboration, co-creation, and idea sharing</a:t>
            </a:r>
          </a:p>
        </p:txBody>
      </p:sp>
      <p:sp>
        <p:nvSpPr>
          <p:cNvPr id="13" name="Espace réservé du texte 23">
            <a:extLst>
              <a:ext uri="{FF2B5EF4-FFF2-40B4-BE49-F238E27FC236}">
                <a16:creationId xmlns:a16="http://schemas.microsoft.com/office/drawing/2014/main" id="{DDF43022-F755-4B45-5E89-C0854A02C24A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Extensive professional services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(financing, installation, repair etc.)</a:t>
            </a:r>
          </a:p>
        </p:txBody>
      </p:sp>
      <p:sp>
        <p:nvSpPr>
          <p:cNvPr id="14" name="Espace réservé du texte 25">
            <a:extLst>
              <a:ext uri="{FF2B5EF4-FFF2-40B4-BE49-F238E27FC236}">
                <a16:creationId xmlns:a16="http://schemas.microsoft.com/office/drawing/2014/main" id="{9B765188-ECEB-0F14-2CE0-C524A596A156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Intelligent usage and adaptation programs,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including information videos</a:t>
            </a:r>
          </a:p>
        </p:txBody>
      </p:sp>
      <p:sp>
        <p:nvSpPr>
          <p:cNvPr id="15" name="Espace réservé du texte 27">
            <a:extLst>
              <a:ext uri="{FF2B5EF4-FFF2-40B4-BE49-F238E27FC236}">
                <a16:creationId xmlns:a16="http://schemas.microsoft.com/office/drawing/2014/main" id="{70AD53F3-B068-231B-F3E0-1002274AF72D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High information security and data protection standards</a:t>
            </a:r>
          </a:p>
        </p:txBody>
      </p:sp>
      <p:sp>
        <p:nvSpPr>
          <p:cNvPr id="16" name="Espace réservé du texte 31">
            <a:extLst>
              <a:ext uri="{FF2B5EF4-FFF2-40B4-BE49-F238E27FC236}">
                <a16:creationId xmlns:a16="http://schemas.microsoft.com/office/drawing/2014/main" id="{3BFA6400-2FF0-1EEC-8D1E-9E3CCF2800D2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Global presence with a local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and dedicated teams</a:t>
            </a:r>
          </a:p>
        </p:txBody>
      </p:sp>
      <p:sp>
        <p:nvSpPr>
          <p:cNvPr id="17" name="Espace réservé du texte 41">
            <a:extLst>
              <a:ext uri="{FF2B5EF4-FFF2-40B4-BE49-F238E27FC236}">
                <a16:creationId xmlns:a16="http://schemas.microsoft.com/office/drawing/2014/main" id="{5BE035EC-0D41-E8F8-C582-51C5E83A89A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975" y="3708296"/>
            <a:ext cx="8338702" cy="787504"/>
          </a:xfrm>
        </p:spPr>
        <p:txBody>
          <a:bodyPr wrap="square"/>
          <a:lstStyle/>
          <a:p>
            <a:r>
              <a:rPr lang="en-US"/>
              <a:t>Our AV Collaboration Devices offer comprehensive solutions that enhance teamwork and streamline operations, including:</a:t>
            </a:r>
          </a:p>
        </p:txBody>
      </p:sp>
      <p:pic>
        <p:nvPicPr>
          <p:cNvPr id="18" name="Marcador de posición de imagen 5">
            <a:extLst>
              <a:ext uri="{FF2B5EF4-FFF2-40B4-BE49-F238E27FC236}">
                <a16:creationId xmlns:a16="http://schemas.microsoft.com/office/drawing/2014/main" id="{C6A388C1-0D4C-A131-EA11-7316660BA047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39861" y="3332000"/>
            <a:ext cx="6419527" cy="4536768"/>
          </a:xfrm>
          <a:prstGeom prst="rect">
            <a:avLst/>
          </a:prstGeom>
        </p:spPr>
      </p:pic>
      <p:pic>
        <p:nvPicPr>
          <p:cNvPr id="19" name="Picture Placeholder 22" descr="A purple logo with a black background&#10;&#10;Description automatically generated">
            <a:extLst>
              <a:ext uri="{FF2B5EF4-FFF2-40B4-BE49-F238E27FC236}">
                <a16:creationId xmlns:a16="http://schemas.microsoft.com/office/drawing/2014/main" id="{F7CF9432-0E92-A3C5-FAE4-EB179EEB961A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607139" y="9026064"/>
            <a:ext cx="1645324" cy="122697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4D17BC8-D6BA-1458-D0AE-35D9106E288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/>
        </p:blipFill>
        <p:spPr>
          <a:xfrm>
            <a:off x="18331541" y="12924866"/>
            <a:ext cx="5849813" cy="591669"/>
          </a:xfrm>
          <a:prstGeom prst="rect">
            <a:avLst/>
          </a:prstGeom>
        </p:spPr>
      </p:pic>
      <p:sp>
        <p:nvSpPr>
          <p:cNvPr id="23" name="Text Placeholder 49">
            <a:extLst>
              <a:ext uri="{FF2B5EF4-FFF2-40B4-BE49-F238E27FC236}">
                <a16:creationId xmlns:a16="http://schemas.microsoft.com/office/drawing/2014/main" id="{5C36CC59-DE61-B094-B08C-DE24BEC1FF7C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lIns="91440" tIns="45720" rIns="91440" bIns="4572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Retail</a:t>
            </a:r>
            <a:endParaRPr kumimoji="0" lang="en-US" sz="23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936066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hink-cell data - do not delete" hidden="1">
            <a:extLst>
              <a:ext uri="{FF2B5EF4-FFF2-40B4-BE49-F238E27FC236}">
                <a16:creationId xmlns:a16="http://schemas.microsoft.com/office/drawing/2014/main" id="{DE2E5E5E-F062-5C69-169A-F347C4E4840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E2E5E5E-F062-5C69-169A-F347C4E48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Picture Placeholder 23" descr="A computer screen shot of a room&#10;&#10;Description automatically generated">
            <a:extLst>
              <a:ext uri="{FF2B5EF4-FFF2-40B4-BE49-F238E27FC236}">
                <a16:creationId xmlns:a16="http://schemas.microsoft.com/office/drawing/2014/main" id="{61027023-3530-527F-F74D-3C60D9B3AF9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" r="117"/>
          <a:stretch>
            <a:fillRect/>
          </a:stretch>
        </p:blipFill>
        <p:spPr>
          <a:xfrm>
            <a:off x="17602046" y="175748"/>
            <a:ext cx="5784695" cy="3514988"/>
          </a:xfrm>
        </p:spPr>
      </p:pic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5C6B8F3C-5AF0-9AFB-6979-7832CE901A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169A1721-9333-EA15-2D86-E2019424F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Audiovisual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46B5D901-20CF-AF2F-2012-E929BAC850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Media Devices</a:t>
            </a:r>
          </a:p>
        </p:txBody>
      </p:sp>
      <p:pic>
        <p:nvPicPr>
          <p:cNvPr id="213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2B0DA52-2618-C1F7-0997-EE10A833D84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14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C00C40F-6ABC-F5A7-0C80-39A429D8077D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15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65D74DD6-5566-8695-3E88-C9199A19C080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21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9FFDD1FE-A6D7-047A-2DC3-B6C57F12A1CF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pic>
        <p:nvPicPr>
          <p:cNvPr id="217" name="Picture 216">
            <a:hlinkClick r:id="rId11" action="ppaction://hlinksldjump" tooltip="AV summary"/>
            <a:extLst>
              <a:ext uri="{FF2B5EF4-FFF2-40B4-BE49-F238E27FC236}">
                <a16:creationId xmlns:a16="http://schemas.microsoft.com/office/drawing/2014/main" id="{4C07A8C8-2603-E915-542D-2015D9A82E7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41" name="Text Placeholder 175">
            <a:extLst>
              <a:ext uri="{FF2B5EF4-FFF2-40B4-BE49-F238E27FC236}">
                <a16:creationId xmlns:a16="http://schemas.microsoft.com/office/drawing/2014/main" id="{A4EADA97-0C85-504C-C14E-BD071A76CB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258825" y="12373245"/>
            <a:ext cx="4826000" cy="495300"/>
          </a:xfrm>
        </p:spPr>
        <p:txBody>
          <a:bodyPr/>
          <a:lstStyle/>
          <a:p>
            <a:r>
              <a:rPr lang="en-US"/>
              <a:t>Key Technologies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D4B24760-615D-81C0-0E89-59AD697A1DC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Room-as-a-Service</a:t>
            </a:r>
          </a:p>
        </p:txBody>
      </p:sp>
      <p:sp>
        <p:nvSpPr>
          <p:cNvPr id="3" name="Espace réservé du texte 9">
            <a:extLst>
              <a:ext uri="{FF2B5EF4-FFF2-40B4-BE49-F238E27FC236}">
                <a16:creationId xmlns:a16="http://schemas.microsoft.com/office/drawing/2014/main" id="{5CE06167-E262-B9E2-E483-92AFBD21E59B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Modern, future-proof and scalable hybrid work environment with a uniform digital user experience for mobile and flexible workers</a:t>
            </a:r>
          </a:p>
        </p:txBody>
      </p:sp>
      <p:sp>
        <p:nvSpPr>
          <p:cNvPr id="4" name="Espace réservé du texte 10">
            <a:extLst>
              <a:ext uri="{FF2B5EF4-FFF2-40B4-BE49-F238E27FC236}">
                <a16:creationId xmlns:a16="http://schemas.microsoft.com/office/drawing/2014/main" id="{36E96EFF-BC52-6A2F-70F0-381E68900FC3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Long term partnership to create new spaces across all geographies including: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Technically advanced rooms at a fixed fee per month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Comprehensive services, tailored RaaS with MS Teams optimization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CSR-driven design with optimized sitting position, lights and ambiance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  <a:sym typeface="Wingdings" panose="05000000000000000000" pitchFamily="2" charset="2"/>
              </a:rPr>
              <a:t>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+100 standardized rooms for unified communication and hybrid collaboration</a:t>
            </a:r>
          </a:p>
        </p:txBody>
      </p:sp>
      <p:sp>
        <p:nvSpPr>
          <p:cNvPr id="5" name="Espace réservé du texte 18">
            <a:extLst>
              <a:ext uri="{FF2B5EF4-FFF2-40B4-BE49-F238E27FC236}">
                <a16:creationId xmlns:a16="http://schemas.microsoft.com/office/drawing/2014/main" id="{1FEE65E1-6C27-76DD-2C1D-825A027DBBA7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Automotive industry</a:t>
            </a:r>
          </a:p>
        </p:txBody>
      </p:sp>
      <p:sp>
        <p:nvSpPr>
          <p:cNvPr id="6" name="Espace réservé du texte 25">
            <a:extLst>
              <a:ext uri="{FF2B5EF4-FFF2-40B4-BE49-F238E27FC236}">
                <a16:creationId xmlns:a16="http://schemas.microsoft.com/office/drawing/2014/main" id="{9A973D05-E98E-7DCD-2AA7-EB545AB9D8FD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One-stop-shop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, all technology and expertise needed in one hand</a:t>
            </a:r>
          </a:p>
        </p:txBody>
      </p:sp>
      <p:sp>
        <p:nvSpPr>
          <p:cNvPr id="7" name="Espace réservé du texte 27">
            <a:extLst>
              <a:ext uri="{FF2B5EF4-FFF2-40B4-BE49-F238E27FC236}">
                <a16:creationId xmlns:a16="http://schemas.microsoft.com/office/drawing/2014/main" id="{E915A31D-D776-5CDB-6679-6D2CC536E5A5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Extensive partnership with experts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to fully support each customer across countries</a:t>
            </a:r>
          </a:p>
        </p:txBody>
      </p:sp>
      <p:sp>
        <p:nvSpPr>
          <p:cNvPr id="8" name="Espace réservé du texte 29">
            <a:extLst>
              <a:ext uri="{FF2B5EF4-FFF2-40B4-BE49-F238E27FC236}">
                <a16:creationId xmlns:a16="http://schemas.microsoft.com/office/drawing/2014/main" id="{22CCC725-6826-BFE7-0B44-7BB446B8F831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Experts for both tailor-made and standardized room solutions</a:t>
            </a:r>
          </a:p>
        </p:txBody>
      </p:sp>
      <p:sp>
        <p:nvSpPr>
          <p:cNvPr id="9" name="Espace réservé du texte 31">
            <a:extLst>
              <a:ext uri="{FF2B5EF4-FFF2-40B4-BE49-F238E27FC236}">
                <a16:creationId xmlns:a16="http://schemas.microsoft.com/office/drawing/2014/main" id="{19BA64AC-56A9-BBFD-12CD-C4C26841D920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Global presence with a local approach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 Medium" pitchFamily="2" charset="77"/>
                <a:ea typeface="+mn-ea"/>
                <a:cs typeface="+mn-cs"/>
              </a:rPr>
              <a:t>and dedicated teams</a:t>
            </a:r>
          </a:p>
        </p:txBody>
      </p:sp>
      <p:sp>
        <p:nvSpPr>
          <p:cNvPr id="10" name="Espace réservé du texte 33">
            <a:extLst>
              <a:ext uri="{FF2B5EF4-FFF2-40B4-BE49-F238E27FC236}">
                <a16:creationId xmlns:a16="http://schemas.microsoft.com/office/drawing/2014/main" id="{A44A6F15-4B26-02C8-69B9-62D0BDFC70DE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The ideal meeting room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fully equipped and benefiting from the latest technological innovations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13"/>
              </a:buBlip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Shift from ownership to usage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, ensuring maximum financial flexibility and minimal ecological footprint</a:t>
            </a:r>
          </a:p>
        </p:txBody>
      </p:sp>
      <p:sp>
        <p:nvSpPr>
          <p:cNvPr id="11" name="Espace réservé du texte 34">
            <a:extLst>
              <a:ext uri="{FF2B5EF4-FFF2-40B4-BE49-F238E27FC236}">
                <a16:creationId xmlns:a16="http://schemas.microsoft.com/office/drawing/2014/main" id="{AC27C39A-CC11-E794-1539-245CB8BA0D94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Promote sustainability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CSR-friendly solutions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Free-up resources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streamline support, simplify operations and administration 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Achieve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cost reduction,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preserve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cash flow and maintain control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over time​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14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 access to cutting-edge solutions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by upgrading old equipment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at no extra cost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2" name="Espace réservé du texte 66">
            <a:extLst>
              <a:ext uri="{FF2B5EF4-FFF2-40B4-BE49-F238E27FC236}">
                <a16:creationId xmlns:a16="http://schemas.microsoft.com/office/drawing/2014/main" id="{7C8CC138-CA6D-3FC6-1874-7D767F602EA3}"/>
              </a:ext>
            </a:extLst>
          </p:cNvPr>
          <p:cNvSpPr txBox="1">
            <a:spLocks/>
          </p:cNvSpPr>
          <p:nvPr/>
        </p:nvSpPr>
        <p:spPr>
          <a:xfrm>
            <a:off x="434975" y="3800438"/>
            <a:ext cx="8215540" cy="4922647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Tailored meeting room solutions: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Access to all collaboration,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presentation, and meeting facilities with customized equipment tailored to environmental factors and future needs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Full support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with technology replacement, maintenance, and training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Complete financial flexibility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Investment covered by Gather,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from installation to maintenance, assuming depreciation risk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No upfront costs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fixed monthly fee</a:t>
            </a:r>
          </a:p>
          <a:p>
            <a:pPr marL="450900" marR="0" lvl="0" indent="-414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15"/>
              </a:buBlip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Sustainable end-of-life management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ensures equipment is removed, reused, or responsibly disposed of at the end of its lifecycle</a:t>
            </a:r>
          </a:p>
        </p:txBody>
      </p:sp>
      <p:pic>
        <p:nvPicPr>
          <p:cNvPr id="13" name="Marcador de posición de imagen 5">
            <a:extLst>
              <a:ext uri="{FF2B5EF4-FFF2-40B4-BE49-F238E27FC236}">
                <a16:creationId xmlns:a16="http://schemas.microsoft.com/office/drawing/2014/main" id="{D612A815-9CC8-E4ED-717A-5A2D187926AF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50964" y="3621644"/>
            <a:ext cx="6610088" cy="4282431"/>
          </a:xfrm>
          <a:prstGeom prst="rect">
            <a:avLst/>
          </a:prstGeom>
        </p:spPr>
      </p:pic>
      <p:pic>
        <p:nvPicPr>
          <p:cNvPr id="14" name="Picture Placeholder 11" descr="A purple desk and chairs&#10;&#10;Description automatically generated">
            <a:extLst>
              <a:ext uri="{FF2B5EF4-FFF2-40B4-BE49-F238E27FC236}">
                <a16:creationId xmlns:a16="http://schemas.microsoft.com/office/drawing/2014/main" id="{FD5F12F3-7401-1792-B1AE-399F42E396AC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607139" y="9026064"/>
            <a:ext cx="1645324" cy="1226970"/>
          </a:xfrm>
          <a:prstGeom prst="rect">
            <a:avLst/>
          </a:prstGeom>
        </p:spPr>
      </p:pic>
      <p:sp>
        <p:nvSpPr>
          <p:cNvPr id="15" name="Marcador de texto 30">
            <a:extLst>
              <a:ext uri="{FF2B5EF4-FFF2-40B4-BE49-F238E27FC236}">
                <a16:creationId xmlns:a16="http://schemas.microsoft.com/office/drawing/2014/main" id="{71710662-CE22-AE2E-D730-2F7E25807FD0}"/>
              </a:ext>
            </a:extLst>
          </p:cNvPr>
          <p:cNvSpPr txBox="1">
            <a:spLocks/>
          </p:cNvSpPr>
          <p:nvPr/>
        </p:nvSpPr>
        <p:spPr>
          <a:xfrm>
            <a:off x="17160949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&gt;1k</a:t>
            </a:r>
          </a:p>
        </p:txBody>
      </p:sp>
      <p:sp>
        <p:nvSpPr>
          <p:cNvPr id="16" name="Marcador de texto 35">
            <a:extLst>
              <a:ext uri="{FF2B5EF4-FFF2-40B4-BE49-F238E27FC236}">
                <a16:creationId xmlns:a16="http://schemas.microsoft.com/office/drawing/2014/main" id="{4BC04B9D-92DD-EB40-B84C-9D09DDFF98CE}"/>
              </a:ext>
            </a:extLst>
          </p:cNvPr>
          <p:cNvSpPr txBox="1">
            <a:spLocks/>
          </p:cNvSpPr>
          <p:nvPr/>
        </p:nvSpPr>
        <p:spPr>
          <a:xfrm>
            <a:off x="17160949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Rooms equipped last year </a:t>
            </a:r>
          </a:p>
        </p:txBody>
      </p:sp>
      <p:sp>
        <p:nvSpPr>
          <p:cNvPr id="17" name="Marcador de texto 49">
            <a:extLst>
              <a:ext uri="{FF2B5EF4-FFF2-40B4-BE49-F238E27FC236}">
                <a16:creationId xmlns:a16="http://schemas.microsoft.com/office/drawing/2014/main" id="{D6929337-F487-288B-E0C8-6294C3BEC686}"/>
              </a:ext>
            </a:extLst>
          </p:cNvPr>
          <p:cNvSpPr txBox="1">
            <a:spLocks/>
          </p:cNvSpPr>
          <p:nvPr/>
        </p:nvSpPr>
        <p:spPr>
          <a:xfrm>
            <a:off x="19893567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&gt;10k</a:t>
            </a:r>
          </a:p>
        </p:txBody>
      </p:sp>
      <p:sp>
        <p:nvSpPr>
          <p:cNvPr id="18" name="Marcador de texto 52">
            <a:extLst>
              <a:ext uri="{FF2B5EF4-FFF2-40B4-BE49-F238E27FC236}">
                <a16:creationId xmlns:a16="http://schemas.microsoft.com/office/drawing/2014/main" id="{DE15BD82-8377-CB00-2C70-27272C747C68}"/>
              </a:ext>
            </a:extLst>
          </p:cNvPr>
          <p:cNvSpPr txBox="1">
            <a:spLocks/>
          </p:cNvSpPr>
          <p:nvPr/>
        </p:nvSpPr>
        <p:spPr>
          <a:xfrm>
            <a:off x="19893567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Employees using RaaS rooms</a:t>
            </a:r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D27B22B1-7545-6B20-6E81-0B7C74120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40095" y="9026525"/>
            <a:ext cx="1644650" cy="122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7A04070-1594-E7B4-0F3E-6CE86EF22C24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75086" y="12963283"/>
            <a:ext cx="5804842" cy="51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0671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81E4AC7-905F-CEA9-106E-AFFAB7368D5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465773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81E4AC7-905F-CEA9-106E-AFFAB7368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C21841C6-F5B4-C65B-BBAD-3C465B1FF6F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642917" y="1228063"/>
            <a:ext cx="10900571" cy="6248597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FA24BEBC-F719-817B-F577-955456BF67F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25921" y="7945900"/>
            <a:ext cx="7417415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1828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Financing</a:t>
            </a:r>
            <a:endParaRPr kumimoji="0" lang="en-US" sz="10800" b="1" i="0" u="none" strike="noStrike" kern="120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ZoneTexte 8">
            <a:extLst>
              <a:ext uri="{FF2B5EF4-FFF2-40B4-BE49-F238E27FC236}">
                <a16:creationId xmlns:a16="http://schemas.microsoft.com/office/drawing/2014/main" id="{9E676FBA-A973-6EFD-9B30-17FB3E9FE2E4}"/>
              </a:ext>
            </a:extLst>
          </p:cNvPr>
          <p:cNvSpPr txBox="1"/>
          <p:nvPr/>
        </p:nvSpPr>
        <p:spPr>
          <a:xfrm>
            <a:off x="1774892" y="4220504"/>
            <a:ext cx="5883078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r>
              <a:rPr lang="en-US" sz="21700"/>
              <a:t>05</a:t>
            </a:r>
          </a:p>
        </p:txBody>
      </p:sp>
      <p:pic>
        <p:nvPicPr>
          <p:cNvPr id="5" name="Picture 4">
            <a:hlinkClick r:id="rId7" action="ppaction://hlinksldjump"/>
            <a:extLst>
              <a:ext uri="{FF2B5EF4-FFF2-40B4-BE49-F238E27FC236}">
                <a16:creationId xmlns:a16="http://schemas.microsoft.com/office/drawing/2014/main" id="{70220A31-0C27-62D8-001B-B9A5CC69FADA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742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A2845E3-2EF5-74F0-3D29-95E046F4F07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285371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A2845E3-2EF5-74F0-3D29-95E046F4F0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928180-9C78-0C73-6B84-C9C73F090E4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Summary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B22CBD-6ACE-A55F-16E4-4651D358F3C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Financing</a:t>
            </a:r>
          </a:p>
        </p:txBody>
      </p:sp>
      <p:sp>
        <p:nvSpPr>
          <p:cNvPr id="56" name="Espace réservé du texte 33">
            <a:extLst>
              <a:ext uri="{FF2B5EF4-FFF2-40B4-BE49-F238E27FC236}">
                <a16:creationId xmlns:a16="http://schemas.microsoft.com/office/drawing/2014/main" id="{610B1757-8931-CF21-9649-0563873170D1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997645"/>
          </a:xfrm>
          <a:prstGeom prst="rect">
            <a:avLst/>
          </a:prstGeom>
        </p:spPr>
        <p:txBody>
          <a:bodyPr/>
          <a:lstStyle>
            <a:lvl1pPr marL="450900" indent="-414900">
              <a:spcBef>
                <a:spcPct val="20000"/>
              </a:spcBef>
              <a:buFontTx/>
              <a:buBlip>
                <a:blip r:embed="rId6"/>
              </a:buBlip>
              <a:defRPr sz="2500">
                <a:solidFill>
                  <a:srgbClr val="3E0D81"/>
                </a:solidFill>
                <a:latin typeface="Montserrat" pitchFamily="2" charset="7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500">
                <a:solidFill>
                  <a:srgbClr val="3E0D81"/>
                </a:solidFill>
                <a:latin typeface="Montserrat" pitchFamily="2" charset="7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500">
                <a:solidFill>
                  <a:srgbClr val="3E0D81"/>
                </a:solidFill>
                <a:latin typeface="Montserrat" pitchFamily="2" charset="7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Montserrat" pitchFamily="2" charset="77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/>
              <a:t>Your partner for </a:t>
            </a:r>
            <a:r>
              <a:rPr lang="en-US" b="1"/>
              <a:t>financing </a:t>
            </a:r>
            <a:r>
              <a:rPr lang="en-US"/>
              <a:t>your equipment, no matter what you need</a:t>
            </a:r>
          </a:p>
          <a:p>
            <a:r>
              <a:rPr lang="en-US">
                <a:sym typeface="Montserrat"/>
              </a:rPr>
              <a:t>Would you like to know more? Please click below</a:t>
            </a:r>
          </a:p>
        </p:txBody>
      </p:sp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35A77145-7ECD-8A8D-86F4-8D50E12F0F69}"/>
              </a:ext>
            </a:extLst>
          </p:cNvPr>
          <p:cNvSpPr>
            <a:spLocks/>
          </p:cNvSpPr>
          <p:nvPr/>
        </p:nvSpPr>
        <p:spPr>
          <a:xfrm>
            <a:off x="16946256" y="2458720"/>
            <a:ext cx="6712029" cy="10098169"/>
          </a:xfrm>
          <a:prstGeom prst="roundRect">
            <a:avLst>
              <a:gd name="adj" fmla="val 4935"/>
            </a:avLst>
          </a:pr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839B08-A31D-DD99-870A-1A01FF5E35F0}"/>
              </a:ext>
            </a:extLst>
          </p:cNvPr>
          <p:cNvSpPr/>
          <p:nvPr/>
        </p:nvSpPr>
        <p:spPr>
          <a:xfrm>
            <a:off x="14178938" y="5787336"/>
            <a:ext cx="1649888" cy="58954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6" name="Rounded Rectangle 616">
            <a:hlinkClick r:id="rId7" action="ppaction://hlinksldjump"/>
            <a:extLst>
              <a:ext uri="{FF2B5EF4-FFF2-40B4-BE49-F238E27FC236}">
                <a16:creationId xmlns:a16="http://schemas.microsoft.com/office/drawing/2014/main" id="{051BC033-5140-A8FC-1057-A1E4A0A87072}"/>
              </a:ext>
            </a:extLst>
          </p:cNvPr>
          <p:cNvSpPr>
            <a:spLocks/>
          </p:cNvSpPr>
          <p:nvPr/>
        </p:nvSpPr>
        <p:spPr>
          <a:xfrm>
            <a:off x="20380492" y="4509817"/>
            <a:ext cx="3096820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FAST</a:t>
            </a:r>
          </a:p>
        </p:txBody>
      </p:sp>
      <p:sp>
        <p:nvSpPr>
          <p:cNvPr id="19" name="Rounded Rectangle 620">
            <a:hlinkClick r:id="rId8" action="ppaction://hlinksldjump"/>
            <a:extLst>
              <a:ext uri="{FF2B5EF4-FFF2-40B4-BE49-F238E27FC236}">
                <a16:creationId xmlns:a16="http://schemas.microsoft.com/office/drawing/2014/main" id="{F2991716-F993-6B00-F694-198B4AADDC1E}"/>
              </a:ext>
            </a:extLst>
          </p:cNvPr>
          <p:cNvSpPr>
            <a:spLocks/>
          </p:cNvSpPr>
          <p:nvPr/>
        </p:nvSpPr>
        <p:spPr>
          <a:xfrm>
            <a:off x="3943474" y="450981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Classic</a:t>
            </a:r>
          </a:p>
        </p:txBody>
      </p:sp>
      <p:sp>
        <p:nvSpPr>
          <p:cNvPr id="24" name="Rounded Rectangle 625">
            <a:hlinkClick r:id="rId9" action="ppaction://hlinksldjump"/>
            <a:extLst>
              <a:ext uri="{FF2B5EF4-FFF2-40B4-BE49-F238E27FC236}">
                <a16:creationId xmlns:a16="http://schemas.microsoft.com/office/drawing/2014/main" id="{879A3591-D4ED-DD06-54C7-6619E5DA2D7B}"/>
              </a:ext>
            </a:extLst>
          </p:cNvPr>
          <p:cNvSpPr>
            <a:spLocks/>
          </p:cNvSpPr>
          <p:nvPr/>
        </p:nvSpPr>
        <p:spPr>
          <a:xfrm>
            <a:off x="7158151" y="450981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Capacity</a:t>
            </a:r>
          </a:p>
        </p:txBody>
      </p:sp>
      <p:sp>
        <p:nvSpPr>
          <p:cNvPr id="25" name="Rounded Rectangle 634">
            <a:hlinkClick r:id="rId10" action="ppaction://hlinksldjump"/>
            <a:extLst>
              <a:ext uri="{FF2B5EF4-FFF2-40B4-BE49-F238E27FC236}">
                <a16:creationId xmlns:a16="http://schemas.microsoft.com/office/drawing/2014/main" id="{D08497DC-E0CA-92C2-BF49-53181F2BA9D5}"/>
              </a:ext>
            </a:extLst>
          </p:cNvPr>
          <p:cNvSpPr>
            <a:spLocks/>
          </p:cNvSpPr>
          <p:nvPr/>
        </p:nvSpPr>
        <p:spPr>
          <a:xfrm>
            <a:off x="13587507" y="450981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Sales &amp; Leaseback</a:t>
            </a:r>
          </a:p>
        </p:txBody>
      </p:sp>
      <p:sp>
        <p:nvSpPr>
          <p:cNvPr id="45" name="Rounded Rectangle 5153">
            <a:hlinkClick r:id="rId11" action="ppaction://hlinksldjump"/>
            <a:extLst>
              <a:ext uri="{FF2B5EF4-FFF2-40B4-BE49-F238E27FC236}">
                <a16:creationId xmlns:a16="http://schemas.microsoft.com/office/drawing/2014/main" id="{6A2DF393-76C9-60AB-843E-51C813A2D819}"/>
              </a:ext>
            </a:extLst>
          </p:cNvPr>
          <p:cNvSpPr>
            <a:spLocks/>
          </p:cNvSpPr>
          <p:nvPr/>
        </p:nvSpPr>
        <p:spPr>
          <a:xfrm>
            <a:off x="10372830" y="450981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Dynamic</a:t>
            </a:r>
          </a:p>
        </p:txBody>
      </p:sp>
      <p:sp>
        <p:nvSpPr>
          <p:cNvPr id="59" name="Rounded Rectangle 596">
            <a:extLst>
              <a:ext uri="{FF2B5EF4-FFF2-40B4-BE49-F238E27FC236}">
                <a16:creationId xmlns:a16="http://schemas.microsoft.com/office/drawing/2014/main" id="{BBABC376-EAA5-DF2E-CF38-68DEDD5C7C22}"/>
              </a:ext>
            </a:extLst>
          </p:cNvPr>
          <p:cNvSpPr>
            <a:spLocks/>
          </p:cNvSpPr>
          <p:nvPr/>
        </p:nvSpPr>
        <p:spPr>
          <a:xfrm>
            <a:off x="745496" y="3884967"/>
            <a:ext cx="2791623" cy="278126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000" rIns="72000"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Financial Offers</a:t>
            </a:r>
          </a:p>
        </p:txBody>
      </p:sp>
      <p:sp>
        <p:nvSpPr>
          <p:cNvPr id="60" name="Rounded Rectangle 596">
            <a:extLst>
              <a:ext uri="{FF2B5EF4-FFF2-40B4-BE49-F238E27FC236}">
                <a16:creationId xmlns:a16="http://schemas.microsoft.com/office/drawing/2014/main" id="{EE605B50-219A-E17A-EC44-1BEA30E19C60}"/>
              </a:ext>
            </a:extLst>
          </p:cNvPr>
          <p:cNvSpPr>
            <a:spLocks/>
          </p:cNvSpPr>
          <p:nvPr/>
        </p:nvSpPr>
        <p:spPr>
          <a:xfrm>
            <a:off x="745496" y="6830297"/>
            <a:ext cx="2791623" cy="278126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Distribution Services</a:t>
            </a:r>
          </a:p>
        </p:txBody>
      </p:sp>
      <p:sp>
        <p:nvSpPr>
          <p:cNvPr id="61" name="Rounded Rectangle 596">
            <a:extLst>
              <a:ext uri="{FF2B5EF4-FFF2-40B4-BE49-F238E27FC236}">
                <a16:creationId xmlns:a16="http://schemas.microsoft.com/office/drawing/2014/main" id="{B681F25A-FC1A-0AAC-2F57-21E4BD4E5E0B}"/>
              </a:ext>
            </a:extLst>
          </p:cNvPr>
          <p:cNvSpPr>
            <a:spLocks/>
          </p:cNvSpPr>
          <p:nvPr/>
        </p:nvSpPr>
        <p:spPr>
          <a:xfrm>
            <a:off x="745496" y="9775627"/>
            <a:ext cx="2791623" cy="278126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Asset Management Services</a:t>
            </a:r>
          </a:p>
        </p:txBody>
      </p:sp>
      <p:sp>
        <p:nvSpPr>
          <p:cNvPr id="12" name="Rounded Rectangle 634">
            <a:hlinkClick r:id="rId12" action="ppaction://hlinksldjump"/>
            <a:extLst>
              <a:ext uri="{FF2B5EF4-FFF2-40B4-BE49-F238E27FC236}">
                <a16:creationId xmlns:a16="http://schemas.microsoft.com/office/drawing/2014/main" id="{D0EACCDD-CD5A-6740-7D54-0646258B7660}"/>
              </a:ext>
            </a:extLst>
          </p:cNvPr>
          <p:cNvSpPr>
            <a:spLocks/>
          </p:cNvSpPr>
          <p:nvPr/>
        </p:nvSpPr>
        <p:spPr>
          <a:xfrm>
            <a:off x="17134706" y="4509817"/>
            <a:ext cx="3096820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Equipment finance</a:t>
            </a:r>
          </a:p>
        </p:txBody>
      </p:sp>
      <p:sp>
        <p:nvSpPr>
          <p:cNvPr id="21" name="Rounded Rectangle 620">
            <a:hlinkClick r:id="rId13" action="ppaction://hlinksldjump"/>
            <a:extLst>
              <a:ext uri="{FF2B5EF4-FFF2-40B4-BE49-F238E27FC236}">
                <a16:creationId xmlns:a16="http://schemas.microsoft.com/office/drawing/2014/main" id="{9BA4B625-C1A9-E287-A987-920FE096E618}"/>
              </a:ext>
            </a:extLst>
          </p:cNvPr>
          <p:cNvSpPr>
            <a:spLocks/>
          </p:cNvSpPr>
          <p:nvPr/>
        </p:nvSpPr>
        <p:spPr>
          <a:xfrm>
            <a:off x="3943474" y="745514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Supply &amp; order</a:t>
            </a:r>
          </a:p>
        </p:txBody>
      </p:sp>
      <p:sp>
        <p:nvSpPr>
          <p:cNvPr id="22" name="Rounded Rectangle 625">
            <a:hlinkClick r:id="rId14" action="ppaction://hlinksldjump"/>
            <a:extLst>
              <a:ext uri="{FF2B5EF4-FFF2-40B4-BE49-F238E27FC236}">
                <a16:creationId xmlns:a16="http://schemas.microsoft.com/office/drawing/2014/main" id="{AC7BB85C-24E0-8272-2397-5F8BE5A618E4}"/>
              </a:ext>
            </a:extLst>
          </p:cNvPr>
          <p:cNvSpPr>
            <a:spLocks/>
          </p:cNvSpPr>
          <p:nvPr/>
        </p:nvSpPr>
        <p:spPr>
          <a:xfrm>
            <a:off x="7158151" y="745514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Preparation</a:t>
            </a:r>
            <a:r>
              <a:rPr lang="en-US" sz="2400" dirty="0">
                <a:latin typeface="Montserrat"/>
              </a:rPr>
              <a:t> &amp;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 configuration</a:t>
            </a:r>
          </a:p>
        </p:txBody>
      </p:sp>
      <p:sp>
        <p:nvSpPr>
          <p:cNvPr id="27" name="Rounded Rectangle 5153">
            <a:hlinkClick r:id="rId15" action="ppaction://hlinksldjump"/>
            <a:extLst>
              <a:ext uri="{FF2B5EF4-FFF2-40B4-BE49-F238E27FC236}">
                <a16:creationId xmlns:a16="http://schemas.microsoft.com/office/drawing/2014/main" id="{36A364F1-147E-E102-F219-080DEC1993D9}"/>
              </a:ext>
            </a:extLst>
          </p:cNvPr>
          <p:cNvSpPr>
            <a:spLocks/>
          </p:cNvSpPr>
          <p:nvPr/>
        </p:nvSpPr>
        <p:spPr>
          <a:xfrm>
            <a:off x="10372828" y="7455147"/>
            <a:ext cx="3067141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Deployment &amp; delivery</a:t>
            </a: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5D6DBA0A-F909-5FAA-880C-6E9C0E8DEFD5}"/>
              </a:ext>
            </a:extLst>
          </p:cNvPr>
          <p:cNvSpPr>
            <a:spLocks/>
          </p:cNvSpPr>
          <p:nvPr/>
        </p:nvSpPr>
        <p:spPr>
          <a:xfrm>
            <a:off x="3537119" y="2830562"/>
            <a:ext cx="4256902" cy="70485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tx1"/>
                </a:solidFill>
                <a:latin typeface="Montserrat "/>
              </a:rPr>
              <a:t>Workplace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FB34D1D8-3A25-414D-2416-6EAEF44A03F0}"/>
              </a:ext>
            </a:extLst>
          </p:cNvPr>
          <p:cNvSpPr/>
          <p:nvPr/>
        </p:nvSpPr>
        <p:spPr>
          <a:xfrm>
            <a:off x="17082561" y="2830562"/>
            <a:ext cx="6439420" cy="70485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latin typeface="Montserrat "/>
              </a:rPr>
              <a:t>Non-IT equipment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68A8FF60-71E4-E9A4-0FDC-D6EF3004CB53}"/>
              </a:ext>
            </a:extLst>
          </p:cNvPr>
          <p:cNvSpPr>
            <a:spLocks/>
          </p:cNvSpPr>
          <p:nvPr/>
        </p:nvSpPr>
        <p:spPr>
          <a:xfrm>
            <a:off x="7967432" y="2830562"/>
            <a:ext cx="4256902" cy="70485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tx1"/>
                </a:solidFill>
                <a:latin typeface="Montserrat "/>
              </a:rPr>
              <a:t>Infrastructure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A2BAEED1-8070-B4CC-9555-B1697DA6BA35}"/>
              </a:ext>
            </a:extLst>
          </p:cNvPr>
          <p:cNvSpPr>
            <a:spLocks/>
          </p:cNvSpPr>
          <p:nvPr/>
        </p:nvSpPr>
        <p:spPr>
          <a:xfrm>
            <a:off x="12397746" y="2830562"/>
            <a:ext cx="4256902" cy="70485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bg1"/>
                </a:solidFill>
                <a:latin typeface="Montserrat "/>
              </a:rPr>
              <a:t>Audiovisual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1672C4E-0F5E-5961-B1E7-B9B70CF0FAEF}"/>
              </a:ext>
            </a:extLst>
          </p:cNvPr>
          <p:cNvSpPr>
            <a:spLocks/>
          </p:cNvSpPr>
          <p:nvPr/>
        </p:nvSpPr>
        <p:spPr>
          <a:xfrm>
            <a:off x="3817257" y="4180113"/>
            <a:ext cx="12946744" cy="5399315"/>
          </a:xfrm>
          <a:custGeom>
            <a:avLst/>
            <a:gdLst>
              <a:gd name="connsiteX0" fmla="*/ 145999 w 12946744"/>
              <a:gd name="connsiteY0" fmla="*/ 0 h 5399315"/>
              <a:gd name="connsiteX1" fmla="*/ 222428 w 12946744"/>
              <a:gd name="connsiteY1" fmla="*/ 0 h 5399315"/>
              <a:gd name="connsiteX2" fmla="*/ 3072316 w 12946744"/>
              <a:gd name="connsiteY2" fmla="*/ 0 h 5399315"/>
              <a:gd name="connsiteX3" fmla="*/ 12800745 w 12946744"/>
              <a:gd name="connsiteY3" fmla="*/ 0 h 5399315"/>
              <a:gd name="connsiteX4" fmla="*/ 12946744 w 12946744"/>
              <a:gd name="connsiteY4" fmla="*/ 145999 h 5399315"/>
              <a:gd name="connsiteX5" fmla="*/ 12946744 w 12946744"/>
              <a:gd name="connsiteY5" fmla="*/ 2016630 h 5399315"/>
              <a:gd name="connsiteX6" fmla="*/ 12800745 w 12946744"/>
              <a:gd name="connsiteY6" fmla="*/ 2162629 h 5399315"/>
              <a:gd name="connsiteX7" fmla="*/ 3294745 w 12946744"/>
              <a:gd name="connsiteY7" fmla="*/ 2162629 h 5399315"/>
              <a:gd name="connsiteX8" fmla="*/ 3294745 w 12946744"/>
              <a:gd name="connsiteY8" fmla="*/ 5176887 h 5399315"/>
              <a:gd name="connsiteX9" fmla="*/ 3072316 w 12946744"/>
              <a:gd name="connsiteY9" fmla="*/ 5399315 h 5399315"/>
              <a:gd name="connsiteX10" fmla="*/ 222428 w 12946744"/>
              <a:gd name="connsiteY10" fmla="*/ 5399315 h 5399315"/>
              <a:gd name="connsiteX11" fmla="*/ 0 w 12946744"/>
              <a:gd name="connsiteY11" fmla="*/ 5176887 h 5399315"/>
              <a:gd name="connsiteX12" fmla="*/ 0 w 12946744"/>
              <a:gd name="connsiteY12" fmla="*/ 2016630 h 5399315"/>
              <a:gd name="connsiteX13" fmla="*/ 0 w 12946744"/>
              <a:gd name="connsiteY13" fmla="*/ 222428 h 5399315"/>
              <a:gd name="connsiteX14" fmla="*/ 0 w 12946744"/>
              <a:gd name="connsiteY14" fmla="*/ 145999 h 5399315"/>
              <a:gd name="connsiteX15" fmla="*/ 145999 w 12946744"/>
              <a:gd name="connsiteY15" fmla="*/ 0 h 5399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946744" h="5399315">
                <a:moveTo>
                  <a:pt x="145999" y="0"/>
                </a:moveTo>
                <a:lnTo>
                  <a:pt x="222428" y="0"/>
                </a:lnTo>
                <a:lnTo>
                  <a:pt x="3072316" y="0"/>
                </a:lnTo>
                <a:lnTo>
                  <a:pt x="12800745" y="0"/>
                </a:lnTo>
                <a:cubicBezTo>
                  <a:pt x="12881378" y="0"/>
                  <a:pt x="12946744" y="65366"/>
                  <a:pt x="12946744" y="145999"/>
                </a:cubicBezTo>
                <a:lnTo>
                  <a:pt x="12946744" y="2016630"/>
                </a:lnTo>
                <a:cubicBezTo>
                  <a:pt x="12946744" y="2097263"/>
                  <a:pt x="12881378" y="2162629"/>
                  <a:pt x="12800745" y="2162629"/>
                </a:cubicBezTo>
                <a:lnTo>
                  <a:pt x="3294745" y="2162629"/>
                </a:lnTo>
                <a:lnTo>
                  <a:pt x="3294745" y="5176887"/>
                </a:lnTo>
                <a:cubicBezTo>
                  <a:pt x="3294745" y="5299731"/>
                  <a:pt x="3195160" y="5399315"/>
                  <a:pt x="3072316" y="5399315"/>
                </a:cubicBezTo>
                <a:lnTo>
                  <a:pt x="222428" y="5399315"/>
                </a:lnTo>
                <a:cubicBezTo>
                  <a:pt x="99584" y="5399315"/>
                  <a:pt x="0" y="5299731"/>
                  <a:pt x="0" y="5176887"/>
                </a:cubicBezTo>
                <a:lnTo>
                  <a:pt x="0" y="2016630"/>
                </a:lnTo>
                <a:lnTo>
                  <a:pt x="0" y="222428"/>
                </a:lnTo>
                <a:lnTo>
                  <a:pt x="0" y="145999"/>
                </a:lnTo>
                <a:cubicBezTo>
                  <a:pt x="0" y="65366"/>
                  <a:pt x="65366" y="0"/>
                  <a:pt x="145999" y="0"/>
                </a:cubicBezTo>
                <a:close/>
              </a:path>
            </a:pathLst>
          </a:custGeom>
          <a:noFill/>
          <a:ln w="12700" cap="flat" cmpd="sng" algn="ctr">
            <a:solidFill>
              <a:schemeClr val="tx1"/>
            </a:solidFill>
            <a:prstDash val="lgDashDotDot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5359317-3171-11A0-67B6-78E08127B0D8}"/>
              </a:ext>
            </a:extLst>
          </p:cNvPr>
          <p:cNvSpPr txBox="1"/>
          <p:nvPr/>
        </p:nvSpPr>
        <p:spPr>
          <a:xfrm>
            <a:off x="9164288" y="3966323"/>
            <a:ext cx="2296210" cy="383368"/>
          </a:xfrm>
          <a:prstGeom prst="rect">
            <a:avLst/>
          </a:prstGeom>
          <a:solidFill>
            <a:sysClr val="window" lastClr="FFFFFF"/>
          </a:solidFill>
          <a:ln w="9525" cap="rnd" cmpd="sng" algn="ctr">
            <a:noFill/>
            <a:prstDash val="solid"/>
            <a:rou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as-a-Service</a:t>
            </a:r>
          </a:p>
        </p:txBody>
      </p:sp>
      <p:pic>
        <p:nvPicPr>
          <p:cNvPr id="3" name="Picture 2">
            <a:hlinkClick r:id="rId16" action="ppaction://hlinksldjump" tooltip="Financing summary"/>
            <a:extLst>
              <a:ext uri="{FF2B5EF4-FFF2-40B4-BE49-F238E27FC236}">
                <a16:creationId xmlns:a16="http://schemas.microsoft.com/office/drawing/2014/main" id="{9B4BF060-C574-F8A4-D419-E6F2E08DA47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32" name="Rounded Rectangle 636">
            <a:hlinkClick r:id="rId18" action="ppaction://hlinksldjump"/>
            <a:extLst>
              <a:ext uri="{FF2B5EF4-FFF2-40B4-BE49-F238E27FC236}">
                <a16:creationId xmlns:a16="http://schemas.microsoft.com/office/drawing/2014/main" id="{730F6BA1-D99A-55B8-A7B7-939D44899450}"/>
              </a:ext>
            </a:extLst>
          </p:cNvPr>
          <p:cNvSpPr/>
          <p:nvPr/>
        </p:nvSpPr>
        <p:spPr>
          <a:xfrm>
            <a:off x="3943475" y="10498945"/>
            <a:ext cx="2520863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Houston</a:t>
            </a:r>
          </a:p>
        </p:txBody>
      </p:sp>
      <p:sp>
        <p:nvSpPr>
          <p:cNvPr id="33" name="Rounded Rectangle 637">
            <a:hlinkClick r:id="rId19" action="ppaction://hlinksldjump"/>
            <a:extLst>
              <a:ext uri="{FF2B5EF4-FFF2-40B4-BE49-F238E27FC236}">
                <a16:creationId xmlns:a16="http://schemas.microsoft.com/office/drawing/2014/main" id="{369949D0-C0A1-783F-A628-F52B1A3A8A0B}"/>
              </a:ext>
            </a:extLst>
          </p:cNvPr>
          <p:cNvSpPr/>
          <p:nvPr/>
        </p:nvSpPr>
        <p:spPr>
          <a:xfrm>
            <a:off x="9120469" y="10498945"/>
            <a:ext cx="228802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EcoTwice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38" name="Rounded Rectangle 638">
            <a:hlinkClick r:id="rId20" action="ppaction://hlinksldjump"/>
            <a:extLst>
              <a:ext uri="{FF2B5EF4-FFF2-40B4-BE49-F238E27FC236}">
                <a16:creationId xmlns:a16="http://schemas.microsoft.com/office/drawing/2014/main" id="{60936EC3-AB9F-0364-9B14-D58F802B61D6}"/>
              </a:ext>
            </a:extLst>
          </p:cNvPr>
          <p:cNvSpPr/>
          <p:nvPr/>
        </p:nvSpPr>
        <p:spPr>
          <a:xfrm>
            <a:off x="11592546" y="10498945"/>
            <a:ext cx="2520863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EcoWipe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40" name="Rounded Rectangle 1028">
            <a:hlinkClick r:id="rId21" action="ppaction://hlinksldjump"/>
            <a:extLst>
              <a:ext uri="{FF2B5EF4-FFF2-40B4-BE49-F238E27FC236}">
                <a16:creationId xmlns:a16="http://schemas.microsoft.com/office/drawing/2014/main" id="{3692FF4C-AFA2-F0D6-66A5-9FB60F0ACFAF}"/>
              </a:ext>
            </a:extLst>
          </p:cNvPr>
          <p:cNvSpPr/>
          <p:nvPr/>
        </p:nvSpPr>
        <p:spPr>
          <a:xfrm>
            <a:off x="14297465" y="10498945"/>
            <a:ext cx="2333186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Refurbish-</a:t>
            </a: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ment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6" name="Rounded Rectangle 637">
            <a:hlinkClick r:id="rId22" action="ppaction://hlinksldjump"/>
            <a:extLst>
              <a:ext uri="{FF2B5EF4-FFF2-40B4-BE49-F238E27FC236}">
                <a16:creationId xmlns:a16="http://schemas.microsoft.com/office/drawing/2014/main" id="{92B2723A-C616-5198-A489-CF27334C220C}"/>
              </a:ext>
            </a:extLst>
          </p:cNvPr>
          <p:cNvSpPr/>
          <p:nvPr/>
        </p:nvSpPr>
        <p:spPr>
          <a:xfrm>
            <a:off x="6648393" y="10498945"/>
            <a:ext cx="2288022" cy="153156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rPr>
              <a:t>EcoCare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6443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957BFEBF-739F-F02C-B83A-EAD0E7F2B172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308228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57BFEBF-739F-F02C-B83A-EAD0E7F2B1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dessin humoristique, capture d’écran, art&#10;&#10;Description générée automatiquement">
            <a:extLst>
              <a:ext uri="{FF2B5EF4-FFF2-40B4-BE49-F238E27FC236}">
                <a16:creationId xmlns:a16="http://schemas.microsoft.com/office/drawing/2014/main" id="{C90254D3-1483-175E-886B-9DA240F31DE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6CE907-A7C3-311D-10EB-C6CCB4A5F18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Classic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073A9F8-D5A7-65F1-56D9-D495F455D1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B2DA50-23EE-1B36-C424-9F05E408F7D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B9E90B6-E1BF-905B-E8BB-F4A280DEDB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FC500F7-493E-655F-A68A-27FA982492C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Financial Offers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4ACCA8DC-ECC3-405B-5D13-70E4395C80B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Financing equipment in different locations with 5 delivery milestones and different start periods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B2F316A-EA47-26AF-CDDC-12D725BA132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Unique classic contract over 5 years for all equipment covering different locations and start date​s with:</a:t>
            </a:r>
          </a:p>
          <a:p>
            <a:pPr marL="285750" indent="-285750">
              <a:buFontTx/>
              <a:buChar char="-"/>
            </a:pPr>
            <a:r>
              <a:rPr lang="en-US"/>
              <a:t>Predefined lease rate factor ​</a:t>
            </a:r>
          </a:p>
          <a:p>
            <a:pPr marL="285750" indent="-285750">
              <a:buFontTx/>
              <a:buChar char="-"/>
            </a:pPr>
            <a:r>
              <a:rPr lang="en-US"/>
              <a:t>Asset management tool and reporting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C08DA97E-59C2-D100-A991-87AD76F36FD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experience​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03EAE02F-EED4-A3A3-BD55-AEE0A6981C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Assets financed per year​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524A21EE-E6F6-2B0E-9189-B60DD6291D5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Assets managed per year​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E4BBB35C-202D-136B-D4D8-5A09EBE6B88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50CAA593-6866-D47C-D1AA-D6B608963B0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Retail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C6DB8248-D037-45A3-2FEA-FBAC3D39B0C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5388739" y="10253034"/>
            <a:ext cx="2791474" cy="587174"/>
          </a:xfrm>
        </p:spPr>
        <p:txBody>
          <a:bodyPr/>
          <a:lstStyle/>
          <a:p>
            <a:r>
              <a:rPr lang="en-US"/>
              <a:t>&gt;50 years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ECBDCF64-0ACF-700E-9C6D-E396BD95A3AE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&gt;€500m​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2305F66A-0108-A019-8477-0FE547D92C4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&gt;4m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A99FA0EC-5178-9B1E-D2C5-D78F4BAE5908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Unified contract for all assets type </a:t>
            </a:r>
            <a:r>
              <a:rPr lang="en-US"/>
              <a:t>(Workplace, AV, Infrastructure, industrial assets)​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5B61FD11-22C7-01E9-2D85-14366CE5075A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Tailored project solutions </a:t>
            </a:r>
            <a:r>
              <a:rPr lang="en-US"/>
              <a:t>supporting multiple brands and assets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42B50145-BA01-0067-5363-5193849E5E85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Usage-based payment </a:t>
            </a:r>
            <a:r>
              <a:rPr lang="en-US"/>
              <a:t>with no set-up fees​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423D4C74-6268-F8E5-D203-D53E39A75D32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Large panel of additional services </a:t>
            </a:r>
            <a:r>
              <a:rPr lang="en-US"/>
              <a:t>to enhance your project​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55F40737-C27E-C376-E500-49EE9DA01535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556806"/>
            <a:ext cx="6061075" cy="4043362"/>
          </a:xfrm>
        </p:spPr>
        <p:txBody>
          <a:bodyPr/>
          <a:lstStyle/>
          <a:p>
            <a:r>
              <a:rPr lang="en-US" b="1"/>
              <a:t>Pre-defined project with:</a:t>
            </a:r>
          </a:p>
          <a:p>
            <a:pPr lvl="1"/>
            <a:r>
              <a:rPr lang="en-US" b="1"/>
              <a:t>Defined assets 1ist including </a:t>
            </a:r>
            <a:r>
              <a:rPr lang="en-US"/>
              <a:t>different assets and brands</a:t>
            </a:r>
          </a:p>
          <a:p>
            <a:pPr lvl="1"/>
            <a:r>
              <a:rPr lang="en-US" b="1"/>
              <a:t>Fixed amount​ </a:t>
            </a:r>
            <a:r>
              <a:rPr lang="en-US"/>
              <a:t>for the project</a:t>
            </a:r>
          </a:p>
          <a:p>
            <a:endParaRPr lang="en-US" b="1"/>
          </a:p>
          <a:p>
            <a:r>
              <a:rPr lang="en-US" b="1"/>
              <a:t>Fixed start date and rental fees​ </a:t>
            </a:r>
            <a:r>
              <a:rPr lang="en-US"/>
              <a:t>with to set-up fees</a:t>
            </a:r>
          </a:p>
          <a:p>
            <a:endParaRPr lang="en-US"/>
          </a:p>
          <a:p>
            <a:r>
              <a:rPr lang="en-US" b="1"/>
              <a:t>One single contract </a:t>
            </a:r>
            <a:r>
              <a:rPr lang="en-US"/>
              <a:t>for all assets over a defined renting period</a:t>
            </a:r>
            <a:endParaRPr lang="en-US" sz="1000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852DBD29-4B54-062E-B44C-91B35678FAF0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Access an easy-to-use financing solution </a:t>
            </a:r>
            <a:r>
              <a:rPr lang="en-US"/>
              <a:t>tailored to your needs for your IT assets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6DC8C9A7-5264-2D89-C003-E9E448C8E38E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Gain high financing flexibility </a:t>
            </a:r>
            <a:r>
              <a:rPr lang="en-US"/>
              <a:t>accessing to all suppliers and asset types</a:t>
            </a:r>
          </a:p>
          <a:p>
            <a:pPr>
              <a:spcBef>
                <a:spcPts val="1800"/>
              </a:spcBef>
            </a:pPr>
            <a:r>
              <a:rPr lang="en-US" b="1"/>
              <a:t>Manage your budget efficiently </a:t>
            </a:r>
            <a:r>
              <a:rPr lang="en-US"/>
              <a:t>with fixed pricing for all project milestones</a:t>
            </a:r>
          </a:p>
          <a:p>
            <a:pPr>
              <a:spcBef>
                <a:spcPts val="1800"/>
              </a:spcBef>
            </a:pPr>
            <a:r>
              <a:rPr lang="en-US" b="1"/>
              <a:t>Reduce administrative tasks </a:t>
            </a:r>
            <a:r>
              <a:rPr lang="en-US"/>
              <a:t>with a standardized contract model and efficient asset management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7FF87D2-52FF-1607-FA4E-EBA7C708940A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4B756171-14CC-B506-08EC-07EE09747BCE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26E3E2B-99D5-FCB8-A72A-EB5F6B57CE12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Espace réservé pour une image  26">
            <a:extLst>
              <a:ext uri="{FF2B5EF4-FFF2-40B4-BE49-F238E27FC236}">
                <a16:creationId xmlns:a16="http://schemas.microsoft.com/office/drawing/2014/main" id="{14D3C8E5-F6C2-E539-1659-A29989D1A955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6740" y="2606616"/>
            <a:ext cx="9957817" cy="6341000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71D2436-2FE2-F2EE-D925-EB83241B24FA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0FCBEB57-2C86-59FF-E7ED-99B5EDF712A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E9405501-CEA1-646A-1EC2-65CA0D4A1485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566" y="3867953"/>
            <a:ext cx="7691560" cy="448526"/>
          </a:xfrm>
        </p:spPr>
        <p:txBody>
          <a:bodyPr/>
          <a:lstStyle/>
          <a:p>
            <a:r>
              <a:rPr lang="en-US"/>
              <a:t>Classic contract to finance your IT assets including:​​</a:t>
            </a:r>
          </a:p>
        </p:txBody>
      </p:sp>
      <p:pic>
        <p:nvPicPr>
          <p:cNvPr id="4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B0F4FC58-5392-ACFF-EF24-57057228CB86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9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5B9AA28-008E-3B5D-A1A0-55E14ECCCC11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5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DA8E6913-BF53-11E7-3939-44DFF5F9D4F7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5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B6167D77-0013-7DDA-E905-112E11FC8DA9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367834558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05DEF5EF-1C31-75A1-88F3-0BCC0ECDB9BB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4102442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5DEF5EF-1C31-75A1-88F3-0BCC0ECDB9B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dessin humoristique, clipart, Animation, capture d’écran&#10;&#10;Description générée automatiquement">
            <a:extLst>
              <a:ext uri="{FF2B5EF4-FFF2-40B4-BE49-F238E27FC236}">
                <a16:creationId xmlns:a16="http://schemas.microsoft.com/office/drawing/2014/main" id="{DAF97FC2-9C2C-3B25-FD2C-AE3037F5468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09636" y="-1"/>
            <a:ext cx="6363164" cy="386648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DEF678-F6AD-4DEA-B77E-4FBA6FE2BE7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Capacity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E0330C-E42C-9227-D848-6159474E7F7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418951-110E-E1F1-E5BF-8F7537ACA81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1C6D4E3D-E752-0A6C-38D6-E8CB58CA7BD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EF48F92C-8241-BAE3-D367-5FB9C25A472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Financial Offers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1F9AB923-997F-445F-ED28-FCDECE35B37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Flexible solution to finance Workplace fleet for all agencies including mobile, laptop, monitor and printer (incl. hardware, software services) across different geographies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9D887066-57BA-0B0A-4D16-EFCD19DF510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€5m budget over 6 months including extra-services: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Assets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Return collection logistics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Certified data protection and erasure​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896E5B45-07DA-8F9C-16F4-97DD0FF9D85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Of experience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4318E25-7B06-AA28-F7D1-57EA4F38589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Assets financed per year​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A5197E61-F674-E1DB-50E3-18B6159BD1D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Assets managed per year​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E9D493FC-D50F-5A71-6DA5-599E6A202660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4E6F7683-C4D5-8F59-ED2D-EADBCEBBDE0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19A57778-B1D5-D530-6011-846FA36F724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5388739" y="10253034"/>
            <a:ext cx="2791474" cy="587174"/>
          </a:xfrm>
        </p:spPr>
        <p:txBody>
          <a:bodyPr/>
          <a:lstStyle/>
          <a:p>
            <a:r>
              <a:rPr lang="en-US"/>
              <a:t>&gt;50 years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58D67F1D-66B3-EA8B-FC2C-3C43C551D4ED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&gt;€150m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058A1EA2-A859-1986-B6F8-FEF3995CA5A2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&gt;250k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920E4D61-7335-4F56-6C17-3588EC4B7904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Unified contract for all assets type </a:t>
            </a:r>
            <a:r>
              <a:rPr lang="en-US"/>
              <a:t>(WP, AV, Infra, industrial assets)​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AA31A723-4702-6F4F-8E0C-F6B7C7A513D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Tailored project solutions </a:t>
            </a:r>
            <a:r>
              <a:rPr lang="en-US"/>
              <a:t>supporting multiple brands and assets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D0BC3005-CFEA-447A-BD99-C2E2044BC7AA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Usage-based payment </a:t>
            </a:r>
            <a:r>
              <a:rPr lang="en-US"/>
              <a:t>with no set-up fees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8C2B7534-A1DB-CAB2-7E5C-BCFA8933780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VAT deferment </a:t>
            </a:r>
            <a:r>
              <a:rPr lang="en-US"/>
              <a:t>with no upfront collection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5EFDAEE7-48BF-A66F-F43C-8587EABA5577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565" y="3767858"/>
            <a:ext cx="7691438" cy="4893541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Flexible investment plan in 3 phase:</a:t>
            </a:r>
          </a:p>
          <a:p>
            <a:pPr lvl="1">
              <a:spcBef>
                <a:spcPts val="600"/>
              </a:spcBef>
            </a:pPr>
            <a:r>
              <a:rPr lang="en-US" b="1"/>
              <a:t>Investment plan </a:t>
            </a:r>
            <a:r>
              <a:rPr lang="en-US"/>
              <a:t>over an agreed period:​</a:t>
            </a:r>
          </a:p>
          <a:p>
            <a:pPr lvl="2">
              <a:spcBef>
                <a:spcPts val="600"/>
              </a:spcBef>
            </a:pPr>
            <a:r>
              <a:rPr lang="en-US" b="1"/>
              <a:t>Net investment capacity </a:t>
            </a:r>
            <a:r>
              <a:rPr lang="en-US"/>
              <a:t>based on the expected supply for all assets with a defined budget​</a:t>
            </a:r>
          </a:p>
          <a:p>
            <a:pPr lvl="2">
              <a:spcBef>
                <a:spcPts val="600"/>
              </a:spcBef>
            </a:pPr>
            <a:r>
              <a:rPr lang="en-US" b="1"/>
              <a:t>Net investment </a:t>
            </a:r>
            <a:r>
              <a:rPr lang="en-US"/>
              <a:t>under agreed renting conditions​</a:t>
            </a:r>
          </a:p>
          <a:p>
            <a:pPr lvl="2">
              <a:spcBef>
                <a:spcPts val="600"/>
              </a:spcBef>
            </a:pPr>
            <a:r>
              <a:rPr lang="en-US" b="1"/>
              <a:t>Roll-out period </a:t>
            </a:r>
            <a:r>
              <a:rPr lang="en-US"/>
              <a:t>to deploy the assets (3 to 6 month)​</a:t>
            </a:r>
            <a:endParaRPr lang="en-US" sz="1000"/>
          </a:p>
          <a:p>
            <a:pPr lvl="1">
              <a:spcBef>
                <a:spcPts val="600"/>
              </a:spcBef>
            </a:pPr>
            <a:r>
              <a:rPr lang="en-US" b="1"/>
              <a:t>Ramp-up, installation and setup in a defined roll-out period ​</a:t>
            </a:r>
            <a:endParaRPr lang="en-US" sz="1000" b="1"/>
          </a:p>
          <a:p>
            <a:pPr lvl="1">
              <a:spcBef>
                <a:spcPts val="600"/>
              </a:spcBef>
            </a:pPr>
            <a:r>
              <a:rPr lang="en-US" b="1"/>
              <a:t>Final rent set-up </a:t>
            </a:r>
            <a:r>
              <a:rPr lang="en-US"/>
              <a:t>based on real investment​</a:t>
            </a:r>
            <a:endParaRPr lang="en-US" sz="1000"/>
          </a:p>
          <a:p>
            <a:pPr>
              <a:spcBef>
                <a:spcPts val="1800"/>
              </a:spcBef>
            </a:pPr>
            <a:r>
              <a:rPr lang="en-US" b="1"/>
              <a:t>One single contract </a:t>
            </a:r>
            <a:r>
              <a:rPr lang="en-US"/>
              <a:t>for all assets over a defined renting period</a:t>
            </a:r>
            <a:endParaRPr lang="en-US" sz="1000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84B85047-B1EA-18C4-BE87-FA4524EDE5E4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An extended version of the Classic contract offering </a:t>
            </a:r>
            <a:r>
              <a:rPr lang="en-US" b="1"/>
              <a:t>more flexibility for financing your IT assets</a:t>
            </a:r>
            <a:endParaRPr lang="en-US"/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1547B511-17E6-2090-19ED-98AE590B0866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Achieve full flexibility</a:t>
            </a:r>
            <a:r>
              <a:rPr lang="en-US"/>
              <a:t> with a tailor-made contractual envelope to suit your needs</a:t>
            </a:r>
          </a:p>
          <a:p>
            <a:pPr>
              <a:spcBef>
                <a:spcPts val="1800"/>
              </a:spcBef>
            </a:pPr>
            <a:r>
              <a:rPr lang="en-US" b="1"/>
              <a:t>Efficiently manage your budget </a:t>
            </a:r>
            <a:r>
              <a:rPr lang="en-US"/>
              <a:t>with a single online contract aligned to actual usage</a:t>
            </a:r>
          </a:p>
          <a:p>
            <a:pPr>
              <a:spcBef>
                <a:spcPts val="1800"/>
              </a:spcBef>
            </a:pPr>
            <a:r>
              <a:rPr lang="en-US" b="1"/>
              <a:t>Optimize delivery times </a:t>
            </a:r>
            <a:r>
              <a:rPr lang="en-US"/>
              <a:t>with streamlined processes, </a:t>
            </a:r>
            <a:r>
              <a:rPr lang="en-US" b="1"/>
              <a:t>enabling you to receive and start using assets immediately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697735C-9E69-F99E-BAB3-B9C12EA8C09E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27754E6-916A-616E-DBA6-3EF927CC35AB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D50ED27D-6674-F579-CC5D-61517E42A7CC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Espace réservé pour une image  24">
            <a:extLst>
              <a:ext uri="{FF2B5EF4-FFF2-40B4-BE49-F238E27FC236}">
                <a16:creationId xmlns:a16="http://schemas.microsoft.com/office/drawing/2014/main" id="{A436659A-616A-2A98-3A6C-9FC3C353D053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80" r="3480"/>
          <a:stretch/>
        </p:blipFill>
        <p:spPr/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5ED5A9B-00E7-60B0-F600-819FA6206478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E7FFF3C3-7D7D-3D93-7B99-EE4BA114FFE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4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9759838-58E7-98E8-7A44-559F64B0983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6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545BC38F-75D7-5EFD-4136-8D5367B4F7CF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2006807-058E-D302-4A22-5B0988C76493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A2FD9F59-E821-345E-2B84-80C8B2C3FDBB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346033824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6F1B4FB0-1EB1-2E14-1ED8-DA69B928CF12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679990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F1B4FB0-1EB1-2E14-1ED8-DA69B928CF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capture d’écran, dessin humoristique&#10;&#10;Description générée automatiquement">
            <a:extLst>
              <a:ext uri="{FF2B5EF4-FFF2-40B4-BE49-F238E27FC236}">
                <a16:creationId xmlns:a16="http://schemas.microsoft.com/office/drawing/2014/main" id="{9E755FB8-8F1E-DD21-CF76-3F2C4E3AA7B0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5DAD9C-D16A-2D71-58F1-B3DF23B0C18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Dynamic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8D7DD5-8545-6132-BC00-C6D7C67784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632570A-6966-882A-8584-B101FC89024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601BF7DC-98A2-FA51-C05D-F7444CF1FF1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01A48DD-A66A-D9B3-1012-0838783A19B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Financial Offers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1FAEEA9B-374E-CC45-BA7F-EC2F300D603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Flexible financing solution for all actuals entities and future acquisition with same IT hardware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553314F1-7404-9B91-5B98-7DD3836414F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Dynamic contract with technological refresh option to structurally renew the fleet and integrate new devices every 6 months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74C4555B-072A-268D-0EB3-1AC22F2C506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Average rotation period​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E96D463D-9E11-2F1A-57C9-5359F2781FD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Assets financed per year 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17AE4B1A-F924-00E7-2016-B87A6732D63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Assets managed per year​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9C3020A3-8089-86E3-B245-FB9E2BF66EC1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A6BCE33D-7019-CFC0-4DE5-E49F9ACBA633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AE160501-777C-743F-1989-96137365D40A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 sz="3600"/>
              <a:t>6 months</a:t>
            </a:r>
            <a:endParaRPr lang="en-US"/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1BA10932-32B7-1653-06DE-8FE9FE6AC71B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&gt;€100m​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6D9159F1-79E5-E515-5D29-87A429C6791A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&gt;200k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835F0DA-541E-F519-6648-A5817D4F2BBE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Unified contract for all assets type </a:t>
            </a:r>
            <a:r>
              <a:rPr lang="en-US"/>
              <a:t>(Workplace, AV, Infrastructure, industrial assets)​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5BFE8A44-BB60-3501-3DB4-1B9ABC8972CA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Flexible contract </a:t>
            </a:r>
            <a:r>
              <a:rPr lang="en-US"/>
              <a:t>with the possibility to </a:t>
            </a:r>
            <a:r>
              <a:rPr lang="en-US" b="1"/>
              <a:t>refresh</a:t>
            </a:r>
            <a:r>
              <a:rPr lang="en-US"/>
              <a:t> assets and </a:t>
            </a:r>
            <a:r>
              <a:rPr lang="en-US" b="1"/>
              <a:t>add new assets</a:t>
            </a:r>
            <a:endParaRPr lang="en-US"/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371BDFC4-32A5-5626-4C22-7740B6003A6D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Asset management tool included </a:t>
            </a:r>
            <a:r>
              <a:rPr lang="en-US"/>
              <a:t>(report on past, present and future investments)​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36CEB71B-C116-28CC-1BE6-44F1EDA7F897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Tailored project solutions </a:t>
            </a:r>
            <a:r>
              <a:rPr lang="en-US"/>
              <a:t>supporting multiple brands and assets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38BA42D6-3BC0-BC9E-C328-F1880B176BF7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63088" y="3803132"/>
            <a:ext cx="7691438" cy="5017018"/>
          </a:xfrm>
        </p:spPr>
        <p:txBody>
          <a:bodyPr/>
          <a:lstStyle/>
          <a:p>
            <a:r>
              <a:rPr lang="en-US"/>
              <a:t>Flexible financing solution with stable OPEX during the period of the contract and renewal period:​</a:t>
            </a:r>
          </a:p>
          <a:p>
            <a:pPr lvl="1"/>
            <a:r>
              <a:rPr lang="en-US" b="1"/>
              <a:t>Initial set-up phase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first fleet purchase and rent and investment planning for future assets​</a:t>
            </a:r>
          </a:p>
          <a:p>
            <a:pPr lvl="1"/>
            <a:r>
              <a:rPr lang="en-US" b="1"/>
              <a:t>Renewal periods </a:t>
            </a:r>
            <a:r>
              <a:rPr lang="en-US"/>
              <a:t>(bi-annual, can be adjusted): adjustments to rent based on updates and improvements of current IT fleet and purchase of new devices ​</a:t>
            </a:r>
          </a:p>
          <a:p>
            <a:pPr marL="457200" lvl="1" indent="0">
              <a:buNone/>
            </a:pPr>
            <a:endParaRPr lang="en-US" sz="1000"/>
          </a:p>
          <a:p>
            <a:r>
              <a:rPr lang="en-US" b="1"/>
              <a:t>Reporting tool </a:t>
            </a:r>
            <a:r>
              <a:rPr lang="en-US"/>
              <a:t>for continuous tracking of fleet and investment performance with online reporting​</a:t>
            </a:r>
          </a:p>
          <a:p>
            <a:endParaRPr lang="en-US" sz="1000"/>
          </a:p>
          <a:p>
            <a:r>
              <a:rPr lang="en-US" b="1"/>
              <a:t>One single contract </a:t>
            </a:r>
            <a:r>
              <a:rPr lang="en-US"/>
              <a:t>for all asset types </a:t>
            </a:r>
          </a:p>
          <a:p>
            <a:pPr marL="36000" indent="0">
              <a:buNone/>
            </a:pPr>
            <a:endParaRPr lang="en-US" sz="1000"/>
          </a:p>
          <a:p>
            <a:r>
              <a:rPr lang="en-US"/>
              <a:t>Designed specifically for </a:t>
            </a:r>
            <a:r>
              <a:rPr lang="en-US" b="1"/>
              <a:t>managing large volumes of assets​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6995561F-CC73-AB46-E81B-0B2712D9315F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The most flexible financing solution </a:t>
            </a:r>
            <a:r>
              <a:rPr lang="en-US"/>
              <a:t>for your IT assets</a:t>
            </a:r>
          </a:p>
          <a:p>
            <a:r>
              <a:rPr lang="en-US"/>
              <a:t>A large-volume solution that </a:t>
            </a:r>
            <a:r>
              <a:rPr lang="en-US" b="1"/>
              <a:t>keeps your fleet at the cutting edge </a:t>
            </a:r>
            <a:r>
              <a:rPr lang="en-US"/>
              <a:t>of technology​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1C6E1D4A-1006-BF98-37EF-67E53B807469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Keep your fleet up-to-date </a:t>
            </a:r>
            <a:r>
              <a:rPr lang="en-US"/>
              <a:t>with regular upgrade opportunities</a:t>
            </a:r>
          </a:p>
          <a:p>
            <a:pPr>
              <a:spcBef>
                <a:spcPts val="1800"/>
              </a:spcBef>
            </a:pPr>
            <a:r>
              <a:rPr lang="en-US" b="1"/>
              <a:t>Manage your budget efficiently </a:t>
            </a:r>
            <a:r>
              <a:rPr lang="en-US"/>
              <a:t>with payments aligned to actual usage through flat monthly fees</a:t>
            </a:r>
          </a:p>
          <a:p>
            <a:pPr>
              <a:spcBef>
                <a:spcPts val="1800"/>
              </a:spcBef>
            </a:pPr>
            <a:r>
              <a:rPr lang="en-US" b="1"/>
              <a:t>Start using assets immediately </a:t>
            </a:r>
            <a:r>
              <a:rPr lang="en-US"/>
              <a:t>without the need for upfront equipment financing</a:t>
            </a:r>
          </a:p>
        </p:txBody>
      </p:sp>
      <p:pic>
        <p:nvPicPr>
          <p:cNvPr id="1026" name="Picture 2" descr="Une image contenant Graphique, cercle, symbole, art&#10;&#10;Description générée automatiquement">
            <a:extLst>
              <a:ext uri="{FF2B5EF4-FFF2-40B4-BE49-F238E27FC236}">
                <a16:creationId xmlns:a16="http://schemas.microsoft.com/office/drawing/2014/main" id="{48821226-E3E4-C50C-7284-E8F27ECC0670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9FF4EDE-A898-893D-BF27-DBAF358067D9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B28DCA1B-1CA8-6238-0F62-652127167C17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Espace réservé pour une image  19">
            <a:extLst>
              <a:ext uri="{FF2B5EF4-FFF2-40B4-BE49-F238E27FC236}">
                <a16:creationId xmlns:a16="http://schemas.microsoft.com/office/drawing/2014/main" id="{8A363BBC-D302-18DB-4897-0D7F5F75381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57868" y="3225975"/>
            <a:ext cx="8439960" cy="5374450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0C61978-2CE0-1B17-1CCB-9F4EF55BA2B8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49A2EF0E-0AE2-9EB3-759F-9D813448699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4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8897C764-41EF-DF72-B221-01EC61CF6184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6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FE76ED5D-7491-552F-16E6-D1C758016B5B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AB07F05-54EC-157A-DDE3-8F7B1EF81763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3E0F236F-F37E-8553-B781-69CA3ECBD7BD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61983191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hink-cell data - do not delete" hidden="1">
            <a:extLst>
              <a:ext uri="{FF2B5EF4-FFF2-40B4-BE49-F238E27FC236}">
                <a16:creationId xmlns:a16="http://schemas.microsoft.com/office/drawing/2014/main" id="{74FEC82E-3FF6-9D69-7AFC-2821AEFA92A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257428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20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4FEC82E-3FF6-9D69-7AFC-2821AEFA92A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EF60AA-10CF-B34E-CB1E-07B8A613C3E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Sales &amp; Leaseback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962B12-AE61-7C47-08A4-9E8AF8386CD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4FBA855-5E03-FC3F-F4FA-5654B5F1105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955C3D4B-5B95-2A4D-496E-2C78E0C8790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Generate immediate cash flow by leveraging a fleet of 650 devices with various usage durations and finance new assets acquiring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F258587-17F6-9FA9-4559-B3FED556F888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pPr marL="285750" indent="-285750">
              <a:buFontTx/>
              <a:buChar char="-"/>
            </a:pPr>
            <a:r>
              <a:rPr lang="en-US"/>
              <a:t>Sales &amp; leaseback of the fleet with master agreement contract including the possibility to take out old devices every 3 months</a:t>
            </a:r>
          </a:p>
          <a:p>
            <a:pPr marL="285750" indent="-285750">
              <a:buFontTx/>
              <a:buChar char="-"/>
            </a:pPr>
            <a:r>
              <a:rPr lang="en-US"/>
              <a:t>Acquisition of 300 new units, with the flexibility to manage and replace them as needed</a:t>
            </a:r>
          </a:p>
          <a:p>
            <a:pPr marL="285750" indent="-285750">
              <a:buFontTx/>
              <a:buChar char="-"/>
            </a:pPr>
            <a:r>
              <a:rPr lang="en-US"/>
              <a:t>Implementation of a device management platform</a:t>
            </a:r>
          </a:p>
        </p:txBody>
      </p:sp>
      <p:pic>
        <p:nvPicPr>
          <p:cNvPr id="21" name="Picture Placeholder 20" descr="A hand holding a computer and euro sign&#10;&#10;Description automatically generated">
            <a:extLst>
              <a:ext uri="{FF2B5EF4-FFF2-40B4-BE49-F238E27FC236}">
                <a16:creationId xmlns:a16="http://schemas.microsoft.com/office/drawing/2014/main" id="{8CB45C04-5157-C2B8-BC77-A7B06FAAF639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7234DE71-DEB7-074D-1114-75EDEFD1C3A2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B4481D7D-88CE-5FAE-DE0E-86D3BD10F0D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Healthcare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D868B55E-8FBF-C173-ADB5-3AC9712B7C6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2791357"/>
            <a:ext cx="4472735" cy="1622723"/>
          </a:xfrm>
        </p:spPr>
        <p:txBody>
          <a:bodyPr/>
          <a:lstStyle/>
          <a:p>
            <a:r>
              <a:rPr lang="en-US" b="1"/>
              <a:t>Flexible financing solution </a:t>
            </a:r>
            <a:r>
              <a:rPr lang="en-US"/>
              <a:t>through 3 different financials offers (Classic, Capacity, Dynamic)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0B0DD28C-CB89-ED22-01AB-C75ABAA37570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Large panel of additional services </a:t>
            </a:r>
            <a:r>
              <a:rPr lang="en-US"/>
              <a:t>to enhance your project​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F70BBFC8-B754-9044-193B-32687EB3042E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697412"/>
            <a:ext cx="7691438" cy="3951288"/>
          </a:xfrm>
        </p:spPr>
        <p:txBody>
          <a:bodyPr/>
          <a:lstStyle/>
          <a:p>
            <a:r>
              <a:rPr lang="en-US" b="1"/>
              <a:t>Immediate liquidity without discontinuities</a:t>
            </a:r>
            <a:r>
              <a:rPr lang="en-US"/>
              <a:t>: </a:t>
            </a:r>
          </a:p>
          <a:p>
            <a:pPr lvl="1">
              <a:spcBef>
                <a:spcPts val="600"/>
              </a:spcBef>
            </a:pPr>
            <a:r>
              <a:rPr lang="en-US" b="1"/>
              <a:t>Econocom purchases IT assets </a:t>
            </a:r>
            <a:r>
              <a:rPr lang="en-US"/>
              <a:t>at balance sheet value providing immediate funds while continuing using devices</a:t>
            </a:r>
          </a:p>
          <a:p>
            <a:pPr lvl="1">
              <a:spcBef>
                <a:spcPts val="600"/>
              </a:spcBef>
            </a:pPr>
            <a:r>
              <a:rPr lang="en-US" b="1"/>
              <a:t>Access asset disposal and technology refresh options </a:t>
            </a:r>
            <a:r>
              <a:rPr lang="en-US"/>
              <a:t>to stay up-to-date</a:t>
            </a:r>
          </a:p>
          <a:p>
            <a:pPr lvl="1">
              <a:spcBef>
                <a:spcPts val="600"/>
              </a:spcBef>
            </a:pPr>
            <a:r>
              <a:rPr lang="en-US" b="1"/>
              <a:t>Full tax deductibility</a:t>
            </a:r>
          </a:p>
          <a:p>
            <a:pPr>
              <a:spcBef>
                <a:spcPts val="1800"/>
              </a:spcBef>
            </a:pPr>
            <a:r>
              <a:rPr lang="en-US" b="1"/>
              <a:t>Management of all devices </a:t>
            </a:r>
            <a:r>
              <a:rPr lang="en-US"/>
              <a:t>(old and new) by serial number on Econocom online platform and </a:t>
            </a:r>
            <a:r>
              <a:rPr lang="en-US" b="1"/>
              <a:t>control the full lifecycle</a:t>
            </a:r>
            <a:r>
              <a:rPr lang="en-US"/>
              <a:t> of the fleet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6C4CF042-B2D3-798C-869E-5E0A3791391F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Leverage your IT fleet for immediate liquidity </a:t>
            </a:r>
            <a:r>
              <a:rPr lang="en-US"/>
              <a:t>and adopt an ‘as-a-Service’ model​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958295C5-4102-E7FB-000A-7898F3A15F4A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427022" cy="3471898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Gain immediate cash and smoothly transit from a Capex to an </a:t>
            </a:r>
            <a:r>
              <a:rPr lang="en-US" b="1" err="1"/>
              <a:t>Opex</a:t>
            </a:r>
            <a:r>
              <a:rPr lang="en-US" b="1"/>
              <a:t> model</a:t>
            </a:r>
          </a:p>
          <a:p>
            <a:pPr>
              <a:spcBef>
                <a:spcPts val="1200"/>
              </a:spcBef>
            </a:pPr>
            <a:r>
              <a:rPr lang="en-US" b="1"/>
              <a:t>Ensure no service discontinuity </a:t>
            </a:r>
            <a:r>
              <a:rPr lang="en-US"/>
              <a:t>by continuing to use assets immediately</a:t>
            </a:r>
          </a:p>
          <a:p>
            <a:pPr>
              <a:spcBef>
                <a:spcPts val="1200"/>
              </a:spcBef>
            </a:pPr>
            <a:r>
              <a:rPr lang="en-US" b="1"/>
              <a:t>Reduce administrative workload </a:t>
            </a:r>
            <a:r>
              <a:rPr lang="en-US"/>
              <a:t>with online managing platform</a:t>
            </a:r>
          </a:p>
          <a:p>
            <a:pPr>
              <a:spcBef>
                <a:spcPts val="1200"/>
              </a:spcBef>
            </a:pPr>
            <a:r>
              <a:rPr lang="en-US" b="1"/>
              <a:t>Standardize device usage duration</a:t>
            </a:r>
            <a:endParaRPr lang="en-US"/>
          </a:p>
        </p:txBody>
      </p:sp>
      <p:sp>
        <p:nvSpPr>
          <p:cNvPr id="25" name="Espace réservé du texte 5">
            <a:extLst>
              <a:ext uri="{FF2B5EF4-FFF2-40B4-BE49-F238E27FC236}">
                <a16:creationId xmlns:a16="http://schemas.microsoft.com/office/drawing/2014/main" id="{2A1B26AB-4CBD-3A20-6877-B6F5655712D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12441" y="551030"/>
            <a:ext cx="2679356" cy="495300"/>
          </a:xfrm>
        </p:spPr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27" name="Espace réservé du texte 6">
            <a:extLst>
              <a:ext uri="{FF2B5EF4-FFF2-40B4-BE49-F238E27FC236}">
                <a16:creationId xmlns:a16="http://schemas.microsoft.com/office/drawing/2014/main" id="{A16C5DB3-A411-B1DE-1413-B2C31723C57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11200" y="551030"/>
            <a:ext cx="3673488" cy="495300"/>
          </a:xfrm>
        </p:spPr>
        <p:txBody>
          <a:bodyPr/>
          <a:lstStyle/>
          <a:p>
            <a:r>
              <a:rPr lang="en-US"/>
              <a:t>Financial Offers</a:t>
            </a:r>
          </a:p>
        </p:txBody>
      </p:sp>
      <p:pic>
        <p:nvPicPr>
          <p:cNvPr id="29" name="Espace réservé pour une image  28" descr="Une image contenant dessin humoristique, habits, art&#10;&#10;Description générée automatiquement">
            <a:extLst>
              <a:ext uri="{FF2B5EF4-FFF2-40B4-BE49-F238E27FC236}">
                <a16:creationId xmlns:a16="http://schemas.microsoft.com/office/drawing/2014/main" id="{F15CBCD1-4CB8-7D2F-E77C-4DC1AE269B71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9139073" y="566493"/>
            <a:ext cx="4780740" cy="2904949"/>
          </a:xfrm>
        </p:spPr>
      </p:pic>
      <p:pic>
        <p:nvPicPr>
          <p:cNvPr id="8" name="Espace réservé pour une image  7">
            <a:extLst>
              <a:ext uri="{FF2B5EF4-FFF2-40B4-BE49-F238E27FC236}">
                <a16:creationId xmlns:a16="http://schemas.microsoft.com/office/drawing/2014/main" id="{51C5BD52-AB56-EA65-644C-F203B78B156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6518" y="2799594"/>
            <a:ext cx="9052560" cy="5764545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A5D234-C0D5-4363-9136-DBFB6E63275B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6E5ACD2B-34B2-D772-51E5-1B3C5319681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Assets buy and leaseback by Econocom per year ​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433E09E9-79E4-57E7-0926-D744EDF35A1A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&gt;€50m</a:t>
            </a:r>
          </a:p>
        </p:txBody>
      </p:sp>
      <p:sp>
        <p:nvSpPr>
          <p:cNvPr id="9" name="Espace réservé du texte 29">
            <a:extLst>
              <a:ext uri="{FF2B5EF4-FFF2-40B4-BE49-F238E27FC236}">
                <a16:creationId xmlns:a16="http://schemas.microsoft.com/office/drawing/2014/main" id="{44F05596-24DC-E3E4-3F2E-F3557B281CBC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Tailored project solutions </a:t>
            </a:r>
            <a:r>
              <a:rPr lang="en-US"/>
              <a:t>to meet needs with monthly rent adapted to device usage</a:t>
            </a:r>
          </a:p>
        </p:txBody>
      </p:sp>
      <p:pic>
        <p:nvPicPr>
          <p:cNvPr id="12" name="Picture 11">
            <a:hlinkClick r:id="rId9" action="ppaction://hlinksldjump" tooltip="Financing summary"/>
            <a:extLst>
              <a:ext uri="{FF2B5EF4-FFF2-40B4-BE49-F238E27FC236}">
                <a16:creationId xmlns:a16="http://schemas.microsoft.com/office/drawing/2014/main" id="{2376ACA1-38FF-F83C-65C0-D52E3358FA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sp>
        <p:nvSpPr>
          <p:cNvPr id="13" name="Espace réservé du texte 8">
            <a:extLst>
              <a:ext uri="{FF2B5EF4-FFF2-40B4-BE49-F238E27FC236}">
                <a16:creationId xmlns:a16="http://schemas.microsoft.com/office/drawing/2014/main" id="{F38C0E04-7348-E4D5-8E8E-289583B9D37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566" y="3867953"/>
            <a:ext cx="7691560" cy="448526"/>
          </a:xfrm>
        </p:spPr>
        <p:txBody>
          <a:bodyPr wrap="square"/>
          <a:lstStyle/>
          <a:p>
            <a:r>
              <a:rPr lang="en-US"/>
              <a:t>Convert your current IT fleet into an ‘as-a-Service’ model (from Capex to </a:t>
            </a:r>
            <a:r>
              <a:rPr lang="en-US" err="1"/>
              <a:t>Opex</a:t>
            </a:r>
            <a:r>
              <a:rPr lang="en-US"/>
              <a:t>)​:</a:t>
            </a:r>
          </a:p>
        </p:txBody>
      </p:sp>
      <p:pic>
        <p:nvPicPr>
          <p:cNvPr id="39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17D1A06D-7D20-3678-27E3-072F8F5B1978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0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AD56877-6B87-8836-5382-BB413CAD7F33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1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F4F3EC66-E56B-1752-0A61-A1B091A26733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2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EDE4ED9-0871-CB50-EFC7-59186C3ED062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43" name="Espace réservé du texte 29">
            <a:extLst>
              <a:ext uri="{FF2B5EF4-FFF2-40B4-BE49-F238E27FC236}">
                <a16:creationId xmlns:a16="http://schemas.microsoft.com/office/drawing/2014/main" id="{23C65F10-76D5-3930-DDFD-C51940BEEFB0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Dedicated supply and end-of-life process for replaced devices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325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3A977E1B-FA30-0EA3-4377-906F4371C7A0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341853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A977E1B-FA30-0EA3-4377-906F4371C7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Graphique, dessin humoristique, clipart, art&#10;&#10;Description générée automatiquement">
            <a:extLst>
              <a:ext uri="{FF2B5EF4-FFF2-40B4-BE49-F238E27FC236}">
                <a16:creationId xmlns:a16="http://schemas.microsoft.com/office/drawing/2014/main" id="{A81237B9-1ADC-832C-67C6-B91FD6959245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A4C1C9-0E54-0F32-C36D-24A8418DDAE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Supply &amp; order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60AFE1-73FE-A0C8-02EE-E469619CEA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certifications</a:t>
            </a:r>
          </a:p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A11BE88-C6E5-F035-84BA-9551E7112C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7B4E7A9C-2B56-32D7-A8DE-2CE24C7701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021B4B53-95FC-2FAB-85C2-7A9318C550A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Distribution Services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FED7FDBB-415C-E181-32C7-45E560E682F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Procurement hub for all universities to provides workplace equipment to all students and employees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98A22681-9A31-CA26-D3E2-F7C9C79AFF9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Order and delivery of more than 40k workplace devices across the country with customized orders for each user for both services and equipment (OS, laptops, screens, peripherals, </a:t>
            </a:r>
            <a:r>
              <a:rPr lang="en-US" err="1"/>
              <a:t>etc</a:t>
            </a:r>
            <a:r>
              <a:rPr lang="en-US"/>
              <a:t>)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2F63D9A6-5DE1-192D-74E2-492CBDF6680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Orders supplied in 2023​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FFF6B831-0D88-B385-1873-0C277B2EFC2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Active service contracts​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8EEADE00-8702-62CC-6471-494C43A1254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Active self-provisioning portals​</a:t>
            </a:r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8EC8FECD-550D-22D6-6965-31482BA24B4C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07235" y="12848388"/>
            <a:ext cx="5839460" cy="744625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051EB093-99D8-F0BC-81E6-3E4D122C2AD0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Education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111B2F5E-E53A-367C-0E1A-364E0502A875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&gt;80k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71389CF5-47AE-0B14-263F-0404AB863209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&gt;4k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6555F1D8-F089-7A26-40D7-AD99DF0DEFE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&gt;150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96726EB5-6379-ED50-C257-6B24EBD71825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Agnostic company </a:t>
            </a:r>
            <a:r>
              <a:rPr lang="en-US"/>
              <a:t>with</a:t>
            </a:r>
            <a:r>
              <a:rPr lang="en-US" b="1"/>
              <a:t> </a:t>
            </a:r>
            <a:r>
              <a:rPr lang="en-US"/>
              <a:t>all different brands can be supplied with only one supplier for all assets​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346355BD-446A-33B3-9F13-3376835AAB6C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‘As-a-Service’ model </a:t>
            </a:r>
            <a:r>
              <a:rPr lang="en-US"/>
              <a:t>with both distribution and financing activity 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9369FC15-2601-D5C1-DA68-ED27DAA1C1FA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Dedicated e-portal and employees' choice in option </a:t>
            </a:r>
            <a:r>
              <a:rPr lang="en-US"/>
              <a:t>to enhance employee’s satisfaction​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DDED4638-D0DE-987B-561B-D69F7EE761A1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Official technical service </a:t>
            </a:r>
            <a:r>
              <a:rPr lang="en-US"/>
              <a:t>from leading manufacturers 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41EE02C4-8B0B-16DC-58A0-B4C65D4BA29D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565" y="3896672"/>
            <a:ext cx="7691438" cy="4043362"/>
          </a:xfrm>
        </p:spPr>
        <p:txBody>
          <a:bodyPr/>
          <a:lstStyle/>
          <a:p>
            <a:r>
              <a:rPr lang="en-US" b="1"/>
              <a:t>Streamlines process of procuring and managing both new and refurbished devices with</a:t>
            </a:r>
            <a:r>
              <a:rPr lang="en-US"/>
              <a:t>:​</a:t>
            </a:r>
          </a:p>
          <a:p>
            <a:pPr lvl="1">
              <a:spcBef>
                <a:spcPts val="600"/>
              </a:spcBef>
            </a:pPr>
            <a:r>
              <a:rPr lang="en-US" b="1"/>
              <a:t>Tailor-made designed </a:t>
            </a:r>
            <a:r>
              <a:rPr lang="en-US"/>
              <a:t>order solution​</a:t>
            </a:r>
          </a:p>
          <a:p>
            <a:pPr lvl="1">
              <a:spcBef>
                <a:spcPts val="600"/>
              </a:spcBef>
            </a:pPr>
            <a:r>
              <a:rPr lang="en-US" b="1"/>
              <a:t>Warranty services​</a:t>
            </a:r>
          </a:p>
          <a:p>
            <a:pPr lvl="1">
              <a:spcBef>
                <a:spcPts val="600"/>
              </a:spcBef>
            </a:pPr>
            <a:r>
              <a:rPr lang="en-US" b="1"/>
              <a:t>Stock and buffer stock </a:t>
            </a:r>
            <a:r>
              <a:rPr lang="en-US"/>
              <a:t>management​</a:t>
            </a:r>
          </a:p>
          <a:p>
            <a:pPr lvl="1">
              <a:spcBef>
                <a:spcPts val="600"/>
              </a:spcBef>
            </a:pPr>
            <a:r>
              <a:rPr lang="en-US" b="1"/>
              <a:t>Additional services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Plug and play hardware, pre-configured devices with software for easy registration and zero-touch setup, and device enrollment programs ​</a:t>
            </a:r>
          </a:p>
          <a:p>
            <a:pPr lvl="1">
              <a:spcBef>
                <a:spcPts val="600"/>
              </a:spcBef>
            </a:pPr>
            <a:r>
              <a:rPr lang="en-US" b="1"/>
              <a:t>Framework agreements</a:t>
            </a:r>
            <a:r>
              <a:rPr lang="en-US"/>
              <a:t> and </a:t>
            </a:r>
            <a:r>
              <a:rPr lang="en-US" b="1"/>
              <a:t>standardized device </a:t>
            </a:r>
            <a:r>
              <a:rPr lang="en-US"/>
              <a:t>options​</a:t>
            </a:r>
          </a:p>
          <a:p>
            <a:pPr>
              <a:spcBef>
                <a:spcPts val="1200"/>
              </a:spcBef>
            </a:pPr>
            <a:r>
              <a:rPr lang="en-US" b="1"/>
              <a:t>One single contract </a:t>
            </a:r>
            <a:r>
              <a:rPr lang="en-US"/>
              <a:t>to manage all devices and assets 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0D174A5-D087-3171-78EB-C290361E3766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Access a simplified ordering process </a:t>
            </a:r>
            <a:r>
              <a:rPr lang="en-US"/>
              <a:t>for all your assets and suppliers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F929F8AA-F021-C392-4CA2-44B61E2875E7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Ensure timely availability </a:t>
            </a:r>
            <a:r>
              <a:rPr lang="en-US"/>
              <a:t>and quick delivery to employees​ </a:t>
            </a:r>
            <a:r>
              <a:rPr lang="en-US" b="1"/>
              <a:t>improving satisfaction</a:t>
            </a:r>
          </a:p>
          <a:p>
            <a:pPr>
              <a:spcBef>
                <a:spcPts val="1800"/>
              </a:spcBef>
            </a:pPr>
            <a:r>
              <a:rPr lang="en-US" b="1"/>
              <a:t>Optimize device management and security </a:t>
            </a:r>
            <a:r>
              <a:rPr lang="en-US"/>
              <a:t>with pre-configured settings​</a:t>
            </a:r>
          </a:p>
          <a:p>
            <a:pPr>
              <a:spcBef>
                <a:spcPts val="1800"/>
              </a:spcBef>
            </a:pPr>
            <a:r>
              <a:rPr lang="en-US" b="1"/>
              <a:t>Reduce administrative workload </a:t>
            </a:r>
            <a:r>
              <a:rPr lang="en-US"/>
              <a:t>by unifying and delegating the order process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CD773BE-D26D-2EEC-CB8C-9D5AE26263B5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37947B68-58D3-224E-7900-C24BEDB974EF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4548963B-3C5D-52A6-2ED1-BFFDC006ED49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Espace réservé pour une image  19">
            <a:extLst>
              <a:ext uri="{FF2B5EF4-FFF2-40B4-BE49-F238E27FC236}">
                <a16:creationId xmlns:a16="http://schemas.microsoft.com/office/drawing/2014/main" id="{34087F24-CA50-52D1-3FE5-999F61F60414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45068" y="2966508"/>
            <a:ext cx="9052560" cy="5764545"/>
          </a:xfrm>
        </p:spPr>
      </p:pic>
      <p:pic>
        <p:nvPicPr>
          <p:cNvPr id="2" name="Picture 1">
            <a:hlinkClick r:id="rId12" action="ppaction://hlinksldjump" tooltip="Financing summary"/>
            <a:extLst>
              <a:ext uri="{FF2B5EF4-FFF2-40B4-BE49-F238E27FC236}">
                <a16:creationId xmlns:a16="http://schemas.microsoft.com/office/drawing/2014/main" id="{B001361B-AC59-410D-39F5-51B90F7317F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44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E5DCC493-17C4-A0DB-20EF-22B2A80735A0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5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21EAE12B-5B0C-BDBC-820F-BF7D9F3B88FF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6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A4F44F5-4052-969B-C2F4-7B7D5D0B9381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7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47E6BD84-84C4-ECE8-ABE9-4D03F59A0B29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236745533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hink-cell data - do not delete" hidden="1">
            <a:extLst>
              <a:ext uri="{FF2B5EF4-FFF2-40B4-BE49-F238E27FC236}">
                <a16:creationId xmlns:a16="http://schemas.microsoft.com/office/drawing/2014/main" id="{BC72AE49-7057-5968-73AE-EE1729E9CC4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939806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20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C72AE49-7057-5968-73AE-EE1729E9CC4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Espace réservé pour une image  14" descr="Une image contenant capture d’écran, habits, dessin humoristique&#10;&#10;Description générée automatiquement">
            <a:extLst>
              <a:ext uri="{FF2B5EF4-FFF2-40B4-BE49-F238E27FC236}">
                <a16:creationId xmlns:a16="http://schemas.microsoft.com/office/drawing/2014/main" id="{9CB2E5B8-9F40-9E2E-5888-5C28229B033E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99B431-082D-0AEC-70DD-1E7FEF093C8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Preparation &amp; configuration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87A0BC6-B4B8-7331-439D-D78ED9798C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wrap="none" lIns="91440" tIns="45720" rIns="91440" bIns="45720" anchor="t">
            <a:noAutofit/>
          </a:bodyPr>
          <a:lstStyle/>
          <a:p>
            <a:r>
              <a:rPr lang="en-US">
                <a:latin typeface="Montserrat"/>
              </a:rPr>
              <a:t>Key technologies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7B89142-0134-3AAB-1AAF-7BB1F6D58CC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7BD2D89B-373C-A976-69F4-CCB1D3BD90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B721E13-B9EE-430C-C0AB-6842FD6C934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Distribution Services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BA21CF2A-7D70-3CCD-65E5-8496F4107C7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45068" y="2799597"/>
            <a:ext cx="9052560" cy="576454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2FA9C9A7-A6E7-6B26-1713-C846480BDE0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Deploy 10k devices (mainly </a:t>
            </a:r>
            <a:r>
              <a:rPr lang="en-US" err="1"/>
              <a:t>chromebook</a:t>
            </a:r>
            <a:r>
              <a:rPr lang="en-US"/>
              <a:t>) in 300 educational centers across the country in less than 2 months 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75444C7C-6060-D002-EA74-2512EEECABE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Configuration and delivery of equipment in all centers with PoC phase to adjust client needs:​</a:t>
            </a:r>
          </a:p>
          <a:p>
            <a:pPr marL="285750" indent="-285750">
              <a:buFontTx/>
              <a:buChar char="-"/>
            </a:pPr>
            <a:r>
              <a:rPr lang="en-US"/>
              <a:t>Applying last security updates and encryption layer for security ​</a:t>
            </a:r>
          </a:p>
          <a:p>
            <a:pPr marL="285750" indent="-285750">
              <a:buFontTx/>
              <a:buChar char="-"/>
            </a:pPr>
            <a:r>
              <a:rPr lang="en-US"/>
              <a:t>New cloud platform (with EU standards)​</a:t>
            </a:r>
          </a:p>
          <a:p>
            <a:pPr marL="285750" indent="-285750">
              <a:buFontTx/>
              <a:buChar char="-"/>
            </a:pPr>
            <a:r>
              <a:rPr lang="en-US"/>
              <a:t>Dual OS system allowing very fast updates and reboots in seconds ​</a:t>
            </a:r>
          </a:p>
          <a:p>
            <a:pPr marL="285750" indent="-285750">
              <a:buFontTx/>
              <a:buChar char="-"/>
            </a:pPr>
            <a:r>
              <a:rPr lang="en-US"/>
              <a:t>Additional services including tailor-made manuals for both administrators and users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C9022186-70AE-809A-FAAA-2AEFCD52F90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6784476" y="10931916"/>
            <a:ext cx="2537704" cy="845439"/>
          </a:xfrm>
        </p:spPr>
        <p:txBody>
          <a:bodyPr/>
          <a:lstStyle/>
          <a:p>
            <a:r>
              <a:rPr lang="en-US"/>
              <a:t>Configurated devices per year​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C9055F69-0082-0A1A-0D63-6108BFA4267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9517096" y="10931916"/>
            <a:ext cx="2537704" cy="845439"/>
          </a:xfrm>
        </p:spPr>
        <p:txBody>
          <a:bodyPr/>
          <a:lstStyle/>
          <a:p>
            <a:r>
              <a:rPr lang="en-US"/>
              <a:t>Users managed​</a:t>
            </a:r>
          </a:p>
        </p:txBody>
      </p:sp>
      <p:pic>
        <p:nvPicPr>
          <p:cNvPr id="25" name="Picture Placeholder 24">
            <a:extLst>
              <a:ext uri="{FF2B5EF4-FFF2-40B4-BE49-F238E27FC236}">
                <a16:creationId xmlns:a16="http://schemas.microsoft.com/office/drawing/2014/main" id="{A7381957-76CE-F2FD-B23E-247228443837}"/>
              </a:ext>
            </a:extLst>
          </p:cNvPr>
          <p:cNvPicPr>
            <a:picLocks noGrp="1" noChangeAspect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30666" y="9026064"/>
            <a:ext cx="1645324" cy="1226970"/>
          </a:xfrm>
          <a:prstGeom prst="rect">
            <a:avLst/>
          </a:prstGeom>
        </p:spPr>
      </p:pic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C979A0D2-296E-651F-6FB3-0F2D8F6BF82A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63286" y="9026064"/>
            <a:ext cx="1645324" cy="1226970"/>
          </a:xfrm>
          <a:prstGeom prst="rect">
            <a:avLst/>
          </a:prstGeom>
        </p:spPr>
      </p:pic>
      <p:pic>
        <p:nvPicPr>
          <p:cNvPr id="9" name="Espace réservé pour une image  8" descr="Une image contenant texte, Police, Graphique, capture d’écran&#10;&#10;Description générée automatiquement">
            <a:extLst>
              <a:ext uri="{FF2B5EF4-FFF2-40B4-BE49-F238E27FC236}">
                <a16:creationId xmlns:a16="http://schemas.microsoft.com/office/drawing/2014/main" id="{F71E88B0-DB34-CD12-8F77-B2EB1EAFDFE5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r="50"/>
          <a:stretch/>
        </p:blipFill>
        <p:spPr>
          <a:xfrm>
            <a:off x="18258824" y="12894232"/>
            <a:ext cx="6010875" cy="652936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3FFC6933-4233-233F-F54C-76F52D0CD185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Education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30E0D07D-569A-B9B1-7AA8-C7348D093BE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6784476" y="10253034"/>
            <a:ext cx="2537704" cy="587174"/>
          </a:xfrm>
        </p:spPr>
        <p:txBody>
          <a:bodyPr/>
          <a:lstStyle/>
          <a:p>
            <a:r>
              <a:rPr lang="en-US"/>
              <a:t>&gt;300k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D55E2463-93E8-0E70-8B0E-38412D80B9A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9517096" y="10253034"/>
            <a:ext cx="2537704" cy="587174"/>
          </a:xfrm>
        </p:spPr>
        <p:txBody>
          <a:bodyPr/>
          <a:lstStyle/>
          <a:p>
            <a:r>
              <a:rPr lang="en-US"/>
              <a:t>&gt;400k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646002F2-D167-AB6A-3613-D645232C80F3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Integrating partner with a 360° approach: </a:t>
            </a:r>
            <a:r>
              <a:rPr lang="en-US" err="1"/>
              <a:t>HW</a:t>
            </a:r>
            <a:r>
              <a:rPr lang="en-US"/>
              <a:t> sales, SW advice, consulting and managed services​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60D4CCF6-E20C-0FF9-AC5E-7EB3DE419FA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3" y="3186362"/>
            <a:ext cx="4047916" cy="832714"/>
          </a:xfrm>
        </p:spPr>
        <p:txBody>
          <a:bodyPr/>
          <a:lstStyle/>
          <a:p>
            <a:r>
              <a:rPr lang="en-US" b="1"/>
              <a:t>Partnership ecosystem </a:t>
            </a:r>
            <a:br>
              <a:rPr lang="en-US" b="1"/>
            </a:br>
            <a:r>
              <a:rPr lang="en-US" b="1"/>
              <a:t>with main industry leaders​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59E95E4D-C2EC-088E-C30B-7F1522FF1218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Official technical service </a:t>
            </a:r>
            <a:r>
              <a:rPr lang="en-US"/>
              <a:t>from leading manufacturers​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D024BE04-6664-0549-1245-01783022EE97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395462" y="3850156"/>
            <a:ext cx="7691438" cy="4887443"/>
          </a:xfrm>
        </p:spPr>
        <p:txBody>
          <a:bodyPr/>
          <a:lstStyle/>
          <a:p>
            <a:r>
              <a:rPr lang="en-US" b="1" err="1"/>
              <a:t>HW</a:t>
            </a:r>
            <a:r>
              <a:rPr lang="en-US" b="1"/>
              <a:t> personalization</a:t>
            </a:r>
            <a:r>
              <a:rPr lang="en-US"/>
              <a:t>: </a:t>
            </a:r>
          </a:p>
          <a:p>
            <a:pPr lvl="1"/>
            <a:r>
              <a:rPr lang="en-US"/>
              <a:t>Engraving, tagging and labelling </a:t>
            </a:r>
          </a:p>
          <a:p>
            <a:pPr lvl="1"/>
            <a:r>
              <a:rPr lang="en-US"/>
              <a:t>Bundling and providing accessory services to meet your needs​</a:t>
            </a:r>
          </a:p>
          <a:p>
            <a:pPr marL="36000" indent="0">
              <a:buNone/>
            </a:pPr>
            <a:endParaRPr lang="en-US"/>
          </a:p>
          <a:p>
            <a:r>
              <a:rPr lang="en-US" b="1"/>
              <a:t>SW personalization</a:t>
            </a:r>
            <a:r>
              <a:rPr lang="en-US"/>
              <a:t>: ​</a:t>
            </a:r>
          </a:p>
          <a:p>
            <a:pPr lvl="1"/>
            <a:r>
              <a:rPr lang="en-US" b="1"/>
              <a:t>Down streaming of common user data </a:t>
            </a:r>
            <a:r>
              <a:rPr lang="en-US"/>
              <a:t>for a 'white glove' approach​</a:t>
            </a:r>
          </a:p>
          <a:p>
            <a:pPr lvl="1"/>
            <a:r>
              <a:rPr lang="en-US" b="1"/>
              <a:t>Auto-provisioning</a:t>
            </a:r>
            <a:r>
              <a:rPr lang="en-US"/>
              <a:t> with automatic download of applications and settings for each user​</a:t>
            </a:r>
          </a:p>
          <a:p>
            <a:pPr lvl="1"/>
            <a:r>
              <a:rPr lang="en-US" b="1"/>
              <a:t>User profiles configuration </a:t>
            </a:r>
            <a:r>
              <a:rPr lang="en-US"/>
              <a:t>(personal data, BIOS, OS settings)​</a:t>
            </a:r>
          </a:p>
          <a:p>
            <a:pPr lvl="1"/>
            <a:r>
              <a:rPr lang="en-US" b="1"/>
              <a:t>Dedicated EMM experts </a:t>
            </a:r>
            <a:r>
              <a:rPr lang="en-US"/>
              <a:t>to help you with enrolment/mastering​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E851C5E4-8B9F-2B47-26CB-BA80A0CFE056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Preparing your devices </a:t>
            </a:r>
            <a:r>
              <a:rPr lang="en-US"/>
              <a:t>and ensuring that they meet your personal requirements​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577555F5-789A-24EF-9CFE-B8DB4B893D4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r>
              <a:rPr lang="en-US" b="1"/>
              <a:t>Reinforce brand image </a:t>
            </a:r>
            <a:r>
              <a:rPr lang="en-US"/>
              <a:t>by clearly identify company ownership</a:t>
            </a:r>
          </a:p>
          <a:p>
            <a:r>
              <a:rPr lang="en-US"/>
              <a:t>​</a:t>
            </a:r>
            <a:r>
              <a:rPr lang="en-US" b="1"/>
              <a:t>Improve security </a:t>
            </a:r>
            <a:r>
              <a:rPr lang="en-US"/>
              <a:t>by configuring devices in accordance with company policies</a:t>
            </a:r>
          </a:p>
          <a:p>
            <a:r>
              <a:rPr lang="en-US" b="1"/>
              <a:t>Simplify customer asset storage </a:t>
            </a:r>
            <a:r>
              <a:rPr lang="en-US"/>
              <a:t>and management processes ​</a:t>
            </a:r>
          </a:p>
          <a:p>
            <a:r>
              <a:rPr lang="en-US" b="1"/>
              <a:t>Reduce productivity losses </a:t>
            </a:r>
            <a:r>
              <a:rPr lang="en-US"/>
              <a:t>due to device restoration </a:t>
            </a:r>
          </a:p>
        </p:txBody>
      </p:sp>
      <p:pic>
        <p:nvPicPr>
          <p:cNvPr id="2" name="Picture 1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0D6F2E0D-8298-4A0A-793A-0AFCE2A4E7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30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4301D4B-8415-A810-D7F6-666FFA7BC0A3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31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4477151-1A02-D5A9-0B6D-3E946FED6B0B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3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79DA60D8-935D-5AEE-DFCF-C520F76A9311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3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6A4F578-C9F6-AC94-F007-58A7CCF10A9B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sp>
        <p:nvSpPr>
          <p:cNvPr id="8" name="Espace réservé du texte 25">
            <a:extLst>
              <a:ext uri="{FF2B5EF4-FFF2-40B4-BE49-F238E27FC236}">
                <a16:creationId xmlns:a16="http://schemas.microsoft.com/office/drawing/2014/main" id="{26AFBA1C-282B-78C0-3238-68FB6CD7AE12}"/>
              </a:ext>
            </a:extLst>
          </p:cNvPr>
          <p:cNvSpPr txBox="1">
            <a:spLocks/>
          </p:cNvSpPr>
          <p:nvPr/>
        </p:nvSpPr>
        <p:spPr>
          <a:xfrm>
            <a:off x="19024463" y="6721497"/>
            <a:ext cx="4047916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Dedicated and certified team to prepare your devices</a:t>
            </a:r>
          </a:p>
        </p:txBody>
      </p:sp>
    </p:spTree>
    <p:extLst>
      <p:ext uri="{BB962C8B-B14F-4D97-AF65-F5344CB8AC3E}">
        <p14:creationId xmlns:p14="http://schemas.microsoft.com/office/powerpoint/2010/main" val="227476804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E2C08ED5-35F3-308C-0CCA-A534D618F67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2772902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2C08ED5-35F3-308C-0CCA-A534D618F6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 descr="Une image contenant dessin humoristique, clipart, Graphique, illustration&#10;&#10;Description générée automatiquement">
            <a:extLst>
              <a:ext uri="{FF2B5EF4-FFF2-40B4-BE49-F238E27FC236}">
                <a16:creationId xmlns:a16="http://schemas.microsoft.com/office/drawing/2014/main" id="{E4F14089-F4F7-0B07-80FB-B0FFEA62C472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 b="42239"/>
          <a:stretch/>
        </p:blipFill>
        <p:spPr>
          <a:xfrm>
            <a:off x="18198962" y="402195"/>
            <a:ext cx="5258814" cy="1845705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B7973A-93A6-5C7F-A7CC-34E1139292A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Deployment &amp; delivery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2BEA87-C304-C4C7-6233-75E2CF71EB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21012E9-B141-0386-3AE8-BC01DC1A17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4B978EB-DF52-41FC-8C5A-A68865CC1A5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5C2E06EE-FC46-23AB-DB31-05F7CB57B9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Distribution Services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267D8BF5-DC0B-8AA7-BA3A-8C313B46304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Deploy and deliver to all 12k students a computer across more than 80 schools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B9F308DC-C796-5A3E-16C3-B2A17DADB1C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2-month deployment ensured through: ​</a:t>
            </a:r>
          </a:p>
          <a:p>
            <a:pPr marL="285750" indent="-285750">
              <a:buFontTx/>
              <a:buChar char="-"/>
            </a:pPr>
            <a:r>
              <a:rPr lang="en-US"/>
              <a:t>Dedicated staff to the service (1 deployment manager and 8 field technicians to install)​</a:t>
            </a:r>
          </a:p>
          <a:p>
            <a:pPr marL="285750" indent="-285750">
              <a:buFontTx/>
              <a:buChar char="-"/>
            </a:pPr>
            <a:r>
              <a:rPr lang="en-US"/>
              <a:t>4 logistics and warehouse service technicians ​</a:t>
            </a:r>
          </a:p>
          <a:p>
            <a:pPr marL="285750" indent="-285750">
              <a:buFontTx/>
              <a:buChar char="-"/>
            </a:pPr>
            <a:r>
              <a:rPr lang="en-US"/>
              <a:t>3 dedicated vehicles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CBA10C6C-2C45-16DE-A409-D98B046DF1B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Direct shipments in 2023​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E9E9A6F2-55B8-FCEF-08C1-02E4D27B7A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Of available storage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FE1F71ED-1C57-1E4B-AB0A-4DF5772EA6D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Managed MPS devices​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3E0E8843-98D4-7C71-7295-18F9D0DCFA17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13050660-1163-E4B1-D115-7E5500BFEDC7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Education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7D026D62-136E-37D0-337E-05C3D957274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&gt;52k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E6FBBFE7-3F25-7C80-6C46-7F63CD8DCAF5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&gt;4k m²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2377EF31-2FC9-6921-868A-9EC6B611A983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&gt;30k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D9C80BB4-81C8-9F55-2771-1C2340751F74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Dedicated project team and pilot phase​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ECE7E9A8-FDD9-F266-2371-31028247C17E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226926"/>
            <a:ext cx="4472735" cy="1108342"/>
          </a:xfrm>
        </p:spPr>
        <p:txBody>
          <a:bodyPr/>
          <a:lstStyle/>
          <a:p>
            <a:r>
              <a:rPr lang="en-US" b="1"/>
              <a:t>Large storage capacity: </a:t>
            </a:r>
            <a:r>
              <a:rPr lang="en-US"/>
              <a:t>own warehouse and private with the main wholesalers​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6B61F25A-4739-7FAB-C436-F14E9040171C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High geographical capillarity​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77B551C8-FB81-C717-C020-6A1EC27F6671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1-to-1 deliveries available​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914885C7-8A4A-8501-CE11-5FAF3A7E6428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565" y="4081732"/>
            <a:ext cx="8825550" cy="2754497"/>
          </a:xfrm>
        </p:spPr>
        <p:txBody>
          <a:bodyPr/>
          <a:lstStyle/>
          <a:p>
            <a:pPr>
              <a:spcBef>
                <a:spcPts val="900"/>
              </a:spcBef>
            </a:pPr>
            <a:r>
              <a:rPr lang="en-US" b="1"/>
              <a:t>Flexible logistics </a:t>
            </a:r>
            <a:r>
              <a:rPr lang="en-US"/>
              <a:t>for specific transport to sites, employees, or relay points</a:t>
            </a:r>
          </a:p>
          <a:p>
            <a:pPr>
              <a:spcBef>
                <a:spcPts val="900"/>
              </a:spcBef>
            </a:pPr>
            <a:r>
              <a:rPr lang="en-US" b="1"/>
              <a:t>Scalable stock management </a:t>
            </a:r>
            <a:r>
              <a:rPr lang="en-US"/>
              <a:t>and </a:t>
            </a:r>
            <a:r>
              <a:rPr lang="en-US" b="1"/>
              <a:t>buffer warehouses </a:t>
            </a:r>
            <a:r>
              <a:rPr lang="en-US"/>
              <a:t>with wide geographical coverage</a:t>
            </a:r>
          </a:p>
          <a:p>
            <a:pPr>
              <a:spcBef>
                <a:spcPts val="900"/>
              </a:spcBef>
            </a:pPr>
            <a:r>
              <a:rPr lang="en-US" b="1"/>
              <a:t>Zero-disruption installation </a:t>
            </a:r>
            <a:r>
              <a:rPr lang="en-US"/>
              <a:t>focused on workplace ergonomics </a:t>
            </a:r>
            <a:endParaRPr lang="en-US" sz="1000"/>
          </a:p>
          <a:p>
            <a:pPr>
              <a:spcBef>
                <a:spcPts val="900"/>
              </a:spcBef>
            </a:pPr>
            <a:r>
              <a:rPr lang="en-US" b="1"/>
              <a:t>Real time tracking </a:t>
            </a:r>
            <a:r>
              <a:rPr lang="en-US"/>
              <a:t>with </a:t>
            </a:r>
            <a:r>
              <a:rPr lang="en-US" b="1"/>
              <a:t>digital handover script </a:t>
            </a:r>
            <a:r>
              <a:rPr lang="en-US"/>
              <a:t>and </a:t>
            </a:r>
            <a:r>
              <a:rPr lang="en-US" b="1"/>
              <a:t>digital signature of acceptance </a:t>
            </a:r>
            <a:r>
              <a:rPr lang="en-US"/>
              <a:t>reports</a:t>
            </a:r>
            <a:endParaRPr lang="en-US" sz="1000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B7D096C5-D19A-B1C1-79DF-2BFA0ABCCC73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Ensures </a:t>
            </a:r>
            <a:r>
              <a:rPr lang="en-US" b="1"/>
              <a:t>seamless and efficient delivery </a:t>
            </a:r>
            <a:r>
              <a:rPr lang="en-US"/>
              <a:t>of all your equipment wherever you want​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A7E07096-A8BD-D0E2-F597-FB6D372902C4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326627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Enhance efficiency </a:t>
            </a:r>
            <a:r>
              <a:rPr lang="en-US"/>
              <a:t>with optimized logistics</a:t>
            </a:r>
          </a:p>
          <a:p>
            <a:pPr>
              <a:spcBef>
                <a:spcPts val="1200"/>
              </a:spcBef>
            </a:pPr>
            <a:r>
              <a:rPr lang="en-US" b="1"/>
              <a:t>Achieve cost savings </a:t>
            </a:r>
            <a:r>
              <a:rPr lang="en-US"/>
              <a:t>through centralized management and automated delivery systems</a:t>
            </a:r>
          </a:p>
          <a:p>
            <a:pPr>
              <a:spcBef>
                <a:spcPts val="1200"/>
              </a:spcBef>
            </a:pPr>
            <a:r>
              <a:rPr lang="en-US" b="1"/>
              <a:t>Improve user experience </a:t>
            </a:r>
            <a:r>
              <a:rPr lang="en-US"/>
              <a:t>with seamless installation and digital handovers</a:t>
            </a:r>
          </a:p>
          <a:p>
            <a:pPr>
              <a:spcBef>
                <a:spcPts val="1200"/>
              </a:spcBef>
            </a:pPr>
            <a:r>
              <a:rPr lang="en-US" b="1"/>
              <a:t>Promote environmentally friendly logistics </a:t>
            </a:r>
            <a:r>
              <a:rPr lang="en-US"/>
              <a:t>by reducing carbon footprint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2206622-E393-7737-4066-9512C814F850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35FCA65A-F511-ECE1-8408-782B36603475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96481A4B-4B07-6CC1-7F62-8EBBB45E6238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Espace réservé pour une image  16">
            <a:extLst>
              <a:ext uri="{FF2B5EF4-FFF2-40B4-BE49-F238E27FC236}">
                <a16:creationId xmlns:a16="http://schemas.microsoft.com/office/drawing/2014/main" id="{57D1D3F5-C37A-3A88-0CE5-55F6BB702F76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43519" y="3214019"/>
            <a:ext cx="8229600" cy="5240495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88B601D-03A3-7C5E-7485-B2957B3BD2E9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C8A7D310-17A8-2FB8-6720-29F5B466B77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41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A8AAC47E-DF44-FFE3-79CA-0090B9DD9EF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0D92F2A-B1CF-64DE-EDD3-DBCE2327A521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3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55005DC-2206-E987-0448-AE1073986049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4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47375371-3819-C3B5-165B-85CF9FEE2D1B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16" name="Espace réservé du texte 8">
            <a:extLst>
              <a:ext uri="{FF2B5EF4-FFF2-40B4-BE49-F238E27FC236}">
                <a16:creationId xmlns:a16="http://schemas.microsoft.com/office/drawing/2014/main" id="{3BAFC322-CD82-8DE5-DEF7-A6CAE51E84C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566" y="3708296"/>
            <a:ext cx="7691560" cy="448526"/>
          </a:xfrm>
        </p:spPr>
        <p:txBody>
          <a:bodyPr wrap="square"/>
          <a:lstStyle/>
          <a:p>
            <a:r>
              <a:rPr lang="en-US" b="1"/>
              <a:t>Tailor-made delivery including:</a:t>
            </a:r>
          </a:p>
        </p:txBody>
      </p:sp>
      <p:sp>
        <p:nvSpPr>
          <p:cNvPr id="20" name="Espace réservé du texte 32">
            <a:extLst>
              <a:ext uri="{FF2B5EF4-FFF2-40B4-BE49-F238E27FC236}">
                <a16:creationId xmlns:a16="http://schemas.microsoft.com/office/drawing/2014/main" id="{E13C2F74-C3F4-C248-9F4C-4AC1303F196E}"/>
              </a:ext>
            </a:extLst>
          </p:cNvPr>
          <p:cNvSpPr txBox="1">
            <a:spLocks/>
          </p:cNvSpPr>
          <p:nvPr/>
        </p:nvSpPr>
        <p:spPr>
          <a:xfrm>
            <a:off x="405536" y="7173275"/>
            <a:ext cx="8825550" cy="1796554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7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900"/>
              </a:spcBef>
            </a:pPr>
            <a:r>
              <a:rPr lang="en-US" b="1"/>
              <a:t>Automated deliveries </a:t>
            </a:r>
            <a:r>
              <a:rPr lang="en-US"/>
              <a:t>for inks and toners </a:t>
            </a:r>
            <a:endParaRPr lang="en-US" sz="1000"/>
          </a:p>
          <a:p>
            <a:pPr>
              <a:spcBef>
                <a:spcPts val="900"/>
              </a:spcBef>
            </a:pPr>
            <a:r>
              <a:rPr lang="en-US" b="1"/>
              <a:t>On demand training and adoption</a:t>
            </a:r>
          </a:p>
          <a:p>
            <a:pPr>
              <a:spcBef>
                <a:spcPts val="900"/>
              </a:spcBef>
            </a:pPr>
            <a:r>
              <a:rPr lang="en-US" b="1"/>
              <a:t>Carbon footprint reduction plan </a:t>
            </a:r>
            <a:r>
              <a:rPr lang="en-US"/>
              <a:t>to minimize emissions throughout the logistics operations</a:t>
            </a:r>
            <a:endParaRPr lang="en-US" sz="1000"/>
          </a:p>
        </p:txBody>
      </p:sp>
      <p:sp>
        <p:nvSpPr>
          <p:cNvPr id="25" name="Espace réservé du texte 8">
            <a:extLst>
              <a:ext uri="{FF2B5EF4-FFF2-40B4-BE49-F238E27FC236}">
                <a16:creationId xmlns:a16="http://schemas.microsoft.com/office/drawing/2014/main" id="{4B32134B-BB22-D9D6-2DA6-9D5626E49864}"/>
              </a:ext>
            </a:extLst>
          </p:cNvPr>
          <p:cNvSpPr txBox="1">
            <a:spLocks/>
          </p:cNvSpPr>
          <p:nvPr/>
        </p:nvSpPr>
        <p:spPr>
          <a:xfrm>
            <a:off x="434566" y="6741782"/>
            <a:ext cx="7691560" cy="448526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0" i="0" kern="1200">
                <a:solidFill>
                  <a:schemeClr val="bg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Supported by additional services:</a:t>
            </a:r>
          </a:p>
        </p:txBody>
      </p:sp>
    </p:spTree>
    <p:extLst>
      <p:ext uri="{BB962C8B-B14F-4D97-AF65-F5344CB8AC3E}">
        <p14:creationId xmlns:p14="http://schemas.microsoft.com/office/powerpoint/2010/main" val="150612343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D1022CBD-9F22-5495-FF88-BC56AD8B9FF2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744295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403" imgH="396" progId="TCLayout.ActiveDocument.1">
                  <p:embed/>
                </p:oleObj>
              </mc:Choice>
              <mc:Fallback>
                <p:oleObj name="Diapositive think-cell" r:id="rId4" imgW="40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1022CBD-9F22-5495-FF88-BC56AD8B9F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Espace réservé pour une image  16">
            <a:extLst>
              <a:ext uri="{FF2B5EF4-FFF2-40B4-BE49-F238E27FC236}">
                <a16:creationId xmlns:a16="http://schemas.microsoft.com/office/drawing/2014/main" id="{3071779B-0953-573D-71E8-2B529361F96E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8801327" y="317500"/>
            <a:ext cx="5112136" cy="3106317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BC295E8-C74D-E80F-B03B-1828D9ABB9D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Houston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AA48FC3-4C31-4ACA-BEA8-7108E62B8D8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6DA659-8DED-0D6F-635D-73CACE3BC50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A5EF5DB-6B04-0CA8-29FD-B53E437E485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070C201B-1FDE-4AEB-97A7-FE5DF359D66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wrap="none" anchor="ctr">
            <a:noAutofit/>
          </a:bodyPr>
          <a:lstStyle/>
          <a:p>
            <a:r>
              <a:rPr lang="en-US"/>
              <a:t>AM Services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6E64574E-691A-3F9C-D579-596AC1A70A4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566" y="3787743"/>
            <a:ext cx="7691560" cy="448526"/>
          </a:xfrm>
        </p:spPr>
        <p:txBody>
          <a:bodyPr wrap="square">
            <a:noAutofit/>
          </a:bodyPr>
          <a:lstStyle/>
          <a:p>
            <a:r>
              <a:rPr lang="en-US" b="1"/>
              <a:t>Portal to provides 360° monitoring of the asset lifecycle ​(developed by Econocom) offering:​​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42625DD7-83CF-1104-FF96-29E73DF9D54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Platform allowing self-purchase for all their site and subsidiaries​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AECD03C-7E78-56F4-FF7D-F9AE3E64FC0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wrap="square">
            <a:noAutofit/>
          </a:bodyPr>
          <a:lstStyle/>
          <a:p>
            <a:r>
              <a:rPr lang="en-US"/>
              <a:t>Implementation of Houston with 8 different supplier with multi-site billing and automated quotation </a:t>
            </a:r>
          </a:p>
          <a:p>
            <a:r>
              <a:rPr lang="en-US">
                <a:sym typeface="Wingdings" panose="05000000000000000000" pitchFamily="2" charset="2"/>
              </a:rPr>
              <a:t></a:t>
            </a:r>
            <a:r>
              <a:rPr lang="en-US"/>
              <a:t> 56k devices ordered on the platform​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66FC00E7-C7D1-A3C2-12CB-49656C72F0B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Asset managed by Houston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E25BFE1F-F854-4011-21A0-584877ACC79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Clients using Houston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0109BAB-4231-5F1A-D40D-25BD22117D94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err="1"/>
              <a:t>Webshop</a:t>
            </a:r>
            <a:r>
              <a:rPr lang="en-US"/>
              <a:t> orders per year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ACC0F578-2CB5-C2FD-5BC7-FEAF63835EF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2B2090AD-2AF9-B885-A13E-9B6D4A395B0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Transport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D66F39F7-C5B7-BD8F-7DA9-B3514C6FC347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&gt;5.3m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BB5A044D-F6C8-3BA9-F947-CF67D743EF29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&gt;1.3k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29B9A811-9EB1-5A29-265F-D57249AD7295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&gt;46k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A6976CA8-AE6A-82D1-B995-86731EF55105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Direct order through the platform​ </a:t>
            </a:r>
            <a:r>
              <a:rPr lang="en-US"/>
              <a:t>for fast delivery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BED34C04-5F15-B19B-5645-B9DF6743F9C3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13882" y="4364741"/>
            <a:ext cx="4472735" cy="832714"/>
          </a:xfrm>
        </p:spPr>
        <p:txBody>
          <a:bodyPr/>
          <a:lstStyle/>
          <a:p>
            <a:r>
              <a:rPr lang="en-US" b="1"/>
              <a:t>Tailor-made financial management </a:t>
            </a:r>
            <a:r>
              <a:rPr lang="en-US"/>
              <a:t>at the cost center level aligned with your need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47A7CEB4-43B0-EE75-A073-0E637347C74D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1903" y="5543119"/>
            <a:ext cx="4472735" cy="832714"/>
          </a:xfrm>
        </p:spPr>
        <p:txBody>
          <a:bodyPr/>
          <a:lstStyle/>
          <a:p>
            <a:r>
              <a:rPr lang="en-US" b="1"/>
              <a:t>Flexible asset lifecycle options </a:t>
            </a:r>
            <a:r>
              <a:rPr lang="en-US"/>
              <a:t>with the possibility to return, extend, or buy-back equipment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C268A4B5-4332-4EDF-AF8F-ED115E77FA9D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Advanced and automated reporting capabilities</a:t>
            </a:r>
            <a:endParaRPr lang="en-US"/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273A4CC6-08CE-7547-F9E4-7AC3719A11BF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78763" y="4563210"/>
            <a:ext cx="7691438" cy="3605212"/>
          </a:xfrm>
        </p:spPr>
        <p:txBody>
          <a:bodyPr/>
          <a:lstStyle/>
          <a:p>
            <a:r>
              <a:rPr lang="en-US" b="1"/>
              <a:t>Fleet overview and assignment </a:t>
            </a:r>
            <a:r>
              <a:rPr lang="en-US"/>
              <a:t>(duration of use of equipment, validation of acceptance report by location)​​</a:t>
            </a:r>
          </a:p>
          <a:p>
            <a:endParaRPr lang="en-US" sz="1400"/>
          </a:p>
          <a:p>
            <a:r>
              <a:rPr lang="en-US" b="1"/>
              <a:t>Administrative tools </a:t>
            </a:r>
            <a:r>
              <a:rPr lang="en-US"/>
              <a:t>(contract, budget, acceptance report, supplier invoices, customer invoices, sub-rental management)​​</a:t>
            </a:r>
          </a:p>
          <a:p>
            <a:endParaRPr lang="en-US" sz="1400"/>
          </a:p>
          <a:p>
            <a:r>
              <a:rPr lang="en-US" b="1"/>
              <a:t>Order management </a:t>
            </a:r>
            <a:r>
              <a:rPr lang="en-US"/>
              <a:t>(eProcurement order)​​</a:t>
            </a:r>
          </a:p>
          <a:p>
            <a:endParaRPr lang="en-US" sz="1400"/>
          </a:p>
          <a:p>
            <a:r>
              <a:rPr lang="en-US" b="1"/>
              <a:t>“Eco” reports and services </a:t>
            </a:r>
            <a:r>
              <a:rPr lang="en-US"/>
              <a:t>(</a:t>
            </a:r>
            <a:r>
              <a:rPr lang="en-US" err="1"/>
              <a:t>Ecocare</a:t>
            </a:r>
            <a:r>
              <a:rPr lang="en-US"/>
              <a:t>, </a:t>
            </a:r>
            <a:r>
              <a:rPr lang="en-US" err="1"/>
              <a:t>EcoTwice</a:t>
            </a:r>
            <a:r>
              <a:rPr lang="en-US"/>
              <a:t>, </a:t>
            </a:r>
            <a:r>
              <a:rPr lang="en-US" err="1"/>
              <a:t>EcoCarbon</a:t>
            </a:r>
            <a:r>
              <a:rPr lang="en-US"/>
              <a:t>)​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6AC624E2-977A-0830-2756-A5DD609551BC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Monitor your IT assets </a:t>
            </a:r>
            <a:r>
              <a:rPr lang="en-US"/>
              <a:t>with our </a:t>
            </a:r>
            <a:r>
              <a:rPr lang="en-US" err="1"/>
              <a:t>Econocom’s</a:t>
            </a:r>
            <a:r>
              <a:rPr lang="en-US"/>
              <a:t> 360° lifecycle portal​​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6ACDD3C9-D9E3-6419-05A6-B268551CE8C0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480388" cy="354463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Achieve more flexibility on asset purchase and budget control​​</a:t>
            </a:r>
          </a:p>
          <a:p>
            <a:pPr>
              <a:spcBef>
                <a:spcPts val="1800"/>
              </a:spcBef>
            </a:pPr>
            <a:r>
              <a:rPr lang="en-US" b="1"/>
              <a:t>Reduce financial administrative workload </a:t>
            </a:r>
            <a:r>
              <a:rPr lang="en-US"/>
              <a:t>with contract, budget and, invoices overview </a:t>
            </a:r>
          </a:p>
          <a:p>
            <a:pPr>
              <a:spcBef>
                <a:spcPts val="1800"/>
              </a:spcBef>
            </a:pPr>
            <a:r>
              <a:rPr lang="en-US" b="1"/>
              <a:t>Simplify device management </a:t>
            </a:r>
            <a:r>
              <a:rPr lang="en-US"/>
              <a:t>with real-time tracking, acceptance report of IT fleet and end-of-life solutions​</a:t>
            </a:r>
          </a:p>
        </p:txBody>
      </p:sp>
      <p:pic>
        <p:nvPicPr>
          <p:cNvPr id="5122" name="Picture 2" descr="Une image contenant Graphique, symbole, capture d’écran, Police&#10;&#10;Description générée automatiquement">
            <a:extLst>
              <a:ext uri="{FF2B5EF4-FFF2-40B4-BE49-F238E27FC236}">
                <a16:creationId xmlns:a16="http://schemas.microsoft.com/office/drawing/2014/main" id="{BCB1B061-03BE-0EEA-F995-640D0E0C9A7F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FA7383D2-7501-E29D-36BE-924CE22E37A3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16D0D270-8A95-1EC0-20E8-713223C13DD9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Espace réservé pour une image  24" descr="Une image contenant texte, capture d’écran, cercle, Police&#10;&#10;Description générée automatiquement">
            <a:extLst>
              <a:ext uri="{FF2B5EF4-FFF2-40B4-BE49-F238E27FC236}">
                <a16:creationId xmlns:a16="http://schemas.microsoft.com/office/drawing/2014/main" id="{D1B98089-9413-952C-9D0A-8959E35B8F14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6666" y="2951994"/>
            <a:ext cx="9052560" cy="5764545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389EDE1-57CC-D75B-4684-1D66A8BA1F85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992DD982-442B-A6C7-4999-0E85B60C030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42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7FAD7703-3A4E-40C3-E0C6-E4EF436EE99E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3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D06547E-5270-18EB-9778-34F973E38A0F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4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AA9C0086-64B2-6B26-06EC-9BDB8D35AF05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5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05CFF256-9978-2D1D-A8F2-9251240CE224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63484052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Espace réservé du texte 5">
            <a:extLst>
              <a:ext uri="{FF2B5EF4-FFF2-40B4-BE49-F238E27FC236}">
                <a16:creationId xmlns:a16="http://schemas.microsoft.com/office/drawing/2014/main" id="{4773DE77-6FDC-447E-6F0B-2D0102762F8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37" name="Espace réservé du texte 6">
            <a:extLst>
              <a:ext uri="{FF2B5EF4-FFF2-40B4-BE49-F238E27FC236}">
                <a16:creationId xmlns:a16="http://schemas.microsoft.com/office/drawing/2014/main" id="{23313F10-C07A-67B1-D169-06FA6FFB43B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wrap="none" anchor="ctr">
            <a:noAutofit/>
          </a:bodyPr>
          <a:lstStyle/>
          <a:p>
            <a:r>
              <a:rPr lang="en-US"/>
              <a:t>AM Services</a:t>
            </a:r>
          </a:p>
        </p:txBody>
      </p:sp>
      <p:sp>
        <p:nvSpPr>
          <p:cNvPr id="70" name="Text Placeholder 2">
            <a:extLst>
              <a:ext uri="{FF2B5EF4-FFF2-40B4-BE49-F238E27FC236}">
                <a16:creationId xmlns:a16="http://schemas.microsoft.com/office/drawing/2014/main" id="{2B986E39-4DC7-96D0-CB27-0003B232601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EcoCare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71" name="Text Placeholder 4">
            <a:extLst>
              <a:ext uri="{FF2B5EF4-FFF2-40B4-BE49-F238E27FC236}">
                <a16:creationId xmlns:a16="http://schemas.microsoft.com/office/drawing/2014/main" id="{8B12F863-0DB2-82AD-7F76-94B0A01370D5}"/>
              </a:ext>
            </a:extLst>
          </p:cNvPr>
          <p:cNvSpPr txBox="1">
            <a:spLocks/>
          </p:cNvSpPr>
          <p:nvPr/>
        </p:nvSpPr>
        <p:spPr>
          <a:xfrm>
            <a:off x="434565" y="3211286"/>
            <a:ext cx="7691559" cy="495300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5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Discover</a:t>
            </a:r>
          </a:p>
        </p:txBody>
      </p:sp>
      <p:sp>
        <p:nvSpPr>
          <p:cNvPr id="72" name="Text Placeholder 8">
            <a:extLst>
              <a:ext uri="{FF2B5EF4-FFF2-40B4-BE49-F238E27FC236}">
                <a16:creationId xmlns:a16="http://schemas.microsoft.com/office/drawing/2014/main" id="{A6F5108B-1853-6DB3-EE81-F2262427A22E}"/>
              </a:ext>
            </a:extLst>
          </p:cNvPr>
          <p:cNvSpPr txBox="1">
            <a:spLocks/>
          </p:cNvSpPr>
          <p:nvPr/>
        </p:nvSpPr>
        <p:spPr>
          <a:xfrm>
            <a:off x="434566" y="3867953"/>
            <a:ext cx="7691560" cy="448526"/>
          </a:xfrm>
          <a:prstGeom prst="rect">
            <a:avLst/>
          </a:prstGeom>
        </p:spPr>
        <p:txBody>
          <a:bodyPr wrap="non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0" i="0" kern="1200">
                <a:solidFill>
                  <a:schemeClr val="bg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Protection for accidental breakage including:​​</a:t>
            </a:r>
          </a:p>
        </p:txBody>
      </p:sp>
      <p:sp>
        <p:nvSpPr>
          <p:cNvPr id="73" name="Text Placeholder 33">
            <a:extLst>
              <a:ext uri="{FF2B5EF4-FFF2-40B4-BE49-F238E27FC236}">
                <a16:creationId xmlns:a16="http://schemas.microsoft.com/office/drawing/2014/main" id="{DD773D5F-CF30-D462-8515-D4671B5991A8}"/>
              </a:ext>
            </a:extLst>
          </p:cNvPr>
          <p:cNvSpPr txBox="1">
            <a:spLocks/>
          </p:cNvSpPr>
          <p:nvPr/>
        </p:nvSpPr>
        <p:spPr>
          <a:xfrm>
            <a:off x="447704" y="1326455"/>
            <a:ext cx="17066014" cy="1276858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50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Protect your device against accidental breakage​</a:t>
            </a:r>
          </a:p>
          <a:p>
            <a:endParaRPr lang="en-US"/>
          </a:p>
        </p:txBody>
      </p:sp>
      <p:sp>
        <p:nvSpPr>
          <p:cNvPr id="74" name="Espace réservé du texte 32">
            <a:extLst>
              <a:ext uri="{FF2B5EF4-FFF2-40B4-BE49-F238E27FC236}">
                <a16:creationId xmlns:a16="http://schemas.microsoft.com/office/drawing/2014/main" id="{0B85774D-9A56-29E2-84D2-8249710213D0}"/>
              </a:ext>
            </a:extLst>
          </p:cNvPr>
          <p:cNvSpPr txBox="1">
            <a:spLocks/>
          </p:cNvSpPr>
          <p:nvPr/>
        </p:nvSpPr>
        <p:spPr>
          <a:xfrm>
            <a:off x="434975" y="4411663"/>
            <a:ext cx="7691438" cy="4043362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Coverage of all-risk damage with repair or replace full cost </a:t>
            </a:r>
            <a:r>
              <a:rPr lang="en-US"/>
              <a:t>including:</a:t>
            </a:r>
          </a:p>
          <a:p>
            <a:pPr lvl="1"/>
            <a:r>
              <a:rPr lang="en-US"/>
              <a:t>Theft</a:t>
            </a:r>
          </a:p>
          <a:p>
            <a:pPr lvl="1"/>
            <a:r>
              <a:rPr lang="en-US"/>
              <a:t>Clumsiness</a:t>
            </a:r>
          </a:p>
          <a:p>
            <a:pPr lvl="1"/>
            <a:r>
              <a:rPr lang="en-US"/>
              <a:t>Accidental and property damage​​</a:t>
            </a:r>
          </a:p>
          <a:p>
            <a:endParaRPr lang="en-US"/>
          </a:p>
          <a:p>
            <a:r>
              <a:rPr lang="en-US" b="1"/>
              <a:t>Global management of the after-sales cycle</a:t>
            </a:r>
            <a:r>
              <a:rPr lang="en-US"/>
              <a:t>: </a:t>
            </a:r>
          </a:p>
          <a:p>
            <a:pPr lvl="1"/>
            <a:r>
              <a:rPr lang="en-US" b="1"/>
              <a:t>Support service </a:t>
            </a:r>
            <a:r>
              <a:rPr lang="en-US"/>
              <a:t>(ticket, helpdesk)</a:t>
            </a:r>
          </a:p>
          <a:p>
            <a:pPr lvl="1"/>
            <a:r>
              <a:rPr lang="en-US" b="1"/>
              <a:t>Logistic</a:t>
            </a:r>
            <a:r>
              <a:rPr lang="en-US"/>
              <a:t> (pick-up, transport and return services)</a:t>
            </a:r>
          </a:p>
          <a:p>
            <a:pPr lvl="1"/>
            <a:r>
              <a:rPr lang="en-US" b="1"/>
              <a:t>Swap services </a:t>
            </a:r>
            <a:r>
              <a:rPr lang="en-US"/>
              <a:t>(in option, at D+1/D+3)</a:t>
            </a:r>
          </a:p>
        </p:txBody>
      </p:sp>
      <p:pic>
        <p:nvPicPr>
          <p:cNvPr id="75" name="Espace réservé pour une image  26">
            <a:extLst>
              <a:ext uri="{FF2B5EF4-FFF2-40B4-BE49-F238E27FC236}">
                <a16:creationId xmlns:a16="http://schemas.microsoft.com/office/drawing/2014/main" id="{ACBA1353-C731-443B-00CC-A2AC1E54D5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45068" y="2799597"/>
            <a:ext cx="9052560" cy="5764545"/>
          </a:xfrm>
          <a:prstGeom prst="rect">
            <a:avLst/>
          </a:prstGeom>
        </p:spPr>
      </p:pic>
      <p:pic>
        <p:nvPicPr>
          <p:cNvPr id="76" name="Espace réservé pour une image  24">
            <a:extLst>
              <a:ext uri="{FF2B5EF4-FFF2-40B4-BE49-F238E27FC236}">
                <a16:creationId xmlns:a16="http://schemas.microsoft.com/office/drawing/2014/main" id="{08208E63-2834-7228-DC8B-C9585F724979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00086" y="-1"/>
            <a:ext cx="6363164" cy="3866487"/>
          </a:xfrm>
        </p:spPr>
      </p:pic>
      <p:sp>
        <p:nvSpPr>
          <p:cNvPr id="77" name="Espace réservé du texte 23">
            <a:extLst>
              <a:ext uri="{FF2B5EF4-FFF2-40B4-BE49-F238E27FC236}">
                <a16:creationId xmlns:a16="http://schemas.microsoft.com/office/drawing/2014/main" id="{6B1B6057-9065-4B37-0EB9-98B7B5C1F982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Extensive cover </a:t>
            </a:r>
            <a:r>
              <a:rPr lang="en-US"/>
              <a:t>including accidental damage and theft​ and </a:t>
            </a:r>
            <a:r>
              <a:rPr lang="en-US" b="1"/>
              <a:t>premium</a:t>
            </a:r>
            <a:r>
              <a:rPr lang="en-US"/>
              <a:t> option with D+1/D+3 swap</a:t>
            </a:r>
          </a:p>
        </p:txBody>
      </p:sp>
      <p:sp>
        <p:nvSpPr>
          <p:cNvPr id="78" name="Espace réservé du texte 25">
            <a:extLst>
              <a:ext uri="{FF2B5EF4-FFF2-40B4-BE49-F238E27FC236}">
                <a16:creationId xmlns:a16="http://schemas.microsoft.com/office/drawing/2014/main" id="{EE819B59-E39F-CDCB-33BB-BE02FB0298C7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One-off purchase </a:t>
            </a:r>
            <a:r>
              <a:rPr lang="en-US"/>
              <a:t>for covering all devices during their lifespan​</a:t>
            </a:r>
          </a:p>
        </p:txBody>
      </p:sp>
      <p:sp>
        <p:nvSpPr>
          <p:cNvPr id="79" name="Espace réservé du texte 27">
            <a:extLst>
              <a:ext uri="{FF2B5EF4-FFF2-40B4-BE49-F238E27FC236}">
                <a16:creationId xmlns:a16="http://schemas.microsoft.com/office/drawing/2014/main" id="{CED3BD28-3747-A322-8810-495C0141109A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Competitive pricing </a:t>
            </a:r>
            <a:r>
              <a:rPr lang="en-US"/>
              <a:t>with no deductible​</a:t>
            </a:r>
          </a:p>
        </p:txBody>
      </p:sp>
      <p:sp>
        <p:nvSpPr>
          <p:cNvPr id="80" name="Espace réservé du texte 29">
            <a:extLst>
              <a:ext uri="{FF2B5EF4-FFF2-40B4-BE49-F238E27FC236}">
                <a16:creationId xmlns:a16="http://schemas.microsoft.com/office/drawing/2014/main" id="{26589D48-EB2E-EC1D-E353-DD7A1A2179AA}"/>
              </a:ext>
            </a:extLst>
          </p:cNvPr>
          <p:cNvSpPr txBox="1">
            <a:spLocks/>
          </p:cNvSpPr>
          <p:nvPr/>
        </p:nvSpPr>
        <p:spPr>
          <a:xfrm>
            <a:off x="19024462" y="6721497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Simplified and accelerated process with online ticketing tool</a:t>
            </a:r>
            <a:r>
              <a:rPr lang="en-US"/>
              <a:t>​</a:t>
            </a:r>
          </a:p>
        </p:txBody>
      </p:sp>
      <p:pic>
        <p:nvPicPr>
          <p:cNvPr id="81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6A71529D-7B7B-482C-47B7-CE915C0D556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8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09BC57C5-8374-4929-95B2-961608A6790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83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FBE9CF49-7128-AD8B-26A2-84A6FA8E9A2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84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5C4FEC9F-94AD-2E01-DEFE-0DAFFC32295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sp>
        <p:nvSpPr>
          <p:cNvPr id="86" name="Espace réservé du texte 9">
            <a:extLst>
              <a:ext uri="{FF2B5EF4-FFF2-40B4-BE49-F238E27FC236}">
                <a16:creationId xmlns:a16="http://schemas.microsoft.com/office/drawing/2014/main" id="{33F3FA22-E33D-6D62-E533-53B7709E7D9C}"/>
              </a:ext>
            </a:extLst>
          </p:cNvPr>
          <p:cNvSpPr txBox="1">
            <a:spLocks/>
          </p:cNvSpPr>
          <p:nvPr/>
        </p:nvSpPr>
        <p:spPr>
          <a:xfrm>
            <a:off x="5685823" y="10341372"/>
            <a:ext cx="3000977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Cover and ensure continuity of 100k devices across 5 countries in EU and UK which are subject to frequent breakage​</a:t>
            </a:r>
          </a:p>
        </p:txBody>
      </p:sp>
      <p:sp>
        <p:nvSpPr>
          <p:cNvPr id="87" name="Espace réservé du texte 10">
            <a:extLst>
              <a:ext uri="{FF2B5EF4-FFF2-40B4-BE49-F238E27FC236}">
                <a16:creationId xmlns:a16="http://schemas.microsoft.com/office/drawing/2014/main" id="{709A261C-61D2-D762-FA85-9DFA40BA6EEB}"/>
              </a:ext>
            </a:extLst>
          </p:cNvPr>
          <p:cNvSpPr txBox="1">
            <a:spLocks/>
          </p:cNvSpPr>
          <p:nvPr/>
        </p:nvSpPr>
        <p:spPr>
          <a:xfrm>
            <a:off x="8877326" y="10341372"/>
            <a:ext cx="5573460" cy="289202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End-to-end solution for all devices​​ including:</a:t>
            </a:r>
          </a:p>
          <a:p>
            <a:pPr marL="285750" indent="-285750">
              <a:buFontTx/>
              <a:buChar char="-"/>
            </a:pPr>
            <a:r>
              <a:rPr lang="en-US"/>
              <a:t>D+2 replacement </a:t>
            </a:r>
          </a:p>
          <a:p>
            <a:pPr marL="285750" indent="-285750">
              <a:buFontTx/>
              <a:buChar char="-"/>
            </a:pPr>
            <a:r>
              <a:rPr lang="en-US"/>
              <a:t>Dedicated spare parts and devices stock​​</a:t>
            </a:r>
          </a:p>
          <a:p>
            <a:pPr marL="285750" indent="-285750">
              <a:buFontTx/>
              <a:buChar char="-"/>
            </a:pPr>
            <a:r>
              <a:rPr lang="en-US"/>
              <a:t>Online portal to submit breakage</a:t>
            </a:r>
          </a:p>
        </p:txBody>
      </p:sp>
      <p:sp>
        <p:nvSpPr>
          <p:cNvPr id="88" name="Espace réservé du texte 18">
            <a:extLst>
              <a:ext uri="{FF2B5EF4-FFF2-40B4-BE49-F238E27FC236}">
                <a16:creationId xmlns:a16="http://schemas.microsoft.com/office/drawing/2014/main" id="{7F0F0A2D-F08D-50D3-372D-D8CF285EA0FA}"/>
              </a:ext>
            </a:extLst>
          </p:cNvPr>
          <p:cNvSpPr txBox="1">
            <a:spLocks/>
          </p:cNvSpPr>
          <p:nvPr/>
        </p:nvSpPr>
        <p:spPr>
          <a:xfrm>
            <a:off x="8972859" y="9349795"/>
            <a:ext cx="3398489" cy="406346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Aerospace</a:t>
            </a:r>
          </a:p>
        </p:txBody>
      </p:sp>
      <p:sp>
        <p:nvSpPr>
          <p:cNvPr id="89" name="Espace réservé du texte 34">
            <a:extLst>
              <a:ext uri="{FF2B5EF4-FFF2-40B4-BE49-F238E27FC236}">
                <a16:creationId xmlns:a16="http://schemas.microsoft.com/office/drawing/2014/main" id="{DEBF00B7-8AD3-9C17-1571-C70CB8600C95}"/>
              </a:ext>
            </a:extLst>
          </p:cNvPr>
          <p:cNvSpPr txBox="1">
            <a:spLocks/>
          </p:cNvSpPr>
          <p:nvPr/>
        </p:nvSpPr>
        <p:spPr>
          <a:xfrm>
            <a:off x="463088" y="9939302"/>
            <a:ext cx="4427022" cy="3544636"/>
          </a:xfrm>
          <a:prstGeom prst="rect">
            <a:avLst/>
          </a:prstGeom>
        </p:spPr>
        <p:txBody>
          <a:bodyPr/>
          <a:lstStyle>
            <a:lvl1pPr marL="450900" indent="-414900" algn="l" defTabSz="914400" rtl="0" eaLnBrk="1" latinLnBrk="0" hangingPunct="1">
              <a:spcBef>
                <a:spcPct val="20000"/>
              </a:spcBef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ontserra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Montserra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b="1"/>
              <a:t>Ensure service continuity </a:t>
            </a:r>
            <a:r>
              <a:rPr lang="en-US"/>
              <a:t>with dedicated team, fast repair/swap at D+1/D+3​​</a:t>
            </a:r>
          </a:p>
          <a:p>
            <a:pPr>
              <a:spcBef>
                <a:spcPts val="1800"/>
              </a:spcBef>
            </a:pPr>
            <a:r>
              <a:rPr lang="en-US" b="1"/>
              <a:t>Maintain devices residual value </a:t>
            </a:r>
            <a:r>
              <a:rPr lang="en-US"/>
              <a:t>with certified repair or new product​​</a:t>
            </a:r>
          </a:p>
          <a:p>
            <a:pPr>
              <a:spcBef>
                <a:spcPts val="1800"/>
              </a:spcBef>
            </a:pPr>
            <a:r>
              <a:rPr lang="en-US" b="1"/>
              <a:t>Reduce administrative workload </a:t>
            </a:r>
            <a:r>
              <a:rPr lang="en-US"/>
              <a:t>with dedicated portal to submit claim and one-off purchase​</a:t>
            </a:r>
          </a:p>
        </p:txBody>
      </p:sp>
      <p:sp>
        <p:nvSpPr>
          <p:cNvPr id="90" name="Espace réservé du texte 11">
            <a:extLst>
              <a:ext uri="{FF2B5EF4-FFF2-40B4-BE49-F238E27FC236}">
                <a16:creationId xmlns:a16="http://schemas.microsoft.com/office/drawing/2014/main" id="{07EE8157-ED67-9177-13B8-CC4A1A85BA63}"/>
              </a:ext>
            </a:extLst>
          </p:cNvPr>
          <p:cNvSpPr txBox="1">
            <a:spLocks/>
          </p:cNvSpPr>
          <p:nvPr/>
        </p:nvSpPr>
        <p:spPr>
          <a:xfrm>
            <a:off x="1551562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Clients using EcoCare​</a:t>
            </a:r>
          </a:p>
        </p:txBody>
      </p:sp>
      <p:sp>
        <p:nvSpPr>
          <p:cNvPr id="91" name="Espace réservé du texte 12">
            <a:extLst>
              <a:ext uri="{FF2B5EF4-FFF2-40B4-BE49-F238E27FC236}">
                <a16:creationId xmlns:a16="http://schemas.microsoft.com/office/drawing/2014/main" id="{1AD456AA-4FFD-E3D2-07A8-8079092CAFB8}"/>
              </a:ext>
            </a:extLst>
          </p:cNvPr>
          <p:cNvSpPr txBox="1">
            <a:spLocks/>
          </p:cNvSpPr>
          <p:nvPr/>
        </p:nvSpPr>
        <p:spPr>
          <a:xfrm>
            <a:off x="1824824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Devices covered per year​</a:t>
            </a:r>
          </a:p>
        </p:txBody>
      </p:sp>
      <p:sp>
        <p:nvSpPr>
          <p:cNvPr id="92" name="Espace réservé du texte 13">
            <a:extLst>
              <a:ext uri="{FF2B5EF4-FFF2-40B4-BE49-F238E27FC236}">
                <a16:creationId xmlns:a16="http://schemas.microsoft.com/office/drawing/2014/main" id="{93F9A438-7097-9B2F-005B-0111924EAD3F}"/>
              </a:ext>
            </a:extLst>
          </p:cNvPr>
          <p:cNvSpPr txBox="1">
            <a:spLocks/>
          </p:cNvSpPr>
          <p:nvPr/>
        </p:nvSpPr>
        <p:spPr>
          <a:xfrm>
            <a:off x="20980864" y="10931916"/>
            <a:ext cx="2537704" cy="845439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Managed tickets per year​</a:t>
            </a:r>
          </a:p>
        </p:txBody>
      </p:sp>
      <p:sp>
        <p:nvSpPr>
          <p:cNvPr id="93" name="Espace réservé du texte 20">
            <a:extLst>
              <a:ext uri="{FF2B5EF4-FFF2-40B4-BE49-F238E27FC236}">
                <a16:creationId xmlns:a16="http://schemas.microsoft.com/office/drawing/2014/main" id="{AE07E021-76E8-3EF2-1E35-91D92E25EB60}"/>
              </a:ext>
            </a:extLst>
          </p:cNvPr>
          <p:cNvSpPr txBox="1">
            <a:spLocks/>
          </p:cNvSpPr>
          <p:nvPr/>
        </p:nvSpPr>
        <p:spPr>
          <a:xfrm>
            <a:off x="1551562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&gt;500</a:t>
            </a:r>
          </a:p>
        </p:txBody>
      </p:sp>
      <p:sp>
        <p:nvSpPr>
          <p:cNvPr id="94" name="Espace réservé du texte 21">
            <a:extLst>
              <a:ext uri="{FF2B5EF4-FFF2-40B4-BE49-F238E27FC236}">
                <a16:creationId xmlns:a16="http://schemas.microsoft.com/office/drawing/2014/main" id="{84015933-C124-A777-710D-EEA06A617681}"/>
              </a:ext>
            </a:extLst>
          </p:cNvPr>
          <p:cNvSpPr txBox="1">
            <a:spLocks/>
          </p:cNvSpPr>
          <p:nvPr/>
        </p:nvSpPr>
        <p:spPr>
          <a:xfrm>
            <a:off x="1824824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&gt;340k</a:t>
            </a:r>
          </a:p>
        </p:txBody>
      </p:sp>
      <p:sp>
        <p:nvSpPr>
          <p:cNvPr id="95" name="Espace réservé du texte 22">
            <a:extLst>
              <a:ext uri="{FF2B5EF4-FFF2-40B4-BE49-F238E27FC236}">
                <a16:creationId xmlns:a16="http://schemas.microsoft.com/office/drawing/2014/main" id="{7169B87F-1E87-F8D0-8115-8ED7DF525BCC}"/>
              </a:ext>
            </a:extLst>
          </p:cNvPr>
          <p:cNvSpPr txBox="1">
            <a:spLocks/>
          </p:cNvSpPr>
          <p:nvPr/>
        </p:nvSpPr>
        <p:spPr>
          <a:xfrm>
            <a:off x="20980864" y="10253034"/>
            <a:ext cx="2537704" cy="58717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rgbClr val="3E0D81"/>
                </a:solidFill>
                <a:latin typeface="Montserrat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&gt;13k</a:t>
            </a:r>
          </a:p>
        </p:txBody>
      </p:sp>
      <p:pic>
        <p:nvPicPr>
          <p:cNvPr id="96" name="Picture 2">
            <a:extLst>
              <a:ext uri="{FF2B5EF4-FFF2-40B4-BE49-F238E27FC236}">
                <a16:creationId xmlns:a16="http://schemas.microsoft.com/office/drawing/2014/main" id="{BDBA0E04-4C04-B9BB-B291-532032EE4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6181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4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E0D58F90-754B-2B9C-45F1-6E5349DF0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9443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6">
            <a:extLst>
              <a:ext uri="{FF2B5EF4-FFF2-40B4-BE49-F238E27FC236}">
                <a16:creationId xmlns:a16="http://schemas.microsoft.com/office/drawing/2014/main" id="{D6B7BC5C-FA1F-A6A8-B346-73F24CD5F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7054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DCE6493E-0E9A-5115-5850-A5CB91FF270D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0" name="Picture 99">
            <a:hlinkClick r:id="rId14" action="ppaction://hlinksldjump" tooltip="Financing summary"/>
            <a:extLst>
              <a:ext uri="{FF2B5EF4-FFF2-40B4-BE49-F238E27FC236}">
                <a16:creationId xmlns:a16="http://schemas.microsoft.com/office/drawing/2014/main" id="{A7D3BA23-FB40-DD87-7A33-536C6C9D63A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6787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3E059B56-8366-35FE-F224-48DC5218578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779563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E059B56-8366-35FE-F224-48DC521857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>
            <a:extLst>
              <a:ext uri="{FF2B5EF4-FFF2-40B4-BE49-F238E27FC236}">
                <a16:creationId xmlns:a16="http://schemas.microsoft.com/office/drawing/2014/main" id="{50F054C1-AF0B-26AD-4376-1AD0ABA0CF5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8176136" y="411720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6A888D-685D-69D5-0848-DBE23C8A64A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EcoTwice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0E1F1C-6A96-D114-4AD4-0B4BE219C9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C6D684-8A2C-2BD0-9274-24FBAC44FED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FAB466F7-4621-27D8-B056-9E43EBDD414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4F6F6ACC-27CD-B706-D5C8-5DD7CE5E782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AM Services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9E70106C-FD2A-BBEC-A630-3643EC87865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06790" y="3214019"/>
            <a:ext cx="8416568" cy="5240495"/>
          </a:xfrm>
        </p:spPr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7E010598-499D-BDC6-0824-D7F81FA3B19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Offer employees a benefit to increase their satisfaction and reduce breakage rates​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514F37D5-E801-FFB7-4E49-7C43FA5BE40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Dedicated and personalized platform based on Econocom platform, enabling employees to purchase at very low cost.</a:t>
            </a:r>
          </a:p>
          <a:p>
            <a:r>
              <a:rPr lang="en-US">
                <a:sym typeface="Wingdings" panose="05000000000000000000" pitchFamily="2" charset="2"/>
              </a:rPr>
              <a:t></a:t>
            </a:r>
            <a:r>
              <a:rPr lang="en-US"/>
              <a:t> 40k units purchased, with a conversion rate of 80%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14C64667-6E60-CCDD-A409-B48E13CB832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Devices sold per year​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385FF9C2-58FF-A7BD-010E-3BA1C69BDC9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Of devices are bought by their users​ with </a:t>
            </a:r>
            <a:r>
              <a:rPr lang="en-US" err="1"/>
              <a:t>EcoTwice</a:t>
            </a:r>
            <a:endParaRPr lang="en-US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386DB48C-0E73-B93A-A1DC-ADAD3BE110B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Satisfaction rate (1 litigation over 1000 order)​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9871BEE5-CE49-4C12-D705-EAEA2A7D6AD9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F8649D81-FE8E-36C6-4693-1EA3674B593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Transport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BBD8734B-DF2E-E214-F16F-B231A7AC788E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&gt;25k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89043E72-A2AE-A8A0-C05B-E170AF15606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&gt;70%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FF2DE200-E4D7-D721-FF9F-CA834AFAF6BC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99.9%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196E33AD-4520-07EB-487E-D1AED3281D69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Platform “made in Econocom” </a:t>
            </a:r>
            <a:r>
              <a:rPr lang="en-US"/>
              <a:t>offering full flexibility and catalog of options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1C9C0538-8F2F-2E67-FE77-9375C3D690C4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Integrated in EASI offers </a:t>
            </a:r>
            <a:r>
              <a:rPr lang="en-US"/>
              <a:t>and compatible with all workplace assets and contracts​​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E50CB959-16FF-E1D5-8286-C2CD3A242E23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25299" y="5012943"/>
            <a:ext cx="7691438" cy="306667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Customizable sales price and product selection</a:t>
            </a:r>
          </a:p>
          <a:p>
            <a:pPr>
              <a:spcBef>
                <a:spcPts val="1800"/>
              </a:spcBef>
            </a:pPr>
            <a:r>
              <a:rPr lang="en-US" b="1"/>
              <a:t>Submission of associate and asset lists</a:t>
            </a:r>
          </a:p>
          <a:p>
            <a:pPr>
              <a:spcBef>
                <a:spcPts val="1800"/>
              </a:spcBef>
            </a:pPr>
            <a:r>
              <a:rPr lang="en-US" b="1"/>
              <a:t>Communication </a:t>
            </a:r>
            <a:r>
              <a:rPr lang="en-US"/>
              <a:t>regarding the purchase period</a:t>
            </a:r>
          </a:p>
          <a:p>
            <a:pPr>
              <a:spcBef>
                <a:spcPts val="1800"/>
              </a:spcBef>
            </a:pPr>
            <a:r>
              <a:rPr lang="en-US" b="1"/>
              <a:t>Monitoring of purchases </a:t>
            </a:r>
            <a:r>
              <a:rPr lang="en-US"/>
              <a:t>and secure payment processing</a:t>
            </a:r>
          </a:p>
          <a:p>
            <a:pPr>
              <a:spcBef>
                <a:spcPts val="1800"/>
              </a:spcBef>
            </a:pPr>
            <a:r>
              <a:rPr lang="en-US" b="1"/>
              <a:t>Packaging and management </a:t>
            </a:r>
            <a:r>
              <a:rPr lang="en-US"/>
              <a:t>of unsold equipment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D6DAF29C-F06A-5E16-DCC8-DCE9BCE74642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Offer your employees the chance to buy their professional devices</a:t>
            </a:r>
            <a:r>
              <a:rPr lang="en-US"/>
              <a:t>​​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B142A11E-0583-2B4B-A420-7F4BB28B2ACC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480388" cy="3544636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/>
              <a:t>Enhance employee satisfaction </a:t>
            </a:r>
            <a:r>
              <a:rPr lang="en-US"/>
              <a:t>offering possibility to buy their device at low costs​​</a:t>
            </a:r>
          </a:p>
          <a:p>
            <a:pPr>
              <a:spcBef>
                <a:spcPts val="1200"/>
              </a:spcBef>
            </a:pPr>
            <a:r>
              <a:rPr lang="en-US" b="1"/>
              <a:t>Reduce financial administrative workload </a:t>
            </a:r>
            <a:r>
              <a:rPr lang="en-US"/>
              <a:t>by outsourcing equipment end-of-life management​​</a:t>
            </a:r>
          </a:p>
          <a:p>
            <a:pPr>
              <a:spcBef>
                <a:spcPts val="1200"/>
              </a:spcBef>
            </a:pPr>
            <a:r>
              <a:rPr lang="en-US" b="1"/>
              <a:t>Reduce costs thanks to lower breakage rates and fewer claims</a:t>
            </a:r>
            <a:r>
              <a:rPr lang="en-US"/>
              <a:t>, as employees are better informed and more responsible</a:t>
            </a:r>
          </a:p>
        </p:txBody>
      </p:sp>
      <p:pic>
        <p:nvPicPr>
          <p:cNvPr id="1026" name="Picture 2" descr="Une image contenant Graphique, symbole, Police, capture d’écran&#10;&#10;Description générée automatiquement">
            <a:extLst>
              <a:ext uri="{FF2B5EF4-FFF2-40B4-BE49-F238E27FC236}">
                <a16:creationId xmlns:a16="http://schemas.microsoft.com/office/drawing/2014/main" id="{6FDD56FC-76D9-E2F1-CC4E-A87A27E2DFF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ne image contenant Graphique, symbole, art, cercle&#10;&#10;Description générée automatiquement">
            <a:extLst>
              <a:ext uri="{FF2B5EF4-FFF2-40B4-BE49-F238E27FC236}">
                <a16:creationId xmlns:a16="http://schemas.microsoft.com/office/drawing/2014/main" id="{15502F82-36AF-236E-44E3-D8F02F191494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5BF2A3F-BA23-48E5-EAC1-74AA301F518B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C406FF-C2F6-095C-D9FD-DBF81D631B7C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AF932ED3-7D46-2867-07C9-87A3E13FAA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27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FEC9ABBA-0D58-E0F1-8F58-3ED8ABF53EB5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28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180860A2-C108-3998-1B27-E7C39821B29B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29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9A474AA-9DCF-A9BA-59F8-B7D71EA3D5AF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31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1A83BAE2-24DD-7EE5-EAD2-F0EDB07DBE21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C05407DF-5A91-20BE-F821-9DB17E71172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4566" y="3787743"/>
            <a:ext cx="7691560" cy="448526"/>
          </a:xfrm>
        </p:spPr>
        <p:txBody>
          <a:bodyPr wrap="square"/>
          <a:lstStyle/>
          <a:p>
            <a:r>
              <a:rPr lang="en-US" b="1"/>
              <a:t>Tailor-made platform </a:t>
            </a:r>
            <a:r>
              <a:rPr lang="en-US"/>
              <a:t>providing employees the opportunity to purchase their professional equipment with:</a:t>
            </a:r>
          </a:p>
        </p:txBody>
      </p:sp>
      <p:sp>
        <p:nvSpPr>
          <p:cNvPr id="24" name="Espace réservé du texte 25">
            <a:extLst>
              <a:ext uri="{FF2B5EF4-FFF2-40B4-BE49-F238E27FC236}">
                <a16:creationId xmlns:a16="http://schemas.microsoft.com/office/drawing/2014/main" id="{D9180B53-77F6-95BC-FC44-13D3AAA41046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Dedicated team to design the platform</a:t>
            </a:r>
            <a:endParaRPr lang="en-US"/>
          </a:p>
        </p:txBody>
      </p:sp>
      <p:sp>
        <p:nvSpPr>
          <p:cNvPr id="25" name="Espace réservé du texte 25">
            <a:extLst>
              <a:ext uri="{FF2B5EF4-FFF2-40B4-BE49-F238E27FC236}">
                <a16:creationId xmlns:a16="http://schemas.microsoft.com/office/drawing/2014/main" id="{158A52E6-C40E-E195-7B5D-DBA861E63824}"/>
              </a:ext>
            </a:extLst>
          </p:cNvPr>
          <p:cNvSpPr txBox="1">
            <a:spLocks/>
          </p:cNvSpPr>
          <p:nvPr/>
        </p:nvSpPr>
        <p:spPr>
          <a:xfrm>
            <a:off x="19024462" y="4364741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Integrated supply-chain for device management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56725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0251710A-BAAC-4DD8-0BCC-17D2D80CA956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5356871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251710A-BAAC-4DD8-0BCC-17D2D80CA9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>
            <a:extLst>
              <a:ext uri="{FF2B5EF4-FFF2-40B4-BE49-F238E27FC236}">
                <a16:creationId xmlns:a16="http://schemas.microsoft.com/office/drawing/2014/main" id="{F01B9A3A-B1A1-FF11-29AF-9E2CF223B72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8576186" y="392670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7BB788-64F0-A8A8-0BF9-5B303F48EC1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EcoWipe</a:t>
            </a:r>
            <a:endParaRPr kumimoji="0" lang="en-US" sz="44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9AAC3C-EC9E-EB7C-7588-D694F7863F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technologies: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6F093-FE6A-1F7B-7D57-D988D5790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251057D-EBAF-E1AA-E6AC-C6F0D3FE025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96976EC2-06D9-B5AB-B9A8-77B779149E1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AM Services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3F072D42-4DAD-77B8-2202-6976B2BBE5C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Manage the entire end-of-life process for +10k devices (mix owned and leased), including complex multi-site pick-ups, audit and inventory to separate rented from owned devices and WEEE management​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D8AD3E4C-1856-EA27-3485-B0DC2BA0294C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err="1"/>
              <a:t>EcoWipe</a:t>
            </a:r>
            <a:r>
              <a:rPr lang="en-US"/>
              <a:t> solution adapted to client constraints over one single point of contact with:</a:t>
            </a:r>
          </a:p>
          <a:p>
            <a:pPr marL="285750" indent="-285750">
              <a:buFontTx/>
              <a:buChar char="-"/>
            </a:pPr>
            <a:r>
              <a:rPr lang="en-US"/>
              <a:t>10 picking over 12 months</a:t>
            </a:r>
          </a:p>
          <a:p>
            <a:pPr marL="285750" indent="-285750">
              <a:buFontTx/>
              <a:buChar char="-"/>
            </a:pPr>
            <a:r>
              <a:rPr lang="en-US"/>
              <a:t>Complete inventory of devices</a:t>
            </a:r>
          </a:p>
          <a:p>
            <a:pPr marL="285750" indent="-285750">
              <a:buFontTx/>
              <a:buChar char="-"/>
            </a:pPr>
            <a:r>
              <a:rPr lang="en-US"/>
              <a:t>Erasure certificates and physical data destruction for special devices​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36205DB3-975D-ECB8-B92E-07217D79EC0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20980864" y="10931916"/>
            <a:ext cx="2537704" cy="845439"/>
          </a:xfrm>
        </p:spPr>
        <p:txBody>
          <a:bodyPr/>
          <a:lstStyle/>
          <a:p>
            <a:r>
              <a:rPr lang="en-US"/>
              <a:t>Clients using the solution​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7A22FC12-3E39-5669-695F-7FA30A80181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Erased devices per year​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E2774948-9E2B-EB46-7E33-28A3D66A78D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5515623" y="10931916"/>
            <a:ext cx="2537704" cy="845439"/>
          </a:xfrm>
        </p:spPr>
        <p:txBody>
          <a:bodyPr/>
          <a:lstStyle/>
          <a:p>
            <a:r>
              <a:rPr lang="en-US"/>
              <a:t>Of devices returned are correctly wiped​ in Europe</a:t>
            </a:r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0BA0D6EB-9039-77D2-FE74-B4F1267A89AA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70812" y="12882235"/>
            <a:ext cx="6231786" cy="676932"/>
          </a:xfrm>
          <a:prstGeom prst="rect">
            <a:avLst/>
          </a:prstGeo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01DB848-AEE4-0FE0-1763-4A26B8995B0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Insurance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A71E5387-ABAD-FE54-C463-7625BF2AB999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20980864" y="10253034"/>
            <a:ext cx="2537704" cy="587174"/>
          </a:xfrm>
        </p:spPr>
        <p:txBody>
          <a:bodyPr/>
          <a:lstStyle/>
          <a:p>
            <a:r>
              <a:rPr lang="en-US"/>
              <a:t>&gt;20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0E92F92F-74FD-1B06-B1C1-C5C19076F9F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&gt;150k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E53DFE4F-6FF3-3B61-1C4B-A5E2FB1FE332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15515623" y="10253034"/>
            <a:ext cx="2537704" cy="587174"/>
          </a:xfrm>
        </p:spPr>
        <p:txBody>
          <a:bodyPr/>
          <a:lstStyle/>
          <a:p>
            <a:r>
              <a:rPr lang="en-US"/>
              <a:t>&lt;10%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E36EA50B-990B-7119-0C37-A8AA7A1986FA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3" y="3186362"/>
            <a:ext cx="4472735" cy="832714"/>
          </a:xfrm>
        </p:spPr>
        <p:txBody>
          <a:bodyPr/>
          <a:lstStyle/>
          <a:p>
            <a:r>
              <a:rPr lang="en-US" b="1"/>
              <a:t>Certified audit and test with strong partnership</a:t>
            </a:r>
            <a:r>
              <a:rPr lang="en-US"/>
              <a:t> with proof of test of more than 10 components​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D549353F-C123-2ECF-8D61-55371B3C2B8E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13882" y="4364741"/>
            <a:ext cx="4472735" cy="832714"/>
          </a:xfrm>
        </p:spPr>
        <p:txBody>
          <a:bodyPr/>
          <a:lstStyle/>
          <a:p>
            <a:r>
              <a:rPr lang="en-US" b="1"/>
              <a:t>Transparent process </a:t>
            </a:r>
            <a:r>
              <a:rPr lang="en-US"/>
              <a:t>by tracking all steps and assets from picking to the sales on the </a:t>
            </a:r>
            <a:r>
              <a:rPr lang="en-US" err="1"/>
              <a:t>ITAD</a:t>
            </a:r>
            <a:r>
              <a:rPr lang="en-US"/>
              <a:t> market​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458F2303-D4D2-5EB1-12FE-A45885ECD2A7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Cleaning report with official certification​​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95D88F67-1BA3-69E9-E34D-683FE2D5FD01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Tailor-made process to ensure compliance </a:t>
            </a:r>
            <a:r>
              <a:rPr lang="en-US"/>
              <a:t>with company policy​​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515D4BF3-4E5C-8E49-18CF-967E67622E44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63087" y="3991437"/>
            <a:ext cx="7691438" cy="4043362"/>
          </a:xfrm>
        </p:spPr>
        <p:txBody>
          <a:bodyPr/>
          <a:lstStyle/>
          <a:p>
            <a:r>
              <a:rPr lang="en-US" b="1"/>
              <a:t>Certified solution to clean data </a:t>
            </a:r>
            <a:r>
              <a:rPr lang="en-US"/>
              <a:t>on devices during end-life management with 3 levels of cleaning: </a:t>
            </a:r>
          </a:p>
          <a:p>
            <a:pPr lvl="1"/>
            <a:r>
              <a:rPr lang="en-US"/>
              <a:t>Data erasure</a:t>
            </a:r>
          </a:p>
          <a:p>
            <a:pPr lvl="1"/>
            <a:r>
              <a:rPr lang="en-US"/>
              <a:t>Degaussing</a:t>
            </a:r>
          </a:p>
          <a:p>
            <a:pPr lvl="1"/>
            <a:r>
              <a:rPr lang="en-US"/>
              <a:t>Shredding​</a:t>
            </a:r>
          </a:p>
          <a:p>
            <a:pPr marL="457200" lvl="1" indent="0">
              <a:buNone/>
            </a:pPr>
            <a:endParaRPr lang="en-US"/>
          </a:p>
          <a:p>
            <a:r>
              <a:rPr lang="en-US" b="1"/>
              <a:t>Automatized end of contract reports connected to our asset management solution </a:t>
            </a:r>
            <a:r>
              <a:rPr lang="en-US"/>
              <a:t>with complete visibility on activities and certification of erasure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E0C9D56A-3955-7F0C-9AC6-BE9A442C946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Ensure your devices are properly cleaned </a:t>
            </a:r>
            <a:r>
              <a:rPr lang="en-US"/>
              <a:t>with end-of-life​​ certification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174B69A0-F837-7F5F-99B3-D25C44381706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314476" cy="354463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Reduce administrative workload </a:t>
            </a:r>
            <a:r>
              <a:rPr lang="en-US"/>
              <a:t>through automated end-of-contract reports and single point of contact​</a:t>
            </a:r>
          </a:p>
          <a:p>
            <a:pPr>
              <a:spcBef>
                <a:spcPts val="1800"/>
              </a:spcBef>
            </a:pPr>
            <a:r>
              <a:rPr lang="en-US" b="1"/>
              <a:t>Enhance data security </a:t>
            </a:r>
            <a:r>
              <a:rPr lang="en-US"/>
              <a:t>with certified data cleaning to ensures complete data destruction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8CAFD50-85F6-1DAD-9181-7E864D59C3E6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7053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Une image contenant Graphique, symbole, cercle, logo&#10;&#10;Description générée automatiquement">
            <a:extLst>
              <a:ext uri="{FF2B5EF4-FFF2-40B4-BE49-F238E27FC236}">
                <a16:creationId xmlns:a16="http://schemas.microsoft.com/office/drawing/2014/main" id="{318D1B8B-1A90-2B21-B6CC-E98292891008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DF1D20C-8071-7BB4-F14F-2FADD8897533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61813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Espace réservé pour une image  16">
            <a:extLst>
              <a:ext uri="{FF2B5EF4-FFF2-40B4-BE49-F238E27FC236}">
                <a16:creationId xmlns:a16="http://schemas.microsoft.com/office/drawing/2014/main" id="{46E3B447-4E81-AC4C-8652-FC9015DC4D4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99064" y="2951994"/>
            <a:ext cx="9052560" cy="5764545"/>
          </a:xfrm>
        </p:spPr>
      </p:pic>
      <p:pic>
        <p:nvPicPr>
          <p:cNvPr id="2" name="Picture 1">
            <a:hlinkClick r:id="rId12" action="ppaction://hlinksldjump" tooltip="Financing summary"/>
            <a:extLst>
              <a:ext uri="{FF2B5EF4-FFF2-40B4-BE49-F238E27FC236}">
                <a16:creationId xmlns:a16="http://schemas.microsoft.com/office/drawing/2014/main" id="{AD3841F0-EAA2-2A58-9886-327C1728743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36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59D1C3FC-6D6A-AD24-1E99-C88C6FA5840C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38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E8A098DC-ADE1-B3EC-133A-35E3BFAD61F2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0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8DBD9CD3-1437-80C5-D109-9BC4C4DAEF58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2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FAE34D81-4A99-4569-6279-56C3A459A99C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256653203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4BBA9BC1-F2D9-437C-DDA2-47D0503D8E6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21975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BBA9BC1-F2D9-437C-DDA2-47D0503D8E6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F0F483-DD80-657A-6B3D-247A7366A0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Refurbishment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42810C-5479-B651-E66C-CE037DD00CF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Key partners and certifications:</a:t>
            </a:r>
          </a:p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515DAC3-EB67-71B1-9029-5C4C93C16AA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37F71033-325D-CD85-EEC7-D73278E320F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EEE77775-B7B9-BE96-CBEA-5639467E151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AM Services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BB9E3BD0-EEA5-71C3-0F1E-D63E80BA6258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49590" y="2549466"/>
            <a:ext cx="9957816" cy="6341000"/>
          </a:xfrm>
        </p:spPr>
      </p:pic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7C30427D-E736-ABB1-A2FE-49C0D133546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 wrap="square"/>
          <a:lstStyle/>
          <a:p>
            <a:r>
              <a:rPr lang="en-US"/>
              <a:t>Support of the entire refurbishing cycle for all workplace assets including:​​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C3448D30-1544-990E-5ED6-E4B2D45E9AB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12K devices to process (laptop, desktop, monitors) across 3 countries (France, Germany, Belgium) within 1 month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93DD078A-4E9F-5F0D-BEE1-8E85123F0BE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Refurbishment of the fleet, including:</a:t>
            </a:r>
          </a:p>
          <a:p>
            <a:pPr marL="285750" indent="-285750">
              <a:buFontTx/>
              <a:buChar char="-"/>
            </a:pPr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L</a:t>
            </a:r>
            <a:r>
              <a:rPr lang="en-US"/>
              <a:t>ogistics to collect al devices</a:t>
            </a:r>
          </a:p>
          <a:p>
            <a:pPr marL="285750" indent="-285750">
              <a:buFontTx/>
              <a:buChar char="-"/>
            </a:pPr>
            <a:r>
              <a:rPr lang="en-US"/>
              <a:t>Auditing of the fleet</a:t>
            </a:r>
          </a:p>
          <a:p>
            <a:pPr marL="285750" indent="-285750">
              <a:buFontTx/>
              <a:buChar char="-"/>
            </a:pPr>
            <a:r>
              <a:rPr lang="en-US"/>
              <a:t>Certified data erasure</a:t>
            </a:r>
          </a:p>
          <a:p>
            <a:pPr marL="285750" indent="-285750">
              <a:buFontTx/>
              <a:buChar char="-"/>
            </a:pPr>
            <a:r>
              <a:rPr lang="en-US"/>
              <a:t>CSR report and WEEE management </a:t>
            </a:r>
          </a:p>
          <a:p>
            <a:r>
              <a:rPr lang="en-US">
                <a:sym typeface="Wingdings" panose="05000000000000000000" pitchFamily="2" charset="2"/>
              </a:rPr>
              <a:t></a:t>
            </a:r>
            <a:r>
              <a:rPr lang="en-US"/>
              <a:t> </a:t>
            </a:r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€550k immediate cash, 2,350,000 kg eq. CO2 avoided, and 418 FTEs mobilized for the work​</a:t>
            </a:r>
            <a:r>
              <a:rPr lang="en-US" sz="1800" b="0" i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​</a:t>
            </a:r>
            <a:endParaRPr lang="en-US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880A1F13-0B44-CBA3-C77E-40D5153E6DC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8258825" y="10931916"/>
            <a:ext cx="2537704" cy="845439"/>
          </a:xfrm>
        </p:spPr>
        <p:txBody>
          <a:bodyPr/>
          <a:lstStyle/>
          <a:p>
            <a:r>
              <a:rPr lang="en-US"/>
              <a:t>Refurbish devices per year by Econocom Factory​</a:t>
            </a:r>
          </a:p>
        </p:txBody>
      </p:sp>
      <p:pic>
        <p:nvPicPr>
          <p:cNvPr id="20" name="Picture Placeholder 19" descr="A close-up of a logo&#10;&#10;Description automatically generated">
            <a:extLst>
              <a:ext uri="{FF2B5EF4-FFF2-40B4-BE49-F238E27FC236}">
                <a16:creationId xmlns:a16="http://schemas.microsoft.com/office/drawing/2014/main" id="{49076D12-A12C-A600-A13A-0DECAEF98D11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0" r="17031" b="940"/>
          <a:stretch/>
        </p:blipFill>
        <p:spPr>
          <a:xfrm>
            <a:off x="18200093" y="12815684"/>
            <a:ext cx="6187082" cy="810032"/>
          </a:xfrm>
        </p:spPr>
      </p:pic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C7F23BBA-FAC3-0CDE-5AF7-FDD7762374D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Energy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4ED1A5FC-762B-7282-7529-21A7020B8E27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8258825" y="10253034"/>
            <a:ext cx="2537704" cy="587174"/>
          </a:xfrm>
        </p:spPr>
        <p:txBody>
          <a:bodyPr/>
          <a:lstStyle/>
          <a:p>
            <a:r>
              <a:rPr lang="en-US"/>
              <a:t>&gt;150k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C4E88901-C071-55AF-7A64-49AA7D4380B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70182" y="4364741"/>
            <a:ext cx="4472735" cy="832714"/>
          </a:xfrm>
        </p:spPr>
        <p:txBody>
          <a:bodyPr/>
          <a:lstStyle/>
          <a:p>
            <a:r>
              <a:rPr lang="en-US" b="1"/>
              <a:t>Strong international partnerships </a:t>
            </a:r>
            <a:r>
              <a:rPr lang="en-US"/>
              <a:t>ensure comprehensive, high-quality refurbishing services worldwide​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542BC106-921C-FEB7-F6E4-3060052926F2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Certified company</a:t>
            </a:r>
            <a:r>
              <a:rPr lang="en-US"/>
              <a:t> with </a:t>
            </a:r>
            <a:r>
              <a:rPr lang="en-US" err="1"/>
              <a:t>Ecovadis</a:t>
            </a:r>
            <a:r>
              <a:rPr lang="en-US"/>
              <a:t> Gold and Science Based Targets initiative (SBTi)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B07A2A8A-711F-6A7B-BE72-5CEA9DCC174D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4687434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Full equipment processing </a:t>
            </a:r>
            <a:r>
              <a:rPr lang="en-US"/>
              <a:t>including:</a:t>
            </a:r>
          </a:p>
          <a:p>
            <a:pPr lvl="1">
              <a:spcBef>
                <a:spcPts val="600"/>
              </a:spcBef>
            </a:pPr>
            <a:r>
              <a:rPr lang="en-US"/>
              <a:t>Reception</a:t>
            </a:r>
          </a:p>
          <a:p>
            <a:pPr lvl="1">
              <a:spcBef>
                <a:spcPts val="600"/>
              </a:spcBef>
            </a:pPr>
            <a:r>
              <a:rPr lang="en-US"/>
              <a:t>Audit</a:t>
            </a:r>
          </a:p>
          <a:p>
            <a:pPr lvl="1">
              <a:spcBef>
                <a:spcPts val="600"/>
              </a:spcBef>
            </a:pPr>
            <a:r>
              <a:rPr lang="en-US"/>
              <a:t>Data erasure</a:t>
            </a:r>
          </a:p>
          <a:p>
            <a:pPr lvl="1">
              <a:spcBef>
                <a:spcPts val="600"/>
              </a:spcBef>
            </a:pPr>
            <a:r>
              <a:rPr lang="en-US"/>
              <a:t>Refurbishing</a:t>
            </a:r>
          </a:p>
          <a:p>
            <a:pPr lvl="1">
              <a:spcBef>
                <a:spcPts val="600"/>
              </a:spcBef>
            </a:pPr>
            <a:r>
              <a:rPr lang="en-US"/>
              <a:t>Waste treatment (WEEE)</a:t>
            </a:r>
          </a:p>
          <a:p>
            <a:pPr lvl="1">
              <a:spcBef>
                <a:spcPts val="600"/>
              </a:spcBef>
            </a:pPr>
            <a:r>
              <a:rPr lang="en-US"/>
              <a:t>Revaluation​​</a:t>
            </a:r>
          </a:p>
          <a:p>
            <a:pPr>
              <a:spcBef>
                <a:spcPts val="1800"/>
              </a:spcBef>
            </a:pPr>
            <a:r>
              <a:rPr lang="en-US" b="1"/>
              <a:t>Monitoring and reporting </a:t>
            </a:r>
            <a:r>
              <a:rPr lang="en-US"/>
              <a:t>with operational reporting, certificate of deletion and waste tracking slip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75832F59-1E73-1D61-9297-2B38506BB9C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 b="1"/>
              <a:t>Breathe new life into your devices </a:t>
            </a:r>
            <a:r>
              <a:rPr lang="en-US"/>
              <a:t>with end-to-end refurbishment solutions</a:t>
            </a:r>
            <a:endParaRPr lang="en-US" b="1"/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DD14D17A-DDA7-E5F2-3F1D-9838699B1B98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457256" cy="354463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Achieve significant reduction in equipment costs and maximize asset value </a:t>
            </a:r>
          </a:p>
          <a:p>
            <a:pPr>
              <a:spcBef>
                <a:spcPts val="1800"/>
              </a:spcBef>
            </a:pPr>
            <a:r>
              <a:rPr lang="en-US" b="1"/>
              <a:t>Promote sustainable practices </a:t>
            </a:r>
            <a:r>
              <a:rPr lang="en-US"/>
              <a:t>and adhere to WEEE regulations, reducing carbon footprint​​</a:t>
            </a:r>
          </a:p>
          <a:p>
            <a:pPr>
              <a:spcBef>
                <a:spcPts val="1800"/>
              </a:spcBef>
            </a:pPr>
            <a:r>
              <a:rPr lang="en-US" b="1"/>
              <a:t>Streamline end-to-end management of the asset lifecycle </a:t>
            </a:r>
            <a:r>
              <a:rPr lang="en-US"/>
              <a:t>to minimize downtime and enhance productivity</a:t>
            </a:r>
          </a:p>
        </p:txBody>
      </p:sp>
      <p:pic>
        <p:nvPicPr>
          <p:cNvPr id="6146" name="Picture 2" descr="Une image contenant Graphique, cercle, symbole, art&#10;&#10;Description générée automatiquement">
            <a:extLst>
              <a:ext uri="{FF2B5EF4-FFF2-40B4-BE49-F238E27FC236}">
                <a16:creationId xmlns:a16="http://schemas.microsoft.com/office/drawing/2014/main" id="{D0155B01-E6E1-C5FF-1DE5-CD3EEE2940B3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5015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Espace réservé pour une image  23" descr="Une image contenant Graphique, dessin humoristique, graphisme, clipart&#10;&#10;Description générée automatiquement">
            <a:extLst>
              <a:ext uri="{FF2B5EF4-FFF2-40B4-BE49-F238E27FC236}">
                <a16:creationId xmlns:a16="http://schemas.microsoft.com/office/drawing/2014/main" id="{15F70307-2C5D-A6F6-B886-AEB4B9155BDB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8442836" y="335520"/>
            <a:ext cx="5258814" cy="3195444"/>
          </a:xfrm>
        </p:spPr>
      </p:pic>
      <p:pic>
        <p:nvPicPr>
          <p:cNvPr id="13" name="Picture 12">
            <a:hlinkClick r:id="rId10" action="ppaction://hlinksldjump" tooltip="Financing summary"/>
            <a:extLst>
              <a:ext uri="{FF2B5EF4-FFF2-40B4-BE49-F238E27FC236}">
                <a16:creationId xmlns:a16="http://schemas.microsoft.com/office/drawing/2014/main" id="{BAF53E74-F49C-B1C8-CA19-70C44D6AC10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1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737E8146-D768-6555-F660-6723201BE98E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22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92CB1BA-4785-04DC-7C39-1C43834FC46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23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16A6A7F-90BE-D4C2-F861-036E45588EA1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25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1B2BC280-17B3-48A0-61C6-C4D760944DD5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  <p:sp>
        <p:nvSpPr>
          <p:cNvPr id="14" name="Espace réservé du texte 25">
            <a:extLst>
              <a:ext uri="{FF2B5EF4-FFF2-40B4-BE49-F238E27FC236}">
                <a16:creationId xmlns:a16="http://schemas.microsoft.com/office/drawing/2014/main" id="{121A8BDF-7CCC-E8C7-9BA9-40D8A6723CB3}"/>
              </a:ext>
            </a:extLst>
          </p:cNvPr>
          <p:cNvSpPr txBox="1">
            <a:spLocks/>
          </p:cNvSpPr>
          <p:nvPr/>
        </p:nvSpPr>
        <p:spPr>
          <a:xfrm>
            <a:off x="19024462" y="3186362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Company-owned refurbishing factory</a:t>
            </a:r>
            <a:r>
              <a:rPr lang="en-US"/>
              <a:t> in France</a:t>
            </a:r>
          </a:p>
        </p:txBody>
      </p:sp>
      <p:sp>
        <p:nvSpPr>
          <p:cNvPr id="15" name="Espace réservé du texte 29">
            <a:extLst>
              <a:ext uri="{FF2B5EF4-FFF2-40B4-BE49-F238E27FC236}">
                <a16:creationId xmlns:a16="http://schemas.microsoft.com/office/drawing/2014/main" id="{25CB93AA-0FBF-F3BC-976D-5C9EFE0B18B4}"/>
              </a:ext>
            </a:extLst>
          </p:cNvPr>
          <p:cNvSpPr txBox="1">
            <a:spLocks/>
          </p:cNvSpPr>
          <p:nvPr/>
        </p:nvSpPr>
        <p:spPr>
          <a:xfrm>
            <a:off x="19024462" y="5543119"/>
            <a:ext cx="4472735" cy="832714"/>
          </a:xfrm>
          <a:prstGeom prst="rect">
            <a:avLst/>
          </a:prstGeom>
        </p:spPr>
        <p:txBody>
          <a:bodyPr wrap="square" lIns="90000" tIns="0" b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100000"/>
              <a:buFont typeface="Arial" panose="020B0604020202020204" pitchFamily="34" charset="0"/>
              <a:buNone/>
              <a:defRPr sz="1800" b="0" i="0" kern="1200">
                <a:solidFill>
                  <a:srgbClr val="3E0D81"/>
                </a:solidFill>
                <a:latin typeface="Montserrat Medium" pitchFamily="2" charset="77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Dedicated supply-chain and expert team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59765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A53CF418-5ED3-E8A4-195E-1628A002D5EB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182262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53CF418-5ED3-E8A4-195E-1628A002D5E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>
            <a:extLst>
              <a:ext uri="{FF2B5EF4-FFF2-40B4-BE49-F238E27FC236}">
                <a16:creationId xmlns:a16="http://schemas.microsoft.com/office/drawing/2014/main" id="{AF333497-6705-6AF1-DA9E-FACA79F188EE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9120023" y="576018"/>
            <a:ext cx="4780740" cy="2904949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552FE2-2DBD-EAA5-8536-EB0CFD3FB9B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Equipment finance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986F99-FDC9-316A-F5BA-AEB517469F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BDE5F9B-582A-DC4C-CF5D-55829F43B2E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33384A69-BFC2-C8A9-047F-060B146A343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2F5F14D8-DF5A-64FC-45D4-87CF219C1A7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Financial Offers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EFA8D6F8-7186-ED3D-AF4E-99F11A8C61C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Obtain new financing solution to continue investments (€4M one shot + €1M later) with a tight schedule and a limited cost on operations​</a:t>
            </a:r>
            <a:endParaRPr lang="en-US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8CFD60FE-4154-B426-CF3C-6C79F5D4881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Sales </a:t>
            </a:r>
            <a:r>
              <a:rPr lang="en-US">
                <a:highlight>
                  <a:srgbClr val="F5F5F5"/>
                </a:highlight>
                <a:latin typeface="Montserrat" panose="00000500000000000000" pitchFamily="2" charset="0"/>
              </a:rPr>
              <a:t>&amp;</a:t>
            </a:r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 </a:t>
            </a:r>
            <a:r>
              <a:rPr lang="en-US">
                <a:highlight>
                  <a:srgbClr val="F5F5F5"/>
                </a:highlight>
                <a:latin typeface="Montserrat" panose="00000500000000000000" pitchFamily="2" charset="0"/>
              </a:rPr>
              <a:t>L</a:t>
            </a:r>
            <a:r>
              <a:rPr lang="en-US" sz="1800" b="0" i="0" u="none" strike="noStrike">
                <a:solidFill>
                  <a:srgbClr val="3E0D81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easeback on all business assets for rapid cash injection​</a:t>
            </a:r>
            <a:r>
              <a:rPr lang="en-US" sz="1800" b="0" i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Montserrat" panose="00000500000000000000" pitchFamily="2" charset="0"/>
              </a:rPr>
              <a:t>​</a:t>
            </a:r>
            <a:endParaRPr lang="en-US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4B293EF3-08F9-821A-AF56-69DE1F0CA8AE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7160948" y="10931916"/>
            <a:ext cx="2537704" cy="845439"/>
          </a:xfrm>
        </p:spPr>
        <p:txBody>
          <a:bodyPr/>
          <a:lstStyle/>
          <a:p>
            <a:r>
              <a:rPr lang="en-US"/>
              <a:t>Average duration of funding​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07F808A-9275-F3D3-A06A-BEB92B36C60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9893568" y="10931916"/>
            <a:ext cx="2537704" cy="845439"/>
          </a:xfrm>
        </p:spPr>
        <p:txBody>
          <a:bodyPr/>
          <a:lstStyle/>
          <a:p>
            <a:r>
              <a:rPr lang="en-US"/>
              <a:t>Non-IT equipment financed by year​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FC71CD17-FFF4-0F93-70B4-9FBB8B0A26CC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3250AC3E-CE74-5B91-3ABB-FE8B8D9545B0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/>
              <a:t>Retail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D3F6AE73-4603-F979-9349-1755E15D4794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7160948" y="10253034"/>
            <a:ext cx="2537704" cy="587174"/>
          </a:xfrm>
        </p:spPr>
        <p:txBody>
          <a:bodyPr/>
          <a:lstStyle/>
          <a:p>
            <a:r>
              <a:rPr lang="en-US"/>
              <a:t>4 weeks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66E34C42-DB18-FCBA-A0D6-498286297C5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9893568" y="10253034"/>
            <a:ext cx="2537704" cy="587174"/>
          </a:xfrm>
        </p:spPr>
        <p:txBody>
          <a:bodyPr/>
          <a:lstStyle/>
          <a:p>
            <a:r>
              <a:rPr lang="en-US"/>
              <a:t>€300m​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A73D035A-0061-EE6B-F9A1-FCCC33B7FB9C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Tailor-made solution to meet</a:t>
            </a:r>
            <a:br>
              <a:rPr lang="en-US" b="1"/>
            </a:br>
            <a:r>
              <a:rPr lang="en-US" b="1"/>
              <a:t>your needs and constraints​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2AB82F46-5AC2-AD44-33F7-69AB303E76FB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Handling of advance payments </a:t>
            </a:r>
            <a:r>
              <a:rPr lang="en-US"/>
              <a:t>with suppliers during the deployment of new equipment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95E154C8-E3C7-9C78-1104-BB605351B704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Fastest financing solution </a:t>
            </a:r>
            <a:r>
              <a:rPr lang="en-US"/>
              <a:t>(4 weeks in average)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EAB170FC-6BB7-2004-A5C0-6ABAD5EF090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Possibility to structure cross-border deals ​with very wide range of assets </a:t>
            </a:r>
            <a:r>
              <a:rPr lang="en-US"/>
              <a:t>(except real estate)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63AD0401-3414-34AB-90FE-5F5EE350CAF7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96672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Non-IT equipment financing solution as an alternative to traditional banking </a:t>
            </a:r>
            <a:r>
              <a:rPr lang="en-US"/>
              <a:t>offering:</a:t>
            </a:r>
            <a:r>
              <a:rPr lang="en-US" b="1"/>
              <a:t> </a:t>
            </a:r>
          </a:p>
          <a:p>
            <a:pPr lvl="1">
              <a:spcBef>
                <a:spcPts val="600"/>
              </a:spcBef>
            </a:pPr>
            <a:r>
              <a:rPr lang="en-US" b="1"/>
              <a:t>A new approach to asset financing </a:t>
            </a:r>
            <a:r>
              <a:rPr lang="en-US"/>
              <a:t>(except real estate)</a:t>
            </a:r>
          </a:p>
          <a:p>
            <a:pPr lvl="1">
              <a:spcBef>
                <a:spcPts val="600"/>
              </a:spcBef>
            </a:pPr>
            <a:r>
              <a:rPr lang="en-US" b="1"/>
              <a:t>Enhanced financial flexibility </a:t>
            </a:r>
            <a:r>
              <a:rPr lang="en-US"/>
              <a:t>with strong financial partnership​​</a:t>
            </a:r>
            <a:endParaRPr lang="en-US" b="1"/>
          </a:p>
          <a:p>
            <a:pPr>
              <a:spcBef>
                <a:spcPts val="1800"/>
              </a:spcBef>
            </a:pPr>
            <a:r>
              <a:rPr lang="en-US" b="1"/>
              <a:t>Flexible financing options:​​</a:t>
            </a:r>
          </a:p>
          <a:p>
            <a:pPr lvl="1">
              <a:spcBef>
                <a:spcPts val="600"/>
              </a:spcBef>
            </a:pPr>
            <a:r>
              <a:rPr lang="en-US" b="1"/>
              <a:t>Sales &amp; Leaseback</a:t>
            </a:r>
            <a:r>
              <a:rPr lang="en-US"/>
              <a:t>: unlocks instant cash flow by converting existing equipment into liquid capital​​</a:t>
            </a:r>
          </a:p>
          <a:p>
            <a:pPr lvl="1">
              <a:spcBef>
                <a:spcPts val="600"/>
              </a:spcBef>
            </a:pPr>
            <a:r>
              <a:rPr lang="en-US" b="1"/>
              <a:t>New equipment financing</a:t>
            </a:r>
            <a:r>
              <a:rPr lang="en-US"/>
              <a:t>: facilitates growth by financing new equipment, supporting expansion and operational efficiency​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7D364619-7A00-3DCB-FE23-F5F0193EEBC9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541124" y="1326455"/>
            <a:ext cx="17066014" cy="1276858"/>
          </a:xfrm>
        </p:spPr>
        <p:txBody>
          <a:bodyPr/>
          <a:lstStyle/>
          <a:p>
            <a:r>
              <a:rPr lang="en-US"/>
              <a:t>Use </a:t>
            </a:r>
            <a:r>
              <a:rPr lang="en-US" b="1"/>
              <a:t>alternative financing </a:t>
            </a:r>
            <a:r>
              <a:rPr lang="en-US"/>
              <a:t>for your Non-IT equipment​​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3B6490FB-BF84-8210-462D-D17F38D284C9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7" y="9939302"/>
            <a:ext cx="4776545" cy="354463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Simplify access to funds </a:t>
            </a:r>
            <a:r>
              <a:rPr lang="en-US"/>
              <a:t>with easy procedures, no covenant and straightforward contracts​</a:t>
            </a:r>
          </a:p>
          <a:p>
            <a:pPr>
              <a:spcBef>
                <a:spcPts val="1800"/>
              </a:spcBef>
            </a:pPr>
            <a:r>
              <a:rPr lang="en-US" b="1"/>
              <a:t>Increase financing capacity by diversifying funding sources </a:t>
            </a:r>
            <a:r>
              <a:rPr lang="en-US"/>
              <a:t>with more suitable options for non-IT equipment​​</a:t>
            </a:r>
          </a:p>
          <a:p>
            <a:pPr>
              <a:spcBef>
                <a:spcPts val="1800"/>
              </a:spcBef>
            </a:pPr>
            <a:r>
              <a:rPr lang="en-US" b="1"/>
              <a:t>Ensure fast funding and immediate liquidity </a:t>
            </a:r>
            <a:r>
              <a:rPr lang="en-US"/>
              <a:t>by completing transactions within one month</a:t>
            </a:r>
          </a:p>
        </p:txBody>
      </p:sp>
      <p:pic>
        <p:nvPicPr>
          <p:cNvPr id="7170" name="Picture 2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D8222124-F0F6-5071-9807-7797C5B3C421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07138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C4D57523-B31C-0AC3-3D7E-9C5E24A81D42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39758" y="9026064"/>
            <a:ext cx="1645324" cy="122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Placeholder 43" descr="A circular diagram of different types of industrial projects&#10;&#10;Description automatically generated with medium confidence">
            <a:extLst>
              <a:ext uri="{FF2B5EF4-FFF2-40B4-BE49-F238E27FC236}">
                <a16:creationId xmlns:a16="http://schemas.microsoft.com/office/drawing/2014/main" id="{AE14E2BE-A8C8-27D5-674A-6C9CD58BB3AC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4" r="-870"/>
          <a:stretch/>
        </p:blipFill>
        <p:spPr>
          <a:xfrm>
            <a:off x="7892715" y="3214019"/>
            <a:ext cx="8983579" cy="5240495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36F7932-AC7C-C6D2-C0B1-5275A3AE894C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hlinkClick r:id="rId10" action="ppaction://hlinksldjump" tooltip="Financing summary"/>
            <a:extLst>
              <a:ext uri="{FF2B5EF4-FFF2-40B4-BE49-F238E27FC236}">
                <a16:creationId xmlns:a16="http://schemas.microsoft.com/office/drawing/2014/main" id="{48826C48-5A6B-0561-F852-AB435812552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38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CE54B3F9-2B4C-055E-4308-CA1F806BC15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  <a:prstGeom prst="ellipse">
            <a:avLst/>
          </a:prstGeom>
        </p:spPr>
      </p:pic>
      <p:pic>
        <p:nvPicPr>
          <p:cNvPr id="40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B2965470-5B67-38F4-49E7-3E9D11043AC8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  <a:prstGeom prst="ellipse">
            <a:avLst/>
          </a:prstGeom>
        </p:spPr>
      </p:pic>
      <p:pic>
        <p:nvPicPr>
          <p:cNvPr id="42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2725B655-C627-5AA0-93BA-F3ECFB6C13A7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  <a:prstGeom prst="ellipse">
            <a:avLst/>
          </a:prstGeom>
        </p:spPr>
      </p:pic>
      <p:pic>
        <p:nvPicPr>
          <p:cNvPr id="46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8F2252BA-14B3-03BA-6652-0EB9011DCA73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5297039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300CE934-D29F-426F-26B6-9E8121AE7E3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622257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00CE934-D29F-426F-26B6-9E8121AE7E3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Espace réservé pour une image  8">
            <a:extLst>
              <a:ext uri="{FF2B5EF4-FFF2-40B4-BE49-F238E27FC236}">
                <a16:creationId xmlns:a16="http://schemas.microsoft.com/office/drawing/2014/main" id="{E98ED530-7EA3-501B-6073-D489FB702B22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" r="167"/>
          <a:stretch/>
        </p:blipFill>
        <p:spPr>
          <a:xfrm>
            <a:off x="18538086" y="402195"/>
            <a:ext cx="5258814" cy="3195444"/>
          </a:xfr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6234BA-0E31-DA0D-C31E-8FD2E93E17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FAST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4BA543-F4C7-6A53-BBD7-5BEDF064A1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66F4EA2-AFEE-1FCE-B6D2-B2A11799A5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Discover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A26193D5-2EC3-DEF8-6C1D-D3AA6FF54B1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Financing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375C502-2B3B-FF8F-BD6F-6799FE404BF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Financial Offers</a:t>
            </a:r>
          </a:p>
        </p:txBody>
      </p:sp>
      <p:pic>
        <p:nvPicPr>
          <p:cNvPr id="2" name="Espace réservé pour une image  1">
            <a:extLst>
              <a:ext uri="{FF2B5EF4-FFF2-40B4-BE49-F238E27FC236}">
                <a16:creationId xmlns:a16="http://schemas.microsoft.com/office/drawing/2014/main" id="{C25B7213-2E72-8CA2-108D-473CD27E01DB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35" r="3535"/>
          <a:stretch/>
        </p:blipFill>
        <p:spPr/>
      </p:pic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2024C48D-8B6B-C8B7-0FED-17DA19827C5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/>
              <a:t>Need for liquidity in a banking </a:t>
            </a:r>
            <a:r>
              <a:rPr lang="en-US" err="1"/>
              <a:t>cashdrain</a:t>
            </a:r>
            <a:r>
              <a:rPr lang="en-US"/>
              <a:t> situation ​​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5CC6D61-3596-8DDE-8537-F660FA84468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/>
              <a:t>Leverage existing productions chains and machine tools​ for immediate cash entry with Sales &amp; Leaseback solution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5478F806-E8A9-49D6-8EAA-9F76EDF5FFF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/>
              <a:t>Deals in 2023​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818A89F1-9244-9D9B-04BF-6D4CBA18D5D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/>
              <a:t>Strategic assets financed in 2023​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4AE325A-551B-9EA9-F443-CBC0A9F453F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/>
              <a:t>Countries covered​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CE4D580A-BA21-27F7-6B0D-2A867ABAD3E1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51B65F6B-D754-9DCB-5F04-CEC052A6676A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 dirty="0"/>
              <a:t>Automotive industry</a:t>
            </a:r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F452118E-20A0-6E66-15EB-387EBD44D60A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/>
              <a:t>27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3F25C514-B1E6-2B9C-00EA-F8374D7ABB91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/>
              <a:t>&gt;€130m​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30971D12-6702-0884-AF2A-3FD8E82C5A9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/>
              <a:t>14</a:t>
            </a:r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8793D8C1-CBC1-CE61-85AA-292C7DC772B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9024462" y="3186362"/>
            <a:ext cx="4472735" cy="832714"/>
          </a:xfrm>
        </p:spPr>
        <p:txBody>
          <a:bodyPr/>
          <a:lstStyle/>
          <a:p>
            <a:r>
              <a:rPr lang="en-US" b="1"/>
              <a:t>Fast financing solution </a:t>
            </a:r>
            <a:br>
              <a:rPr lang="en-US" b="1"/>
            </a:br>
            <a:r>
              <a:rPr lang="en-US"/>
              <a:t>(4 weeks in average)</a:t>
            </a:r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6932E7EC-B73B-0E8E-595E-3466E5264D5B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19024462" y="4364741"/>
            <a:ext cx="4472735" cy="832714"/>
          </a:xfrm>
        </p:spPr>
        <p:txBody>
          <a:bodyPr/>
          <a:lstStyle/>
          <a:p>
            <a:r>
              <a:rPr lang="en-US" b="1"/>
              <a:t>Possibility to structure cross-border deals ​with very wide range of assets</a:t>
            </a:r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3339D3A1-5666-AAF3-C404-E06C50C51F91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9024462" y="5543119"/>
            <a:ext cx="4472735" cy="832714"/>
          </a:xfrm>
        </p:spPr>
        <p:txBody>
          <a:bodyPr/>
          <a:lstStyle/>
          <a:p>
            <a:r>
              <a:rPr lang="en-US" b="1"/>
              <a:t>Flexible approach with optimization of operating rate </a:t>
            </a:r>
            <a:r>
              <a:rPr lang="en-US"/>
              <a:t>with external funder if needed​</a:t>
            </a:r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6F5D068F-1AD3-1E86-0EA7-6FD7B4755438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>
          <a:xfrm>
            <a:off x="19024462" y="6721497"/>
            <a:ext cx="4472735" cy="832714"/>
          </a:xfrm>
        </p:spPr>
        <p:txBody>
          <a:bodyPr/>
          <a:lstStyle/>
          <a:p>
            <a:r>
              <a:rPr lang="en-US" b="1"/>
              <a:t>Strong expertise: </a:t>
            </a:r>
            <a:r>
              <a:rPr lang="en-US"/>
              <a:t>more than 50 years of experience throughout 14 countries​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C687245E-2EF0-B183-50DE-FAB5DDBE85A7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434975" y="3866486"/>
            <a:ext cx="7691438" cy="404336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Financing solution for your strategic assets as an alternative to traditional banking </a:t>
            </a:r>
            <a:r>
              <a:rPr lang="en-US"/>
              <a:t>offering:</a:t>
            </a:r>
          </a:p>
          <a:p>
            <a:pPr lvl="1">
              <a:spcBef>
                <a:spcPts val="600"/>
              </a:spcBef>
            </a:pPr>
            <a:r>
              <a:rPr lang="en-US"/>
              <a:t>An </a:t>
            </a:r>
            <a:r>
              <a:rPr lang="en-US" b="1"/>
              <a:t>innovative approach </a:t>
            </a:r>
            <a:r>
              <a:rPr lang="en-US"/>
              <a:t>to finance assets for companies willing to manage their growth or liquidity</a:t>
            </a:r>
          </a:p>
          <a:p>
            <a:pPr lvl="1">
              <a:spcBef>
                <a:spcPts val="600"/>
              </a:spcBef>
            </a:pPr>
            <a:r>
              <a:rPr lang="en-US"/>
              <a:t>Combination of </a:t>
            </a:r>
            <a:r>
              <a:rPr lang="en-US" b="1"/>
              <a:t>our internal funding capacity and external ones</a:t>
            </a:r>
          </a:p>
          <a:p>
            <a:pPr>
              <a:spcBef>
                <a:spcPts val="1800"/>
              </a:spcBef>
            </a:pPr>
            <a:r>
              <a:rPr lang="en-US" b="1"/>
              <a:t>Flexible financing options</a:t>
            </a:r>
            <a:r>
              <a:rPr lang="en-US"/>
              <a:t>:​​</a:t>
            </a:r>
          </a:p>
          <a:p>
            <a:pPr lvl="1">
              <a:spcBef>
                <a:spcPts val="600"/>
              </a:spcBef>
            </a:pPr>
            <a:r>
              <a:rPr lang="en-US" b="1"/>
              <a:t>Sales &amp; Leaseback</a:t>
            </a:r>
            <a:r>
              <a:rPr lang="en-US"/>
              <a:t>: unlocks instant liquidity by converting existing strategic assets ​​</a:t>
            </a:r>
          </a:p>
          <a:p>
            <a:pPr lvl="1">
              <a:spcBef>
                <a:spcPts val="600"/>
              </a:spcBef>
            </a:pPr>
            <a:r>
              <a:rPr lang="en-US" b="1"/>
              <a:t>New equipment financing</a:t>
            </a:r>
            <a:r>
              <a:rPr lang="en-US"/>
              <a:t>:</a:t>
            </a:r>
            <a:r>
              <a:rPr lang="en-US" b="1"/>
              <a:t> </a:t>
            </a:r>
            <a:r>
              <a:rPr lang="en-US"/>
              <a:t>facilitates growth by financing new strategic assets, supporting expansion and operational efficiency ​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3B0F9671-3D25-3926-FF1A-66AA8F733C9B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US"/>
              <a:t>Use </a:t>
            </a:r>
            <a:r>
              <a:rPr lang="en-US" b="1"/>
              <a:t>alternative financing </a:t>
            </a:r>
            <a:r>
              <a:rPr lang="en-US"/>
              <a:t>for your strategic assets​​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E5AC45EA-55DC-F927-57BD-544C4A19DD32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>
          <a:xfrm>
            <a:off x="463088" y="9939302"/>
            <a:ext cx="4537538" cy="354463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US" b="1"/>
              <a:t>Provide immediate liquidity </a:t>
            </a:r>
            <a:r>
              <a:rPr lang="en-US"/>
              <a:t>through Sales &amp; Leaseback, offering flexible financing options </a:t>
            </a:r>
          </a:p>
          <a:p>
            <a:pPr>
              <a:spcBef>
                <a:spcPts val="1800"/>
              </a:spcBef>
            </a:pPr>
            <a:r>
              <a:rPr lang="en-US" b="1"/>
              <a:t>Simplify access to funds, </a:t>
            </a:r>
            <a:r>
              <a:rPr lang="en-US"/>
              <a:t>bypassing the complex procedures typically associated with bank financing​​</a:t>
            </a:r>
          </a:p>
          <a:p>
            <a:pPr>
              <a:spcBef>
                <a:spcPts val="1800"/>
              </a:spcBef>
            </a:pPr>
            <a:r>
              <a:rPr lang="en-US" b="1"/>
              <a:t>Monetize assets </a:t>
            </a:r>
            <a:r>
              <a:rPr lang="en-US"/>
              <a:t>usually not financed by other players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2B94209F-EEFE-5D70-00BA-A6383A6EE6EE}"/>
              </a:ext>
            </a:extLst>
          </p:cNvPr>
          <p:cNvPicPr>
            <a:picLocks noGrp="1" noChangeAspect="1" noChangeArrowheads="1"/>
          </p:cNvPicPr>
          <p:nvPr>
            <p:ph type="pic" sz="quarter" idx="3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Une image contenant Graphique, symbole, Police, logo&#10;&#10;Description générée automatiquement">
            <a:extLst>
              <a:ext uri="{FF2B5EF4-FFF2-40B4-BE49-F238E27FC236}">
                <a16:creationId xmlns:a16="http://schemas.microsoft.com/office/drawing/2014/main" id="{973D4460-04B3-3D31-EB28-B386A48BFF5F}"/>
              </a:ext>
            </a:extLst>
          </p:cNvPr>
          <p:cNvPicPr>
            <a:picLocks noGrp="1" noChangeAspect="1" noChangeArrowheads="1"/>
          </p:cNvPicPr>
          <p:nvPr>
            <p:ph type="pic" sz="quarter" idx="37"/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AEC0E2E8-1B97-F526-38C2-D1E7A48BA262}"/>
              </a:ext>
            </a:extLst>
          </p:cNvPr>
          <p:cNvPicPr>
            <a:picLocks noGrp="1" noChangeAspect="1" noChangeArrowheads="1"/>
          </p:cNvPicPr>
          <p:nvPr>
            <p:ph type="pic" sz="quarter" idx="38"/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95E1B82-7C07-EE95-820C-F29DA7560470}"/>
              </a:ext>
            </a:extLst>
          </p:cNvPr>
          <p:cNvSpPr/>
          <p:nvPr/>
        </p:nvSpPr>
        <p:spPr>
          <a:xfrm>
            <a:off x="17513718" y="12056532"/>
            <a:ext cx="7141215" cy="248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hlinkClick r:id="rId11" action="ppaction://hlinksldjump" tooltip="Financing summary"/>
            <a:extLst>
              <a:ext uri="{FF2B5EF4-FFF2-40B4-BE49-F238E27FC236}">
                <a16:creationId xmlns:a16="http://schemas.microsoft.com/office/drawing/2014/main" id="{3E8F696F-7AFD-D563-8854-244473825D6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  <p:pic>
        <p:nvPicPr>
          <p:cNvPr id="45" name="Picture Placeholder 42" descr="A purple circle with a number one&#10;&#10;Description automatically generated">
            <a:extLst>
              <a:ext uri="{FF2B5EF4-FFF2-40B4-BE49-F238E27FC236}">
                <a16:creationId xmlns:a16="http://schemas.microsoft.com/office/drawing/2014/main" id="{65C30259-B7F3-46F2-2391-A6C8127BEC94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3319299"/>
            <a:ext cx="568257" cy="566839"/>
          </a:xfrm>
        </p:spPr>
      </p:pic>
      <p:pic>
        <p:nvPicPr>
          <p:cNvPr id="46" name="Picture Placeholder 44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C7898E14-3D0F-2241-8B65-6186C83072F6}"/>
              </a:ext>
            </a:extLst>
          </p:cNvPr>
          <p:cNvPicPr>
            <a:picLocks noGrp="1" noChangeAspect="1"/>
          </p:cNvPicPr>
          <p:nvPr>
            <p:ph type="pic" sz="quarter" idx="57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4497678"/>
            <a:ext cx="568257" cy="566839"/>
          </a:xfrm>
        </p:spPr>
      </p:pic>
      <p:pic>
        <p:nvPicPr>
          <p:cNvPr id="47" name="Picture Placeholder 46" descr="A purple circle with a number on it&#10;&#10;Description automatically generated">
            <a:extLst>
              <a:ext uri="{FF2B5EF4-FFF2-40B4-BE49-F238E27FC236}">
                <a16:creationId xmlns:a16="http://schemas.microsoft.com/office/drawing/2014/main" id="{43F7D30E-629E-DE97-73D6-6485721E0212}"/>
              </a:ext>
            </a:extLst>
          </p:cNvPr>
          <p:cNvPicPr>
            <a:picLocks noGrp="1" noChangeAspect="1"/>
          </p:cNvPicPr>
          <p:nvPr>
            <p:ph type="pic" sz="quarter" idx="59"/>
          </p:nvPr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5676057"/>
            <a:ext cx="568257" cy="566839"/>
          </a:xfrm>
        </p:spPr>
      </p:pic>
      <p:pic>
        <p:nvPicPr>
          <p:cNvPr id="48" name="Picture Placeholder 48" descr="A purple circle with a number four&#10;&#10;Description automatically generated">
            <a:extLst>
              <a:ext uri="{FF2B5EF4-FFF2-40B4-BE49-F238E27FC236}">
                <a16:creationId xmlns:a16="http://schemas.microsoft.com/office/drawing/2014/main" id="{732B26AA-648E-29F5-8C6C-CB7124B13856}"/>
              </a:ext>
            </a:extLst>
          </p:cNvPr>
          <p:cNvPicPr>
            <a:picLocks noGrp="1" noChangeAspect="1"/>
          </p:cNvPicPr>
          <p:nvPr>
            <p:ph type="pic" sz="quarter" idx="61"/>
          </p:nvPr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258824" y="6854434"/>
            <a:ext cx="568257" cy="566839"/>
          </a:xfrm>
        </p:spPr>
      </p:pic>
    </p:spTree>
    <p:extLst>
      <p:ext uri="{BB962C8B-B14F-4D97-AF65-F5344CB8AC3E}">
        <p14:creationId xmlns:p14="http://schemas.microsoft.com/office/powerpoint/2010/main" val="309141561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81E4AC7-905F-CEA9-106E-AFFAB7368D5A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907600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81E4AC7-905F-CEA9-106E-AFFAB7368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C21841C6-F5B4-C65B-BBAD-3C465B1FF6F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636580" y="1228063"/>
            <a:ext cx="10913244" cy="6248596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FA24BEBC-F719-817B-F577-955456BF67F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25921" y="7945900"/>
            <a:ext cx="10031913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1828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CSR &amp; Impact</a:t>
            </a:r>
            <a:endParaRPr kumimoji="0" lang="en-US" sz="10800" b="1" i="0" u="none" strike="noStrike" kern="1200" cap="none" spc="0" normalizeH="0" baseline="0" noProof="0">
              <a:ln>
                <a:noFill/>
              </a:ln>
              <a:solidFill>
                <a:srgbClr val="F9D957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ZoneTexte 8">
            <a:extLst>
              <a:ext uri="{FF2B5EF4-FFF2-40B4-BE49-F238E27FC236}">
                <a16:creationId xmlns:a16="http://schemas.microsoft.com/office/drawing/2014/main" id="{99431AB3-E7B4-1470-07F9-3281D6D700AD}"/>
              </a:ext>
            </a:extLst>
          </p:cNvPr>
          <p:cNvSpPr txBox="1"/>
          <p:nvPr/>
        </p:nvSpPr>
        <p:spPr>
          <a:xfrm>
            <a:off x="1774892" y="4220504"/>
            <a:ext cx="5883078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R="0" lvl="0" indent="0" defTabSz="1828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50" charset="0"/>
                <a:cs typeface="Arial" panose="020B0604020202020204" pitchFamily="34" charset="0"/>
              </a:defRPr>
            </a:lvl1pPr>
          </a:lstStyle>
          <a:p>
            <a:r>
              <a:rPr lang="en-US" sz="21700"/>
              <a:t>06</a:t>
            </a:r>
          </a:p>
        </p:txBody>
      </p:sp>
      <p:pic>
        <p:nvPicPr>
          <p:cNvPr id="4" name="Picture 3">
            <a:hlinkClick r:id="rId7" action="ppaction://hlinksldjump"/>
            <a:extLst>
              <a:ext uri="{FF2B5EF4-FFF2-40B4-BE49-F238E27FC236}">
                <a16:creationId xmlns:a16="http://schemas.microsoft.com/office/drawing/2014/main" id="{4B2BB125-AACF-1741-DBF6-36BC08CAB7B2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30291" y="277346"/>
            <a:ext cx="1243692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90779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hink-cell data - do not delete" hidden="1">
            <a:extLst>
              <a:ext uri="{FF2B5EF4-FFF2-40B4-BE49-F238E27FC236}">
                <a16:creationId xmlns:a16="http://schemas.microsoft.com/office/drawing/2014/main" id="{12A9D3C9-5B4D-B758-06CA-6D5B1F13D92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4963373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4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2A9D3C9-5B4D-B758-06CA-6D5B1F13D92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6EC45A59-78F4-240E-6E64-17F00EA6E10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 solid and sustainable path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95453B6-2207-8330-4436-7AEEEE55A4C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CSR Commitments</a:t>
            </a:r>
          </a:p>
        </p:txBody>
      </p:sp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1D936867-CD7D-FE66-81D9-CC1D5C929362}"/>
              </a:ext>
            </a:extLst>
          </p:cNvPr>
          <p:cNvCxnSpPr>
            <a:cxnSpLocks/>
          </p:cNvCxnSpPr>
          <p:nvPr/>
        </p:nvCxnSpPr>
        <p:spPr>
          <a:xfrm>
            <a:off x="1183057" y="7355690"/>
            <a:ext cx="22021060" cy="0"/>
          </a:xfrm>
          <a:prstGeom prst="line">
            <a:avLst/>
          </a:prstGeom>
          <a:noFill/>
          <a:ln w="19050">
            <a:solidFill>
              <a:schemeClr val="accent2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87DE9522-2638-E656-4B4D-CD4B53EF0839}"/>
              </a:ext>
            </a:extLst>
          </p:cNvPr>
          <p:cNvCxnSpPr>
            <a:cxnSpLocks/>
          </p:cNvCxnSpPr>
          <p:nvPr/>
        </p:nvCxnSpPr>
        <p:spPr>
          <a:xfrm>
            <a:off x="1094157" y="5750608"/>
            <a:ext cx="0" cy="1493264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lipse 5">
            <a:extLst>
              <a:ext uri="{FF2B5EF4-FFF2-40B4-BE49-F238E27FC236}">
                <a16:creationId xmlns:a16="http://schemas.microsoft.com/office/drawing/2014/main" id="{C68FD3DC-144F-340A-8DF2-A0083541299B}"/>
              </a:ext>
            </a:extLst>
          </p:cNvPr>
          <p:cNvSpPr/>
          <p:nvPr/>
        </p:nvSpPr>
        <p:spPr>
          <a:xfrm>
            <a:off x="1005257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11CF388-BDA2-7A6B-4CAE-C92C4797DC6D}"/>
              </a:ext>
            </a:extLst>
          </p:cNvPr>
          <p:cNvSpPr txBox="1"/>
          <p:nvPr/>
        </p:nvSpPr>
        <p:spPr>
          <a:xfrm>
            <a:off x="696071" y="4314157"/>
            <a:ext cx="2937984" cy="132343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Leasing and buying/selling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second-hand equipment</a:t>
            </a:r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14E54226-3EC9-AC71-2F9B-D9B411AB446C}"/>
              </a:ext>
            </a:extLst>
          </p:cNvPr>
          <p:cNvCxnSpPr>
            <a:cxnSpLocks/>
            <a:endCxn id="9" idx="4"/>
          </p:cNvCxnSpPr>
          <p:nvPr/>
        </p:nvCxnSpPr>
        <p:spPr>
          <a:xfrm flipV="1">
            <a:off x="2824103" y="7421672"/>
            <a:ext cx="0" cy="1374284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llipse 8">
            <a:extLst>
              <a:ext uri="{FF2B5EF4-FFF2-40B4-BE49-F238E27FC236}">
                <a16:creationId xmlns:a16="http://schemas.microsoft.com/office/drawing/2014/main" id="{844B8677-746E-D127-51FC-366B7BEE2D45}"/>
              </a:ext>
            </a:extLst>
          </p:cNvPr>
          <p:cNvSpPr/>
          <p:nvPr/>
        </p:nvSpPr>
        <p:spPr>
          <a:xfrm>
            <a:off x="2735203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F43407F-B11B-3544-9B6F-DE616346082F}"/>
              </a:ext>
            </a:extLst>
          </p:cNvPr>
          <p:cNvSpPr txBox="1"/>
          <p:nvPr/>
        </p:nvSpPr>
        <p:spPr>
          <a:xfrm>
            <a:off x="2101817" y="656936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2012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897948D-11E2-206D-0E09-BB1D12662AEC}"/>
              </a:ext>
            </a:extLst>
          </p:cNvPr>
          <p:cNvSpPr txBox="1"/>
          <p:nvPr/>
        </p:nvSpPr>
        <p:spPr>
          <a:xfrm>
            <a:off x="2472713" y="9013893"/>
            <a:ext cx="2529041" cy="707886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Signing of the Global Compact</a:t>
            </a: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75F15480-D89B-9FC0-8330-D268BF9C16B6}"/>
              </a:ext>
            </a:extLst>
          </p:cNvPr>
          <p:cNvCxnSpPr>
            <a:cxnSpLocks/>
          </p:cNvCxnSpPr>
          <p:nvPr/>
        </p:nvCxnSpPr>
        <p:spPr>
          <a:xfrm>
            <a:off x="4356341" y="3520512"/>
            <a:ext cx="0" cy="3723360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lipse 12">
            <a:extLst>
              <a:ext uri="{FF2B5EF4-FFF2-40B4-BE49-F238E27FC236}">
                <a16:creationId xmlns:a16="http://schemas.microsoft.com/office/drawing/2014/main" id="{AFBD8F55-4C1C-0CEA-585E-E99DF615B1CA}"/>
              </a:ext>
            </a:extLst>
          </p:cNvPr>
          <p:cNvSpPr/>
          <p:nvPr/>
        </p:nvSpPr>
        <p:spPr>
          <a:xfrm>
            <a:off x="4267441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D95E51CD-DAA6-8895-6E96-C27E885D9E09}"/>
              </a:ext>
            </a:extLst>
          </p:cNvPr>
          <p:cNvSpPr txBox="1"/>
          <p:nvPr/>
        </p:nvSpPr>
        <p:spPr>
          <a:xfrm>
            <a:off x="3634055" y="7510573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2016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F5CF66B8-8460-ECC9-AEAA-BC6D145C8396}"/>
              </a:ext>
            </a:extLst>
          </p:cNvPr>
          <p:cNvCxnSpPr>
            <a:cxnSpLocks/>
            <a:endCxn id="16" idx="4"/>
          </p:cNvCxnSpPr>
          <p:nvPr/>
        </p:nvCxnSpPr>
        <p:spPr>
          <a:xfrm flipV="1">
            <a:off x="6086287" y="7421673"/>
            <a:ext cx="0" cy="2708302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lipse 15">
            <a:extLst>
              <a:ext uri="{FF2B5EF4-FFF2-40B4-BE49-F238E27FC236}">
                <a16:creationId xmlns:a16="http://schemas.microsoft.com/office/drawing/2014/main" id="{9CAFC31A-BCD0-0FD4-4FCF-3E82099A1E9D}"/>
              </a:ext>
            </a:extLst>
          </p:cNvPr>
          <p:cNvSpPr/>
          <p:nvPr/>
        </p:nvSpPr>
        <p:spPr>
          <a:xfrm>
            <a:off x="5997387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B4DC52E6-CDBA-942B-2EEE-C642AD6C19B7}"/>
              </a:ext>
            </a:extLst>
          </p:cNvPr>
          <p:cNvSpPr txBox="1"/>
          <p:nvPr/>
        </p:nvSpPr>
        <p:spPr>
          <a:xfrm>
            <a:off x="5364001" y="656936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2017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18" name="Connecteur droit 17">
            <a:extLst>
              <a:ext uri="{FF2B5EF4-FFF2-40B4-BE49-F238E27FC236}">
                <a16:creationId xmlns:a16="http://schemas.microsoft.com/office/drawing/2014/main" id="{D0ED449F-C032-1C79-5905-7629BE77EB78}"/>
              </a:ext>
            </a:extLst>
          </p:cNvPr>
          <p:cNvCxnSpPr>
            <a:cxnSpLocks/>
          </p:cNvCxnSpPr>
          <p:nvPr/>
        </p:nvCxnSpPr>
        <p:spPr>
          <a:xfrm>
            <a:off x="7939801" y="5545040"/>
            <a:ext cx="0" cy="1698832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lipse 18">
            <a:extLst>
              <a:ext uri="{FF2B5EF4-FFF2-40B4-BE49-F238E27FC236}">
                <a16:creationId xmlns:a16="http://schemas.microsoft.com/office/drawing/2014/main" id="{1F8D1399-CFEE-F3CE-D7C4-9D38E6F81B46}"/>
              </a:ext>
            </a:extLst>
          </p:cNvPr>
          <p:cNvSpPr/>
          <p:nvPr/>
        </p:nvSpPr>
        <p:spPr>
          <a:xfrm>
            <a:off x="7850901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FA1F2F72-3FB1-F83D-4655-EF8CA6CBA134}"/>
              </a:ext>
            </a:extLst>
          </p:cNvPr>
          <p:cNvSpPr txBox="1"/>
          <p:nvPr/>
        </p:nvSpPr>
        <p:spPr>
          <a:xfrm>
            <a:off x="7217515" y="7510573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2018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0B655843-D5C5-4C27-782F-1DACA5FEC0BB}"/>
              </a:ext>
            </a:extLst>
          </p:cNvPr>
          <p:cNvCxnSpPr>
            <a:cxnSpLocks/>
            <a:endCxn id="22" idx="4"/>
          </p:cNvCxnSpPr>
          <p:nvPr/>
        </p:nvCxnSpPr>
        <p:spPr>
          <a:xfrm flipV="1">
            <a:off x="10012751" y="7421672"/>
            <a:ext cx="0" cy="1374284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lipse 21">
            <a:extLst>
              <a:ext uri="{FF2B5EF4-FFF2-40B4-BE49-F238E27FC236}">
                <a16:creationId xmlns:a16="http://schemas.microsoft.com/office/drawing/2014/main" id="{CB718F15-D7B9-162B-33B3-DFB45F79F27A}"/>
              </a:ext>
            </a:extLst>
          </p:cNvPr>
          <p:cNvSpPr/>
          <p:nvPr/>
        </p:nvSpPr>
        <p:spPr>
          <a:xfrm>
            <a:off x="9923851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F6780421-C595-05D9-2174-DEDE20B6282A}"/>
              </a:ext>
            </a:extLst>
          </p:cNvPr>
          <p:cNvSpPr txBox="1"/>
          <p:nvPr/>
        </p:nvSpPr>
        <p:spPr>
          <a:xfrm>
            <a:off x="9290465" y="656936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2019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BC6B8C3F-1A8F-EA08-EDC1-46E83EBCBC4D}"/>
              </a:ext>
            </a:extLst>
          </p:cNvPr>
          <p:cNvCxnSpPr>
            <a:cxnSpLocks/>
          </p:cNvCxnSpPr>
          <p:nvPr/>
        </p:nvCxnSpPr>
        <p:spPr>
          <a:xfrm>
            <a:off x="12131209" y="5946187"/>
            <a:ext cx="0" cy="1297686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llipse 24">
            <a:extLst>
              <a:ext uri="{FF2B5EF4-FFF2-40B4-BE49-F238E27FC236}">
                <a16:creationId xmlns:a16="http://schemas.microsoft.com/office/drawing/2014/main" id="{39B8FA39-9444-C34A-4A1E-023D1F197ABA}"/>
              </a:ext>
            </a:extLst>
          </p:cNvPr>
          <p:cNvSpPr/>
          <p:nvPr/>
        </p:nvSpPr>
        <p:spPr>
          <a:xfrm>
            <a:off x="12042309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82EC5F4F-17FE-B608-ABEA-810C33545B20}"/>
              </a:ext>
            </a:extLst>
          </p:cNvPr>
          <p:cNvSpPr txBox="1"/>
          <p:nvPr/>
        </p:nvSpPr>
        <p:spPr>
          <a:xfrm>
            <a:off x="11408923" y="7510573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2020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CE8750D1-E538-C998-7BB2-076B157DC2B9}"/>
              </a:ext>
            </a:extLst>
          </p:cNvPr>
          <p:cNvCxnSpPr>
            <a:cxnSpLocks/>
            <a:endCxn id="28" idx="4"/>
          </p:cNvCxnSpPr>
          <p:nvPr/>
        </p:nvCxnSpPr>
        <p:spPr>
          <a:xfrm flipV="1">
            <a:off x="14583477" y="7421672"/>
            <a:ext cx="0" cy="1374284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Ellipse 27">
            <a:extLst>
              <a:ext uri="{FF2B5EF4-FFF2-40B4-BE49-F238E27FC236}">
                <a16:creationId xmlns:a16="http://schemas.microsoft.com/office/drawing/2014/main" id="{52CA1D48-788E-2A90-4122-65DAF4B9CEE9}"/>
              </a:ext>
            </a:extLst>
          </p:cNvPr>
          <p:cNvSpPr/>
          <p:nvPr/>
        </p:nvSpPr>
        <p:spPr>
          <a:xfrm>
            <a:off x="14494577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FD6CFC6A-5822-4BBB-8C93-69C4229FE272}"/>
              </a:ext>
            </a:extLst>
          </p:cNvPr>
          <p:cNvSpPr txBox="1"/>
          <p:nvPr/>
        </p:nvSpPr>
        <p:spPr>
          <a:xfrm>
            <a:off x="13861191" y="656936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2021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6771DBAF-8BB0-A140-87CC-9BD0B5B25A9C}"/>
              </a:ext>
            </a:extLst>
          </p:cNvPr>
          <p:cNvCxnSpPr>
            <a:cxnSpLocks/>
          </p:cNvCxnSpPr>
          <p:nvPr/>
        </p:nvCxnSpPr>
        <p:spPr>
          <a:xfrm>
            <a:off x="17100191" y="5750608"/>
            <a:ext cx="0" cy="1493264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Ellipse 30">
            <a:extLst>
              <a:ext uri="{FF2B5EF4-FFF2-40B4-BE49-F238E27FC236}">
                <a16:creationId xmlns:a16="http://schemas.microsoft.com/office/drawing/2014/main" id="{6E7D5276-6BC0-CFDB-663A-E937C8C2897A}"/>
              </a:ext>
            </a:extLst>
          </p:cNvPr>
          <p:cNvSpPr/>
          <p:nvPr/>
        </p:nvSpPr>
        <p:spPr>
          <a:xfrm>
            <a:off x="17011291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D5BE5E0E-5B5E-CC0F-FA0E-33B57B9D81C3}"/>
              </a:ext>
            </a:extLst>
          </p:cNvPr>
          <p:cNvSpPr txBox="1"/>
          <p:nvPr/>
        </p:nvSpPr>
        <p:spPr>
          <a:xfrm>
            <a:off x="16377905" y="7510573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2022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C70AC99-4FDF-2C47-299F-F82545708580}"/>
              </a:ext>
            </a:extLst>
          </p:cNvPr>
          <p:cNvCxnSpPr>
            <a:cxnSpLocks/>
            <a:endCxn id="34" idx="4"/>
          </p:cNvCxnSpPr>
          <p:nvPr/>
        </p:nvCxnSpPr>
        <p:spPr>
          <a:xfrm flipV="1">
            <a:off x="18980159" y="7421672"/>
            <a:ext cx="0" cy="2611848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Ellipse 33">
            <a:extLst>
              <a:ext uri="{FF2B5EF4-FFF2-40B4-BE49-F238E27FC236}">
                <a16:creationId xmlns:a16="http://schemas.microsoft.com/office/drawing/2014/main" id="{991BC1C7-BA9D-4822-A36B-980D39BC87D8}"/>
              </a:ext>
            </a:extLst>
          </p:cNvPr>
          <p:cNvSpPr/>
          <p:nvPr/>
        </p:nvSpPr>
        <p:spPr>
          <a:xfrm>
            <a:off x="18891259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DA18997A-3783-2157-08AF-C308A99F9C33}"/>
              </a:ext>
            </a:extLst>
          </p:cNvPr>
          <p:cNvSpPr txBox="1"/>
          <p:nvPr/>
        </p:nvSpPr>
        <p:spPr>
          <a:xfrm>
            <a:off x="18257873" y="656936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Arial" panose="020B0604020202020204" pitchFamily="34" charset="0"/>
              </a:rPr>
              <a:t>2023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36" name="Ellipse 35">
            <a:extLst>
              <a:ext uri="{FF2B5EF4-FFF2-40B4-BE49-F238E27FC236}">
                <a16:creationId xmlns:a16="http://schemas.microsoft.com/office/drawing/2014/main" id="{9EFCB80C-662E-60B5-1544-729A5F6DFA01}"/>
              </a:ext>
            </a:extLst>
          </p:cNvPr>
          <p:cNvSpPr/>
          <p:nvPr/>
        </p:nvSpPr>
        <p:spPr>
          <a:xfrm>
            <a:off x="20651079" y="7243872"/>
            <a:ext cx="177800" cy="177800"/>
          </a:xfrm>
          <a:prstGeom prst="ellipse">
            <a:avLst/>
          </a:prstGeom>
          <a:solidFill>
            <a:srgbClr val="3E0D81"/>
          </a:solidFill>
          <a:ln w="44450">
            <a:solidFill>
              <a:schemeClr val="bg1"/>
            </a:solidFill>
            <a:tailEnd type="arrow" w="med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3C7AE4A6-CFAF-F597-2807-C7DC4CF8B8DA}"/>
              </a:ext>
            </a:extLst>
          </p:cNvPr>
          <p:cNvSpPr txBox="1"/>
          <p:nvPr/>
        </p:nvSpPr>
        <p:spPr>
          <a:xfrm>
            <a:off x="20017693" y="6556089"/>
            <a:ext cx="14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ADLaM Display" panose="020F0502020204030204" pitchFamily="2" charset="0"/>
                <a:cs typeface="Arial" panose="020B0604020202020204" pitchFamily="34" charset="0"/>
              </a:rPr>
              <a:t>2024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26CB668D-6AD0-765A-0D40-94352B909B23}"/>
              </a:ext>
            </a:extLst>
          </p:cNvPr>
          <p:cNvSpPr txBox="1"/>
          <p:nvPr/>
        </p:nvSpPr>
        <p:spPr>
          <a:xfrm>
            <a:off x="3960861" y="2657744"/>
            <a:ext cx="2235532" cy="707886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Creation of the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1st Green offer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D8DAFE1B-F76A-FA59-486E-9D7801D42B75}"/>
              </a:ext>
            </a:extLst>
          </p:cNvPr>
          <p:cNvSpPr txBox="1"/>
          <p:nvPr/>
        </p:nvSpPr>
        <p:spPr>
          <a:xfrm>
            <a:off x="5735237" y="10502135"/>
            <a:ext cx="2204564" cy="1015663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EcoVadis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Silver Medal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(62/100)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C00B4460-ED49-26B9-62FD-BD2EDEBCE2D7}"/>
              </a:ext>
            </a:extLst>
          </p:cNvPr>
          <p:cNvSpPr txBox="1"/>
          <p:nvPr/>
        </p:nvSpPr>
        <p:spPr>
          <a:xfrm>
            <a:off x="7639731" y="3166720"/>
            <a:ext cx="3240064" cy="224676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Launch of an internal </a:t>
            </a:r>
            <a:r>
              <a:rPr kumimoji="0" lang="en-US" sz="2000" b="0" i="0" u="none" strike="noStrike" kern="1200" cap="none" spc="0" normalizeH="0" baseline="0" noProof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programme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to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measure and reduce the Group’s environmental impact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Launch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of Mission Handicap France.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D7586357-D5E9-88FB-E07C-113990582C06}"/>
              </a:ext>
            </a:extLst>
          </p:cNvPr>
          <p:cNvSpPr txBox="1"/>
          <p:nvPr/>
        </p:nvSpPr>
        <p:spPr>
          <a:xfrm>
            <a:off x="9848097" y="9031606"/>
            <a:ext cx="3639182" cy="132343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Launch of « Digital Women » in-house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programme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and signature of the </a:t>
            </a:r>
            <a:r>
              <a:rPr kumimoji="0" lang="en-US" sz="2000" b="0" i="0" u="none" strike="noStrike" kern="1200" cap="none" spc="0" normalizeH="0" baseline="0" noProof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Numeum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manifesto.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86E5D511-01A8-4CE0-55B5-FCEE3154B1BE}"/>
              </a:ext>
            </a:extLst>
          </p:cNvPr>
          <p:cNvSpPr txBox="1"/>
          <p:nvPr/>
        </p:nvSpPr>
        <p:spPr>
          <a:xfrm>
            <a:off x="11992580" y="2350486"/>
            <a:ext cx="4174098" cy="3477875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Signing of the manifesto for the inclusion of disabled people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 economic life (renewed every year).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Signing of the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Planet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Tech’Care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commitment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.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Over 2,500 pieces of equipment donated to non-profits during health crises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rPr>
              <a:t>.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C029E151-6B31-FC73-B6B9-F66FBC5070AC}"/>
              </a:ext>
            </a:extLst>
          </p:cNvPr>
          <p:cNvSpPr txBox="1"/>
          <p:nvPr/>
        </p:nvSpPr>
        <p:spPr>
          <a:xfrm>
            <a:off x="14372858" y="9031606"/>
            <a:ext cx="3639182" cy="3785652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Nominated for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Microsoft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Sustainability Award 2021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.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One of few digital companies to sign the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IMPACT manifesto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responsible economy.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Member of INR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(</a:t>
            </a:r>
            <a:r>
              <a:rPr kumimoji="0" lang="en-US" sz="2000" b="0" i="0" u="none" strike="noStrike" kern="1200" cap="none" spc="0" normalizeH="0" baseline="0" noProof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Institut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du Numérique </a:t>
            </a:r>
            <a:r>
              <a:rPr kumimoji="0" lang="en-US" sz="2000" b="0" i="0" u="none" strike="noStrike" kern="1200" cap="none" spc="0" normalizeH="0" baseline="0" noProof="0" err="1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Responsable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)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74C1E0A1-E35F-2316-206E-295526790F38}"/>
              </a:ext>
            </a:extLst>
          </p:cNvPr>
          <p:cNvSpPr txBox="1"/>
          <p:nvPr/>
        </p:nvSpPr>
        <p:spPr>
          <a:xfrm>
            <a:off x="16893110" y="2434227"/>
            <a:ext cx="4174098" cy="317009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Publication of the Group’s first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Impact Report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.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Obtaining the </a:t>
            </a: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QualiRépar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label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our high-impact digital equipment repair services.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EcoVadis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Silver Medal (66/100)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AEFC9CED-0CA6-3624-8241-73097974EF61}"/>
              </a:ext>
            </a:extLst>
          </p:cNvPr>
          <p:cNvSpPr txBox="1"/>
          <p:nvPr/>
        </p:nvSpPr>
        <p:spPr>
          <a:xfrm>
            <a:off x="18594695" y="10288347"/>
            <a:ext cx="4429428" cy="317009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EcoVadis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Gold Medal (70/100)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Qualicert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 and RecQ certifications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our reconditioning activities in France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4078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ISO 14001 certifications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4078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for several entities in France and overseas.</a:t>
            </a:r>
          </a:p>
        </p:txBody>
      </p:sp>
      <p:cxnSp>
        <p:nvCxnSpPr>
          <p:cNvPr id="46" name="Connecteur droit 45">
            <a:extLst>
              <a:ext uri="{FF2B5EF4-FFF2-40B4-BE49-F238E27FC236}">
                <a16:creationId xmlns:a16="http://schemas.microsoft.com/office/drawing/2014/main" id="{E4701FAD-0A01-DDCC-E742-AFAEE64812A2}"/>
              </a:ext>
            </a:extLst>
          </p:cNvPr>
          <p:cNvCxnSpPr>
            <a:cxnSpLocks/>
          </p:cNvCxnSpPr>
          <p:nvPr/>
        </p:nvCxnSpPr>
        <p:spPr>
          <a:xfrm flipV="1">
            <a:off x="20743461" y="7421673"/>
            <a:ext cx="0" cy="831373"/>
          </a:xfrm>
          <a:prstGeom prst="line">
            <a:avLst/>
          </a:prstGeom>
          <a:ln>
            <a:solidFill>
              <a:schemeClr val="accent2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ZoneTexte 46">
            <a:extLst>
              <a:ext uri="{FF2B5EF4-FFF2-40B4-BE49-F238E27FC236}">
                <a16:creationId xmlns:a16="http://schemas.microsoft.com/office/drawing/2014/main" id="{8F31A15A-729B-3AEA-8BFC-36570EC4FC29}"/>
              </a:ext>
            </a:extLst>
          </p:cNvPr>
          <p:cNvSpPr txBox="1"/>
          <p:nvPr/>
        </p:nvSpPr>
        <p:spPr>
          <a:xfrm>
            <a:off x="20651079" y="8352173"/>
            <a:ext cx="3794018" cy="923330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Launch of the Impact website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573EEF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https://www.econocom.com/ impact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69790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CF4DB3A1-4947-BBA6-D239-5D648C8D35D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950485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F4DB3A1-4947-BBA6-D239-5D648C8D35D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 : coins arrondis 16">
            <a:extLst>
              <a:ext uri="{FF2B5EF4-FFF2-40B4-BE49-F238E27FC236}">
                <a16:creationId xmlns:a16="http://schemas.microsoft.com/office/drawing/2014/main" id="{20EE3681-4D13-8316-8684-541B3948ACF8}"/>
              </a:ext>
            </a:extLst>
          </p:cNvPr>
          <p:cNvSpPr/>
          <p:nvPr/>
        </p:nvSpPr>
        <p:spPr>
          <a:xfrm>
            <a:off x="9206770" y="4979141"/>
            <a:ext cx="13374680" cy="6636716"/>
          </a:xfrm>
          <a:prstGeom prst="roundRect">
            <a:avLst>
              <a:gd name="adj" fmla="val 7730"/>
            </a:avLst>
          </a:prstGeom>
          <a:solidFill>
            <a:srgbClr val="573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CDB8FA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F7C84309-042A-0CBE-F014-2BBA7DEA954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Our CSR policy and mission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6FF08C-0AF1-7BE7-97FD-DF308AFDE03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CSR Commitments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D83332-8ADD-8991-C256-3ECC86C3A2FE}"/>
              </a:ext>
            </a:extLst>
          </p:cNvPr>
          <p:cNvSpPr txBox="1"/>
          <p:nvPr/>
        </p:nvSpPr>
        <p:spPr>
          <a:xfrm>
            <a:off x="725021" y="1871756"/>
            <a:ext cx="2319906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Improving our social and environmental footprint and promoting a responsible and circular digital approach to generate a positive impact for our customers.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831B475-99B5-1D97-9E44-A0AB6F4878AF}"/>
              </a:ext>
            </a:extLst>
          </p:cNvPr>
          <p:cNvSpPr txBox="1"/>
          <p:nvPr/>
        </p:nvSpPr>
        <p:spPr>
          <a:xfrm>
            <a:off x="2367022" y="4044163"/>
            <a:ext cx="57400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OUR 4 PILLARS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D32C333-A4EF-7E8C-B60A-965DD51AA52E}"/>
              </a:ext>
            </a:extLst>
          </p:cNvPr>
          <p:cNvSpPr txBox="1"/>
          <p:nvPr/>
        </p:nvSpPr>
        <p:spPr>
          <a:xfrm>
            <a:off x="13257680" y="4044163"/>
            <a:ext cx="57400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OUR IMPACT OFFERING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20CAF7FE-31C4-F3A1-74D2-96594E8A57B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884552" y="5022770"/>
            <a:ext cx="6704948" cy="6549470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955B11F3-80B3-2055-7B9E-D4073A066D89}"/>
              </a:ext>
            </a:extLst>
          </p:cNvPr>
          <p:cNvSpPr txBox="1"/>
          <p:nvPr/>
        </p:nvSpPr>
        <p:spPr>
          <a:xfrm>
            <a:off x="10060796" y="5666009"/>
            <a:ext cx="1166662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Econocom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est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non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seulement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engagé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vis‑à‑vis de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sa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politique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RSE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mais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est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également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impliqué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dans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l’amélioration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l’empreinte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sociale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et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environnementale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ses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clients au travers de solutions à impact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telles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que : </a:t>
            </a:r>
          </a:p>
          <a:p>
            <a:pPr marL="571500" marR="0" lvl="0" indent="-57150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err="1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EcoCarbon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: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mesure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l’impact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des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équipements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IT des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entreprises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. </a:t>
            </a:r>
          </a:p>
          <a:p>
            <a:pPr marL="571500" marR="0" lvl="0" indent="-57150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EASI :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propose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une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solution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packagée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(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redevance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+ services) qui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promeut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l’usage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plutôt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que la possession et qui incite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financièrement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le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renouvellement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du parc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vers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des assets à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moindre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empreinte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carbone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. </a:t>
            </a:r>
          </a:p>
          <a:p>
            <a:pPr marL="571500" marR="0" lvl="0" indent="-57150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Green &amp; Energy :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conseille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, finance et met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œuvre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la transition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énergétique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des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entreprises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. </a:t>
            </a:r>
          </a:p>
          <a:p>
            <a:pPr marL="571500" marR="0" lvl="0" indent="-57150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Product Care :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rallonge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la durée de vie des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équipements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grâce à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une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offre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 de maintenance agile. </a:t>
            </a:r>
          </a:p>
          <a:p>
            <a:pPr marL="571500" marR="0" lvl="0" indent="-57150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Econocom Factory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9D957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: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reconditionne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et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remet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sur le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marché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les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équipements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numériques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de </a:t>
            </a:r>
            <a:r>
              <a:rPr kumimoji="0" lang="en-US" sz="22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nos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 clients</a:t>
            </a:r>
          </a:p>
        </p:txBody>
      </p:sp>
    </p:spTree>
    <p:extLst>
      <p:ext uri="{BB962C8B-B14F-4D97-AF65-F5344CB8AC3E}">
        <p14:creationId xmlns:p14="http://schemas.microsoft.com/office/powerpoint/2010/main" val="331286191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hink-cell data - do not delete" hidden="1">
            <a:extLst>
              <a:ext uri="{FF2B5EF4-FFF2-40B4-BE49-F238E27FC236}">
                <a16:creationId xmlns:a16="http://schemas.microsoft.com/office/drawing/2014/main" id="{A4A3B0B6-62BE-5472-9CD1-6F975C7752E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504839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17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4A3B0B6-62BE-5472-9CD1-6F975C7752E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CB60A9D8-AFD7-F85F-071C-A1EE7A5140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Key figure to assess our performance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AF13CE-6587-DA61-F717-A80B44071DC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CSR Commitments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62D42F-7469-47A1-82B4-EE6C7F1A7D72}"/>
              </a:ext>
            </a:extLst>
          </p:cNvPr>
          <p:cNvSpPr txBox="1"/>
          <p:nvPr/>
        </p:nvSpPr>
        <p:spPr>
          <a:xfrm>
            <a:off x="725021" y="1871756"/>
            <a:ext cx="231990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Our impact is measured to reflect the effectiveness of the actions we carry out over the long term. </a:t>
            </a:r>
          </a:p>
        </p:txBody>
      </p:sp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9736DA68-B033-7C71-E199-69A001C1B5AB}"/>
              </a:ext>
            </a:extLst>
          </p:cNvPr>
          <p:cNvSpPr/>
          <p:nvPr/>
        </p:nvSpPr>
        <p:spPr>
          <a:xfrm>
            <a:off x="1837658" y="4044312"/>
            <a:ext cx="10049398" cy="7799932"/>
          </a:xfrm>
          <a:prstGeom prst="roundRect">
            <a:avLst>
              <a:gd name="adj" fmla="val 7228"/>
            </a:avLst>
          </a:prstGeom>
          <a:solidFill>
            <a:srgbClr val="573EEF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F5A669F2-D1A3-3285-3AF2-DE42016078D5}"/>
              </a:ext>
            </a:extLst>
          </p:cNvPr>
          <p:cNvSpPr/>
          <p:nvPr/>
        </p:nvSpPr>
        <p:spPr>
          <a:xfrm>
            <a:off x="12514206" y="4044312"/>
            <a:ext cx="10049406" cy="3586392"/>
          </a:xfrm>
          <a:prstGeom prst="roundRect">
            <a:avLst>
              <a:gd name="adj" fmla="val 14698"/>
            </a:avLst>
          </a:prstGeom>
          <a:solidFill>
            <a:srgbClr val="573EEF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83DAA131-2475-CEA6-EC26-F81DD384F35F}"/>
              </a:ext>
            </a:extLst>
          </p:cNvPr>
          <p:cNvSpPr/>
          <p:nvPr/>
        </p:nvSpPr>
        <p:spPr>
          <a:xfrm>
            <a:off x="12514206" y="8257852"/>
            <a:ext cx="10049406" cy="3586392"/>
          </a:xfrm>
          <a:prstGeom prst="roundRect">
            <a:avLst>
              <a:gd name="adj" fmla="val 14698"/>
            </a:avLst>
          </a:prstGeom>
          <a:solidFill>
            <a:srgbClr val="573EEF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D795406-7965-C710-BE8F-C0D3A521A1C9}"/>
              </a:ext>
            </a:extLst>
          </p:cNvPr>
          <p:cNvSpPr txBox="1">
            <a:spLocks/>
          </p:cNvSpPr>
          <p:nvPr/>
        </p:nvSpPr>
        <p:spPr>
          <a:xfrm>
            <a:off x="3785771" y="4500712"/>
            <a:ext cx="7355284" cy="9064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" panose="020B0604020202020204" pitchFamily="34" charset="0"/>
              </a:rPr>
              <a:t>CARBON FOOTPRINT AND ENERGY</a:t>
            </a: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7E2D6F88-F912-1813-F34C-EFC8AAB3059C}"/>
              </a:ext>
            </a:extLst>
          </p:cNvPr>
          <p:cNvSpPr txBox="1">
            <a:spLocks/>
          </p:cNvSpPr>
          <p:nvPr/>
        </p:nvSpPr>
        <p:spPr>
          <a:xfrm>
            <a:off x="2350782" y="5917757"/>
            <a:ext cx="8582902" cy="548291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-73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%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 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Decrease in energy consumption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of our in-house digital services since 2017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+95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%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Green electricity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in France and Spain 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-4.6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%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 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Reduction in our Scopes 1 and 2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from 2021 to 2022, on a like-for-like basis</a:t>
            </a: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5487A5FF-7E4E-F54E-944C-BF912ACE8B08}"/>
              </a:ext>
            </a:extLst>
          </p:cNvPr>
          <p:cNvSpPr txBox="1">
            <a:spLocks/>
          </p:cNvSpPr>
          <p:nvPr/>
        </p:nvSpPr>
        <p:spPr>
          <a:xfrm>
            <a:off x="14303848" y="4750900"/>
            <a:ext cx="6290218" cy="6562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" panose="020B0604020202020204" pitchFamily="34" charset="0"/>
              </a:rPr>
              <a:t>REPAIRABILITY</a:t>
            </a:r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77BA1151-6710-5640-2E6D-8CFED55CA4F6}"/>
              </a:ext>
            </a:extLst>
          </p:cNvPr>
          <p:cNvSpPr txBox="1">
            <a:spLocks/>
          </p:cNvSpPr>
          <p:nvPr/>
        </p:nvSpPr>
        <p:spPr>
          <a:xfrm>
            <a:off x="13002015" y="5720690"/>
            <a:ext cx="7038100" cy="14301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1 million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Mobile devices under maintenance 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A5855250-2BA9-DA1B-F3E2-C4540045F4E6}"/>
              </a:ext>
            </a:extLst>
          </p:cNvPr>
          <p:cNvSpPr txBox="1">
            <a:spLocks/>
          </p:cNvSpPr>
          <p:nvPr/>
        </p:nvSpPr>
        <p:spPr>
          <a:xfrm>
            <a:off x="14301705" y="8831107"/>
            <a:ext cx="7800812" cy="88671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" panose="020B0604020202020204" pitchFamily="34" charset="0"/>
              </a:rPr>
              <a:t>CIRCULAR ECONOMY </a:t>
            </a:r>
          </a:p>
        </p:txBody>
      </p:sp>
      <p:sp>
        <p:nvSpPr>
          <p:cNvPr id="13" name="Titre 1">
            <a:extLst>
              <a:ext uri="{FF2B5EF4-FFF2-40B4-BE49-F238E27FC236}">
                <a16:creationId xmlns:a16="http://schemas.microsoft.com/office/drawing/2014/main" id="{78037E0C-1670-F9E7-BDB9-727865BB8EEA}"/>
              </a:ext>
            </a:extLst>
          </p:cNvPr>
          <p:cNvSpPr txBox="1">
            <a:spLocks/>
          </p:cNvSpPr>
          <p:nvPr/>
        </p:nvSpPr>
        <p:spPr>
          <a:xfrm>
            <a:off x="13028468" y="9800077"/>
            <a:ext cx="8874926" cy="1600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 Black" panose="020B0604020202020204" pitchFamily="34" charset="0"/>
              </a:rPr>
              <a:t>493k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Refurbished digital devices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(computers, screens, servers, tablets, smartphones, </a:t>
            </a:r>
            <a:r>
              <a:rPr kumimoji="0" lang="en-US" sz="26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etc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…)</a:t>
            </a:r>
          </a:p>
        </p:txBody>
      </p:sp>
      <p:pic>
        <p:nvPicPr>
          <p:cNvPr id="14" name="Graphique 13">
            <a:extLst>
              <a:ext uri="{FF2B5EF4-FFF2-40B4-BE49-F238E27FC236}">
                <a16:creationId xmlns:a16="http://schemas.microsoft.com/office/drawing/2014/main" id="{514606ED-BE4A-B43B-C819-66A5452342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210364" y="8601871"/>
            <a:ext cx="934798" cy="1004042"/>
          </a:xfrm>
          <a:prstGeom prst="rect">
            <a:avLst/>
          </a:prstGeom>
        </p:spPr>
      </p:pic>
      <p:pic>
        <p:nvPicPr>
          <p:cNvPr id="15" name="Graphique 14">
            <a:extLst>
              <a:ext uri="{FF2B5EF4-FFF2-40B4-BE49-F238E27FC236}">
                <a16:creationId xmlns:a16="http://schemas.microsoft.com/office/drawing/2014/main" id="{BC408FF0-A6F0-1FF7-AE63-6DFA96A1DA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918031" y="4505432"/>
            <a:ext cx="1248372" cy="1147152"/>
          </a:xfrm>
          <a:prstGeom prst="rect">
            <a:avLst/>
          </a:prstGeom>
        </p:spPr>
      </p:pic>
      <p:pic>
        <p:nvPicPr>
          <p:cNvPr id="16" name="Graphique 15">
            <a:extLst>
              <a:ext uri="{FF2B5EF4-FFF2-40B4-BE49-F238E27FC236}">
                <a16:creationId xmlns:a16="http://schemas.microsoft.com/office/drawing/2014/main" id="{B9DBA49C-0EF9-4A7E-3EF4-57D77CDFDF1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580842" y="4609315"/>
            <a:ext cx="1067484" cy="93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90293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1B6C5054-D65A-3FC8-AF8A-BEEDA44BE70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827887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B6C5054-D65A-3FC8-AF8A-BEEDA44BE7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CB60A9D8-AFD7-F85F-071C-A1EE7A5140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Key figure to assess our performance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AF13CE-6587-DA61-F717-A80B44071DC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CSR Commitments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62D42F-7469-47A1-82B4-EE6C7F1A7D72}"/>
              </a:ext>
            </a:extLst>
          </p:cNvPr>
          <p:cNvSpPr txBox="1"/>
          <p:nvPr/>
        </p:nvSpPr>
        <p:spPr>
          <a:xfrm>
            <a:off x="725021" y="1871756"/>
            <a:ext cx="231990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Our impact is measured to reflect the effectiveness of the actions we carry out over the long term. </a:t>
            </a:r>
          </a:p>
        </p:txBody>
      </p:sp>
      <p:sp>
        <p:nvSpPr>
          <p:cNvPr id="17" name="Rectangle : coins arrondis 16">
            <a:extLst>
              <a:ext uri="{FF2B5EF4-FFF2-40B4-BE49-F238E27FC236}">
                <a16:creationId xmlns:a16="http://schemas.microsoft.com/office/drawing/2014/main" id="{F3AAE99A-B017-5E08-AA6D-C3E3878949E4}"/>
              </a:ext>
            </a:extLst>
          </p:cNvPr>
          <p:cNvSpPr/>
          <p:nvPr/>
        </p:nvSpPr>
        <p:spPr>
          <a:xfrm>
            <a:off x="1814214" y="3996202"/>
            <a:ext cx="10049406" cy="6669786"/>
          </a:xfrm>
          <a:prstGeom prst="roundRect">
            <a:avLst>
              <a:gd name="adj" fmla="val 7843"/>
            </a:avLst>
          </a:prstGeom>
          <a:solidFill>
            <a:srgbClr val="573EEF"/>
          </a:solidFill>
          <a:ln w="12700" cap="flat" cmpd="sng" algn="ctr">
            <a:noFill/>
            <a:prstDash val="solid"/>
            <a:miter lim="800000"/>
          </a:ln>
          <a:effectLst>
            <a:softEdge rad="0"/>
          </a:effectLst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CDB8FA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18" name="Rectangle : coins arrondis 17">
            <a:extLst>
              <a:ext uri="{FF2B5EF4-FFF2-40B4-BE49-F238E27FC236}">
                <a16:creationId xmlns:a16="http://schemas.microsoft.com/office/drawing/2014/main" id="{BCF172C0-5BA4-CC1C-9004-696A7B2B18B4}"/>
              </a:ext>
            </a:extLst>
          </p:cNvPr>
          <p:cNvSpPr/>
          <p:nvPr/>
        </p:nvSpPr>
        <p:spPr>
          <a:xfrm>
            <a:off x="12490768" y="3996204"/>
            <a:ext cx="10049398" cy="6669810"/>
          </a:xfrm>
          <a:prstGeom prst="roundRect">
            <a:avLst>
              <a:gd name="adj" fmla="val 7228"/>
            </a:avLst>
          </a:prstGeom>
          <a:solidFill>
            <a:srgbClr val="573EEF"/>
          </a:solidFill>
          <a:ln w="12700" cap="flat" cmpd="sng" algn="ctr">
            <a:noFill/>
            <a:prstDash val="solid"/>
            <a:miter lim="800000"/>
          </a:ln>
          <a:effectLst>
            <a:softEdge rad="0"/>
          </a:effectLst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19" name="Titre 1">
            <a:extLst>
              <a:ext uri="{FF2B5EF4-FFF2-40B4-BE49-F238E27FC236}">
                <a16:creationId xmlns:a16="http://schemas.microsoft.com/office/drawing/2014/main" id="{05887E38-A95D-0068-7D95-3EBF95A9C050}"/>
              </a:ext>
            </a:extLst>
          </p:cNvPr>
          <p:cNvSpPr txBox="1">
            <a:spLocks/>
          </p:cNvSpPr>
          <p:nvPr/>
        </p:nvSpPr>
        <p:spPr>
          <a:xfrm>
            <a:off x="14271385" y="4642355"/>
            <a:ext cx="6987708" cy="9064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" panose="020B0604020202020204" pitchFamily="34" charset="0"/>
              </a:rPr>
              <a:t>RATING</a:t>
            </a:r>
          </a:p>
        </p:txBody>
      </p:sp>
      <p:sp>
        <p:nvSpPr>
          <p:cNvPr id="20" name="Titre 1">
            <a:extLst>
              <a:ext uri="{FF2B5EF4-FFF2-40B4-BE49-F238E27FC236}">
                <a16:creationId xmlns:a16="http://schemas.microsoft.com/office/drawing/2014/main" id="{410AE24D-E8F7-110C-6D6D-02BAD26AA6CC}"/>
              </a:ext>
            </a:extLst>
          </p:cNvPr>
          <p:cNvSpPr txBox="1">
            <a:spLocks/>
          </p:cNvSpPr>
          <p:nvPr/>
        </p:nvSpPr>
        <p:spPr>
          <a:xfrm>
            <a:off x="3693806" y="4642355"/>
            <a:ext cx="6290218" cy="6562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Arial" panose="020B0604020202020204" pitchFamily="34" charset="0"/>
              </a:rPr>
              <a:t>SOCIAL</a:t>
            </a: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E91C08D8-61F3-B7EA-3010-424FB7E0A586}"/>
              </a:ext>
            </a:extLst>
          </p:cNvPr>
          <p:cNvSpPr txBox="1">
            <a:spLocks/>
          </p:cNvSpPr>
          <p:nvPr/>
        </p:nvSpPr>
        <p:spPr>
          <a:xfrm>
            <a:off x="12999545" y="5733175"/>
            <a:ext cx="8259548" cy="434047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74/100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+4 pts </a:t>
            </a: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on the </a:t>
            </a:r>
            <a:r>
              <a:rPr kumimoji="0" lang="en-US" sz="2600" b="1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Ecovadis</a:t>
            </a: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 rating, Econocom wins the gold medal.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753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rd</a:t>
            </a: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 place</a:t>
            </a:r>
            <a:endParaRPr kumimoji="0" lang="en-US" sz="4400" b="1" i="0" u="none" strike="noStrike" kern="1200" cap="none" spc="0" normalizeH="0" baseline="3000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Joined the Financial Times ranking of European leaders in diversity. </a:t>
            </a:r>
            <a:b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</a:b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850 companies selected from </a:t>
            </a: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16 countries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.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</p:txBody>
      </p:sp>
      <p:sp>
        <p:nvSpPr>
          <p:cNvPr id="22" name="Titre 1">
            <a:extLst>
              <a:ext uri="{FF2B5EF4-FFF2-40B4-BE49-F238E27FC236}">
                <a16:creationId xmlns:a16="http://schemas.microsoft.com/office/drawing/2014/main" id="{3A4B83DB-3E1C-DAA0-78C8-F7FF25A33612}"/>
              </a:ext>
            </a:extLst>
          </p:cNvPr>
          <p:cNvSpPr txBox="1">
            <a:spLocks/>
          </p:cNvSpPr>
          <p:nvPr/>
        </p:nvSpPr>
        <p:spPr>
          <a:xfrm>
            <a:off x="2233247" y="5672581"/>
            <a:ext cx="4801864" cy="439382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94 pts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Gender equality index</a:t>
            </a:r>
            <a:r>
              <a:rPr kumimoji="0" lang="en-US" sz="2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(1)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over the year. 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86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%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Of employees</a:t>
            </a:r>
            <a:r>
              <a:rPr kumimoji="0" lang="en-US" sz="2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(1)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underwent cybersecurity awareness training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</p:txBody>
      </p:sp>
      <p:sp>
        <p:nvSpPr>
          <p:cNvPr id="23" name="Titre 1">
            <a:extLst>
              <a:ext uri="{FF2B5EF4-FFF2-40B4-BE49-F238E27FC236}">
                <a16:creationId xmlns:a16="http://schemas.microsoft.com/office/drawing/2014/main" id="{70B9BDC8-6983-E983-6FC5-D3C4A5418E0E}"/>
              </a:ext>
            </a:extLst>
          </p:cNvPr>
          <p:cNvSpPr txBox="1">
            <a:spLocks/>
          </p:cNvSpPr>
          <p:nvPr/>
        </p:nvSpPr>
        <p:spPr>
          <a:xfrm>
            <a:off x="7006535" y="5672581"/>
            <a:ext cx="4443892" cy="20079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68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%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Of employees</a:t>
            </a:r>
            <a:r>
              <a:rPr kumimoji="0" lang="en-US" sz="2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(2)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 received ethics training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anose="00000500000000000000" pitchFamily="50" charset="0"/>
              <a:ea typeface="+mj-ea"/>
              <a:cs typeface="+mj-cs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734D3A4A-27F3-A75E-007F-9E5626782135}"/>
              </a:ext>
            </a:extLst>
          </p:cNvPr>
          <p:cNvSpPr txBox="1"/>
          <p:nvPr/>
        </p:nvSpPr>
        <p:spPr>
          <a:xfrm>
            <a:off x="1814214" y="10879228"/>
            <a:ext cx="77699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(1) France           (2) Group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25" name="Titre 1">
            <a:extLst>
              <a:ext uri="{FF2B5EF4-FFF2-40B4-BE49-F238E27FC236}">
                <a16:creationId xmlns:a16="http://schemas.microsoft.com/office/drawing/2014/main" id="{68423E17-4A68-5188-06FF-453743521789}"/>
              </a:ext>
            </a:extLst>
          </p:cNvPr>
          <p:cNvSpPr txBox="1">
            <a:spLocks/>
          </p:cNvSpPr>
          <p:nvPr/>
        </p:nvSpPr>
        <p:spPr>
          <a:xfrm>
            <a:off x="7035109" y="7938437"/>
            <a:ext cx="4443892" cy="20079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85</a:t>
            </a:r>
            <a:r>
              <a:rPr kumimoji="0" lang="en-US" sz="4400" b="1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%</a:t>
            </a:r>
          </a:p>
          <a:p>
            <a:pPr marL="0" marR="0" lvl="0" indent="0" algn="l" defTabSz="18288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Of employees</a:t>
            </a:r>
            <a:r>
              <a:rPr kumimoji="0" lang="en-US" sz="2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(1)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j-ea"/>
                <a:cs typeface="+mj-cs"/>
              </a:rPr>
              <a:t>trained in best practices on data protection </a:t>
            </a:r>
          </a:p>
        </p:txBody>
      </p:sp>
      <p:pic>
        <p:nvPicPr>
          <p:cNvPr id="26" name="Graphique 25">
            <a:extLst>
              <a:ext uri="{FF2B5EF4-FFF2-40B4-BE49-F238E27FC236}">
                <a16:creationId xmlns:a16="http://schemas.microsoft.com/office/drawing/2014/main" id="{DACF270C-B054-C9C8-14D6-72FCAA20C4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8043" y="4454240"/>
            <a:ext cx="813204" cy="1067330"/>
          </a:xfrm>
          <a:prstGeom prst="rect">
            <a:avLst/>
          </a:prstGeom>
        </p:spPr>
      </p:pic>
      <p:pic>
        <p:nvPicPr>
          <p:cNvPr id="27" name="Graphique 26">
            <a:extLst>
              <a:ext uri="{FF2B5EF4-FFF2-40B4-BE49-F238E27FC236}">
                <a16:creationId xmlns:a16="http://schemas.microsoft.com/office/drawing/2014/main" id="{E363901A-549D-BA79-7275-A6B6753272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82235" y="4523650"/>
            <a:ext cx="994128" cy="87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1073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hink-cell data - do not delete" hidden="1">
            <a:extLst>
              <a:ext uri="{FF2B5EF4-FFF2-40B4-BE49-F238E27FC236}">
                <a16:creationId xmlns:a16="http://schemas.microsoft.com/office/drawing/2014/main" id="{70BC606B-E225-9FE3-6939-169CA20EF25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1196812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e think-cell" r:id="rId4" imgW="503" imgH="503" progId="TCLayout.ActiveDocument.1">
                  <p:embed/>
                </p:oleObj>
              </mc:Choice>
              <mc:Fallback>
                <p:oleObj name="Diapositive think-cell" r:id="rId4" imgW="503" imgH="503" progId="TCLayout.ActiveDocument.1">
                  <p:embed/>
                  <p:pic>
                    <p:nvPicPr>
                      <p:cNvPr id="2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0BC606B-E225-9FE3-6939-169CA20EF2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2DCFFE1E-A17E-3CE5-98A9-C21FFBB1C4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057871" y="482600"/>
            <a:ext cx="15866214" cy="66125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« One Econocom » : our CSR objectives for 2028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8193B3-7594-855B-64BA-0BA13010C4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Econocom CSR Commitments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8FF940-0F20-FC25-3722-13188406D905}"/>
              </a:ext>
            </a:extLst>
          </p:cNvPr>
          <p:cNvSpPr/>
          <p:nvPr/>
        </p:nvSpPr>
        <p:spPr>
          <a:xfrm>
            <a:off x="16133392" y="7577476"/>
            <a:ext cx="6477114" cy="6138524"/>
          </a:xfrm>
          <a:prstGeom prst="rect">
            <a:avLst/>
          </a:prstGeom>
          <a:solidFill>
            <a:srgbClr val="573EEF">
              <a:alpha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5" name="Graphique 41">
            <a:extLst>
              <a:ext uri="{FF2B5EF4-FFF2-40B4-BE49-F238E27FC236}">
                <a16:creationId xmlns:a16="http://schemas.microsoft.com/office/drawing/2014/main" id="{B7C0A87A-2401-9725-0D88-E1BF04285804}"/>
              </a:ext>
            </a:extLst>
          </p:cNvPr>
          <p:cNvSpPr/>
          <p:nvPr/>
        </p:nvSpPr>
        <p:spPr>
          <a:xfrm>
            <a:off x="16133392" y="3175099"/>
            <a:ext cx="6477114" cy="4458154"/>
          </a:xfrm>
          <a:custGeom>
            <a:avLst/>
            <a:gdLst>
              <a:gd name="connsiteX0" fmla="*/ 847636 w 3238557"/>
              <a:gd name="connsiteY0" fmla="*/ 41736 h 5804127"/>
              <a:gd name="connsiteX1" fmla="*/ 836062 w 3238557"/>
              <a:gd name="connsiteY1" fmla="*/ 41736 h 5804127"/>
              <a:gd name="connsiteX2" fmla="*/ 236246 w 3238557"/>
              <a:gd name="connsiteY2" fmla="*/ 324648 h 5804127"/>
              <a:gd name="connsiteX3" fmla="*/ 0 w 3238557"/>
              <a:gd name="connsiteY3" fmla="*/ 1110511 h 5804127"/>
              <a:gd name="connsiteX4" fmla="*/ 0 w 3238557"/>
              <a:gd name="connsiteY4" fmla="*/ 5804127 h 5804127"/>
              <a:gd name="connsiteX5" fmla="*/ 3238557 w 3238557"/>
              <a:gd name="connsiteY5" fmla="*/ 5804127 h 5804127"/>
              <a:gd name="connsiteX6" fmla="*/ 3238557 w 3238557"/>
              <a:gd name="connsiteY6" fmla="*/ 1110012 h 5804127"/>
              <a:gd name="connsiteX7" fmla="*/ 3002311 w 3238557"/>
              <a:gd name="connsiteY7" fmla="*/ 325905 h 5804127"/>
              <a:gd name="connsiteX8" fmla="*/ 2399839 w 3238557"/>
              <a:gd name="connsiteY8" fmla="*/ 42743 h 5804127"/>
              <a:gd name="connsiteX9" fmla="*/ 2390538 w 3238557"/>
              <a:gd name="connsiteY9" fmla="*/ 42743 h 5804127"/>
              <a:gd name="connsiteX10" fmla="*/ 847636 w 3238557"/>
              <a:gd name="connsiteY10" fmla="*/ 41736 h 5804127"/>
              <a:gd name="connsiteX0" fmla="*/ 847636 w 3238557"/>
              <a:gd name="connsiteY0" fmla="*/ 41736 h 5804127"/>
              <a:gd name="connsiteX1" fmla="*/ 836062 w 3238557"/>
              <a:gd name="connsiteY1" fmla="*/ 41736 h 5804127"/>
              <a:gd name="connsiteX2" fmla="*/ 236246 w 3238557"/>
              <a:gd name="connsiteY2" fmla="*/ 324648 h 5804127"/>
              <a:gd name="connsiteX3" fmla="*/ 0 w 3238557"/>
              <a:gd name="connsiteY3" fmla="*/ 1110511 h 5804127"/>
              <a:gd name="connsiteX4" fmla="*/ 0 w 3238557"/>
              <a:gd name="connsiteY4" fmla="*/ 5804127 h 5804127"/>
              <a:gd name="connsiteX5" fmla="*/ 3238557 w 3238557"/>
              <a:gd name="connsiteY5" fmla="*/ 3581627 h 5804127"/>
              <a:gd name="connsiteX6" fmla="*/ 3238557 w 3238557"/>
              <a:gd name="connsiteY6" fmla="*/ 1110012 h 5804127"/>
              <a:gd name="connsiteX7" fmla="*/ 3002311 w 3238557"/>
              <a:gd name="connsiteY7" fmla="*/ 325905 h 5804127"/>
              <a:gd name="connsiteX8" fmla="*/ 2399839 w 3238557"/>
              <a:gd name="connsiteY8" fmla="*/ 42743 h 5804127"/>
              <a:gd name="connsiteX9" fmla="*/ 2390538 w 3238557"/>
              <a:gd name="connsiteY9" fmla="*/ 42743 h 5804127"/>
              <a:gd name="connsiteX10" fmla="*/ 847636 w 3238557"/>
              <a:gd name="connsiteY10" fmla="*/ 41736 h 5804127"/>
              <a:gd name="connsiteX0" fmla="*/ 847636 w 3238557"/>
              <a:gd name="connsiteY0" fmla="*/ 41736 h 3581627"/>
              <a:gd name="connsiteX1" fmla="*/ 836062 w 3238557"/>
              <a:gd name="connsiteY1" fmla="*/ 41736 h 3581627"/>
              <a:gd name="connsiteX2" fmla="*/ 236246 w 3238557"/>
              <a:gd name="connsiteY2" fmla="*/ 324648 h 3581627"/>
              <a:gd name="connsiteX3" fmla="*/ 0 w 3238557"/>
              <a:gd name="connsiteY3" fmla="*/ 1110511 h 3581627"/>
              <a:gd name="connsiteX4" fmla="*/ 0 w 3238557"/>
              <a:gd name="connsiteY4" fmla="*/ 3403827 h 3581627"/>
              <a:gd name="connsiteX5" fmla="*/ 3238557 w 3238557"/>
              <a:gd name="connsiteY5" fmla="*/ 3581627 h 3581627"/>
              <a:gd name="connsiteX6" fmla="*/ 3238557 w 3238557"/>
              <a:gd name="connsiteY6" fmla="*/ 1110012 h 3581627"/>
              <a:gd name="connsiteX7" fmla="*/ 3002311 w 3238557"/>
              <a:gd name="connsiteY7" fmla="*/ 325905 h 3581627"/>
              <a:gd name="connsiteX8" fmla="*/ 2399839 w 3238557"/>
              <a:gd name="connsiteY8" fmla="*/ 42743 h 3581627"/>
              <a:gd name="connsiteX9" fmla="*/ 2390538 w 3238557"/>
              <a:gd name="connsiteY9" fmla="*/ 42743 h 3581627"/>
              <a:gd name="connsiteX10" fmla="*/ 847636 w 3238557"/>
              <a:gd name="connsiteY10" fmla="*/ 41736 h 3581627"/>
              <a:gd name="connsiteX0" fmla="*/ 847636 w 3238557"/>
              <a:gd name="connsiteY0" fmla="*/ 41736 h 3581627"/>
              <a:gd name="connsiteX1" fmla="*/ 836062 w 3238557"/>
              <a:gd name="connsiteY1" fmla="*/ 41736 h 3581627"/>
              <a:gd name="connsiteX2" fmla="*/ 236246 w 3238557"/>
              <a:gd name="connsiteY2" fmla="*/ 324648 h 3581627"/>
              <a:gd name="connsiteX3" fmla="*/ 0 w 3238557"/>
              <a:gd name="connsiteY3" fmla="*/ 1110511 h 3581627"/>
              <a:gd name="connsiteX4" fmla="*/ 0 w 3238557"/>
              <a:gd name="connsiteY4" fmla="*/ 2229077 h 3581627"/>
              <a:gd name="connsiteX5" fmla="*/ 3238557 w 3238557"/>
              <a:gd name="connsiteY5" fmla="*/ 3581627 h 3581627"/>
              <a:gd name="connsiteX6" fmla="*/ 3238557 w 3238557"/>
              <a:gd name="connsiteY6" fmla="*/ 1110012 h 3581627"/>
              <a:gd name="connsiteX7" fmla="*/ 3002311 w 3238557"/>
              <a:gd name="connsiteY7" fmla="*/ 325905 h 3581627"/>
              <a:gd name="connsiteX8" fmla="*/ 2399839 w 3238557"/>
              <a:gd name="connsiteY8" fmla="*/ 42743 h 3581627"/>
              <a:gd name="connsiteX9" fmla="*/ 2390538 w 3238557"/>
              <a:gd name="connsiteY9" fmla="*/ 42743 h 3581627"/>
              <a:gd name="connsiteX10" fmla="*/ 847636 w 3238557"/>
              <a:gd name="connsiteY10" fmla="*/ 41736 h 3581627"/>
              <a:gd name="connsiteX0" fmla="*/ 847636 w 3238557"/>
              <a:gd name="connsiteY0" fmla="*/ 41736 h 2229077"/>
              <a:gd name="connsiteX1" fmla="*/ 836062 w 3238557"/>
              <a:gd name="connsiteY1" fmla="*/ 41736 h 2229077"/>
              <a:gd name="connsiteX2" fmla="*/ 236246 w 3238557"/>
              <a:gd name="connsiteY2" fmla="*/ 324648 h 2229077"/>
              <a:gd name="connsiteX3" fmla="*/ 0 w 3238557"/>
              <a:gd name="connsiteY3" fmla="*/ 1110511 h 2229077"/>
              <a:gd name="connsiteX4" fmla="*/ 0 w 3238557"/>
              <a:gd name="connsiteY4" fmla="*/ 2229077 h 2229077"/>
              <a:gd name="connsiteX5" fmla="*/ 3238557 w 3238557"/>
              <a:gd name="connsiteY5" fmla="*/ 2210027 h 2229077"/>
              <a:gd name="connsiteX6" fmla="*/ 3238557 w 3238557"/>
              <a:gd name="connsiteY6" fmla="*/ 1110012 h 2229077"/>
              <a:gd name="connsiteX7" fmla="*/ 3002311 w 3238557"/>
              <a:gd name="connsiteY7" fmla="*/ 325905 h 2229077"/>
              <a:gd name="connsiteX8" fmla="*/ 2399839 w 3238557"/>
              <a:gd name="connsiteY8" fmla="*/ 42743 h 2229077"/>
              <a:gd name="connsiteX9" fmla="*/ 2390538 w 3238557"/>
              <a:gd name="connsiteY9" fmla="*/ 42743 h 2229077"/>
              <a:gd name="connsiteX10" fmla="*/ 847636 w 3238557"/>
              <a:gd name="connsiteY10" fmla="*/ 41736 h 2229077"/>
              <a:gd name="connsiteX0" fmla="*/ 847636 w 3238557"/>
              <a:gd name="connsiteY0" fmla="*/ 41736 h 2229077"/>
              <a:gd name="connsiteX1" fmla="*/ 836062 w 3238557"/>
              <a:gd name="connsiteY1" fmla="*/ 41736 h 2229077"/>
              <a:gd name="connsiteX2" fmla="*/ 236246 w 3238557"/>
              <a:gd name="connsiteY2" fmla="*/ 324648 h 2229077"/>
              <a:gd name="connsiteX3" fmla="*/ 0 w 3238557"/>
              <a:gd name="connsiteY3" fmla="*/ 1110511 h 2229077"/>
              <a:gd name="connsiteX4" fmla="*/ 0 w 3238557"/>
              <a:gd name="connsiteY4" fmla="*/ 2229077 h 2229077"/>
              <a:gd name="connsiteX5" fmla="*/ 3238557 w 3238557"/>
              <a:gd name="connsiteY5" fmla="*/ 2225017 h 2229077"/>
              <a:gd name="connsiteX6" fmla="*/ 3238557 w 3238557"/>
              <a:gd name="connsiteY6" fmla="*/ 1110012 h 2229077"/>
              <a:gd name="connsiteX7" fmla="*/ 3002311 w 3238557"/>
              <a:gd name="connsiteY7" fmla="*/ 325905 h 2229077"/>
              <a:gd name="connsiteX8" fmla="*/ 2399839 w 3238557"/>
              <a:gd name="connsiteY8" fmla="*/ 42743 h 2229077"/>
              <a:gd name="connsiteX9" fmla="*/ 2390538 w 3238557"/>
              <a:gd name="connsiteY9" fmla="*/ 42743 h 2229077"/>
              <a:gd name="connsiteX10" fmla="*/ 847636 w 3238557"/>
              <a:gd name="connsiteY10" fmla="*/ 41736 h 2229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8557" h="2229077">
                <a:moveTo>
                  <a:pt x="847636" y="41736"/>
                </a:moveTo>
                <a:lnTo>
                  <a:pt x="836062" y="41736"/>
                </a:lnTo>
                <a:cubicBezTo>
                  <a:pt x="598110" y="66884"/>
                  <a:pt x="392224" y="147357"/>
                  <a:pt x="236246" y="324648"/>
                </a:cubicBezTo>
                <a:cubicBezTo>
                  <a:pt x="67553" y="515519"/>
                  <a:pt x="380" y="788873"/>
                  <a:pt x="0" y="1110511"/>
                </a:cubicBezTo>
                <a:lnTo>
                  <a:pt x="0" y="2229077"/>
                </a:lnTo>
                <a:lnTo>
                  <a:pt x="3238557" y="2225017"/>
                </a:lnTo>
                <a:lnTo>
                  <a:pt x="3238557" y="1110012"/>
                </a:lnTo>
                <a:cubicBezTo>
                  <a:pt x="3238557" y="787618"/>
                  <a:pt x="3171193" y="517028"/>
                  <a:pt x="3002311" y="325905"/>
                </a:cubicBezTo>
                <a:cubicBezTo>
                  <a:pt x="2848991" y="152889"/>
                  <a:pt x="2643104" y="69399"/>
                  <a:pt x="2399839" y="42743"/>
                </a:cubicBezTo>
                <a:lnTo>
                  <a:pt x="2390538" y="42743"/>
                </a:lnTo>
                <a:cubicBezTo>
                  <a:pt x="1877140" y="-13909"/>
                  <a:pt x="1361081" y="-14246"/>
                  <a:pt x="847636" y="41736"/>
                </a:cubicBezTo>
                <a:close/>
              </a:path>
            </a:pathLst>
          </a:custGeom>
          <a:solidFill>
            <a:srgbClr val="573EEF"/>
          </a:solidFill>
          <a:ln w="5249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89DDA4-5BDD-E5F0-DD50-6CF8D2ADCBB1}"/>
              </a:ext>
            </a:extLst>
          </p:cNvPr>
          <p:cNvSpPr/>
          <p:nvPr/>
        </p:nvSpPr>
        <p:spPr>
          <a:xfrm>
            <a:off x="1851008" y="7577476"/>
            <a:ext cx="6477114" cy="6138524"/>
          </a:xfrm>
          <a:prstGeom prst="rect">
            <a:avLst/>
          </a:prstGeom>
          <a:solidFill>
            <a:srgbClr val="573EEF">
              <a:alpha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7" name="Graphique 41">
            <a:extLst>
              <a:ext uri="{FF2B5EF4-FFF2-40B4-BE49-F238E27FC236}">
                <a16:creationId xmlns:a16="http://schemas.microsoft.com/office/drawing/2014/main" id="{27BB6DDE-AC49-79F5-08E8-1F178705208D}"/>
              </a:ext>
            </a:extLst>
          </p:cNvPr>
          <p:cNvSpPr/>
          <p:nvPr/>
        </p:nvSpPr>
        <p:spPr>
          <a:xfrm>
            <a:off x="1851008" y="3175099"/>
            <a:ext cx="6477114" cy="4458154"/>
          </a:xfrm>
          <a:custGeom>
            <a:avLst/>
            <a:gdLst>
              <a:gd name="connsiteX0" fmla="*/ 847636 w 3238557"/>
              <a:gd name="connsiteY0" fmla="*/ 41736 h 5804127"/>
              <a:gd name="connsiteX1" fmla="*/ 836062 w 3238557"/>
              <a:gd name="connsiteY1" fmla="*/ 41736 h 5804127"/>
              <a:gd name="connsiteX2" fmla="*/ 236246 w 3238557"/>
              <a:gd name="connsiteY2" fmla="*/ 324648 h 5804127"/>
              <a:gd name="connsiteX3" fmla="*/ 0 w 3238557"/>
              <a:gd name="connsiteY3" fmla="*/ 1110511 h 5804127"/>
              <a:gd name="connsiteX4" fmla="*/ 0 w 3238557"/>
              <a:gd name="connsiteY4" fmla="*/ 5804127 h 5804127"/>
              <a:gd name="connsiteX5" fmla="*/ 3238557 w 3238557"/>
              <a:gd name="connsiteY5" fmla="*/ 5804127 h 5804127"/>
              <a:gd name="connsiteX6" fmla="*/ 3238557 w 3238557"/>
              <a:gd name="connsiteY6" fmla="*/ 1110012 h 5804127"/>
              <a:gd name="connsiteX7" fmla="*/ 3002311 w 3238557"/>
              <a:gd name="connsiteY7" fmla="*/ 325905 h 5804127"/>
              <a:gd name="connsiteX8" fmla="*/ 2399839 w 3238557"/>
              <a:gd name="connsiteY8" fmla="*/ 42743 h 5804127"/>
              <a:gd name="connsiteX9" fmla="*/ 2390538 w 3238557"/>
              <a:gd name="connsiteY9" fmla="*/ 42743 h 5804127"/>
              <a:gd name="connsiteX10" fmla="*/ 847636 w 3238557"/>
              <a:gd name="connsiteY10" fmla="*/ 41736 h 5804127"/>
              <a:gd name="connsiteX0" fmla="*/ 847636 w 3238557"/>
              <a:gd name="connsiteY0" fmla="*/ 41736 h 5804127"/>
              <a:gd name="connsiteX1" fmla="*/ 836062 w 3238557"/>
              <a:gd name="connsiteY1" fmla="*/ 41736 h 5804127"/>
              <a:gd name="connsiteX2" fmla="*/ 236246 w 3238557"/>
              <a:gd name="connsiteY2" fmla="*/ 324648 h 5804127"/>
              <a:gd name="connsiteX3" fmla="*/ 0 w 3238557"/>
              <a:gd name="connsiteY3" fmla="*/ 1110511 h 5804127"/>
              <a:gd name="connsiteX4" fmla="*/ 0 w 3238557"/>
              <a:gd name="connsiteY4" fmla="*/ 5804127 h 5804127"/>
              <a:gd name="connsiteX5" fmla="*/ 3238557 w 3238557"/>
              <a:gd name="connsiteY5" fmla="*/ 3581627 h 5804127"/>
              <a:gd name="connsiteX6" fmla="*/ 3238557 w 3238557"/>
              <a:gd name="connsiteY6" fmla="*/ 1110012 h 5804127"/>
              <a:gd name="connsiteX7" fmla="*/ 3002311 w 3238557"/>
              <a:gd name="connsiteY7" fmla="*/ 325905 h 5804127"/>
              <a:gd name="connsiteX8" fmla="*/ 2399839 w 3238557"/>
              <a:gd name="connsiteY8" fmla="*/ 42743 h 5804127"/>
              <a:gd name="connsiteX9" fmla="*/ 2390538 w 3238557"/>
              <a:gd name="connsiteY9" fmla="*/ 42743 h 5804127"/>
              <a:gd name="connsiteX10" fmla="*/ 847636 w 3238557"/>
              <a:gd name="connsiteY10" fmla="*/ 41736 h 5804127"/>
              <a:gd name="connsiteX0" fmla="*/ 847636 w 3238557"/>
              <a:gd name="connsiteY0" fmla="*/ 41736 h 3581627"/>
              <a:gd name="connsiteX1" fmla="*/ 836062 w 3238557"/>
              <a:gd name="connsiteY1" fmla="*/ 41736 h 3581627"/>
              <a:gd name="connsiteX2" fmla="*/ 236246 w 3238557"/>
              <a:gd name="connsiteY2" fmla="*/ 324648 h 3581627"/>
              <a:gd name="connsiteX3" fmla="*/ 0 w 3238557"/>
              <a:gd name="connsiteY3" fmla="*/ 1110511 h 3581627"/>
              <a:gd name="connsiteX4" fmla="*/ 0 w 3238557"/>
              <a:gd name="connsiteY4" fmla="*/ 3403827 h 3581627"/>
              <a:gd name="connsiteX5" fmla="*/ 3238557 w 3238557"/>
              <a:gd name="connsiteY5" fmla="*/ 3581627 h 3581627"/>
              <a:gd name="connsiteX6" fmla="*/ 3238557 w 3238557"/>
              <a:gd name="connsiteY6" fmla="*/ 1110012 h 3581627"/>
              <a:gd name="connsiteX7" fmla="*/ 3002311 w 3238557"/>
              <a:gd name="connsiteY7" fmla="*/ 325905 h 3581627"/>
              <a:gd name="connsiteX8" fmla="*/ 2399839 w 3238557"/>
              <a:gd name="connsiteY8" fmla="*/ 42743 h 3581627"/>
              <a:gd name="connsiteX9" fmla="*/ 2390538 w 3238557"/>
              <a:gd name="connsiteY9" fmla="*/ 42743 h 3581627"/>
              <a:gd name="connsiteX10" fmla="*/ 847636 w 3238557"/>
              <a:gd name="connsiteY10" fmla="*/ 41736 h 3581627"/>
              <a:gd name="connsiteX0" fmla="*/ 847636 w 3238557"/>
              <a:gd name="connsiteY0" fmla="*/ 41736 h 3581627"/>
              <a:gd name="connsiteX1" fmla="*/ 836062 w 3238557"/>
              <a:gd name="connsiteY1" fmla="*/ 41736 h 3581627"/>
              <a:gd name="connsiteX2" fmla="*/ 236246 w 3238557"/>
              <a:gd name="connsiteY2" fmla="*/ 324648 h 3581627"/>
              <a:gd name="connsiteX3" fmla="*/ 0 w 3238557"/>
              <a:gd name="connsiteY3" fmla="*/ 1110511 h 3581627"/>
              <a:gd name="connsiteX4" fmla="*/ 0 w 3238557"/>
              <a:gd name="connsiteY4" fmla="*/ 2229077 h 3581627"/>
              <a:gd name="connsiteX5" fmla="*/ 3238557 w 3238557"/>
              <a:gd name="connsiteY5" fmla="*/ 3581627 h 3581627"/>
              <a:gd name="connsiteX6" fmla="*/ 3238557 w 3238557"/>
              <a:gd name="connsiteY6" fmla="*/ 1110012 h 3581627"/>
              <a:gd name="connsiteX7" fmla="*/ 3002311 w 3238557"/>
              <a:gd name="connsiteY7" fmla="*/ 325905 h 3581627"/>
              <a:gd name="connsiteX8" fmla="*/ 2399839 w 3238557"/>
              <a:gd name="connsiteY8" fmla="*/ 42743 h 3581627"/>
              <a:gd name="connsiteX9" fmla="*/ 2390538 w 3238557"/>
              <a:gd name="connsiteY9" fmla="*/ 42743 h 3581627"/>
              <a:gd name="connsiteX10" fmla="*/ 847636 w 3238557"/>
              <a:gd name="connsiteY10" fmla="*/ 41736 h 3581627"/>
              <a:gd name="connsiteX0" fmla="*/ 847636 w 3238557"/>
              <a:gd name="connsiteY0" fmla="*/ 41736 h 2229077"/>
              <a:gd name="connsiteX1" fmla="*/ 836062 w 3238557"/>
              <a:gd name="connsiteY1" fmla="*/ 41736 h 2229077"/>
              <a:gd name="connsiteX2" fmla="*/ 236246 w 3238557"/>
              <a:gd name="connsiteY2" fmla="*/ 324648 h 2229077"/>
              <a:gd name="connsiteX3" fmla="*/ 0 w 3238557"/>
              <a:gd name="connsiteY3" fmla="*/ 1110511 h 2229077"/>
              <a:gd name="connsiteX4" fmla="*/ 0 w 3238557"/>
              <a:gd name="connsiteY4" fmla="*/ 2229077 h 2229077"/>
              <a:gd name="connsiteX5" fmla="*/ 3238557 w 3238557"/>
              <a:gd name="connsiteY5" fmla="*/ 2210027 h 2229077"/>
              <a:gd name="connsiteX6" fmla="*/ 3238557 w 3238557"/>
              <a:gd name="connsiteY6" fmla="*/ 1110012 h 2229077"/>
              <a:gd name="connsiteX7" fmla="*/ 3002311 w 3238557"/>
              <a:gd name="connsiteY7" fmla="*/ 325905 h 2229077"/>
              <a:gd name="connsiteX8" fmla="*/ 2399839 w 3238557"/>
              <a:gd name="connsiteY8" fmla="*/ 42743 h 2229077"/>
              <a:gd name="connsiteX9" fmla="*/ 2390538 w 3238557"/>
              <a:gd name="connsiteY9" fmla="*/ 42743 h 2229077"/>
              <a:gd name="connsiteX10" fmla="*/ 847636 w 3238557"/>
              <a:gd name="connsiteY10" fmla="*/ 41736 h 2229077"/>
              <a:gd name="connsiteX0" fmla="*/ 847636 w 3238557"/>
              <a:gd name="connsiteY0" fmla="*/ 41736 h 2229077"/>
              <a:gd name="connsiteX1" fmla="*/ 836062 w 3238557"/>
              <a:gd name="connsiteY1" fmla="*/ 41736 h 2229077"/>
              <a:gd name="connsiteX2" fmla="*/ 236246 w 3238557"/>
              <a:gd name="connsiteY2" fmla="*/ 324648 h 2229077"/>
              <a:gd name="connsiteX3" fmla="*/ 0 w 3238557"/>
              <a:gd name="connsiteY3" fmla="*/ 1110511 h 2229077"/>
              <a:gd name="connsiteX4" fmla="*/ 0 w 3238557"/>
              <a:gd name="connsiteY4" fmla="*/ 2229077 h 2229077"/>
              <a:gd name="connsiteX5" fmla="*/ 3238557 w 3238557"/>
              <a:gd name="connsiteY5" fmla="*/ 2225017 h 2229077"/>
              <a:gd name="connsiteX6" fmla="*/ 3238557 w 3238557"/>
              <a:gd name="connsiteY6" fmla="*/ 1110012 h 2229077"/>
              <a:gd name="connsiteX7" fmla="*/ 3002311 w 3238557"/>
              <a:gd name="connsiteY7" fmla="*/ 325905 h 2229077"/>
              <a:gd name="connsiteX8" fmla="*/ 2399839 w 3238557"/>
              <a:gd name="connsiteY8" fmla="*/ 42743 h 2229077"/>
              <a:gd name="connsiteX9" fmla="*/ 2390538 w 3238557"/>
              <a:gd name="connsiteY9" fmla="*/ 42743 h 2229077"/>
              <a:gd name="connsiteX10" fmla="*/ 847636 w 3238557"/>
              <a:gd name="connsiteY10" fmla="*/ 41736 h 2229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8557" h="2229077">
                <a:moveTo>
                  <a:pt x="847636" y="41736"/>
                </a:moveTo>
                <a:lnTo>
                  <a:pt x="836062" y="41736"/>
                </a:lnTo>
                <a:cubicBezTo>
                  <a:pt x="598110" y="66884"/>
                  <a:pt x="392224" y="147357"/>
                  <a:pt x="236246" y="324648"/>
                </a:cubicBezTo>
                <a:cubicBezTo>
                  <a:pt x="67553" y="515519"/>
                  <a:pt x="380" y="788873"/>
                  <a:pt x="0" y="1110511"/>
                </a:cubicBezTo>
                <a:lnTo>
                  <a:pt x="0" y="2229077"/>
                </a:lnTo>
                <a:lnTo>
                  <a:pt x="3238557" y="2225017"/>
                </a:lnTo>
                <a:lnTo>
                  <a:pt x="3238557" y="1110012"/>
                </a:lnTo>
                <a:cubicBezTo>
                  <a:pt x="3238557" y="787618"/>
                  <a:pt x="3171193" y="517028"/>
                  <a:pt x="3002311" y="325905"/>
                </a:cubicBezTo>
                <a:cubicBezTo>
                  <a:pt x="2848991" y="152889"/>
                  <a:pt x="2643104" y="69399"/>
                  <a:pt x="2399839" y="42743"/>
                </a:cubicBezTo>
                <a:lnTo>
                  <a:pt x="2390538" y="42743"/>
                </a:lnTo>
                <a:cubicBezTo>
                  <a:pt x="1877140" y="-13909"/>
                  <a:pt x="1361081" y="-14246"/>
                  <a:pt x="847636" y="41736"/>
                </a:cubicBezTo>
                <a:close/>
              </a:path>
            </a:pathLst>
          </a:custGeom>
          <a:solidFill>
            <a:srgbClr val="573EEF"/>
          </a:solidFill>
          <a:ln w="5249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6E4BD7-B406-8F31-5FD4-4E02890F8B88}"/>
              </a:ext>
            </a:extLst>
          </p:cNvPr>
          <p:cNvSpPr/>
          <p:nvPr/>
        </p:nvSpPr>
        <p:spPr>
          <a:xfrm>
            <a:off x="9022120" y="7577476"/>
            <a:ext cx="6477114" cy="6138524"/>
          </a:xfrm>
          <a:prstGeom prst="rect">
            <a:avLst/>
          </a:prstGeom>
          <a:solidFill>
            <a:srgbClr val="573EEF">
              <a:alpha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9" name="Graphique 41">
            <a:extLst>
              <a:ext uri="{FF2B5EF4-FFF2-40B4-BE49-F238E27FC236}">
                <a16:creationId xmlns:a16="http://schemas.microsoft.com/office/drawing/2014/main" id="{438E905D-3278-CE87-2ECA-6D2302E4F37D}"/>
              </a:ext>
            </a:extLst>
          </p:cNvPr>
          <p:cNvSpPr>
            <a:spLocks/>
          </p:cNvSpPr>
          <p:nvPr/>
        </p:nvSpPr>
        <p:spPr>
          <a:xfrm>
            <a:off x="9022120" y="3119322"/>
            <a:ext cx="6477114" cy="4458154"/>
          </a:xfrm>
          <a:custGeom>
            <a:avLst/>
            <a:gdLst>
              <a:gd name="connsiteX0" fmla="*/ 847636 w 3238557"/>
              <a:gd name="connsiteY0" fmla="*/ 41736 h 5804127"/>
              <a:gd name="connsiteX1" fmla="*/ 836062 w 3238557"/>
              <a:gd name="connsiteY1" fmla="*/ 41736 h 5804127"/>
              <a:gd name="connsiteX2" fmla="*/ 236246 w 3238557"/>
              <a:gd name="connsiteY2" fmla="*/ 324648 h 5804127"/>
              <a:gd name="connsiteX3" fmla="*/ 0 w 3238557"/>
              <a:gd name="connsiteY3" fmla="*/ 1110511 h 5804127"/>
              <a:gd name="connsiteX4" fmla="*/ 0 w 3238557"/>
              <a:gd name="connsiteY4" fmla="*/ 5804127 h 5804127"/>
              <a:gd name="connsiteX5" fmla="*/ 3238557 w 3238557"/>
              <a:gd name="connsiteY5" fmla="*/ 5804127 h 5804127"/>
              <a:gd name="connsiteX6" fmla="*/ 3238557 w 3238557"/>
              <a:gd name="connsiteY6" fmla="*/ 1110012 h 5804127"/>
              <a:gd name="connsiteX7" fmla="*/ 3002311 w 3238557"/>
              <a:gd name="connsiteY7" fmla="*/ 325905 h 5804127"/>
              <a:gd name="connsiteX8" fmla="*/ 2399839 w 3238557"/>
              <a:gd name="connsiteY8" fmla="*/ 42743 h 5804127"/>
              <a:gd name="connsiteX9" fmla="*/ 2390538 w 3238557"/>
              <a:gd name="connsiteY9" fmla="*/ 42743 h 5804127"/>
              <a:gd name="connsiteX10" fmla="*/ 847636 w 3238557"/>
              <a:gd name="connsiteY10" fmla="*/ 41736 h 5804127"/>
              <a:gd name="connsiteX0" fmla="*/ 847636 w 3238557"/>
              <a:gd name="connsiteY0" fmla="*/ 41736 h 5804127"/>
              <a:gd name="connsiteX1" fmla="*/ 836062 w 3238557"/>
              <a:gd name="connsiteY1" fmla="*/ 41736 h 5804127"/>
              <a:gd name="connsiteX2" fmla="*/ 236246 w 3238557"/>
              <a:gd name="connsiteY2" fmla="*/ 324648 h 5804127"/>
              <a:gd name="connsiteX3" fmla="*/ 0 w 3238557"/>
              <a:gd name="connsiteY3" fmla="*/ 1110511 h 5804127"/>
              <a:gd name="connsiteX4" fmla="*/ 0 w 3238557"/>
              <a:gd name="connsiteY4" fmla="*/ 5804127 h 5804127"/>
              <a:gd name="connsiteX5" fmla="*/ 3238557 w 3238557"/>
              <a:gd name="connsiteY5" fmla="*/ 3581627 h 5804127"/>
              <a:gd name="connsiteX6" fmla="*/ 3238557 w 3238557"/>
              <a:gd name="connsiteY6" fmla="*/ 1110012 h 5804127"/>
              <a:gd name="connsiteX7" fmla="*/ 3002311 w 3238557"/>
              <a:gd name="connsiteY7" fmla="*/ 325905 h 5804127"/>
              <a:gd name="connsiteX8" fmla="*/ 2399839 w 3238557"/>
              <a:gd name="connsiteY8" fmla="*/ 42743 h 5804127"/>
              <a:gd name="connsiteX9" fmla="*/ 2390538 w 3238557"/>
              <a:gd name="connsiteY9" fmla="*/ 42743 h 5804127"/>
              <a:gd name="connsiteX10" fmla="*/ 847636 w 3238557"/>
              <a:gd name="connsiteY10" fmla="*/ 41736 h 5804127"/>
              <a:gd name="connsiteX0" fmla="*/ 847636 w 3238557"/>
              <a:gd name="connsiteY0" fmla="*/ 41736 h 3581627"/>
              <a:gd name="connsiteX1" fmla="*/ 836062 w 3238557"/>
              <a:gd name="connsiteY1" fmla="*/ 41736 h 3581627"/>
              <a:gd name="connsiteX2" fmla="*/ 236246 w 3238557"/>
              <a:gd name="connsiteY2" fmla="*/ 324648 h 3581627"/>
              <a:gd name="connsiteX3" fmla="*/ 0 w 3238557"/>
              <a:gd name="connsiteY3" fmla="*/ 1110511 h 3581627"/>
              <a:gd name="connsiteX4" fmla="*/ 0 w 3238557"/>
              <a:gd name="connsiteY4" fmla="*/ 3403827 h 3581627"/>
              <a:gd name="connsiteX5" fmla="*/ 3238557 w 3238557"/>
              <a:gd name="connsiteY5" fmla="*/ 3581627 h 3581627"/>
              <a:gd name="connsiteX6" fmla="*/ 3238557 w 3238557"/>
              <a:gd name="connsiteY6" fmla="*/ 1110012 h 3581627"/>
              <a:gd name="connsiteX7" fmla="*/ 3002311 w 3238557"/>
              <a:gd name="connsiteY7" fmla="*/ 325905 h 3581627"/>
              <a:gd name="connsiteX8" fmla="*/ 2399839 w 3238557"/>
              <a:gd name="connsiteY8" fmla="*/ 42743 h 3581627"/>
              <a:gd name="connsiteX9" fmla="*/ 2390538 w 3238557"/>
              <a:gd name="connsiteY9" fmla="*/ 42743 h 3581627"/>
              <a:gd name="connsiteX10" fmla="*/ 847636 w 3238557"/>
              <a:gd name="connsiteY10" fmla="*/ 41736 h 3581627"/>
              <a:gd name="connsiteX0" fmla="*/ 847636 w 3238557"/>
              <a:gd name="connsiteY0" fmla="*/ 41736 h 3581627"/>
              <a:gd name="connsiteX1" fmla="*/ 836062 w 3238557"/>
              <a:gd name="connsiteY1" fmla="*/ 41736 h 3581627"/>
              <a:gd name="connsiteX2" fmla="*/ 236246 w 3238557"/>
              <a:gd name="connsiteY2" fmla="*/ 324648 h 3581627"/>
              <a:gd name="connsiteX3" fmla="*/ 0 w 3238557"/>
              <a:gd name="connsiteY3" fmla="*/ 1110511 h 3581627"/>
              <a:gd name="connsiteX4" fmla="*/ 0 w 3238557"/>
              <a:gd name="connsiteY4" fmla="*/ 2229077 h 3581627"/>
              <a:gd name="connsiteX5" fmla="*/ 3238557 w 3238557"/>
              <a:gd name="connsiteY5" fmla="*/ 3581627 h 3581627"/>
              <a:gd name="connsiteX6" fmla="*/ 3238557 w 3238557"/>
              <a:gd name="connsiteY6" fmla="*/ 1110012 h 3581627"/>
              <a:gd name="connsiteX7" fmla="*/ 3002311 w 3238557"/>
              <a:gd name="connsiteY7" fmla="*/ 325905 h 3581627"/>
              <a:gd name="connsiteX8" fmla="*/ 2399839 w 3238557"/>
              <a:gd name="connsiteY8" fmla="*/ 42743 h 3581627"/>
              <a:gd name="connsiteX9" fmla="*/ 2390538 w 3238557"/>
              <a:gd name="connsiteY9" fmla="*/ 42743 h 3581627"/>
              <a:gd name="connsiteX10" fmla="*/ 847636 w 3238557"/>
              <a:gd name="connsiteY10" fmla="*/ 41736 h 3581627"/>
              <a:gd name="connsiteX0" fmla="*/ 847636 w 3238557"/>
              <a:gd name="connsiteY0" fmla="*/ 41736 h 2229077"/>
              <a:gd name="connsiteX1" fmla="*/ 836062 w 3238557"/>
              <a:gd name="connsiteY1" fmla="*/ 41736 h 2229077"/>
              <a:gd name="connsiteX2" fmla="*/ 236246 w 3238557"/>
              <a:gd name="connsiteY2" fmla="*/ 324648 h 2229077"/>
              <a:gd name="connsiteX3" fmla="*/ 0 w 3238557"/>
              <a:gd name="connsiteY3" fmla="*/ 1110511 h 2229077"/>
              <a:gd name="connsiteX4" fmla="*/ 0 w 3238557"/>
              <a:gd name="connsiteY4" fmla="*/ 2229077 h 2229077"/>
              <a:gd name="connsiteX5" fmla="*/ 3238557 w 3238557"/>
              <a:gd name="connsiteY5" fmla="*/ 2210027 h 2229077"/>
              <a:gd name="connsiteX6" fmla="*/ 3238557 w 3238557"/>
              <a:gd name="connsiteY6" fmla="*/ 1110012 h 2229077"/>
              <a:gd name="connsiteX7" fmla="*/ 3002311 w 3238557"/>
              <a:gd name="connsiteY7" fmla="*/ 325905 h 2229077"/>
              <a:gd name="connsiteX8" fmla="*/ 2399839 w 3238557"/>
              <a:gd name="connsiteY8" fmla="*/ 42743 h 2229077"/>
              <a:gd name="connsiteX9" fmla="*/ 2390538 w 3238557"/>
              <a:gd name="connsiteY9" fmla="*/ 42743 h 2229077"/>
              <a:gd name="connsiteX10" fmla="*/ 847636 w 3238557"/>
              <a:gd name="connsiteY10" fmla="*/ 41736 h 2229077"/>
              <a:gd name="connsiteX0" fmla="*/ 847636 w 3238557"/>
              <a:gd name="connsiteY0" fmla="*/ 41736 h 2229077"/>
              <a:gd name="connsiteX1" fmla="*/ 836062 w 3238557"/>
              <a:gd name="connsiteY1" fmla="*/ 41736 h 2229077"/>
              <a:gd name="connsiteX2" fmla="*/ 236246 w 3238557"/>
              <a:gd name="connsiteY2" fmla="*/ 324648 h 2229077"/>
              <a:gd name="connsiteX3" fmla="*/ 0 w 3238557"/>
              <a:gd name="connsiteY3" fmla="*/ 1110511 h 2229077"/>
              <a:gd name="connsiteX4" fmla="*/ 0 w 3238557"/>
              <a:gd name="connsiteY4" fmla="*/ 2229077 h 2229077"/>
              <a:gd name="connsiteX5" fmla="*/ 3238557 w 3238557"/>
              <a:gd name="connsiteY5" fmla="*/ 2225017 h 2229077"/>
              <a:gd name="connsiteX6" fmla="*/ 3238557 w 3238557"/>
              <a:gd name="connsiteY6" fmla="*/ 1110012 h 2229077"/>
              <a:gd name="connsiteX7" fmla="*/ 3002311 w 3238557"/>
              <a:gd name="connsiteY7" fmla="*/ 325905 h 2229077"/>
              <a:gd name="connsiteX8" fmla="*/ 2399839 w 3238557"/>
              <a:gd name="connsiteY8" fmla="*/ 42743 h 2229077"/>
              <a:gd name="connsiteX9" fmla="*/ 2390538 w 3238557"/>
              <a:gd name="connsiteY9" fmla="*/ 42743 h 2229077"/>
              <a:gd name="connsiteX10" fmla="*/ 847636 w 3238557"/>
              <a:gd name="connsiteY10" fmla="*/ 41736 h 2229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8557" h="2229077">
                <a:moveTo>
                  <a:pt x="847636" y="41736"/>
                </a:moveTo>
                <a:lnTo>
                  <a:pt x="836062" y="41736"/>
                </a:lnTo>
                <a:cubicBezTo>
                  <a:pt x="598110" y="66884"/>
                  <a:pt x="392224" y="147357"/>
                  <a:pt x="236246" y="324648"/>
                </a:cubicBezTo>
                <a:cubicBezTo>
                  <a:pt x="67553" y="515519"/>
                  <a:pt x="380" y="788873"/>
                  <a:pt x="0" y="1110511"/>
                </a:cubicBezTo>
                <a:lnTo>
                  <a:pt x="0" y="2229077"/>
                </a:lnTo>
                <a:lnTo>
                  <a:pt x="3238557" y="2225017"/>
                </a:lnTo>
                <a:lnTo>
                  <a:pt x="3238557" y="1110012"/>
                </a:lnTo>
                <a:cubicBezTo>
                  <a:pt x="3238557" y="787618"/>
                  <a:pt x="3171193" y="517028"/>
                  <a:pt x="3002311" y="325905"/>
                </a:cubicBezTo>
                <a:cubicBezTo>
                  <a:pt x="2848991" y="152889"/>
                  <a:pt x="2643104" y="69399"/>
                  <a:pt x="2399839" y="42743"/>
                </a:cubicBezTo>
                <a:lnTo>
                  <a:pt x="2390538" y="42743"/>
                </a:lnTo>
                <a:cubicBezTo>
                  <a:pt x="1877140" y="-13909"/>
                  <a:pt x="1361081" y="-14246"/>
                  <a:pt x="847636" y="41736"/>
                </a:cubicBezTo>
                <a:close/>
              </a:path>
            </a:pathLst>
          </a:custGeom>
          <a:solidFill>
            <a:srgbClr val="573EEF"/>
          </a:solidFill>
          <a:ln w="5249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>
              <a:ln>
                <a:noFill/>
              </a:ln>
              <a:solidFill>
                <a:srgbClr val="573EEF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C26130C-11F6-F035-ED95-FB8D65AFF8D9}"/>
              </a:ext>
            </a:extLst>
          </p:cNvPr>
          <p:cNvSpPr txBox="1"/>
          <p:nvPr/>
        </p:nvSpPr>
        <p:spPr>
          <a:xfrm>
            <a:off x="3140702" y="5110153"/>
            <a:ext cx="3897726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CUSTOMERS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48270EA-3517-046D-9104-A024673D55F6}"/>
              </a:ext>
            </a:extLst>
          </p:cNvPr>
          <p:cNvSpPr txBox="1"/>
          <p:nvPr/>
        </p:nvSpPr>
        <p:spPr>
          <a:xfrm>
            <a:off x="9374311" y="5111399"/>
            <a:ext cx="574078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ENVIRONMENT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60EAFDD-9899-DBF5-7051-F1873CEB0295}"/>
              </a:ext>
            </a:extLst>
          </p:cNvPr>
          <p:cNvSpPr txBox="1"/>
          <p:nvPr/>
        </p:nvSpPr>
        <p:spPr>
          <a:xfrm>
            <a:off x="16146538" y="5110153"/>
            <a:ext cx="645082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EMPLOYEES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9EE6A3F-E303-E571-C77F-42ECF32E12FB}"/>
              </a:ext>
            </a:extLst>
          </p:cNvPr>
          <p:cNvSpPr txBox="1"/>
          <p:nvPr/>
        </p:nvSpPr>
        <p:spPr>
          <a:xfrm>
            <a:off x="2387841" y="6088014"/>
            <a:ext cx="540344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Fostering a sustainable digital transformation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9901B10-AE96-D89E-1A84-307F9D8777AA}"/>
              </a:ext>
            </a:extLst>
          </p:cNvPr>
          <p:cNvSpPr txBox="1"/>
          <p:nvPr/>
        </p:nvSpPr>
        <p:spPr>
          <a:xfrm>
            <a:off x="10037297" y="6088014"/>
            <a:ext cx="441481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Contributing to a positive impact 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E83ECA09-BB9A-2251-E558-AA7986D183C2}"/>
              </a:ext>
            </a:extLst>
          </p:cNvPr>
          <p:cNvSpPr txBox="1"/>
          <p:nvPr/>
        </p:nvSpPr>
        <p:spPr>
          <a:xfrm>
            <a:off x="16709259" y="7777500"/>
            <a:ext cx="5101356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International employer certifications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&gt;90/100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Econocom score for gender equality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>
                <a:solidFill>
                  <a:srgbClr val="3E0D81"/>
                </a:solidFill>
                <a:latin typeface="Montserrat" panose="00000500000000000000" pitchFamily="50" charset="0"/>
              </a:rPr>
              <a:t>x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2 in %</a:t>
            </a:r>
            <a:b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</a:b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of employees with disabilities</a:t>
            </a:r>
            <a:endParaRPr kumimoji="0" lang="en-US" sz="260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A48510DF-2110-F3F9-C00A-4C4476441FD5}"/>
              </a:ext>
            </a:extLst>
          </p:cNvPr>
          <p:cNvSpPr txBox="1"/>
          <p:nvPr/>
        </p:nvSpPr>
        <p:spPr>
          <a:xfrm>
            <a:off x="9302498" y="7777501"/>
            <a:ext cx="5718374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SBTi commitment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-62%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carbon footprint for Scopes 1 and 2 vs. 2018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100%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of purchases made from SBTi partners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b="1">
                <a:solidFill>
                  <a:srgbClr val="3E0D81"/>
                </a:solidFill>
                <a:latin typeface="Montserrat" panose="00000500000000000000" pitchFamily="50" charset="0"/>
              </a:rPr>
              <a:t>&gt;92% </a:t>
            </a:r>
            <a:r>
              <a:rPr lang="en-US" sz="2600">
                <a:solidFill>
                  <a:srgbClr val="3E0D81"/>
                </a:solidFill>
                <a:latin typeface="Montserrat" panose="00000500000000000000" pitchFamily="50" charset="0"/>
              </a:rPr>
              <a:t>Green electricity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</a:br>
            <a:r>
              <a:rPr kumimoji="0" lang="en-US" sz="3600" b="1" i="0" u="none" strike="noStrike" kern="1200" cap="none" spc="0" normalizeH="0" baseline="0" noProof="0" err="1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Ecovadis</a:t>
            </a:r>
            <a:b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</a:b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platinum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certification 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Join the Top 1% of certified companies 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5829FF7-A612-70A7-FB87-502D82683B28}"/>
              </a:ext>
            </a:extLst>
          </p:cNvPr>
          <p:cNvSpPr txBox="1"/>
          <p:nvPr/>
        </p:nvSpPr>
        <p:spPr>
          <a:xfrm>
            <a:off x="2421378" y="7777500"/>
            <a:ext cx="5403450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x3 vs. 2023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1.5 million devices reconditioned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or recycled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3E0D81"/>
              </a:solidFill>
              <a:effectLst/>
              <a:uLnTx/>
              <a:uFillTx/>
              <a:latin typeface="Montserrat" panose="00000500000000000000" pitchFamily="50" charset="0"/>
              <a:ea typeface="+mn-ea"/>
              <a:cs typeface="+mn-cs"/>
            </a:endParaRP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x2 vs. 2023 </a:t>
            </a:r>
          </a:p>
          <a:p>
            <a:pPr marL="0" marR="0" lvl="0" indent="0" algn="l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1.5 million devices maintained by Econocom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3E0D81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+mn-cs"/>
              </a:rPr>
              <a:t>in our Product Care repair center </a:t>
            </a:r>
          </a:p>
        </p:txBody>
      </p:sp>
      <p:pic>
        <p:nvPicPr>
          <p:cNvPr id="18" name="Image 17" descr="Une image contenant texte, Police, logo, cercle&#10;&#10;Description générée automatiquement">
            <a:extLst>
              <a:ext uri="{FF2B5EF4-FFF2-40B4-BE49-F238E27FC236}">
                <a16:creationId xmlns:a16="http://schemas.microsoft.com/office/drawing/2014/main" id="{8483596C-3FB9-27E9-126C-6DBF9007ED7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628844" y="10356845"/>
            <a:ext cx="2599258" cy="221507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D22C1904-019C-ED97-6C4E-561B11B6F8B8}"/>
              </a:ext>
            </a:extLst>
          </p:cNvPr>
          <p:cNvSpPr txBox="1"/>
          <p:nvPr/>
        </p:nvSpPr>
        <p:spPr>
          <a:xfrm>
            <a:off x="17164545" y="5841793"/>
            <a:ext cx="441481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828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0000500000000000000" pitchFamily="50" charset="0"/>
                <a:ea typeface="+mn-ea"/>
                <a:cs typeface="Arial" panose="020B0604020202020204" pitchFamily="34" charset="0"/>
              </a:rPr>
              <a:t>Committing to being an employer of choice </a:t>
            </a:r>
          </a:p>
        </p:txBody>
      </p:sp>
      <p:pic>
        <p:nvPicPr>
          <p:cNvPr id="20" name="Graphique 19">
            <a:extLst>
              <a:ext uri="{FF2B5EF4-FFF2-40B4-BE49-F238E27FC236}">
                <a16:creationId xmlns:a16="http://schemas.microsoft.com/office/drawing/2014/main" id="{885F6ABC-E99E-61B4-2855-222E13851A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488118" y="3832866"/>
            <a:ext cx="1202895" cy="1055602"/>
          </a:xfrm>
          <a:prstGeom prst="rect">
            <a:avLst/>
          </a:prstGeom>
        </p:spPr>
      </p:pic>
      <p:pic>
        <p:nvPicPr>
          <p:cNvPr id="21" name="Graphique 20">
            <a:extLst>
              <a:ext uri="{FF2B5EF4-FFF2-40B4-BE49-F238E27FC236}">
                <a16:creationId xmlns:a16="http://schemas.microsoft.com/office/drawing/2014/main" id="{FC8F4B10-C907-939A-3E88-D7F69BB63B7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534062" y="3770401"/>
            <a:ext cx="1225939" cy="1180533"/>
          </a:xfrm>
          <a:prstGeom prst="rect">
            <a:avLst/>
          </a:prstGeom>
        </p:spPr>
      </p:pic>
      <p:pic>
        <p:nvPicPr>
          <p:cNvPr id="22" name="Graphique 21">
            <a:extLst>
              <a:ext uri="{FF2B5EF4-FFF2-40B4-BE49-F238E27FC236}">
                <a16:creationId xmlns:a16="http://schemas.microsoft.com/office/drawing/2014/main" id="{D70B59E6-F182-BC37-43B5-ADB70269C89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8533749" y="3843777"/>
            <a:ext cx="1676400" cy="103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71413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DE936380-C951-DEBD-57F1-4E18370D5D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126033"/>
              </p:ext>
            </p:extLst>
          </p:nvPr>
        </p:nvGraphicFramePr>
        <p:xfrm>
          <a:off x="945054" y="3702181"/>
          <a:ext cx="22497070" cy="8148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414">
                  <a:extLst>
                    <a:ext uri="{9D8B030D-6E8A-4147-A177-3AD203B41FA5}">
                      <a16:colId xmlns:a16="http://schemas.microsoft.com/office/drawing/2014/main" val="3716383137"/>
                    </a:ext>
                  </a:extLst>
                </a:gridCol>
                <a:gridCol w="4499414">
                  <a:extLst>
                    <a:ext uri="{9D8B030D-6E8A-4147-A177-3AD203B41FA5}">
                      <a16:colId xmlns:a16="http://schemas.microsoft.com/office/drawing/2014/main" val="1165257924"/>
                    </a:ext>
                  </a:extLst>
                </a:gridCol>
                <a:gridCol w="4499414">
                  <a:extLst>
                    <a:ext uri="{9D8B030D-6E8A-4147-A177-3AD203B41FA5}">
                      <a16:colId xmlns:a16="http://schemas.microsoft.com/office/drawing/2014/main" val="3480575684"/>
                    </a:ext>
                  </a:extLst>
                </a:gridCol>
                <a:gridCol w="4499414">
                  <a:extLst>
                    <a:ext uri="{9D8B030D-6E8A-4147-A177-3AD203B41FA5}">
                      <a16:colId xmlns:a16="http://schemas.microsoft.com/office/drawing/2014/main" val="2832936197"/>
                    </a:ext>
                  </a:extLst>
                </a:gridCol>
                <a:gridCol w="4499414">
                  <a:extLst>
                    <a:ext uri="{9D8B030D-6E8A-4147-A177-3AD203B41FA5}">
                      <a16:colId xmlns:a16="http://schemas.microsoft.com/office/drawing/2014/main" val="1201920373"/>
                    </a:ext>
                  </a:extLst>
                </a:gridCol>
              </a:tblGrid>
              <a:tr h="949876">
                <a:tc gridSpan="2">
                  <a:txBody>
                    <a:bodyPr/>
                    <a:lstStyle/>
                    <a:p>
                      <a:pPr algn="ctr"/>
                      <a:r>
                        <a:rPr lang="fr-FR" sz="3200" dirty="0">
                          <a:latin typeface="Montserrat" panose="00000500000000000000" pitchFamily="50" charset="0"/>
                        </a:rPr>
                        <a:t>Workplace &amp; Infra</a:t>
                      </a:r>
                    </a:p>
                  </a:txBody>
                  <a:tcPr marL="91428" marR="91428" marT="45714" marB="45714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45714" marR="45714" marT="22857" marB="228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3200">
                          <a:latin typeface="Montserrat" panose="00000500000000000000" pitchFamily="50" charset="0"/>
                        </a:rPr>
                        <a:t>Audiovisual</a:t>
                      </a:r>
                    </a:p>
                  </a:txBody>
                  <a:tcPr marL="91428" marR="91428" marT="45714" marB="45714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3200">
                          <a:latin typeface="Montserrat" panose="00000500000000000000" pitchFamily="50" charset="0"/>
                        </a:rPr>
                        <a:t>Financing</a:t>
                      </a:r>
                    </a:p>
                  </a:txBody>
                  <a:tcPr marL="91428" marR="91428" marT="45714" marB="45714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3200">
                          <a:latin typeface="Montserrat" panose="00000500000000000000" pitchFamily="50" charset="0"/>
                        </a:rPr>
                        <a:t>Other</a:t>
                      </a:r>
                    </a:p>
                  </a:txBody>
                  <a:tcPr marL="91428" marR="91428" marT="45714" marB="45714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5936350"/>
                  </a:ext>
                </a:extLst>
              </a:tr>
              <a:tr h="7199062">
                <a:tc>
                  <a:txBody>
                    <a:bodyPr/>
                    <a:lstStyle/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Ronny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Sonck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Christophe Choquet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Pascal Van der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Vennet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Marc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Nagelmarckers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Olivier van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Looveren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Alexander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Gruender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Simon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Diederen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Paola Malvestiti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Catia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Brunetto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Saffia</a:t>
                      </a: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Hellal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Dominic Warren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Ciska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Schrooten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Mike Hellemans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Martijn</a:t>
                      </a: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Gregoire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</a:txBody>
                  <a:tcPr marL="91428" marR="91428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Jan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Vandebroek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Alexandre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Murati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Nick Johnson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Thomas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Castelle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Sébastien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Missenard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Max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Bulling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Ana Garcia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Raul Camacho </a:t>
                      </a:r>
                    </a:p>
                    <a:p>
                      <a:pPr marL="180975" marR="0" lvl="0" indent="-180975" algn="l" defTabSz="914217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Jordi Sole</a:t>
                      </a:r>
                    </a:p>
                    <a:p>
                      <a:pPr marL="180975" marR="0" lvl="0" indent="-180975" algn="l" defTabSz="914217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Fernando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Puente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0" marR="0" lvl="0" indent="0" algn="l" defTabSz="914217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</a:txBody>
                  <a:tcPr marL="91428" marR="91428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Jean-Pierre Overbeek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Jaime Villanueva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Capucine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Brunschwig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Miguel Angel Martin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Javier de Cordoba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Sjoerd</a:t>
                      </a: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 van Leeuwen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Alexandra Fernandez</a:t>
                      </a:r>
                    </a:p>
                  </a:txBody>
                  <a:tcPr marL="91428" marR="91428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Gaëlle Masson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Xavier Linares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Luca Nanni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Arlind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Avdija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Guy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Gimbrere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Markus Winkler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Jan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Dhamrait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Arnaud Valla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Lionel Slama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Pierre Toussaint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Caroline Cartier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Pierre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Llorens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Huguet Sylvain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Christophe-A. Le Bras</a:t>
                      </a:r>
                    </a:p>
                  </a:txBody>
                  <a:tcPr marL="91428" marR="91428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Israel Garcia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Mario Romero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Pâquerette de Poncins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Michael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Gilli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Anne Bruchon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Marion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Courtot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Sigita Vergnes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Constance </a:t>
                      </a:r>
                      <a:r>
                        <a:rPr lang="fr-FR" sz="2800" dirty="0" err="1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Negre</a:t>
                      </a:r>
                      <a:endParaRPr lang="fr-FR" sz="2800" dirty="0">
                        <a:solidFill>
                          <a:schemeClr val="bg1"/>
                        </a:solidFill>
                        <a:latin typeface="Montserrat" panose="00000500000000000000" pitchFamily="50" charset="0"/>
                      </a:endParaRP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Mariama Diallo</a:t>
                      </a:r>
                    </a:p>
                    <a:p>
                      <a:pPr marL="180975" indent="-180975">
                        <a:spcBef>
                          <a:spcPts val="300"/>
                        </a:spcBef>
                        <a:spcAft>
                          <a:spcPts val="300"/>
                        </a:spcAft>
                        <a:buClr>
                          <a:schemeClr val="bg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>
                          <a:solidFill>
                            <a:schemeClr val="bg1"/>
                          </a:solidFill>
                          <a:latin typeface="Montserrat" panose="00000500000000000000" pitchFamily="50" charset="0"/>
                        </a:rPr>
                        <a:t>Adrian Harrow</a:t>
                      </a:r>
                    </a:p>
                  </a:txBody>
                  <a:tcPr marL="91428" marR="91428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594582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C3BC9A39-DADD-BB76-11E5-70891174772F}"/>
              </a:ext>
            </a:extLst>
          </p:cNvPr>
          <p:cNvSpPr>
            <a:spLocks/>
          </p:cNvSpPr>
          <p:nvPr/>
        </p:nvSpPr>
        <p:spPr>
          <a:xfrm>
            <a:off x="4065587" y="778032"/>
            <a:ext cx="16256000" cy="3291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8"/>
            <a:r>
              <a:rPr lang="fr-FR" sz="3600" b="1" dirty="0" err="1">
                <a:solidFill>
                  <a:prstClr val="white"/>
                </a:solidFill>
                <a:latin typeface="Montserrat" panose="00000500000000000000" pitchFamily="50" charset="0"/>
              </a:rPr>
              <a:t>Thanks</a:t>
            </a:r>
            <a:r>
              <a:rPr lang="fr-FR" sz="3600" b="1" dirty="0">
                <a:solidFill>
                  <a:prstClr val="white"/>
                </a:solidFill>
                <a:latin typeface="Montserrat" panose="00000500000000000000" pitchFamily="50" charset="0"/>
              </a:rPr>
              <a:t> to </a:t>
            </a:r>
            <a:r>
              <a:rPr lang="fr-FR" sz="3600" b="1" dirty="0" err="1">
                <a:solidFill>
                  <a:prstClr val="white"/>
                </a:solidFill>
                <a:latin typeface="Montserrat" panose="00000500000000000000" pitchFamily="50" charset="0"/>
              </a:rPr>
              <a:t>our</a:t>
            </a:r>
            <a:r>
              <a:rPr lang="fr-FR" sz="3600" b="1" dirty="0">
                <a:solidFill>
                  <a:prstClr val="white"/>
                </a:solidFill>
                <a:latin typeface="Montserrat" panose="00000500000000000000" pitchFamily="50" charset="0"/>
              </a:rPr>
              <a:t> 50 </a:t>
            </a:r>
            <a:r>
              <a:rPr lang="fr-FR" sz="3600" b="1" dirty="0" err="1">
                <a:solidFill>
                  <a:prstClr val="white"/>
                </a:solidFill>
                <a:latin typeface="Montserrat" panose="00000500000000000000" pitchFamily="50" charset="0"/>
              </a:rPr>
              <a:t>internal</a:t>
            </a:r>
            <a:r>
              <a:rPr lang="fr-FR" sz="3600" b="1" dirty="0">
                <a:solidFill>
                  <a:prstClr val="white"/>
                </a:solidFill>
                <a:latin typeface="Montserrat" panose="00000500000000000000" pitchFamily="50" charset="0"/>
              </a:rPr>
              <a:t> </a:t>
            </a:r>
            <a:r>
              <a:rPr lang="fr-FR" sz="3600" b="1" dirty="0" err="1">
                <a:solidFill>
                  <a:prstClr val="white"/>
                </a:solidFill>
                <a:latin typeface="Montserrat" panose="00000500000000000000" pitchFamily="50" charset="0"/>
              </a:rPr>
              <a:t>contributors</a:t>
            </a:r>
            <a:r>
              <a:rPr lang="fr-FR" sz="3600" b="1" dirty="0">
                <a:solidFill>
                  <a:prstClr val="white"/>
                </a:solidFill>
                <a:latin typeface="Montserrat" panose="00000500000000000000" pitchFamily="50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631154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Personnalisé 1">
      <a:dk1>
        <a:srgbClr val="440786"/>
      </a:dk1>
      <a:lt1>
        <a:srgbClr val="FFFFFF"/>
      </a:lt1>
      <a:dk2>
        <a:srgbClr val="573EEF"/>
      </a:dk2>
      <a:lt2>
        <a:srgbClr val="CDB8FA"/>
      </a:lt2>
      <a:accent1>
        <a:srgbClr val="8727DB"/>
      </a:accent1>
      <a:accent2>
        <a:srgbClr val="A954F3"/>
      </a:accent2>
      <a:accent3>
        <a:srgbClr val="99E5E8"/>
      </a:accent3>
      <a:accent4>
        <a:srgbClr val="F9D957"/>
      </a:accent4>
      <a:accent5>
        <a:srgbClr val="FF997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Personnalisé 1">
      <a:dk1>
        <a:srgbClr val="440786"/>
      </a:dk1>
      <a:lt1>
        <a:srgbClr val="FFFFFF"/>
      </a:lt1>
      <a:dk2>
        <a:srgbClr val="573EEF"/>
      </a:dk2>
      <a:lt2>
        <a:srgbClr val="CDB8FA"/>
      </a:lt2>
      <a:accent1>
        <a:srgbClr val="8727DB"/>
      </a:accent1>
      <a:accent2>
        <a:srgbClr val="A954F3"/>
      </a:accent2>
      <a:accent3>
        <a:srgbClr val="99E5E8"/>
      </a:accent3>
      <a:accent4>
        <a:srgbClr val="F9D957"/>
      </a:accent4>
      <a:accent5>
        <a:srgbClr val="FF997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Personnalisé 1">
      <a:dk1>
        <a:srgbClr val="440786"/>
      </a:dk1>
      <a:lt1>
        <a:srgbClr val="FFFFFF"/>
      </a:lt1>
      <a:dk2>
        <a:srgbClr val="573EEF"/>
      </a:dk2>
      <a:lt2>
        <a:srgbClr val="CDB8FA"/>
      </a:lt2>
      <a:accent1>
        <a:srgbClr val="8727DB"/>
      </a:accent1>
      <a:accent2>
        <a:srgbClr val="A954F3"/>
      </a:accent2>
      <a:accent3>
        <a:srgbClr val="99E5E8"/>
      </a:accent3>
      <a:accent4>
        <a:srgbClr val="F9D957"/>
      </a:accent4>
      <a:accent5>
        <a:srgbClr val="FF997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Personnalisé 1">
      <a:dk1>
        <a:srgbClr val="440786"/>
      </a:dk1>
      <a:lt1>
        <a:srgbClr val="FFFFFF"/>
      </a:lt1>
      <a:dk2>
        <a:srgbClr val="573EEF"/>
      </a:dk2>
      <a:lt2>
        <a:srgbClr val="CDB8FA"/>
      </a:lt2>
      <a:accent1>
        <a:srgbClr val="8727DB"/>
      </a:accent1>
      <a:accent2>
        <a:srgbClr val="A954F3"/>
      </a:accent2>
      <a:accent3>
        <a:srgbClr val="99E5E8"/>
      </a:accent3>
      <a:accent4>
        <a:srgbClr val="F9D957"/>
      </a:accent4>
      <a:accent5>
        <a:srgbClr val="FF997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Econocom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Personnalisé 49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0522_Econocom_Présentation groupe_v1 EN" id="{90E37926-0BE5-F64F-8678-8C6B57355748}" vid="{4D3A3AF1-378D-234B-90AB-C7D8CB68182B}"/>
    </a:ext>
  </a:extLst>
</a:theme>
</file>

<file path=ppt/theme/theme6.xml><?xml version="1.0" encoding="utf-8"?>
<a:theme xmlns:a="http://schemas.openxmlformats.org/drawingml/2006/main" name="4_Office Theme">
  <a:themeElements>
    <a:clrScheme name="Personnalisé 1">
      <a:dk1>
        <a:srgbClr val="440786"/>
      </a:dk1>
      <a:lt1>
        <a:srgbClr val="FFFFFF"/>
      </a:lt1>
      <a:dk2>
        <a:srgbClr val="573EEF"/>
      </a:dk2>
      <a:lt2>
        <a:srgbClr val="CDB8FA"/>
      </a:lt2>
      <a:accent1>
        <a:srgbClr val="8727DB"/>
      </a:accent1>
      <a:accent2>
        <a:srgbClr val="A954F3"/>
      </a:accent2>
      <a:accent3>
        <a:srgbClr val="99E5E8"/>
      </a:accent3>
      <a:accent4>
        <a:srgbClr val="F9D957"/>
      </a:accent4>
      <a:accent5>
        <a:srgbClr val="FF997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Thème Office">
  <a:themeElements>
    <a:clrScheme name="Econocom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Personnalisé 49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Personnalisé 1">
    <a:dk1>
      <a:srgbClr val="440786"/>
    </a:dk1>
    <a:lt1>
      <a:srgbClr val="FFFFFF"/>
    </a:lt1>
    <a:dk2>
      <a:srgbClr val="573EEF"/>
    </a:dk2>
    <a:lt2>
      <a:srgbClr val="CDB8FA"/>
    </a:lt2>
    <a:accent1>
      <a:srgbClr val="8727DB"/>
    </a:accent1>
    <a:accent2>
      <a:srgbClr val="A954F3"/>
    </a:accent2>
    <a:accent3>
      <a:srgbClr val="99E5E8"/>
    </a:accent3>
    <a:accent4>
      <a:srgbClr val="F9D957"/>
    </a:accent4>
    <a:accent5>
      <a:srgbClr val="FF997F"/>
    </a:accent5>
    <a:accent6>
      <a:srgbClr val="FFFFFF"/>
    </a:accent6>
    <a:hlink>
      <a:srgbClr val="FFFFFF"/>
    </a:hlink>
    <a:folHlink>
      <a:srgbClr val="FFFFF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8ba25b9-e5f0-4899-afa9-fcf6d2406d3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B41C5685A2154190F639149BF05D1C" ma:contentTypeVersion="12" ma:contentTypeDescription="Crée un document." ma:contentTypeScope="" ma:versionID="2bf9ba1b328d752fc6c02f443bdbab8c">
  <xsd:schema xmlns:xsd="http://www.w3.org/2001/XMLSchema" xmlns:xs="http://www.w3.org/2001/XMLSchema" xmlns:p="http://schemas.microsoft.com/office/2006/metadata/properties" xmlns:ns2="98ba25b9-e5f0-4899-afa9-fcf6d2406d3f" xmlns:ns3="51229664-c02c-485e-859e-a60078056403" targetNamespace="http://schemas.microsoft.com/office/2006/metadata/properties" ma:root="true" ma:fieldsID="fcf77bdc8b8854175ad6a0da3861ca97" ns2:_="" ns3:_="">
    <xsd:import namespace="98ba25b9-e5f0-4899-afa9-fcf6d2406d3f"/>
    <xsd:import namespace="51229664-c02c-485e-859e-a6007805640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ba25b9-e5f0-4899-afa9-fcf6d2406d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Balises d’images" ma:readOnly="false" ma:fieldId="{5cf76f15-5ced-4ddc-b409-7134ff3c332f}" ma:taxonomyMulti="true" ma:sspId="1c231c07-13ef-4248-ad8d-20f1e992be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229664-c02c-485e-859e-a6007805640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B6CC8C-188A-4C9C-8518-45907A038C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CEF7BF-B50F-4DD3-9A7E-D9ECBAC0E9A4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51229664-c02c-485e-859e-a60078056403"/>
    <ds:schemaRef ds:uri="http://schemas.microsoft.com/office/2006/metadata/properties"/>
    <ds:schemaRef ds:uri="98ba25b9-e5f0-4899-afa9-fcf6d2406d3f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D8BC8FE-ADB3-4415-9727-C44DEF977F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ba25b9-e5f0-4899-afa9-fcf6d2406d3f"/>
    <ds:schemaRef ds:uri="51229664-c02c-485e-859e-a6007805640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18237</Words>
  <Application>Microsoft Office PowerPoint</Application>
  <PresentationFormat>Personnalisé</PresentationFormat>
  <Paragraphs>2539</Paragraphs>
  <Slides>87</Slides>
  <Notes>71</Notes>
  <HiddenSlides>0</HiddenSlides>
  <MMClips>0</MMClips>
  <ScaleCrop>false</ScaleCrop>
  <HeadingPairs>
    <vt:vector size="8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7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87</vt:i4>
      </vt:variant>
    </vt:vector>
  </HeadingPairs>
  <TitlesOfParts>
    <vt:vector size="106" baseType="lpstr">
      <vt:lpstr>Aptos</vt:lpstr>
      <vt:lpstr>Arial</vt:lpstr>
      <vt:lpstr>Arial Black</vt:lpstr>
      <vt:lpstr>Calibri</vt:lpstr>
      <vt:lpstr>Helvetica</vt:lpstr>
      <vt:lpstr>Montserrat</vt:lpstr>
      <vt:lpstr>Montserrat </vt:lpstr>
      <vt:lpstr>Montserrat Black</vt:lpstr>
      <vt:lpstr>Montserrat ExtraBold</vt:lpstr>
      <vt:lpstr>Montserrat Medium</vt:lpstr>
      <vt:lpstr>Wingdings</vt:lpstr>
      <vt:lpstr>1_Office Theme</vt:lpstr>
      <vt:lpstr>Office Theme</vt:lpstr>
      <vt:lpstr>2_Office Theme</vt:lpstr>
      <vt:lpstr>3_Office Theme</vt:lpstr>
      <vt:lpstr>Thème Office</vt:lpstr>
      <vt:lpstr>4_Office Theme</vt:lpstr>
      <vt:lpstr>1_Thème Office</vt:lpstr>
      <vt:lpstr>Diapositive think-cell</vt:lpstr>
      <vt:lpstr>One Portfolio</vt:lpstr>
      <vt:lpstr>Table of content</vt:lpstr>
      <vt:lpstr>Presentation of the group</vt:lpstr>
      <vt:lpstr>A European group</vt:lpstr>
      <vt:lpstr>50 years of history </vt:lpstr>
      <vt:lpstr>One Econocom – Our 2028 ambitions versus 2023</vt:lpstr>
      <vt:lpstr>End-to-end solutions in 4 domains</vt:lpstr>
      <vt:lpstr>Workplace</vt:lpstr>
      <vt:lpstr>Summary</vt:lpstr>
      <vt:lpstr>Smart Service Desk</vt:lpstr>
      <vt:lpstr>Endpoint Intelligence &amp; Automation</vt:lpstr>
      <vt:lpstr>Governance &amp; ITSM</vt:lpstr>
      <vt:lpstr>Adoption &amp; Change Management</vt:lpstr>
      <vt:lpstr>Multi-platform Services </vt:lpstr>
      <vt:lpstr>Collaborations &amp; Productivity </vt:lpstr>
      <vt:lpstr>AI Solutions</vt:lpstr>
      <vt:lpstr>Unified Communications</vt:lpstr>
      <vt:lpstr>ePortal &amp; Employee Choice</vt:lpstr>
      <vt:lpstr>Device-as-a-Service</vt:lpstr>
      <vt:lpstr>Mobility</vt:lpstr>
      <vt:lpstr>Printing Solutions</vt:lpstr>
      <vt:lpstr>Product Care</vt:lpstr>
      <vt:lpstr>Identity &amp; Access Management</vt:lpstr>
      <vt:lpstr>Unified Endpoint Management &amp; Security</vt:lpstr>
      <vt:lpstr>eXtended Detection &amp; Response</vt:lpstr>
      <vt:lpstr>EcoSwitch</vt:lpstr>
      <vt:lpstr>EcoCarbon</vt:lpstr>
      <vt:lpstr>EcoImpact</vt:lpstr>
      <vt:lpstr>Infrastructure</vt:lpstr>
      <vt:lpstr>Summary</vt:lpstr>
      <vt:lpstr>Move2Cloud</vt:lpstr>
      <vt:lpstr>Remote Management &amp; Operation</vt:lpstr>
      <vt:lpstr>Data Centers Services</vt:lpstr>
      <vt:lpstr>Critical Maintenance</vt:lpstr>
      <vt:lpstr>Virtualization</vt:lpstr>
      <vt:lpstr>ITOps Automation &amp; AI</vt:lpstr>
      <vt:lpstr>DevOps</vt:lpstr>
      <vt:lpstr>Cloud Management</vt:lpstr>
      <vt:lpstr>Compute</vt:lpstr>
      <vt:lpstr>Storage</vt:lpstr>
      <vt:lpstr>Networking</vt:lpstr>
      <vt:lpstr>Hybrid Cloud</vt:lpstr>
      <vt:lpstr>Security Service Edge (SSE)</vt:lpstr>
      <vt:lpstr>Network protection &amp; Intrusion prevention</vt:lpstr>
      <vt:lpstr>SIEM</vt:lpstr>
      <vt:lpstr>Backup &amp; Disaster Recovery</vt:lpstr>
      <vt:lpstr>Audiovisual</vt:lpstr>
      <vt:lpstr>Présentation PowerPoint</vt:lpstr>
      <vt:lpstr>Corporate Offices</vt:lpstr>
      <vt:lpstr>Retail</vt:lpstr>
      <vt:lpstr>Hospitality</vt:lpstr>
      <vt:lpstr>Education</vt:lpstr>
      <vt:lpstr>Events &amp; Public spaces</vt:lpstr>
      <vt:lpstr>Healthcare</vt:lpstr>
      <vt:lpstr>Design &amp; Interior solutions</vt:lpstr>
      <vt:lpstr>Control &amp; Automation</vt:lpstr>
      <vt:lpstr>User &amp; Experience Solutions</vt:lpstr>
      <vt:lpstr>Content Management Services</vt:lpstr>
      <vt:lpstr>Network Integration &amp; Operation </vt:lpstr>
      <vt:lpstr>Pro Displays</vt:lpstr>
      <vt:lpstr>Digital signage</vt:lpstr>
      <vt:lpstr>Audio, Lighting &amp; Climate Solutions</vt:lpstr>
      <vt:lpstr>Collaboration Devices</vt:lpstr>
      <vt:lpstr>Room-as-a-Service</vt:lpstr>
      <vt:lpstr>Financing</vt:lpstr>
      <vt:lpstr>Summary</vt:lpstr>
      <vt:lpstr>Classic</vt:lpstr>
      <vt:lpstr>Capacity</vt:lpstr>
      <vt:lpstr>Dynamic</vt:lpstr>
      <vt:lpstr>Sales &amp; Leaseback</vt:lpstr>
      <vt:lpstr>Supply &amp; order</vt:lpstr>
      <vt:lpstr>Preparation &amp; configuration</vt:lpstr>
      <vt:lpstr>Deployment &amp; delivery</vt:lpstr>
      <vt:lpstr>Houston</vt:lpstr>
      <vt:lpstr>EcoCare</vt:lpstr>
      <vt:lpstr>EcoTwice</vt:lpstr>
      <vt:lpstr>EcoWipe</vt:lpstr>
      <vt:lpstr>Refurbishment</vt:lpstr>
      <vt:lpstr>Equipment finance</vt:lpstr>
      <vt:lpstr>FAST</vt:lpstr>
      <vt:lpstr>CSR &amp; Impact</vt:lpstr>
      <vt:lpstr>A solid and sustainable path </vt:lpstr>
      <vt:lpstr>Our CSR policy and mission </vt:lpstr>
      <vt:lpstr>Key figure to assess our performance</vt:lpstr>
      <vt:lpstr>Key figure to assess our performance</vt:lpstr>
      <vt:lpstr>« One Econocom » : our CSR objectives for 2028 </vt:lpstr>
      <vt:lpstr>Présentation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michael.gilli@econocom.com</dc:creator>
  <cp:lastModifiedBy>DE PONCINS, Paquerette</cp:lastModifiedBy>
  <cp:revision>2</cp:revision>
  <cp:lastPrinted>2024-09-11T15:51:35Z</cp:lastPrinted>
  <dcterms:created xsi:type="dcterms:W3CDTF">2024-07-22T12:23:23Z</dcterms:created>
  <dcterms:modified xsi:type="dcterms:W3CDTF">2024-10-01T12:28:56Z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0x0101000FB41C5685A2154190F639149BF05D1C</vt:lpwstr>
  </property>
  <property fmtid="{D5CDD505-2E9C-101B-9397-08002B2CF9AE}" pid="3" name="MediaServiceImageTags">
    <vt:lpwstr/>
  </property>
</Properties>
</file>