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ldx" ContentType="application/vnd.openxmlformats-officedocument.presentationml.slide"/>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4.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5.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6.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7.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8.xml" ContentType="application/vnd.openxmlformats-officedocument.theme+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6" r:id="rId5"/>
    <p:sldMasterId id="2147483678" r:id="rId6"/>
    <p:sldMasterId id="2147483690" r:id="rId7"/>
    <p:sldMasterId id="2147483720" r:id="rId8"/>
    <p:sldMasterId id="2147483752" r:id="rId9"/>
    <p:sldMasterId id="2147483779" r:id="rId10"/>
    <p:sldMasterId id="2147483794" r:id="rId11"/>
    <p:sldMasterId id="2147483822" r:id="rId12"/>
  </p:sldMasterIdLst>
  <p:notesMasterIdLst>
    <p:notesMasterId r:id="rId43"/>
  </p:notesMasterIdLst>
  <p:sldIdLst>
    <p:sldId id="2076137878" r:id="rId13"/>
    <p:sldId id="2715" r:id="rId14"/>
    <p:sldId id="2076137822" r:id="rId15"/>
    <p:sldId id="2076137877" r:id="rId16"/>
    <p:sldId id="2076137326" r:id="rId17"/>
    <p:sldId id="2076137831" r:id="rId18"/>
    <p:sldId id="2076137829" r:id="rId19"/>
    <p:sldId id="2076137879" r:id="rId20"/>
    <p:sldId id="2076137994" r:id="rId21"/>
    <p:sldId id="2076137819" r:id="rId22"/>
    <p:sldId id="2076137884" r:id="rId23"/>
    <p:sldId id="2076137875" r:id="rId24"/>
    <p:sldId id="2076137993" r:id="rId25"/>
    <p:sldId id="2076137827" r:id="rId26"/>
    <p:sldId id="2076137849" r:id="rId27"/>
    <p:sldId id="2076137887" r:id="rId28"/>
    <p:sldId id="2076137882" r:id="rId29"/>
    <p:sldId id="2675" r:id="rId30"/>
    <p:sldId id="2076137850" r:id="rId31"/>
    <p:sldId id="2076137801" r:id="rId32"/>
    <p:sldId id="2076137838" r:id="rId33"/>
    <p:sldId id="2076137995" r:id="rId34"/>
    <p:sldId id="2076137996" r:id="rId35"/>
    <p:sldId id="2076137880" r:id="rId36"/>
    <p:sldId id="2076137881" r:id="rId37"/>
    <p:sldId id="2076137851" r:id="rId38"/>
    <p:sldId id="2076137886" r:id="rId39"/>
    <p:sldId id="2076137883" r:id="rId40"/>
    <p:sldId id="2076137847" r:id="rId41"/>
    <p:sldId id="279" r:id="rId4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56" userDrawn="1">
          <p15:clr>
            <a:srgbClr val="A4A3A4"/>
          </p15:clr>
        </p15:guide>
        <p15:guide id="2" pos="737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D957"/>
    <a:srgbClr val="33008E"/>
    <a:srgbClr val="E6E6E6"/>
    <a:srgbClr val="7E6BF0"/>
    <a:srgbClr val="E5F8F9"/>
    <a:srgbClr val="573EEF"/>
    <a:srgbClr val="FFFFFF"/>
    <a:srgbClr val="F2F2F2"/>
    <a:srgbClr val="99E5E8"/>
    <a:srgbClr val="816E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0FC1A1-459C-4C44-86BF-B5634A04DD5D}" v="1" dt="2022-03-10T14:19:47.6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9" autoAdjust="0"/>
    <p:restoredTop sz="88693" autoAdjust="0"/>
  </p:normalViewPr>
  <p:slideViewPr>
    <p:cSldViewPr snapToGrid="0">
      <p:cViewPr varScale="1">
        <p:scale>
          <a:sx n="70" d="100"/>
          <a:sy n="70" d="100"/>
        </p:scale>
        <p:origin x="1075" y="14"/>
      </p:cViewPr>
      <p:guideLst>
        <p:guide orient="horz" pos="4156"/>
        <p:guide pos="7378"/>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theme" Target="theme/theme1.xml"/><Relationship Id="rId20" Type="http://schemas.openxmlformats.org/officeDocument/2006/relationships/slide" Target="slides/slide8.xml"/><Relationship Id="rId41" Type="http://schemas.openxmlformats.org/officeDocument/2006/relationships/slide" Target="slides/slide29.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URTOT, MARION" userId="24356e12-6f75-468f-ae7b-58c759152230" providerId="ADAL" clId="{ED0FC1A1-459C-4C44-86BF-B5634A04DD5D}"/>
    <pc:docChg chg="custSel modSld">
      <pc:chgData name="COURTOT, MARION" userId="24356e12-6f75-468f-ae7b-58c759152230" providerId="ADAL" clId="{ED0FC1A1-459C-4C44-86BF-B5634A04DD5D}" dt="2022-03-10T14:19:47.667" v="9"/>
      <pc:docMkLst>
        <pc:docMk/>
      </pc:docMkLst>
      <pc:sldChg chg="addSp delSp modSp mod">
        <pc:chgData name="COURTOT, MARION" userId="24356e12-6f75-468f-ae7b-58c759152230" providerId="ADAL" clId="{ED0FC1A1-459C-4C44-86BF-B5634A04DD5D}" dt="2022-03-10T14:19:47.667" v="9"/>
        <pc:sldMkLst>
          <pc:docMk/>
          <pc:sldMk cId="1488645142" sldId="2076137831"/>
        </pc:sldMkLst>
        <pc:picChg chg="mod">
          <ac:chgData name="COURTOT, MARION" userId="24356e12-6f75-468f-ae7b-58c759152230" providerId="ADAL" clId="{ED0FC1A1-459C-4C44-86BF-B5634A04DD5D}" dt="2022-03-10T14:19:42.656" v="8" actId="1035"/>
          <ac:picMkLst>
            <pc:docMk/>
            <pc:sldMk cId="1488645142" sldId="2076137831"/>
            <ac:picMk id="41" creationId="{2E633892-851B-407D-9D50-2A3E092830FE}"/>
          </ac:picMkLst>
        </pc:picChg>
        <pc:picChg chg="del">
          <ac:chgData name="COURTOT, MARION" userId="24356e12-6f75-468f-ae7b-58c759152230" providerId="ADAL" clId="{ED0FC1A1-459C-4C44-86BF-B5634A04DD5D}" dt="2022-03-10T14:19:36.286" v="1" actId="478"/>
          <ac:picMkLst>
            <pc:docMk/>
            <pc:sldMk cId="1488645142" sldId="2076137831"/>
            <ac:picMk id="45" creationId="{A91C8D7C-C81F-4569-8FC7-C3D88B86D2EF}"/>
          </ac:picMkLst>
        </pc:picChg>
        <pc:picChg chg="mod">
          <ac:chgData name="COURTOT, MARION" userId="24356e12-6f75-468f-ae7b-58c759152230" providerId="ADAL" clId="{ED0FC1A1-459C-4C44-86BF-B5634A04DD5D}" dt="2022-03-10T14:19:42.656" v="8" actId="1035"/>
          <ac:picMkLst>
            <pc:docMk/>
            <pc:sldMk cId="1488645142" sldId="2076137831"/>
            <ac:picMk id="46" creationId="{F2F125A2-1281-4C50-8A31-E4E2FCF99B8C}"/>
          </ac:picMkLst>
        </pc:picChg>
        <pc:picChg chg="del">
          <ac:chgData name="COURTOT, MARION" userId="24356e12-6f75-468f-ae7b-58c759152230" providerId="ADAL" clId="{ED0FC1A1-459C-4C44-86BF-B5634A04DD5D}" dt="2022-03-10T14:19:36.949" v="2" actId="478"/>
          <ac:picMkLst>
            <pc:docMk/>
            <pc:sldMk cId="1488645142" sldId="2076137831"/>
            <ac:picMk id="48" creationId="{96D1A8C7-DDA8-4523-B444-F96428A6AA7B}"/>
          </ac:picMkLst>
        </pc:picChg>
        <pc:picChg chg="del">
          <ac:chgData name="COURTOT, MARION" userId="24356e12-6f75-468f-ae7b-58c759152230" providerId="ADAL" clId="{ED0FC1A1-459C-4C44-86BF-B5634A04DD5D}" dt="2022-03-10T14:19:34.978" v="0" actId="478"/>
          <ac:picMkLst>
            <pc:docMk/>
            <pc:sldMk cId="1488645142" sldId="2076137831"/>
            <ac:picMk id="51" creationId="{800D0E54-0E9A-429F-A9DF-D2E69F798DB1}"/>
          </ac:picMkLst>
        </pc:picChg>
        <pc:picChg chg="mod">
          <ac:chgData name="COURTOT, MARION" userId="24356e12-6f75-468f-ae7b-58c759152230" providerId="ADAL" clId="{ED0FC1A1-459C-4C44-86BF-B5634A04DD5D}" dt="2022-03-10T14:19:42.656" v="8" actId="1035"/>
          <ac:picMkLst>
            <pc:docMk/>
            <pc:sldMk cId="1488645142" sldId="2076137831"/>
            <ac:picMk id="52" creationId="{AF08ABD1-924F-444F-B0FC-79C8C4586173}"/>
          </ac:picMkLst>
        </pc:picChg>
        <pc:picChg chg="add mod">
          <ac:chgData name="COURTOT, MARION" userId="24356e12-6f75-468f-ae7b-58c759152230" providerId="ADAL" clId="{ED0FC1A1-459C-4C44-86BF-B5634A04DD5D}" dt="2022-03-10T14:19:47.667" v="9"/>
          <ac:picMkLst>
            <pc:docMk/>
            <pc:sldMk cId="1488645142" sldId="2076137831"/>
            <ac:picMk id="53" creationId="{D1F4ACAA-406F-4374-B59C-FBA90B61FAE7}"/>
          </ac:picMkLst>
        </pc:picChg>
        <pc:picChg chg="add mod">
          <ac:chgData name="COURTOT, MARION" userId="24356e12-6f75-468f-ae7b-58c759152230" providerId="ADAL" clId="{ED0FC1A1-459C-4C44-86BF-B5634A04DD5D}" dt="2022-03-10T14:19:47.667" v="9"/>
          <ac:picMkLst>
            <pc:docMk/>
            <pc:sldMk cId="1488645142" sldId="2076137831"/>
            <ac:picMk id="54" creationId="{F638F0B2-796D-4E94-8882-4ADFCC8DBE75}"/>
          </ac:picMkLst>
        </pc:picChg>
        <pc:picChg chg="add mod">
          <ac:chgData name="COURTOT, MARION" userId="24356e12-6f75-468f-ae7b-58c759152230" providerId="ADAL" clId="{ED0FC1A1-459C-4C44-86BF-B5634A04DD5D}" dt="2022-03-10T14:19:47.667" v="9"/>
          <ac:picMkLst>
            <pc:docMk/>
            <pc:sldMk cId="1488645142" sldId="2076137831"/>
            <ac:picMk id="55" creationId="{F7E5D1A6-B192-46D8-8E21-C5F44AEF011C}"/>
          </ac:picMkLst>
        </pc:picChg>
        <pc:picChg chg="add mod">
          <ac:chgData name="COURTOT, MARION" userId="24356e12-6f75-468f-ae7b-58c759152230" providerId="ADAL" clId="{ED0FC1A1-459C-4C44-86BF-B5634A04DD5D}" dt="2022-03-10T14:19:47.667" v="9"/>
          <ac:picMkLst>
            <pc:docMk/>
            <pc:sldMk cId="1488645142" sldId="2076137831"/>
            <ac:picMk id="56" creationId="{6AEC11DF-5D47-4A4D-84E3-2E2A7723E637}"/>
          </ac:picMkLst>
        </pc:picChg>
      </pc:sldChg>
    </pc:docChg>
  </pc:docChgLst>
</pc:chgInfo>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3960766515150133E-2"/>
          <c:y val="2.9421129138007219E-3"/>
          <c:w val="0.93603936039360391"/>
          <c:h val="0.93603936039360391"/>
        </c:manualLayout>
      </c:layout>
      <c:doughnutChart>
        <c:varyColors val="1"/>
        <c:ser>
          <c:idx val="0"/>
          <c:order val="0"/>
          <c:dPt>
            <c:idx val="0"/>
            <c:bubble3D val="0"/>
            <c:spPr>
              <a:solidFill>
                <a:schemeClr val="bg2"/>
              </a:solidFill>
              <a:ln>
                <a:noFill/>
              </a:ln>
            </c:spPr>
            <c:extLst>
              <c:ext xmlns:c16="http://schemas.microsoft.com/office/drawing/2014/chart" uri="{C3380CC4-5D6E-409C-BE32-E72D297353CC}">
                <c16:uniqueId val="{00000001-C07A-4537-B015-9D620099FD9F}"/>
              </c:ext>
            </c:extLst>
          </c:dPt>
          <c:dPt>
            <c:idx val="1"/>
            <c:bubble3D val="0"/>
            <c:spPr>
              <a:solidFill>
                <a:schemeClr val="tx2"/>
              </a:solidFill>
              <a:ln>
                <a:noFill/>
              </a:ln>
            </c:spPr>
            <c:extLst>
              <c:ext xmlns:c16="http://schemas.microsoft.com/office/drawing/2014/chart" uri="{C3380CC4-5D6E-409C-BE32-E72D297353CC}">
                <c16:uniqueId val="{00000003-C07A-4537-B015-9D620099FD9F}"/>
              </c:ext>
            </c:extLst>
          </c:dPt>
          <c:dPt>
            <c:idx val="2"/>
            <c:bubble3D val="0"/>
            <c:spPr>
              <a:solidFill>
                <a:schemeClr val="accent6">
                  <a:lumMod val="75000"/>
                </a:schemeClr>
              </a:solidFill>
              <a:ln>
                <a:noFill/>
              </a:ln>
            </c:spPr>
            <c:extLst>
              <c:ext xmlns:c16="http://schemas.microsoft.com/office/drawing/2014/chart" uri="{C3380CC4-5D6E-409C-BE32-E72D297353CC}">
                <c16:uniqueId val="{00000005-C07A-4537-B015-9D620099FD9F}"/>
              </c:ext>
            </c:extLst>
          </c:dPt>
          <c:dPt>
            <c:idx val="4"/>
            <c:bubble3D val="0"/>
            <c:spPr>
              <a:solidFill>
                <a:schemeClr val="bg1">
                  <a:lumMod val="65000"/>
                </a:schemeClr>
              </a:solidFill>
              <a:ln>
                <a:noFill/>
              </a:ln>
            </c:spPr>
            <c:extLst>
              <c:ext xmlns:c16="http://schemas.microsoft.com/office/drawing/2014/chart" uri="{C3380CC4-5D6E-409C-BE32-E72D297353CC}">
                <c16:uniqueId val="{00000007-C07A-4537-B015-9D620099FD9F}"/>
              </c:ext>
            </c:extLst>
          </c:dPt>
          <c:val>
            <c:numRef>
              <c:f>Sheet1!$A$1:$A$5</c:f>
              <c:numCache>
                <c:formatCode>_-* #,##0_-;\-* #,##0_-;_-* "-"??_-;_-@_-</c:formatCode>
                <c:ptCount val="5"/>
                <c:pt idx="0">
                  <c:v>659</c:v>
                </c:pt>
                <c:pt idx="1">
                  <c:v>182</c:v>
                </c:pt>
                <c:pt idx="2">
                  <c:v>228</c:v>
                </c:pt>
                <c:pt idx="3">
                  <c:v>102</c:v>
                </c:pt>
                <c:pt idx="4">
                  <c:v>68</c:v>
                </c:pt>
              </c:numCache>
            </c:numRef>
          </c:val>
          <c:extLst>
            <c:ext xmlns:c16="http://schemas.microsoft.com/office/drawing/2014/chart" uri="{C3380CC4-5D6E-409C-BE32-E72D297353CC}">
              <c16:uniqueId val="{00000008-C07A-4537-B015-9D620099FD9F}"/>
            </c:ext>
          </c:extLst>
        </c:ser>
        <c:dLbls>
          <c:showLegendKey val="0"/>
          <c:showVal val="0"/>
          <c:showCatName val="0"/>
          <c:showSerName val="0"/>
          <c:showPercent val="0"/>
          <c:showBubbleSize val="0"/>
          <c:showLeaderLines val="0"/>
        </c:dLbls>
        <c:firstSliceAng val="0"/>
        <c:holeSize val="79"/>
      </c:doughnutChart>
    </c:plotArea>
    <c:plotVisOnly val="0"/>
    <c:dispBlanksAs val="gap"/>
    <c:showDLblsOverMax val="1"/>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21C918-DB35-420F-8EFA-4744D023AB81}" type="datetimeFigureOut">
              <a:rPr lang="fr-FR" smtClean="0"/>
              <a:t>10/03/2022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0E30D-2004-4BA9-A9E1-6D690FD61C17}" type="slidenum">
              <a:rPr lang="fr-FR" smtClean="0"/>
              <a:t>‹N°›</a:t>
            </a:fld>
            <a:endParaRPr lang="fr-FR"/>
          </a:p>
        </p:txBody>
      </p:sp>
    </p:spTree>
    <p:extLst>
      <p:ext uri="{BB962C8B-B14F-4D97-AF65-F5344CB8AC3E}">
        <p14:creationId xmlns:p14="http://schemas.microsoft.com/office/powerpoint/2010/main" val="1608675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package" Target="../embeddings/Microsoft_PowerPoint_Slide.sldx"/><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image" Target="../media/image32.emf"/></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a:solidFill>
                <a:schemeClr val="tx1"/>
              </a:solidFill>
              <a:latin typeface="+mn-lt"/>
              <a:ea typeface="+mn-ea"/>
              <a:cs typeface="+mn-cs"/>
            </a:endParaRPr>
          </a:p>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4504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GB" sz="1100">
                <a:latin typeface="Calibri" panose="020F0502020204030204" pitchFamily="34" charset="0"/>
                <a:ea typeface="Calibri" panose="020F0502020204030204" pitchFamily="34" charset="0"/>
              </a:rPr>
              <a:t> </a:t>
            </a:r>
          </a:p>
          <a:p>
            <a:r>
              <a:rPr lang="en-GB" sz="1100">
                <a:latin typeface="Calibri" panose="020F0502020204030204" pitchFamily="34" charset="0"/>
                <a:ea typeface="Calibri" panose="020F0502020204030204" pitchFamily="34" charset="0"/>
              </a:rPr>
              <a:t> </a:t>
            </a:r>
          </a:p>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2</a:t>
            </a:fld>
            <a:endParaRPr lang="fr-FR"/>
          </a:p>
        </p:txBody>
      </p:sp>
    </p:spTree>
    <p:extLst>
      <p:ext uri="{BB962C8B-B14F-4D97-AF65-F5344CB8AC3E}">
        <p14:creationId xmlns:p14="http://schemas.microsoft.com/office/powerpoint/2010/main" val="3059794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r>
              <a:rPr lang="en-GB" b="0" dirty="0"/>
              <a:t>Companies - and their deciders - are increasingly lost in a fast-changing digital world, where the digital projects they demand are increasingly global but the supply is completely fragmented between software publishers, suppliers, partners, banks, etc. </a:t>
            </a:r>
          </a:p>
          <a:p>
            <a:pPr marL="0" indent="0">
              <a:buFontTx/>
              <a:buNone/>
            </a:pPr>
            <a:endParaRPr lang="fr-FR" b="0" dirty="0"/>
          </a:p>
          <a:p>
            <a:pPr marL="0" indent="0">
              <a:buFontTx/>
              <a:buNone/>
            </a:pPr>
            <a:r>
              <a:rPr lang="en-GB" b="0" dirty="0"/>
              <a:t>We are seeing a growing number of digital projects that are being run and rolled out in many countries simultaneously.</a:t>
            </a:r>
          </a:p>
          <a:p>
            <a:pPr marL="0" indent="0">
              <a:buFontTx/>
              <a:buNone/>
            </a:pPr>
            <a:endParaRPr lang="fr-FR" b="0" dirty="0"/>
          </a:p>
          <a:p>
            <a:pPr marL="0" indent="0">
              <a:buFontTx/>
              <a:buNone/>
            </a:pPr>
            <a:r>
              <a:rPr lang="en-GB" b="0" dirty="0"/>
              <a:t>Econocom provides a single simple solution for the market: One digital company</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a:solidFill>
                <a:schemeClr val="tx1"/>
              </a:solidFill>
              <a:latin typeface="+mn-lt"/>
              <a:ea typeface="+mn-ea"/>
              <a:cs typeface="+mn-cs"/>
            </a:endParaRPr>
          </a:p>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5321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1324A-F5EC-4B96-BB7E-353A5DBFA66E}"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92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GB" b="1"/>
              <a:t>Partner ecosystem: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mn-lt"/>
                <a:ea typeface="+mn-ea"/>
                <a:cs typeface="+mn-cs"/>
              </a:rPr>
              <a:t>Econocom entities </a:t>
            </a:r>
            <a:r>
              <a:rPr lang="en-GB" sz="1200" b="1">
                <a:solidFill>
                  <a:schemeClr val="tx1"/>
                </a:solidFill>
                <a:latin typeface="+mn-lt"/>
                <a:ea typeface="+mn-ea"/>
                <a:cs typeface="+mn-cs"/>
              </a:rPr>
              <a:t>structured to address the whole ecosystem </a:t>
            </a:r>
            <a:r>
              <a:rPr lang="en-GB" sz="1200">
                <a:solidFill>
                  <a:schemeClr val="tx1"/>
                </a:solidFill>
                <a:latin typeface="+mn-lt"/>
                <a:ea typeface="+mn-ea"/>
                <a:cs typeface="+mn-cs"/>
              </a:rPr>
              <a:t>and optimise your decision-making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mn-lt"/>
                <a:ea typeface="+mn-ea"/>
                <a:cs typeface="+mn-cs"/>
              </a:rPr>
              <a:t>Benefits for customers =&gt; </a:t>
            </a:r>
            <a:r>
              <a:rPr lang="en-GB" sz="1200" b="1">
                <a:solidFill>
                  <a:schemeClr val="tx1"/>
                </a:solidFill>
                <a:latin typeface="+mn-lt"/>
                <a:ea typeface="+mn-ea"/>
                <a:cs typeface="+mn-cs"/>
              </a:rPr>
              <a:t>Specific fields of expertise, developed and quality assured</a:t>
            </a:r>
            <a:r>
              <a:rPr lang="en-GB" sz="1200">
                <a:solidFill>
                  <a:schemeClr val="tx1"/>
                </a:solidFill>
                <a:latin typeface="+mn-lt"/>
                <a:ea typeface="+mn-ea"/>
                <a:cs typeface="+mn-cs"/>
              </a:rPr>
              <a:t>,</a:t>
            </a:r>
            <a:r>
              <a:rPr lang="en-GB" sz="1200" b="1">
                <a:solidFill>
                  <a:schemeClr val="tx1"/>
                </a:solidFill>
                <a:latin typeface="+mn-lt"/>
                <a:ea typeface="+mn-ea"/>
                <a:cs typeface="+mn-cs"/>
              </a:rPr>
              <a:t> </a:t>
            </a:r>
            <a:r>
              <a:rPr lang="en-GB" sz="1200">
                <a:solidFill>
                  <a:schemeClr val="tx1"/>
                </a:solidFill>
                <a:latin typeface="+mn-lt"/>
                <a:ea typeface="+mn-ea"/>
                <a:cs typeface="+mn-cs"/>
              </a:rPr>
              <a:t>so they can integrate </a:t>
            </a:r>
            <a:r>
              <a:rPr lang="en-GB" sz="1200" b="1">
                <a:solidFill>
                  <a:schemeClr val="tx1"/>
                </a:solidFill>
                <a:latin typeface="+mn-lt"/>
                <a:ea typeface="+mn-ea"/>
                <a:cs typeface="+mn-cs"/>
              </a:rPr>
              <a:t>a very diverse range of technical solutions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1"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a:solidFill>
                <a:schemeClr val="tx1"/>
              </a:solidFill>
              <a:latin typeface="+mn-lt"/>
              <a:ea typeface="+mn-ea"/>
              <a:cs typeface="+mn-cs"/>
            </a:endParaRPr>
          </a:p>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00079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defRPr/>
            </a:pPr>
            <a:endParaRPr lang="en-US" dirty="0"/>
          </a:p>
        </p:txBody>
      </p:sp>
      <p:sp>
        <p:nvSpPr>
          <p:cNvPr id="4" name="Espace réservé du numéro de diapositive 3"/>
          <p:cNvSpPr>
            <a:spLocks noGrp="1"/>
          </p:cNvSpPr>
          <p:nvPr>
            <p:ph type="sldNum" sz="quarter" idx="5"/>
          </p:nvPr>
        </p:nvSpPr>
        <p:spPr/>
        <p:txBody>
          <a:bodyPr/>
          <a:lstStyle/>
          <a:p>
            <a:pPr marL="0" marR="0" lvl="0" indent="0" algn="r" defTabSz="944612" rtl="0" eaLnBrk="1" fontAlgn="auto" latinLnBrk="0" hangingPunct="1">
              <a:lnSpc>
                <a:spcPct val="100000"/>
              </a:lnSpc>
              <a:spcBef>
                <a:spcPts val="0"/>
              </a:spcBef>
              <a:spcAft>
                <a:spcPts val="0"/>
              </a:spcAft>
              <a:buClrTx/>
              <a:buSzTx/>
              <a:buFontTx/>
              <a:buNone/>
              <a:tabLst/>
              <a:defRPr/>
            </a:pPr>
            <a:fld id="{69DEFE67-E4F7-40E0-B5A6-A5D4200167E1}" type="slidenum">
              <a:rPr kumimoji="0" lang="en-GB"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4612" rtl="0" eaLnBrk="1" fontAlgn="auto" latinLnBrk="0" hangingPunct="1">
                <a:lnSpc>
                  <a:spcPct val="100000"/>
                </a:lnSpc>
                <a:spcBef>
                  <a:spcPts val="0"/>
                </a:spcBef>
                <a:spcAft>
                  <a:spcPts val="0"/>
                </a:spcAft>
                <a:buClrTx/>
                <a:buSzTx/>
                <a:buFontTx/>
                <a:buNone/>
                <a:tabLst/>
                <a:defRPr/>
              </a:pPr>
              <a:t>7</a:t>
            </a:fld>
            <a:endParaRPr kumimoji="0" lang="en-GB"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aphicFrame>
        <p:nvGraphicFramePr>
          <p:cNvPr id="5" name="Objet 4">
            <a:extLst>
              <a:ext uri="{FF2B5EF4-FFF2-40B4-BE49-F238E27FC236}">
                <a16:creationId xmlns:a16="http://schemas.microsoft.com/office/drawing/2014/main" id="{F4D9C2EA-A35E-4B72-B4BF-D0B266E4F58E}"/>
              </a:ext>
            </a:extLst>
          </p:cNvPr>
          <p:cNvGraphicFramePr>
            <a:graphicFrameLocks noChangeAspect="1"/>
          </p:cNvGraphicFramePr>
          <p:nvPr/>
        </p:nvGraphicFramePr>
        <p:xfrm>
          <a:off x="1111915" y="5856777"/>
          <a:ext cx="4625562" cy="2834766"/>
        </p:xfrm>
        <a:graphic>
          <a:graphicData uri="http://schemas.openxmlformats.org/presentationml/2006/ole">
            <mc:AlternateContent xmlns:mc="http://schemas.openxmlformats.org/markup-compatibility/2006">
              <mc:Choice xmlns:v="urn:schemas-microsoft-com:vml" Requires="v">
                <p:oleObj name="Slide" r:id="rId3" imgW="6094578" imgH="3427469" progId="PowerPoint.Slide.12">
                  <p:embed/>
                </p:oleObj>
              </mc:Choice>
              <mc:Fallback>
                <p:oleObj name="Slide" r:id="rId3" imgW="6094578" imgH="3427469" progId="PowerPoint.Slide.12">
                  <p:embed/>
                  <p:pic>
                    <p:nvPicPr>
                      <p:cNvPr id="5" name="Objet 4">
                        <a:extLst>
                          <a:ext uri="{FF2B5EF4-FFF2-40B4-BE49-F238E27FC236}">
                            <a16:creationId xmlns:a16="http://schemas.microsoft.com/office/drawing/2014/main" id="{F4D9C2EA-A35E-4B72-B4BF-D0B266E4F58E}"/>
                          </a:ext>
                        </a:extLst>
                      </p:cNvPr>
                      <p:cNvPicPr/>
                      <p:nvPr/>
                    </p:nvPicPr>
                    <p:blipFill>
                      <a:blip r:embed="rId4"/>
                      <a:stretch>
                        <a:fillRect/>
                      </a:stretch>
                    </p:blipFill>
                    <p:spPr>
                      <a:xfrm>
                        <a:off x="1111915" y="5856777"/>
                        <a:ext cx="4625562" cy="2834766"/>
                      </a:xfrm>
                      <a:prstGeom prst="rect">
                        <a:avLst/>
                      </a:prstGeom>
                    </p:spPr>
                  </p:pic>
                </p:oleObj>
              </mc:Fallback>
            </mc:AlternateContent>
          </a:graphicData>
        </a:graphic>
      </p:graphicFrame>
    </p:spTree>
    <p:extLst>
      <p:ext uri="{BB962C8B-B14F-4D97-AF65-F5344CB8AC3E}">
        <p14:creationId xmlns:p14="http://schemas.microsoft.com/office/powerpoint/2010/main" val="29177400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1324A-F5EC-4B96-BB7E-353A5DBFA66E}"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3252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GB" b="1"/>
              <a:t>D</a:t>
            </a:r>
            <a:r>
              <a:rPr lang="en-GB" b="1">
                <a:solidFill>
                  <a:schemeClr val="tx1"/>
                </a:solidFill>
              </a:rPr>
              <a:t>ARING: </a:t>
            </a:r>
            <a:r>
              <a:rPr lang="en-GB" sz="1200" b="0" i="0">
                <a:solidFill>
                  <a:schemeClr val="tx1"/>
                </a:solidFill>
                <a:latin typeface="+mn-lt"/>
                <a:ea typeface="+mn-ea"/>
                <a:cs typeface="+mn-cs"/>
              </a:rPr>
              <a:t>Love the risks of entrepreneurship, try things that others won't, innovate. Dare, master your fear to build something good and useful.</a:t>
            </a:r>
          </a:p>
          <a:p>
            <a:endParaRPr lang="fr-FR" dirty="0">
              <a:solidFill>
                <a:schemeClr val="tx1"/>
              </a:solidFill>
            </a:endParaRPr>
          </a:p>
          <a:p>
            <a:r>
              <a:rPr lang="en-GB" sz="1200" b="1" i="0">
                <a:solidFill>
                  <a:schemeClr val="tx1"/>
                </a:solidFill>
                <a:latin typeface="+mn-lt"/>
                <a:ea typeface="+mn-ea"/>
                <a:cs typeface="+mn-cs"/>
              </a:rPr>
              <a:t>GOOD FAITH</a:t>
            </a:r>
          </a:p>
          <a:p>
            <a:r>
              <a:rPr lang="en-GB" sz="1200" b="0" i="0">
                <a:solidFill>
                  <a:schemeClr val="tx1"/>
                </a:solidFill>
                <a:latin typeface="+mn-lt"/>
                <a:ea typeface="+mn-ea"/>
                <a:cs typeface="+mn-cs"/>
              </a:rPr>
              <a:t>Say what you think and think what you say. Move straight ahead together, in the same direction, build, adjust. Honour the spirit of the contract above the letter of the contract.</a:t>
            </a:r>
          </a:p>
          <a:p>
            <a:endParaRPr lang="fr-FR" sz="1200" b="0" i="0" kern="1200" dirty="0">
              <a:solidFill>
                <a:schemeClr val="tx1"/>
              </a:solidFill>
              <a:effectLst/>
              <a:latin typeface="+mn-lt"/>
              <a:ea typeface="+mn-ea"/>
              <a:cs typeface="+mn-cs"/>
            </a:endParaRPr>
          </a:p>
          <a:p>
            <a:r>
              <a:rPr lang="en-GB" sz="1200" b="1" i="0">
                <a:solidFill>
                  <a:schemeClr val="tx1"/>
                </a:solidFill>
                <a:latin typeface="+mn-lt"/>
                <a:ea typeface="+mn-ea"/>
                <a:cs typeface="+mn-cs"/>
              </a:rPr>
              <a:t>REACTIVITY</a:t>
            </a:r>
          </a:p>
          <a:p>
            <a:r>
              <a:rPr lang="en-GB" sz="1200" b="0" i="0">
                <a:solidFill>
                  <a:schemeClr val="tx1"/>
                </a:solidFill>
                <a:latin typeface="+mn-lt"/>
                <a:ea typeface="+mn-ea"/>
                <a:cs typeface="+mn-cs"/>
              </a:rPr>
              <a:t>Be ready to move fast to keep up with our customers. React to incoming signals. Learn from mistakes and bounce back</a:t>
            </a:r>
          </a:p>
          <a:p>
            <a:endParaRPr lang="fr-FR" sz="1200" b="0" i="0" kern="1200" dirty="0">
              <a:solidFill>
                <a:schemeClr val="tx1"/>
              </a:solidFill>
              <a:effectLst/>
              <a:latin typeface="+mn-lt"/>
              <a:ea typeface="+mn-ea"/>
              <a:cs typeface="+mn-cs"/>
            </a:endParaRPr>
          </a:p>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6045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483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09588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1324A-F5EC-4B96-BB7E-353A5DBFA66E}"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4500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425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17</a:t>
            </a:fld>
            <a:endParaRPr lang="fr-FR"/>
          </a:p>
        </p:txBody>
      </p:sp>
    </p:spTree>
    <p:extLst>
      <p:ext uri="{BB962C8B-B14F-4D97-AF65-F5344CB8AC3E}">
        <p14:creationId xmlns:p14="http://schemas.microsoft.com/office/powerpoint/2010/main" val="1632179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18</a:t>
            </a:fld>
            <a:endParaRPr lang="fr-FR"/>
          </a:p>
        </p:txBody>
      </p:sp>
    </p:spTree>
    <p:extLst>
      <p:ext uri="{BB962C8B-B14F-4D97-AF65-F5344CB8AC3E}">
        <p14:creationId xmlns:p14="http://schemas.microsoft.com/office/powerpoint/2010/main" val="36379803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19</a:t>
            </a:fld>
            <a:endParaRPr lang="fr-FR"/>
          </a:p>
        </p:txBody>
      </p:sp>
    </p:spTree>
    <p:extLst>
      <p:ext uri="{BB962C8B-B14F-4D97-AF65-F5344CB8AC3E}">
        <p14:creationId xmlns:p14="http://schemas.microsoft.com/office/powerpoint/2010/main" val="14850915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0407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3179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93244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23423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13439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The Digital </a:t>
            </a:r>
            <a:r>
              <a:rPr lang="en-GB" sz="1200" b="1" dirty="0">
                <a:solidFill>
                  <a:schemeClr val="tx1"/>
                </a:solidFill>
              </a:rPr>
              <a:t>Workplace </a:t>
            </a:r>
            <a:r>
              <a:rPr lang="en-GB" sz="1200" dirty="0">
                <a:solidFill>
                  <a:schemeClr val="tx1"/>
                </a:solidFill>
                <a:latin typeface="Arial" panose="020B0604020202020204"/>
                <a:ea typeface="+mn-ea"/>
                <a:cs typeface="+mn-cs"/>
              </a:rPr>
              <a:t>is a strategy that supports company performance and seeks to transform employees’ working environment by embracing </a:t>
            </a:r>
            <a:r>
              <a:rPr lang="en-GB" sz="1200" i="1" dirty="0">
                <a:solidFill>
                  <a:schemeClr val="tx1"/>
                </a:solidFill>
                <a:latin typeface="Arial" panose="020B0604020202020204"/>
                <a:ea typeface="+mn-ea"/>
                <a:cs typeface="+mn-cs"/>
              </a:rPr>
              <a:t>Consumer Market </a:t>
            </a:r>
            <a:r>
              <a:rPr lang="en-GB" dirty="0">
                <a:solidFill>
                  <a:schemeClr val="tx1"/>
                </a:solidFill>
              </a:rPr>
              <a:t>standards while cutting costs.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chemeClr val="tx2"/>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cap="none" normalizeH="0" baseline="0" noProof="0" dirty="0">
                <a:ln>
                  <a:noFill/>
                </a:ln>
                <a:uLnTx/>
                <a:uFillTx/>
              </a:rPr>
              <a:t>In practice, this means a socially responsible digital environment tailored to the needs of your users (secure, collaborative, available anywhere anytime).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r>
              <a:rPr lang="en-GB" dirty="0"/>
              <a:t>Our managed workplace services offering is based around  </a:t>
            </a:r>
          </a:p>
          <a:p>
            <a:endParaRPr lang="fr-FR" dirty="0"/>
          </a:p>
          <a:p>
            <a:r>
              <a:rPr lang="en-GB" b="1" dirty="0"/>
              <a:t>4 principles: </a:t>
            </a:r>
          </a:p>
          <a:p>
            <a:pPr marL="171453" indent="-171453">
              <a:buFontTx/>
              <a:buChar char="-"/>
            </a:pPr>
            <a:r>
              <a:rPr lang="en-GB" dirty="0"/>
              <a:t>User experience – People</a:t>
            </a:r>
          </a:p>
          <a:p>
            <a:pPr marL="171453" indent="-171453">
              <a:buFontTx/>
              <a:buChar char="-"/>
            </a:pPr>
            <a:r>
              <a:rPr lang="en-GB" dirty="0"/>
              <a:t>Access, Management and Security – Platform</a:t>
            </a:r>
          </a:p>
          <a:p>
            <a:pPr marL="171453" indent="-171453">
              <a:buFontTx/>
              <a:buChar char="-"/>
            </a:pPr>
            <a:r>
              <a:rPr lang="en-GB" dirty="0"/>
              <a:t>Full equipment life-cycles – Products</a:t>
            </a:r>
          </a:p>
          <a:p>
            <a:pPr marL="171453" indent="-171453">
              <a:buFontTx/>
              <a:buChar char="-"/>
            </a:pPr>
            <a:r>
              <a:rPr lang="en-GB" dirty="0"/>
              <a:t>Impact and Governance - Perennity</a:t>
            </a:r>
          </a:p>
          <a:p>
            <a:r>
              <a:rPr lang="en-GB" b="1" dirty="0"/>
              <a:t>2 pillars: </a:t>
            </a:r>
          </a:p>
          <a:p>
            <a:pPr marL="171453" indent="-171453">
              <a:buFontTx/>
              <a:buChar char="-"/>
            </a:pPr>
            <a:r>
              <a:rPr lang="en-GB" dirty="0"/>
              <a:t>Capacity, in terms of risk-taking and location – Pricing</a:t>
            </a:r>
          </a:p>
          <a:p>
            <a:pPr marL="171453" indent="-171453">
              <a:buFontTx/>
              <a:buChar char="-"/>
            </a:pPr>
            <a:r>
              <a:rPr lang="en-GB" dirty="0"/>
              <a:t>Technology eco-system to enrich our offers – Partners</a:t>
            </a:r>
          </a:p>
          <a:p>
            <a:r>
              <a:rPr lang="en-GB" b="1" dirty="0"/>
              <a:t>3 convictions: </a:t>
            </a:r>
          </a:p>
          <a:p>
            <a:pPr marL="171453" indent="-171453">
              <a:buFontTx/>
              <a:buChar char="-"/>
            </a:pPr>
            <a:r>
              <a:rPr lang="en-GB" dirty="0"/>
              <a:t>User Experience  (focused)</a:t>
            </a:r>
          </a:p>
          <a:p>
            <a:pPr marL="171453" indent="-171453">
              <a:buFontTx/>
              <a:buChar char="-"/>
            </a:pPr>
            <a:r>
              <a:rPr lang="en-GB" dirty="0"/>
              <a:t>AI (powered)</a:t>
            </a:r>
          </a:p>
          <a:p>
            <a:pPr marL="171453" indent="-171453">
              <a:buFontTx/>
              <a:buChar char="-"/>
            </a:pPr>
            <a:r>
              <a:rPr lang="en-GB" dirty="0"/>
              <a:t>Automation &amp; Cloud (first)</a:t>
            </a:r>
          </a:p>
          <a:p>
            <a:pPr marL="171453" indent="-171453">
              <a:buFontTx/>
              <a:buChar char="-"/>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171453" indent="-171453">
              <a:buFontTx/>
              <a:buChar char="-"/>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0" indent="0">
              <a:buFontTx/>
              <a:buNone/>
            </a:pPr>
            <a:r>
              <a:rPr kumimoji="0" lang="en-GB" sz="1200" b="1" i="0" u="none" strike="noStrike" cap="none" normalizeH="0" baseline="0" noProof="0" dirty="0">
                <a:ln>
                  <a:noFill/>
                </a:ln>
                <a:solidFill>
                  <a:schemeClr val="tx1"/>
                </a:solidFill>
                <a:uLnTx/>
                <a:uFillTx/>
                <a:latin typeface="Montserrat"/>
                <a:ea typeface="+mn-ea"/>
                <a:cs typeface="+mn-cs"/>
              </a:rPr>
              <a:t>Customer benefits: </a:t>
            </a:r>
          </a:p>
          <a:p>
            <a:pPr marL="0" indent="0">
              <a:spcBef>
                <a:spcPts val="300"/>
              </a:spcBef>
              <a:buClr>
                <a:schemeClr val="bg1"/>
              </a:buClr>
              <a:buFont typeface="Wingdings 2" panose="05020102010507070707" pitchFamily="18" charset="2"/>
              <a:buNone/>
            </a:pPr>
            <a:r>
              <a:rPr kumimoji="0" lang="en-GB" sz="1200" b="1" i="0" u="none" strike="noStrike" cap="none" normalizeH="0" baseline="0" noProof="0" dirty="0">
                <a:ln>
                  <a:noFill/>
                </a:ln>
                <a:solidFill>
                  <a:schemeClr val="tx1"/>
                </a:solidFill>
                <a:uLnTx/>
                <a:uFillTx/>
                <a:latin typeface="Montserrat"/>
                <a:ea typeface="+mn-ea"/>
                <a:cs typeface="+mn-cs"/>
              </a:rPr>
              <a:t>User experience: </a:t>
            </a:r>
          </a:p>
          <a:p>
            <a:pPr marL="171450" indent="-171450">
              <a:spcBef>
                <a:spcPts val="300"/>
              </a:spcBef>
              <a:buClr>
                <a:schemeClr val="bg1"/>
              </a:buClr>
              <a:buFont typeface="Wingdings 2" panose="05020102010507070707" pitchFamily="18" charset="2"/>
              <a:buChar char="Ç"/>
            </a:pPr>
            <a:r>
              <a:rPr lang="en-GB" sz="1200" b="1" dirty="0">
                <a:solidFill>
                  <a:schemeClr val="tx1"/>
                </a:solidFill>
                <a:latin typeface="+mn-lt"/>
                <a:ea typeface="+mn-ea"/>
                <a:cs typeface="+mn-cs"/>
              </a:rPr>
              <a:t>Save up to 30% </a:t>
            </a:r>
            <a:r>
              <a:rPr lang="en-GB" sz="1200" b="0" dirty="0">
                <a:solidFill>
                  <a:schemeClr val="tx1"/>
                </a:solidFill>
                <a:latin typeface="+mn-lt"/>
                <a:ea typeface="+mn-ea"/>
                <a:cs typeface="+mn-cs"/>
              </a:rPr>
              <a:t>on the production cost of the service to users</a:t>
            </a:r>
          </a:p>
          <a:p>
            <a:pPr marL="171450" indent="-171450">
              <a:spcBef>
                <a:spcPts val="300"/>
              </a:spcBef>
              <a:buClr>
                <a:schemeClr val="bg1"/>
              </a:buClr>
              <a:buFont typeface="Wingdings 2" panose="05020102010507070707" pitchFamily="18" charset="2"/>
              <a:buChar char="Ç"/>
            </a:pPr>
            <a:r>
              <a:rPr lang="en-GB" sz="1200" b="1" dirty="0">
                <a:solidFill>
                  <a:schemeClr val="tx1"/>
                </a:solidFill>
                <a:latin typeface="+mn-lt"/>
                <a:ea typeface="+mn-ea"/>
                <a:cs typeface="+mn-cs"/>
              </a:rPr>
              <a:t>A user experience </a:t>
            </a:r>
            <a:r>
              <a:rPr lang="en-GB" sz="1200" b="0" dirty="0">
                <a:solidFill>
                  <a:schemeClr val="tx1"/>
                </a:solidFill>
                <a:latin typeface="+mn-lt"/>
                <a:ea typeface="+mn-ea"/>
                <a:cs typeface="+mn-cs"/>
              </a:rPr>
              <a:t>that evolves to embrace </a:t>
            </a:r>
            <a:r>
              <a:rPr lang="en-GB" sz="1200" b="0" dirty="0" err="1">
                <a:solidFill>
                  <a:schemeClr val="tx1"/>
                </a:solidFill>
                <a:latin typeface="+mn-lt"/>
                <a:ea typeface="+mn-ea"/>
                <a:cs typeface="+mn-cs"/>
              </a:rPr>
              <a:t>BtoC</a:t>
            </a:r>
            <a:r>
              <a:rPr lang="en-GB" sz="1200" b="0" dirty="0">
                <a:solidFill>
                  <a:schemeClr val="tx1"/>
                </a:solidFill>
                <a:latin typeface="+mn-lt"/>
                <a:ea typeface="+mn-ea"/>
                <a:cs typeface="+mn-cs"/>
              </a:rPr>
              <a:t> standards</a:t>
            </a:r>
          </a:p>
          <a:p>
            <a:pPr marL="171450" indent="-171450">
              <a:spcBef>
                <a:spcPts val="300"/>
              </a:spcBef>
              <a:buClr>
                <a:schemeClr val="bg1"/>
              </a:buClr>
              <a:buFont typeface="Wingdings 2" panose="05020102010507070707" pitchFamily="18" charset="2"/>
              <a:buChar char="Ç"/>
            </a:pPr>
            <a:endParaRPr lang="fr-FR" sz="1200" b="0" kern="1200" dirty="0">
              <a:solidFill>
                <a:schemeClr val="tx1"/>
              </a:solidFill>
              <a:latin typeface="+mn-lt"/>
              <a:ea typeface="+mn-ea"/>
              <a:cs typeface="+mn-cs"/>
            </a:endParaRPr>
          </a:p>
          <a:p>
            <a:pPr marL="0" indent="0">
              <a:buFontTx/>
              <a:buNone/>
            </a:pPr>
            <a:r>
              <a:rPr kumimoji="0" lang="en-GB" sz="1200" b="1" i="0" u="none" strike="noStrike" cap="none" normalizeH="0" baseline="0" noProof="0" dirty="0">
                <a:ln>
                  <a:noFill/>
                </a:ln>
                <a:solidFill>
                  <a:schemeClr val="tx1"/>
                </a:solidFill>
                <a:uLnTx/>
                <a:uFillTx/>
                <a:latin typeface="Montserrat"/>
                <a:ea typeface="+mn-ea"/>
                <a:cs typeface="+mn-cs"/>
              </a:rPr>
              <a:t>Access, management, security: </a:t>
            </a:r>
          </a:p>
          <a:p>
            <a:pPr marL="171450" indent="-171450">
              <a:spcBef>
                <a:spcPts val="300"/>
              </a:spcBef>
              <a:buClr>
                <a:schemeClr val="bg1"/>
              </a:buClr>
              <a:buFont typeface="Wingdings 2" panose="05020102010507070707" pitchFamily="18" charset="2"/>
              <a:buChar char="Ç"/>
            </a:pPr>
            <a:r>
              <a:rPr lang="en-GB" sz="1200" b="1" dirty="0">
                <a:solidFill>
                  <a:schemeClr val="bg1"/>
                </a:solidFill>
                <a:latin typeface="+mn-lt"/>
                <a:ea typeface="+mn-ea"/>
                <a:cs typeface="+mn-cs"/>
              </a:rPr>
              <a:t>Response to user expectations </a:t>
            </a:r>
            <a:r>
              <a:rPr lang="en-GB" sz="1200" dirty="0">
                <a:solidFill>
                  <a:schemeClr val="bg1"/>
                </a:solidFill>
                <a:latin typeface="+mn-lt"/>
                <a:ea typeface="+mn-ea"/>
                <a:cs typeface="+mn-cs"/>
              </a:rPr>
              <a:t>(support for any OS and all work situations: office, remote working, co-working)</a:t>
            </a:r>
          </a:p>
          <a:p>
            <a:pPr marL="171450" indent="-171450">
              <a:spcBef>
                <a:spcPts val="300"/>
              </a:spcBef>
              <a:buClr>
                <a:schemeClr val="bg1"/>
              </a:buClr>
              <a:buFont typeface="Wingdings 2" panose="05020102010507070707" pitchFamily="18" charset="2"/>
              <a:buChar char="Ç"/>
            </a:pPr>
            <a:r>
              <a:rPr lang="en-GB" sz="1200" b="1" dirty="0">
                <a:solidFill>
                  <a:schemeClr val="bg1"/>
                </a:solidFill>
                <a:latin typeface="+mn-lt"/>
                <a:ea typeface="+mn-ea"/>
                <a:cs typeface="+mn-cs"/>
              </a:rPr>
              <a:t>Improved business continuity</a:t>
            </a:r>
          </a:p>
          <a:p>
            <a:pPr marL="171450" indent="-171450">
              <a:spcBef>
                <a:spcPts val="300"/>
              </a:spcBef>
              <a:buClr>
                <a:schemeClr val="bg1"/>
              </a:buClr>
              <a:buFont typeface="Wingdings 2" panose="05020102010507070707" pitchFamily="18" charset="2"/>
              <a:buChar char="Ç"/>
            </a:pPr>
            <a:r>
              <a:rPr lang="en-GB" sz="1200" b="1" dirty="0">
                <a:solidFill>
                  <a:schemeClr val="bg1"/>
                </a:solidFill>
                <a:latin typeface="+mn-lt"/>
                <a:ea typeface="+mn-ea"/>
                <a:cs typeface="+mn-cs"/>
              </a:rPr>
              <a:t>Streamlining of technologies and expertise </a:t>
            </a:r>
            <a:r>
              <a:rPr lang="en-GB" sz="1200" dirty="0">
                <a:solidFill>
                  <a:schemeClr val="bg1"/>
                </a:solidFill>
                <a:latin typeface="+mn-lt"/>
                <a:ea typeface="+mn-ea"/>
                <a:cs typeface="+mn-cs"/>
              </a:rPr>
              <a:t>(€)</a:t>
            </a:r>
          </a:p>
          <a:p>
            <a:pPr marL="0" indent="0">
              <a:buFontTx/>
              <a:buNone/>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0" indent="0">
              <a:buFontTx/>
              <a:buNone/>
            </a:pPr>
            <a:r>
              <a:rPr kumimoji="0" lang="en-GB" sz="1200" b="1" i="0" u="none" strike="noStrike" cap="none" normalizeH="0" baseline="0" noProof="0" dirty="0">
                <a:ln>
                  <a:noFill/>
                </a:ln>
                <a:solidFill>
                  <a:schemeClr val="tx1"/>
                </a:solidFill>
                <a:uLnTx/>
                <a:uFillTx/>
                <a:latin typeface="Montserrat"/>
                <a:ea typeface="+mn-ea"/>
                <a:cs typeface="+mn-cs"/>
              </a:rPr>
              <a:t>LIFE CYCLE: </a:t>
            </a:r>
          </a:p>
          <a:p>
            <a:pPr marL="171450" indent="-171450">
              <a:spcBef>
                <a:spcPts val="300"/>
              </a:spcBef>
              <a:buClr>
                <a:schemeClr val="bg1"/>
              </a:buClr>
              <a:buFont typeface="Wingdings 2" panose="05020102010507070707" pitchFamily="18" charset="2"/>
              <a:buChar char="Ç"/>
            </a:pPr>
            <a:r>
              <a:rPr lang="en-GB" sz="1200" dirty="0">
                <a:solidFill>
                  <a:schemeClr val="tx1"/>
                </a:solidFill>
                <a:latin typeface="+mn-lt"/>
                <a:ea typeface="+mn-ea"/>
                <a:cs typeface="+mn-cs"/>
              </a:rPr>
              <a:t>A complete </a:t>
            </a:r>
            <a:r>
              <a:rPr lang="en-GB" sz="1200" b="1" dirty="0">
                <a:solidFill>
                  <a:schemeClr val="tx1"/>
                </a:solidFill>
                <a:latin typeface="+mn-lt"/>
                <a:ea typeface="+mn-ea"/>
                <a:cs typeface="+mn-cs"/>
              </a:rPr>
              <a:t>programme of choice of equipment </a:t>
            </a:r>
            <a:r>
              <a:rPr lang="en-GB" sz="1200" dirty="0">
                <a:solidFill>
                  <a:schemeClr val="tx1"/>
                </a:solidFill>
                <a:latin typeface="+mn-lt"/>
                <a:ea typeface="+mn-ea"/>
                <a:cs typeface="+mn-cs"/>
              </a:rPr>
              <a:t>offered to employees</a:t>
            </a:r>
          </a:p>
          <a:p>
            <a:pPr marL="171450" indent="-171450">
              <a:spcBef>
                <a:spcPts val="300"/>
              </a:spcBef>
              <a:buClr>
                <a:schemeClr val="bg1"/>
              </a:buClr>
              <a:buFont typeface="Wingdings 2" panose="05020102010507070707" pitchFamily="18" charset="2"/>
              <a:buChar char="Ç"/>
            </a:pPr>
            <a:r>
              <a:rPr lang="en-GB" sz="1200" dirty="0">
                <a:solidFill>
                  <a:schemeClr val="tx1"/>
                </a:solidFill>
                <a:latin typeface="+mn-lt"/>
                <a:ea typeface="+mn-ea"/>
                <a:cs typeface="+mn-cs"/>
              </a:rPr>
              <a:t>Provide </a:t>
            </a:r>
            <a:r>
              <a:rPr lang="en-GB" sz="1200" b="1" dirty="0">
                <a:solidFill>
                  <a:schemeClr val="tx1"/>
                </a:solidFill>
                <a:latin typeface="+mn-lt"/>
                <a:ea typeface="+mn-ea"/>
                <a:cs typeface="+mn-cs"/>
              </a:rPr>
              <a:t>end-to-end experience</a:t>
            </a:r>
            <a:r>
              <a:rPr lang="en-GB" sz="1200" dirty="0">
                <a:solidFill>
                  <a:schemeClr val="tx1"/>
                </a:solidFill>
                <a:latin typeface="+mn-lt"/>
                <a:ea typeface="+mn-ea"/>
                <a:cs typeface="+mn-cs"/>
              </a:rPr>
              <a:t> compliant with Zero Touch programmes</a:t>
            </a:r>
          </a:p>
          <a:p>
            <a:pPr marL="171450" indent="-171450">
              <a:spcBef>
                <a:spcPts val="300"/>
              </a:spcBef>
              <a:buClr>
                <a:schemeClr val="bg1"/>
              </a:buClr>
              <a:buFont typeface="Wingdings 2" panose="05020102010507070707" pitchFamily="18" charset="2"/>
              <a:buChar char="Ç"/>
            </a:pPr>
            <a:r>
              <a:rPr lang="en-GB" sz="1200" b="1" dirty="0">
                <a:solidFill>
                  <a:schemeClr val="tx1"/>
                </a:solidFill>
                <a:latin typeface="+mn-lt"/>
                <a:ea typeface="+mn-ea"/>
                <a:cs typeface="+mn-cs"/>
              </a:rPr>
              <a:t>Save </a:t>
            </a:r>
            <a:r>
              <a:rPr lang="en-GB" sz="1200" dirty="0">
                <a:solidFill>
                  <a:schemeClr val="tx1"/>
                </a:solidFill>
                <a:latin typeface="+mn-lt"/>
                <a:ea typeface="+mn-ea"/>
                <a:cs typeface="+mn-cs"/>
              </a:rPr>
              <a:t>on equipment supply</a:t>
            </a:r>
          </a:p>
          <a:p>
            <a:pPr marL="0" indent="0">
              <a:buFontTx/>
              <a:buNone/>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0" indent="0">
              <a:buFontTx/>
              <a:buNone/>
            </a:pPr>
            <a:r>
              <a:rPr kumimoji="0" lang="en-GB" sz="1200" b="1" i="0" u="none" strike="noStrike" cap="none" normalizeH="0" baseline="0" noProof="0" dirty="0">
                <a:ln>
                  <a:noFill/>
                </a:ln>
                <a:solidFill>
                  <a:schemeClr val="tx1"/>
                </a:solidFill>
                <a:uLnTx/>
                <a:uFillTx/>
                <a:latin typeface="Montserrat"/>
                <a:ea typeface="+mn-ea"/>
                <a:cs typeface="+mn-cs"/>
              </a:rPr>
              <a:t>IMPACT &amp; GOVERNANCE: </a:t>
            </a:r>
          </a:p>
          <a:p>
            <a:pPr marL="171450" indent="-171450">
              <a:spcBef>
                <a:spcPts val="300"/>
              </a:spcBef>
              <a:buClr>
                <a:schemeClr val="bg1"/>
              </a:buClr>
              <a:buFont typeface="Wingdings 2" panose="05020102010507070707" pitchFamily="18" charset="2"/>
              <a:buChar char="Ç"/>
            </a:pPr>
            <a:r>
              <a:rPr lang="en-GB" sz="1200" b="1" dirty="0">
                <a:solidFill>
                  <a:schemeClr val="tx1"/>
                </a:solidFill>
                <a:latin typeface="+mn-lt"/>
                <a:ea typeface="+mn-ea"/>
                <a:cs typeface="+mn-cs"/>
              </a:rPr>
              <a:t>Faster decision-making </a:t>
            </a:r>
            <a:r>
              <a:rPr lang="en-GB" sz="1200" dirty="0">
                <a:solidFill>
                  <a:schemeClr val="tx1"/>
                </a:solidFill>
                <a:latin typeface="+mn-lt"/>
                <a:ea typeface="+mn-ea"/>
                <a:cs typeface="+mn-cs"/>
              </a:rPr>
              <a:t>thanks to the platform which becomes the  reference data source</a:t>
            </a:r>
          </a:p>
          <a:p>
            <a:pPr marL="171450" indent="-171450">
              <a:spcBef>
                <a:spcPts val="300"/>
              </a:spcBef>
              <a:buClr>
                <a:schemeClr val="bg1"/>
              </a:buClr>
              <a:buFont typeface="Wingdings 2" panose="05020102010507070707" pitchFamily="18" charset="2"/>
              <a:buChar char="Ç"/>
            </a:pPr>
            <a:r>
              <a:rPr lang="en-GB" sz="1200" b="1" dirty="0">
                <a:solidFill>
                  <a:schemeClr val="tx1"/>
                </a:solidFill>
                <a:latin typeface="+mn-lt"/>
                <a:ea typeface="+mn-ea"/>
                <a:cs typeface="+mn-cs"/>
              </a:rPr>
              <a:t>Control the environmental impact </a:t>
            </a:r>
            <a:r>
              <a:rPr lang="en-GB" sz="1200" dirty="0">
                <a:solidFill>
                  <a:schemeClr val="tx1"/>
                </a:solidFill>
                <a:latin typeface="+mn-lt"/>
                <a:ea typeface="+mn-ea"/>
                <a:cs typeface="+mn-cs"/>
              </a:rPr>
              <a:t>of your initiatives</a:t>
            </a:r>
          </a:p>
          <a:p>
            <a:pPr marL="171450" indent="-171450">
              <a:spcBef>
                <a:spcPts val="300"/>
              </a:spcBef>
              <a:buClr>
                <a:schemeClr val="bg1"/>
              </a:buClr>
              <a:buFont typeface="Wingdings 2" panose="05020102010507070707" pitchFamily="18" charset="2"/>
              <a:buChar char="Ç"/>
            </a:pPr>
            <a:r>
              <a:rPr lang="en-GB" sz="1200" b="1" dirty="0">
                <a:solidFill>
                  <a:schemeClr val="tx1"/>
                </a:solidFill>
                <a:latin typeface="+mn-lt"/>
                <a:ea typeface="+mn-ea"/>
                <a:cs typeface="+mn-cs"/>
              </a:rPr>
              <a:t>Total cost control</a:t>
            </a:r>
          </a:p>
          <a:p>
            <a:pPr marL="0" indent="0">
              <a:buFontTx/>
              <a:buNone/>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ea typeface="Times New Roman" panose="02020603050405020304" pitchFamily="18" charset="0"/>
              </a:rPr>
              <a:t>Page 11 (</a:t>
            </a:r>
            <a:r>
              <a:rPr lang="en-GB" sz="1200" dirty="0" err="1">
                <a:latin typeface="Calibri" panose="020F0502020204030204" pitchFamily="34" charset="0"/>
                <a:ea typeface="Times New Roman" panose="02020603050405020304" pitchFamily="18" charset="0"/>
              </a:rPr>
              <a:t>oneworkplace</a:t>
            </a:r>
            <a:r>
              <a:rPr lang="en-GB" sz="1200" dirty="0">
                <a:latin typeface="Calibri" panose="020F0502020204030204" pitchFamily="34" charset="0"/>
                <a:ea typeface="Times New Roman" panose="02020603050405020304" pitchFamily="18" charset="0"/>
              </a:rPr>
              <a:t>): add key words “innovation” and  “expertise”</a:t>
            </a:r>
          </a:p>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57015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defRPr/>
            </a:pPr>
            <a:endParaRPr lang="fr-FR" i="0" noProof="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DEFE67-E4F7-40E0-B5A6-A5D4200167E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3865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03609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29</a:t>
            </a:fld>
            <a:endParaRPr lang="fr-FR"/>
          </a:p>
        </p:txBody>
      </p:sp>
    </p:spTree>
    <p:extLst>
      <p:ext uri="{BB962C8B-B14F-4D97-AF65-F5344CB8AC3E}">
        <p14:creationId xmlns:p14="http://schemas.microsoft.com/office/powerpoint/2010/main" val="5998523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30</a:t>
            </a:fld>
            <a:endParaRPr lang="fr-FR"/>
          </a:p>
        </p:txBody>
      </p:sp>
    </p:spTree>
    <p:extLst>
      <p:ext uri="{BB962C8B-B14F-4D97-AF65-F5344CB8AC3E}">
        <p14:creationId xmlns:p14="http://schemas.microsoft.com/office/powerpoint/2010/main" val="3434745514"/>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12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12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12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png"/><Relationship Id="rId1" Type="http://schemas.openxmlformats.org/officeDocument/2006/relationships/slideMaster" Target="../slideMasters/slideMaster7.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Vide">
    <p:bg>
      <p:bgPr>
        <a:solidFill>
          <a:schemeClr val="accent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C127306-653C-4AD7-BBB7-8B40AE966307}"/>
              </a:ext>
            </a:extLst>
          </p:cNvPr>
          <p:cNvSpPr>
            <a:spLocks noGrp="1"/>
          </p:cNvSpPr>
          <p:nvPr>
            <p:ph type="dt" sz="half" idx="10"/>
          </p:nvPr>
        </p:nvSpPr>
        <p:spPr>
          <a:xfrm>
            <a:off x="1146536" y="5196074"/>
            <a:ext cx="2743200" cy="365125"/>
          </a:xfrm>
        </p:spPr>
        <p:txBody>
          <a:bodyPr/>
          <a:lstStyle>
            <a:lvl1pPr>
              <a:defRPr sz="2400" b="1">
                <a:solidFill>
                  <a:schemeClr val="accent4"/>
                </a:solidFill>
              </a:defRPr>
            </a:lvl1pPr>
          </a:lstStyle>
          <a:p>
            <a:fld id="{0B903CF9-596F-491D-82C6-33D8AB4E0C46}" type="datetimeFigureOut">
              <a:rPr lang="fr-FR" smtClean="0"/>
              <a:pPr/>
              <a:t>10/03/2022</a:t>
            </a:fld>
            <a:endParaRPr lang="fr-FR" dirty="0"/>
          </a:p>
        </p:txBody>
      </p:sp>
      <p:pic>
        <p:nvPicPr>
          <p:cNvPr id="5" name="Picture 2" descr="econocom - Gala IT One">
            <a:extLst>
              <a:ext uri="{FF2B5EF4-FFF2-40B4-BE49-F238E27FC236}">
                <a16:creationId xmlns:a16="http://schemas.microsoft.com/office/drawing/2014/main" id="{7EB107FA-6C41-45E1-BFB3-8CC93D3C2E57}"/>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8265209" y="831789"/>
            <a:ext cx="3228451" cy="517477"/>
          </a:xfrm>
          <a:prstGeom prst="rect">
            <a:avLst/>
          </a:prstGeom>
          <a:noFill/>
          <a:extLst>
            <a:ext uri="{909E8E84-426E-40DD-AFC4-6F175D3DCCD1}">
              <a14:hiddenFill xmlns:a14="http://schemas.microsoft.com/office/drawing/2010/main">
                <a:solidFill>
                  <a:srgbClr val="FFFFFF"/>
                </a:solidFill>
              </a14:hiddenFill>
            </a:ext>
          </a:extLst>
        </p:spPr>
      </p:pic>
      <p:cxnSp>
        <p:nvCxnSpPr>
          <p:cNvPr id="7" name="Connecteur droit 6">
            <a:extLst>
              <a:ext uri="{FF2B5EF4-FFF2-40B4-BE49-F238E27FC236}">
                <a16:creationId xmlns:a16="http://schemas.microsoft.com/office/drawing/2014/main" id="{794A636E-4A2D-460E-A4F1-EFE3E1944894}"/>
              </a:ext>
            </a:extLst>
          </p:cNvPr>
          <p:cNvCxnSpPr/>
          <p:nvPr userDrawn="1"/>
        </p:nvCxnSpPr>
        <p:spPr>
          <a:xfrm>
            <a:off x="1297007" y="4595972"/>
            <a:ext cx="462987" cy="0"/>
          </a:xfrm>
          <a:prstGeom prst="line">
            <a:avLst/>
          </a:prstGeom>
          <a:ln w="635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962FA7FF-770F-4C50-ADF2-D8264EEBE37B}"/>
              </a:ext>
            </a:extLst>
          </p:cNvPr>
          <p:cNvSpPr>
            <a:spLocks noGrp="1"/>
          </p:cNvSpPr>
          <p:nvPr>
            <p:ph type="body" sz="quarter" idx="13" hasCustomPrompt="1"/>
          </p:nvPr>
        </p:nvSpPr>
        <p:spPr>
          <a:xfrm>
            <a:off x="1196658" y="1983143"/>
            <a:ext cx="4934364" cy="2123658"/>
          </a:xfrm>
        </p:spPr>
        <p:txBody>
          <a:bodyPr wrap="none" anchor="b">
            <a:spAutoFit/>
          </a:bodyPr>
          <a:lstStyle>
            <a:lvl1pPr marL="0" indent="0">
              <a:lnSpc>
                <a:spcPct val="100000"/>
              </a:lnSpc>
              <a:spcBef>
                <a:spcPts val="0"/>
              </a:spcBef>
              <a:buNone/>
              <a:defRPr sz="6600">
                <a:solidFill>
                  <a:schemeClr val="bg1"/>
                </a:solidFill>
                <a:latin typeface="+mj-lt"/>
              </a:defRPr>
            </a:lvl1pPr>
            <a:lvl5pPr>
              <a:defRPr/>
            </a:lvl5pPr>
          </a:lstStyle>
          <a:p>
            <a:pPr lvl="0"/>
            <a:r>
              <a:rPr lang="fr-FR" dirty="0"/>
              <a:t>Titre</a:t>
            </a:r>
          </a:p>
          <a:p>
            <a:pPr lvl="0"/>
            <a:r>
              <a:rPr lang="fr-FR" dirty="0"/>
              <a:t>de la slide</a:t>
            </a:r>
          </a:p>
        </p:txBody>
      </p:sp>
    </p:spTree>
    <p:extLst>
      <p:ext uri="{BB962C8B-B14F-4D97-AF65-F5344CB8AC3E}">
        <p14:creationId xmlns:p14="http://schemas.microsoft.com/office/powerpoint/2010/main" val="3975274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Vide">
    <p:bg>
      <p:bgPr>
        <a:solidFill>
          <a:schemeClr val="accent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C127306-653C-4AD7-BBB7-8B40AE966307}"/>
              </a:ext>
            </a:extLst>
          </p:cNvPr>
          <p:cNvSpPr>
            <a:spLocks noGrp="1"/>
          </p:cNvSpPr>
          <p:nvPr>
            <p:ph type="dt" sz="half" idx="10"/>
          </p:nvPr>
        </p:nvSpPr>
        <p:spPr>
          <a:xfrm>
            <a:off x="1146536" y="4555121"/>
            <a:ext cx="2743200" cy="365125"/>
          </a:xfrm>
        </p:spPr>
        <p:txBody>
          <a:bodyPr/>
          <a:lstStyle>
            <a:lvl1pPr>
              <a:defRPr sz="1400" b="1" spc="300">
                <a:solidFill>
                  <a:schemeClr val="bg1"/>
                </a:solidFill>
              </a:defRPr>
            </a:lvl1pPr>
          </a:lstStyle>
          <a:p>
            <a:fld id="{0B903CF9-596F-491D-82C6-33D8AB4E0C46}" type="datetimeFigureOut">
              <a:rPr lang="fr-FR" smtClean="0"/>
              <a:pPr/>
              <a:t>10/03/2022</a:t>
            </a:fld>
            <a:endParaRPr lang="fr-FR" dirty="0"/>
          </a:p>
        </p:txBody>
      </p:sp>
      <p:pic>
        <p:nvPicPr>
          <p:cNvPr id="5" name="Picture 2" descr="econocom - Gala IT One">
            <a:extLst>
              <a:ext uri="{FF2B5EF4-FFF2-40B4-BE49-F238E27FC236}">
                <a16:creationId xmlns:a16="http://schemas.microsoft.com/office/drawing/2014/main" id="{7EB107FA-6C41-45E1-BFB3-8CC93D3C2E57}"/>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8265209" y="5679092"/>
            <a:ext cx="3228451" cy="517477"/>
          </a:xfrm>
          <a:prstGeom prst="rect">
            <a:avLst/>
          </a:prstGeom>
          <a:noFill/>
          <a:extLst>
            <a:ext uri="{909E8E84-426E-40DD-AFC4-6F175D3DCCD1}">
              <a14:hiddenFill xmlns:a14="http://schemas.microsoft.com/office/drawing/2010/main">
                <a:solidFill>
                  <a:srgbClr val="FFFFFF"/>
                </a:solidFill>
              </a14:hiddenFill>
            </a:ext>
          </a:extLst>
        </p:spPr>
      </p:pic>
      <p:sp>
        <p:nvSpPr>
          <p:cNvPr id="10" name="Espace réservé du texte 9">
            <a:extLst>
              <a:ext uri="{FF2B5EF4-FFF2-40B4-BE49-F238E27FC236}">
                <a16:creationId xmlns:a16="http://schemas.microsoft.com/office/drawing/2014/main" id="{962FA7FF-770F-4C50-ADF2-D8264EEBE37B}"/>
              </a:ext>
            </a:extLst>
          </p:cNvPr>
          <p:cNvSpPr>
            <a:spLocks noGrp="1"/>
          </p:cNvSpPr>
          <p:nvPr>
            <p:ph type="body" sz="quarter" idx="13" hasCustomPrompt="1"/>
          </p:nvPr>
        </p:nvSpPr>
        <p:spPr>
          <a:xfrm>
            <a:off x="1196658" y="2041343"/>
            <a:ext cx="9225536" cy="707886"/>
          </a:xfrm>
        </p:spPr>
        <p:txBody>
          <a:bodyPr wrap="square" anchor="b">
            <a:spAutoFit/>
          </a:bodyPr>
          <a:lstStyle>
            <a:lvl1pPr marL="0" indent="0">
              <a:lnSpc>
                <a:spcPct val="100000"/>
              </a:lnSpc>
              <a:spcBef>
                <a:spcPts val="0"/>
              </a:spcBef>
              <a:buNone/>
              <a:defRPr sz="4000" b="1" cap="all" baseline="0">
                <a:solidFill>
                  <a:schemeClr val="bg1"/>
                </a:solidFill>
                <a:latin typeface="+mn-lt"/>
              </a:defRPr>
            </a:lvl1pPr>
            <a:lvl5pPr>
              <a:defRPr/>
            </a:lvl5pPr>
          </a:lstStyle>
          <a:p>
            <a:pPr lvl="0"/>
            <a:r>
              <a:rPr lang="fr-FR" dirty="0"/>
              <a:t>Titre de la slide</a:t>
            </a:r>
          </a:p>
        </p:txBody>
      </p:sp>
      <p:sp>
        <p:nvSpPr>
          <p:cNvPr id="4" name="Espace réservé du texte 3">
            <a:extLst>
              <a:ext uri="{FF2B5EF4-FFF2-40B4-BE49-F238E27FC236}">
                <a16:creationId xmlns:a16="http://schemas.microsoft.com/office/drawing/2014/main" id="{92E57AEB-0A3E-4F47-B96C-D161A8643647}"/>
              </a:ext>
            </a:extLst>
          </p:cNvPr>
          <p:cNvSpPr>
            <a:spLocks noGrp="1"/>
          </p:cNvSpPr>
          <p:nvPr>
            <p:ph type="body" sz="quarter" idx="14" hasCustomPrompt="1"/>
          </p:nvPr>
        </p:nvSpPr>
        <p:spPr>
          <a:xfrm>
            <a:off x="1196658" y="4015860"/>
            <a:ext cx="4782976" cy="340469"/>
          </a:xfrm>
          <a:solidFill>
            <a:schemeClr val="accent1"/>
          </a:solidFill>
        </p:spPr>
        <p:txBody>
          <a:bodyPr wrap="none" tIns="72000" anchor="ctr">
            <a:spAutoFit/>
          </a:bodyPr>
          <a:lstStyle>
            <a:lvl1pPr marL="0" indent="0">
              <a:buNone/>
              <a:defRPr sz="1600" cap="all" spc="300" baseline="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fr-FR" dirty="0"/>
              <a:t>Sous titre de la présentation</a:t>
            </a:r>
          </a:p>
        </p:txBody>
      </p:sp>
    </p:spTree>
    <p:extLst>
      <p:ext uri="{BB962C8B-B14F-4D97-AF65-F5344CB8AC3E}">
        <p14:creationId xmlns:p14="http://schemas.microsoft.com/office/powerpoint/2010/main" val="3651825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Tree>
    <p:extLst>
      <p:ext uri="{BB962C8B-B14F-4D97-AF65-F5344CB8AC3E}">
        <p14:creationId xmlns:p14="http://schemas.microsoft.com/office/powerpoint/2010/main" val="730238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
        <p:nvSpPr>
          <p:cNvPr id="7" name="Espace réservé du texte 6">
            <a:extLst>
              <a:ext uri="{FF2B5EF4-FFF2-40B4-BE49-F238E27FC236}">
                <a16:creationId xmlns:a16="http://schemas.microsoft.com/office/drawing/2014/main" id="{5F23AC65-C817-4F95-9431-82F84666E052}"/>
              </a:ext>
            </a:extLst>
          </p:cNvPr>
          <p:cNvSpPr>
            <a:spLocks noGrp="1"/>
          </p:cNvSpPr>
          <p:nvPr>
            <p:ph type="body" sz="quarter" idx="13" hasCustomPrompt="1"/>
          </p:nvPr>
        </p:nvSpPr>
        <p:spPr>
          <a:xfrm>
            <a:off x="347663" y="839788"/>
            <a:ext cx="11496675" cy="341632"/>
          </a:xfrm>
        </p:spPr>
        <p:txBody>
          <a:bodyPr>
            <a:spAutoFit/>
          </a:bodyPr>
          <a:lstStyle>
            <a:lvl1pPr marL="0" indent="0">
              <a:buNone/>
              <a:defRPr sz="1800">
                <a:solidFill>
                  <a:schemeClr val="tx2"/>
                </a:solidFill>
              </a:defRPr>
            </a:lvl1pPr>
          </a:lstStyle>
          <a:p>
            <a:pPr lvl="0"/>
            <a:r>
              <a:rPr lang="fr-FR" dirty="0"/>
              <a:t>Sous-titre de la slide</a:t>
            </a:r>
          </a:p>
        </p:txBody>
      </p:sp>
    </p:spTree>
    <p:extLst>
      <p:ext uri="{BB962C8B-B14F-4D97-AF65-F5344CB8AC3E}">
        <p14:creationId xmlns:p14="http://schemas.microsoft.com/office/powerpoint/2010/main" val="652718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a:xfrm>
            <a:off x="347241" y="706706"/>
            <a:ext cx="11497518" cy="480131"/>
          </a:xfrm>
        </p:spPr>
        <p:txBody>
          <a:bodyPr/>
          <a:lstStyle/>
          <a:p>
            <a:r>
              <a:rPr lang="fr-FR" dirty="0"/>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
        <p:nvSpPr>
          <p:cNvPr id="7" name="Espace réservé du texte 6">
            <a:extLst>
              <a:ext uri="{FF2B5EF4-FFF2-40B4-BE49-F238E27FC236}">
                <a16:creationId xmlns:a16="http://schemas.microsoft.com/office/drawing/2014/main" id="{5F23AC65-C817-4F95-9431-82F84666E052}"/>
              </a:ext>
            </a:extLst>
          </p:cNvPr>
          <p:cNvSpPr>
            <a:spLocks noGrp="1"/>
          </p:cNvSpPr>
          <p:nvPr>
            <p:ph type="body" sz="quarter" idx="13" hasCustomPrompt="1"/>
          </p:nvPr>
        </p:nvSpPr>
        <p:spPr>
          <a:xfrm>
            <a:off x="347663" y="365074"/>
            <a:ext cx="11496675" cy="341632"/>
          </a:xfrm>
        </p:spPr>
        <p:txBody>
          <a:bodyPr>
            <a:spAutoFit/>
          </a:bodyPr>
          <a:lstStyle>
            <a:lvl1pPr marL="0" indent="0">
              <a:buNone/>
              <a:defRPr sz="1800">
                <a:solidFill>
                  <a:schemeClr val="tx2"/>
                </a:solidFill>
              </a:defRPr>
            </a:lvl1pPr>
          </a:lstStyle>
          <a:p>
            <a:pPr lvl="0"/>
            <a:r>
              <a:rPr lang="fr-FR" dirty="0"/>
              <a:t>Sous-titre de la slide</a:t>
            </a:r>
          </a:p>
        </p:txBody>
      </p:sp>
    </p:spTree>
    <p:extLst>
      <p:ext uri="{BB962C8B-B14F-4D97-AF65-F5344CB8AC3E}">
        <p14:creationId xmlns:p14="http://schemas.microsoft.com/office/powerpoint/2010/main" val="492373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a:xfrm>
            <a:off x="347241" y="727090"/>
            <a:ext cx="11497518" cy="480131"/>
          </a:xfrm>
        </p:spPr>
        <p:txBody>
          <a:bodyPr/>
          <a:lstStyle/>
          <a:p>
            <a:r>
              <a:rPr lang="fr-FR"/>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
        <p:nvSpPr>
          <p:cNvPr id="7" name="Espace réservé du texte 6">
            <a:extLst>
              <a:ext uri="{FF2B5EF4-FFF2-40B4-BE49-F238E27FC236}">
                <a16:creationId xmlns:a16="http://schemas.microsoft.com/office/drawing/2014/main" id="{D612C8AA-4573-4E63-BCBA-913AED9B08F8}"/>
              </a:ext>
            </a:extLst>
          </p:cNvPr>
          <p:cNvSpPr>
            <a:spLocks noGrp="1"/>
          </p:cNvSpPr>
          <p:nvPr>
            <p:ph type="body" sz="quarter" idx="13" hasCustomPrompt="1"/>
          </p:nvPr>
        </p:nvSpPr>
        <p:spPr>
          <a:xfrm>
            <a:off x="469161" y="380353"/>
            <a:ext cx="1277914" cy="244682"/>
          </a:xfrm>
          <a:solidFill>
            <a:schemeClr val="accent1"/>
          </a:solidFill>
        </p:spPr>
        <p:txBody>
          <a:bodyPr wrap="none" anchor="ctr">
            <a:spAutoFit/>
          </a:bodyPr>
          <a:lstStyle>
            <a:lvl1pPr marL="0" indent="0">
              <a:buNone/>
              <a:defRPr sz="1100" cap="all" spc="300" baseline="0">
                <a:solidFill>
                  <a:schemeClr val="bg1"/>
                </a:solidFill>
                <a:latin typeface="+mn-lt"/>
              </a:defRPr>
            </a:lvl1pPr>
          </a:lstStyle>
          <a:p>
            <a:pPr lvl="0"/>
            <a:r>
              <a:rPr lang="fr-FR" dirty="0"/>
              <a:t>Sur titre</a:t>
            </a:r>
          </a:p>
        </p:txBody>
      </p:sp>
    </p:spTree>
    <p:extLst>
      <p:ext uri="{BB962C8B-B14F-4D97-AF65-F5344CB8AC3E}">
        <p14:creationId xmlns:p14="http://schemas.microsoft.com/office/powerpoint/2010/main" val="691954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re seul">
    <p:bg>
      <p:bgPr>
        <a:solidFill>
          <a:schemeClr val="accent2"/>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a:xfrm>
            <a:off x="347241" y="727090"/>
            <a:ext cx="11497518" cy="480131"/>
          </a:xfrm>
        </p:spPr>
        <p:txBody>
          <a:bodyPr/>
          <a:lstStyle>
            <a:lvl1pPr>
              <a:defRPr>
                <a:solidFill>
                  <a:schemeClr val="bg1"/>
                </a:solidFill>
              </a:defRPr>
            </a:lvl1pPr>
          </a:lstStyle>
          <a:p>
            <a:r>
              <a:rPr lang="fr-FR" dirty="0"/>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
        <p:nvSpPr>
          <p:cNvPr id="7" name="Espace réservé du texte 6">
            <a:extLst>
              <a:ext uri="{FF2B5EF4-FFF2-40B4-BE49-F238E27FC236}">
                <a16:creationId xmlns:a16="http://schemas.microsoft.com/office/drawing/2014/main" id="{D612C8AA-4573-4E63-BCBA-913AED9B08F8}"/>
              </a:ext>
            </a:extLst>
          </p:cNvPr>
          <p:cNvSpPr>
            <a:spLocks noGrp="1"/>
          </p:cNvSpPr>
          <p:nvPr>
            <p:ph type="body" sz="quarter" idx="13" hasCustomPrompt="1"/>
          </p:nvPr>
        </p:nvSpPr>
        <p:spPr>
          <a:xfrm>
            <a:off x="469161" y="380353"/>
            <a:ext cx="1277914" cy="244682"/>
          </a:xfrm>
          <a:solidFill>
            <a:schemeClr val="accent1"/>
          </a:solidFill>
        </p:spPr>
        <p:txBody>
          <a:bodyPr wrap="none" anchor="ctr">
            <a:spAutoFit/>
          </a:bodyPr>
          <a:lstStyle>
            <a:lvl1pPr marL="0" indent="0">
              <a:buNone/>
              <a:defRPr sz="1100" cap="all" spc="300" baseline="0">
                <a:solidFill>
                  <a:schemeClr val="bg1"/>
                </a:solidFill>
                <a:latin typeface="+mn-lt"/>
              </a:defRPr>
            </a:lvl1pPr>
          </a:lstStyle>
          <a:p>
            <a:pPr lvl="0"/>
            <a:r>
              <a:rPr lang="fr-FR" dirty="0"/>
              <a:t>Sur titre</a:t>
            </a:r>
          </a:p>
        </p:txBody>
      </p:sp>
    </p:spTree>
    <p:extLst>
      <p:ext uri="{BB962C8B-B14F-4D97-AF65-F5344CB8AC3E}">
        <p14:creationId xmlns:p14="http://schemas.microsoft.com/office/powerpoint/2010/main" val="4203002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C127306-653C-4AD7-BBB7-8B40AE966307}"/>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3" name="Espace réservé du pied de page 2">
            <a:extLst>
              <a:ext uri="{FF2B5EF4-FFF2-40B4-BE49-F238E27FC236}">
                <a16:creationId xmlns:a16="http://schemas.microsoft.com/office/drawing/2014/main" id="{41271390-300A-496F-8204-EC748109F8C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DFA5712-EF9E-4F97-80BE-460A25077140}"/>
              </a:ext>
            </a:extLst>
          </p:cNvPr>
          <p:cNvSpPr>
            <a:spLocks noGrp="1"/>
          </p:cNvSpPr>
          <p:nvPr>
            <p:ph type="sldNum" sz="quarter" idx="12"/>
          </p:nvPr>
        </p:nvSpPr>
        <p:spPr/>
        <p:txBody>
          <a:bodyPr/>
          <a:lstStyle/>
          <a:p>
            <a:fld id="{B44FCFAC-D044-4DE5-B26C-263720859887}" type="slidenum">
              <a:rPr lang="fr-FR" smtClean="0"/>
              <a:t>‹N°›</a:t>
            </a:fld>
            <a:endParaRPr lang="fr-FR"/>
          </a:p>
        </p:txBody>
      </p:sp>
    </p:spTree>
    <p:extLst>
      <p:ext uri="{BB962C8B-B14F-4D97-AF65-F5344CB8AC3E}">
        <p14:creationId xmlns:p14="http://schemas.microsoft.com/office/powerpoint/2010/main" val="2663475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Résultats Semestriels 2021</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1681550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8"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dirty="0"/>
              <a:t>Cliquez sur l’icône ci-dessous </a:t>
            </a:r>
            <a:br>
              <a:rPr lang="fr-FR" dirty="0"/>
            </a:br>
            <a:r>
              <a:rPr lang="fr-FR" dirty="0"/>
              <a:t>pour insérer une image</a:t>
            </a:r>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dirty="0"/>
              <a:t>Titre (3 lignes 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dirty="0"/>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707003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1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11" name="Picture 2" descr="econocom - Gala IT One">
            <a:extLst>
              <a:ext uri="{FF2B5EF4-FFF2-40B4-BE49-F238E27FC236}">
                <a16:creationId xmlns:a16="http://schemas.microsoft.com/office/drawing/2014/main" id="{C4518416-2526-4417-86E4-0F582447F150}"/>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72375" y="5329364"/>
            <a:ext cx="4248088" cy="680911"/>
          </a:xfrm>
          <a:prstGeom prst="rect">
            <a:avLst/>
          </a:prstGeom>
          <a:noFill/>
          <a:extLst>
            <a:ext uri="{909E8E84-426E-40DD-AFC4-6F175D3DCCD1}">
              <a14:hiddenFill xmlns:a14="http://schemas.microsoft.com/office/drawing/2010/main">
                <a:solidFill>
                  <a:srgbClr val="FFFFFF"/>
                </a:solidFill>
              </a14:hiddenFill>
            </a:ext>
          </a:extLst>
        </p:spPr>
      </p:pic>
      <p:sp>
        <p:nvSpPr>
          <p:cNvPr id="15" name="ZoneTexte 14">
            <a:extLst>
              <a:ext uri="{FF2B5EF4-FFF2-40B4-BE49-F238E27FC236}">
                <a16:creationId xmlns:a16="http://schemas.microsoft.com/office/drawing/2014/main" id="{84C764D3-6552-468E-A02B-1CF1E9C8D804}"/>
              </a:ext>
            </a:extLst>
          </p:cNvPr>
          <p:cNvSpPr txBox="1"/>
          <p:nvPr userDrawn="1"/>
        </p:nvSpPr>
        <p:spPr>
          <a:xfrm>
            <a:off x="670719" y="2018802"/>
            <a:ext cx="9474068" cy="1754326"/>
          </a:xfrm>
          <a:prstGeom prst="rect">
            <a:avLst/>
          </a:prstGeom>
          <a:noFill/>
        </p:spPr>
        <p:txBody>
          <a:bodyPr wrap="none" rtlCol="0">
            <a:spAutoFit/>
          </a:bodyPr>
          <a:lstStyle/>
          <a:p>
            <a:r>
              <a:rPr lang="fr-FR" sz="5400" b="1" dirty="0">
                <a:solidFill>
                  <a:schemeClr val="bg1"/>
                </a:solidFill>
                <a:latin typeface="+mn-lt"/>
              </a:rPr>
              <a:t>Présentation</a:t>
            </a:r>
          </a:p>
          <a:p>
            <a:r>
              <a:rPr lang="fr-FR" sz="5400" b="1" dirty="0">
                <a:solidFill>
                  <a:schemeClr val="bg1"/>
                </a:solidFill>
                <a:latin typeface="+mn-lt"/>
              </a:rPr>
              <a:t>analystes et investisseurs</a:t>
            </a:r>
          </a:p>
        </p:txBody>
      </p:sp>
      <p:cxnSp>
        <p:nvCxnSpPr>
          <p:cNvPr id="10" name="Connecteur droit 9">
            <a:extLst>
              <a:ext uri="{FF2B5EF4-FFF2-40B4-BE49-F238E27FC236}">
                <a16:creationId xmlns:a16="http://schemas.microsoft.com/office/drawing/2014/main" id="{47EE1F92-4A52-449A-A756-9B7A6EF2A8E5}"/>
              </a:ext>
            </a:extLst>
          </p:cNvPr>
          <p:cNvCxnSpPr>
            <a:cxnSpLocks/>
          </p:cNvCxnSpPr>
          <p:nvPr userDrawn="1"/>
        </p:nvCxnSpPr>
        <p:spPr>
          <a:xfrm>
            <a:off x="885222" y="4013561"/>
            <a:ext cx="325487"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ZoneTexte 8">
            <a:extLst>
              <a:ext uri="{FF2B5EF4-FFF2-40B4-BE49-F238E27FC236}">
                <a16:creationId xmlns:a16="http://schemas.microsoft.com/office/drawing/2014/main" id="{E20E11AD-139F-4C61-B6FD-3C3B82749E33}"/>
              </a:ext>
            </a:extLst>
          </p:cNvPr>
          <p:cNvSpPr txBox="1"/>
          <p:nvPr userDrawn="1"/>
        </p:nvSpPr>
        <p:spPr>
          <a:xfrm>
            <a:off x="781590" y="4253995"/>
            <a:ext cx="2058577" cy="338554"/>
          </a:xfrm>
          <a:prstGeom prst="rect">
            <a:avLst/>
          </a:prstGeom>
          <a:noFill/>
        </p:spPr>
        <p:txBody>
          <a:bodyPr wrap="none" rtlCol="0">
            <a:spAutoFit/>
          </a:bodyPr>
          <a:lstStyle/>
          <a:p>
            <a:r>
              <a:rPr lang="fr-FR" sz="1600" b="1" dirty="0">
                <a:solidFill>
                  <a:schemeClr val="accent6"/>
                </a:solidFill>
                <a:latin typeface="+mn-lt"/>
              </a:rPr>
              <a:t>2 septembre 2021</a:t>
            </a:r>
          </a:p>
        </p:txBody>
      </p:sp>
    </p:spTree>
    <p:extLst>
      <p:ext uri="{BB962C8B-B14F-4D97-AF65-F5344CB8AC3E}">
        <p14:creationId xmlns:p14="http://schemas.microsoft.com/office/powerpoint/2010/main" val="38864569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8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11" name="Picture 2" descr="econocom - Gala IT One">
            <a:extLst>
              <a:ext uri="{FF2B5EF4-FFF2-40B4-BE49-F238E27FC236}">
                <a16:creationId xmlns:a16="http://schemas.microsoft.com/office/drawing/2014/main" id="{C4518416-2526-4417-86E4-0F582447F150}"/>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72375" y="693864"/>
            <a:ext cx="4248088" cy="680911"/>
          </a:xfrm>
          <a:prstGeom prst="rect">
            <a:avLst/>
          </a:prstGeom>
          <a:noFill/>
          <a:extLst>
            <a:ext uri="{909E8E84-426E-40DD-AFC4-6F175D3DCCD1}">
              <a14:hiddenFill xmlns:a14="http://schemas.microsoft.com/office/drawing/2010/main">
                <a:solidFill>
                  <a:srgbClr val="FFFFFF"/>
                </a:solidFill>
              </a14:hiddenFill>
            </a:ext>
          </a:extLst>
        </p:spPr>
      </p:pic>
      <p:sp>
        <p:nvSpPr>
          <p:cNvPr id="15" name="ZoneTexte 14">
            <a:extLst>
              <a:ext uri="{FF2B5EF4-FFF2-40B4-BE49-F238E27FC236}">
                <a16:creationId xmlns:a16="http://schemas.microsoft.com/office/drawing/2014/main" id="{84C764D3-6552-468E-A02B-1CF1E9C8D804}"/>
              </a:ext>
            </a:extLst>
          </p:cNvPr>
          <p:cNvSpPr txBox="1"/>
          <p:nvPr userDrawn="1"/>
        </p:nvSpPr>
        <p:spPr>
          <a:xfrm>
            <a:off x="670719" y="2412502"/>
            <a:ext cx="6906058" cy="1754326"/>
          </a:xfrm>
          <a:prstGeom prst="rect">
            <a:avLst/>
          </a:prstGeom>
          <a:noFill/>
        </p:spPr>
        <p:txBody>
          <a:bodyPr wrap="none" rtlCol="0">
            <a:spAutoFit/>
          </a:bodyPr>
          <a:lstStyle/>
          <a:p>
            <a:r>
              <a:rPr lang="fr-FR" sz="5400" b="1" dirty="0">
                <a:solidFill>
                  <a:schemeClr val="bg1"/>
                </a:solidFill>
                <a:latin typeface="+mn-lt"/>
              </a:rPr>
              <a:t>Présentation</a:t>
            </a:r>
          </a:p>
          <a:p>
            <a:r>
              <a:rPr lang="fr-FR" sz="5400" b="1" dirty="0">
                <a:solidFill>
                  <a:schemeClr val="bg1"/>
                </a:solidFill>
                <a:latin typeface="+mn-lt"/>
              </a:rPr>
              <a:t>Groupe Econocom</a:t>
            </a:r>
          </a:p>
        </p:txBody>
      </p:sp>
      <p:cxnSp>
        <p:nvCxnSpPr>
          <p:cNvPr id="10" name="Connecteur droit 9">
            <a:extLst>
              <a:ext uri="{FF2B5EF4-FFF2-40B4-BE49-F238E27FC236}">
                <a16:creationId xmlns:a16="http://schemas.microsoft.com/office/drawing/2014/main" id="{47EE1F92-4A52-449A-A756-9B7A6EF2A8E5}"/>
              </a:ext>
            </a:extLst>
          </p:cNvPr>
          <p:cNvCxnSpPr>
            <a:cxnSpLocks/>
          </p:cNvCxnSpPr>
          <p:nvPr userDrawn="1"/>
        </p:nvCxnSpPr>
        <p:spPr>
          <a:xfrm>
            <a:off x="885222" y="4407261"/>
            <a:ext cx="325487"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ZoneTexte 8">
            <a:extLst>
              <a:ext uri="{FF2B5EF4-FFF2-40B4-BE49-F238E27FC236}">
                <a16:creationId xmlns:a16="http://schemas.microsoft.com/office/drawing/2014/main" id="{E20E11AD-139F-4C61-B6FD-3C3B82749E33}"/>
              </a:ext>
            </a:extLst>
          </p:cNvPr>
          <p:cNvSpPr txBox="1"/>
          <p:nvPr userDrawn="1"/>
        </p:nvSpPr>
        <p:spPr>
          <a:xfrm>
            <a:off x="781590" y="4647695"/>
            <a:ext cx="1901483" cy="338554"/>
          </a:xfrm>
          <a:prstGeom prst="rect">
            <a:avLst/>
          </a:prstGeom>
          <a:noFill/>
        </p:spPr>
        <p:txBody>
          <a:bodyPr wrap="none" rtlCol="0">
            <a:spAutoFit/>
          </a:bodyPr>
          <a:lstStyle/>
          <a:p>
            <a:r>
              <a:rPr lang="fr-FR" sz="1600" b="1" dirty="0">
                <a:solidFill>
                  <a:schemeClr val="accent6"/>
                </a:solidFill>
                <a:latin typeface="+mn-lt"/>
              </a:rPr>
              <a:t>Septembre 2021</a:t>
            </a:r>
          </a:p>
        </p:txBody>
      </p:sp>
    </p:spTree>
    <p:extLst>
      <p:ext uri="{BB962C8B-B14F-4D97-AF65-F5344CB8AC3E}">
        <p14:creationId xmlns:p14="http://schemas.microsoft.com/office/powerpoint/2010/main" val="13403994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Vid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843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cxnSp>
        <p:nvCxnSpPr>
          <p:cNvPr id="7" name="Connecteur droit 6">
            <a:extLst>
              <a:ext uri="{FF2B5EF4-FFF2-40B4-BE49-F238E27FC236}">
                <a16:creationId xmlns:a16="http://schemas.microsoft.com/office/drawing/2014/main" id="{6D09028A-2189-44FE-A0BD-D0B5637D2A69}"/>
              </a:ext>
            </a:extLst>
          </p:cNvPr>
          <p:cNvCxnSpPr>
            <a:cxnSpLocks/>
          </p:cNvCxnSpPr>
          <p:nvPr userDrawn="1"/>
        </p:nvCxnSpPr>
        <p:spPr>
          <a:xfrm>
            <a:off x="1112520" y="2238375"/>
            <a:ext cx="149352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10">
            <a:extLst>
              <a:ext uri="{FF2B5EF4-FFF2-40B4-BE49-F238E27FC236}">
                <a16:creationId xmlns:a16="http://schemas.microsoft.com/office/drawing/2014/main" id="{542D7DBE-5638-4C22-8A61-36631DC3C4CE}"/>
              </a:ext>
            </a:extLst>
          </p:cNvPr>
          <p:cNvSpPr>
            <a:spLocks noGrp="1"/>
          </p:cNvSpPr>
          <p:nvPr>
            <p:ph type="body" sz="quarter" idx="13" hasCustomPrompt="1"/>
          </p:nvPr>
        </p:nvSpPr>
        <p:spPr>
          <a:xfrm>
            <a:off x="954661" y="848799"/>
            <a:ext cx="1795684" cy="1421928"/>
          </a:xfrm>
        </p:spPr>
        <p:txBody>
          <a:bodyPr wrap="none" anchor="ctr">
            <a:spAutoFit/>
          </a:bodyPr>
          <a:lstStyle>
            <a:lvl1pPr marL="0" indent="0" algn="r">
              <a:buNone/>
              <a:defRPr sz="9600" b="1">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fr-FR" dirty="0"/>
              <a:t>02</a:t>
            </a:r>
          </a:p>
        </p:txBody>
      </p:sp>
      <p:sp>
        <p:nvSpPr>
          <p:cNvPr id="13" name="Espace réservé du texte 12">
            <a:extLst>
              <a:ext uri="{FF2B5EF4-FFF2-40B4-BE49-F238E27FC236}">
                <a16:creationId xmlns:a16="http://schemas.microsoft.com/office/drawing/2014/main" id="{0DB030D3-98D7-4F7B-AD13-DEB52CFE79D5}"/>
              </a:ext>
            </a:extLst>
          </p:cNvPr>
          <p:cNvSpPr>
            <a:spLocks noGrp="1"/>
          </p:cNvSpPr>
          <p:nvPr>
            <p:ph type="body" sz="quarter" idx="14" hasCustomPrompt="1"/>
          </p:nvPr>
        </p:nvSpPr>
        <p:spPr>
          <a:xfrm>
            <a:off x="3189009" y="1056310"/>
            <a:ext cx="8877300" cy="1945789"/>
          </a:xfrm>
        </p:spPr>
        <p:txBody>
          <a:bodyPr wrap="square">
            <a:spAutoFit/>
          </a:bodyPr>
          <a:lstStyle>
            <a:lvl1pPr marL="0" indent="0">
              <a:lnSpc>
                <a:spcPct val="80000"/>
              </a:lnSpc>
              <a:spcBef>
                <a:spcPts val="0"/>
              </a:spcBef>
              <a:buNone/>
              <a:defRPr sz="7500" b="1">
                <a:solidFill>
                  <a:schemeClr val="bg1"/>
                </a:solidFill>
              </a:defRPr>
            </a:lvl1pPr>
          </a:lstStyle>
          <a:p>
            <a:pPr lvl="0"/>
            <a:r>
              <a:rPr lang="fr-FR"/>
              <a:t>Titre </a:t>
            </a:r>
            <a:br>
              <a:rPr lang="fr-FR"/>
            </a:br>
            <a:r>
              <a:rPr lang="fr-FR"/>
              <a:t>du chapitre</a:t>
            </a:r>
          </a:p>
        </p:txBody>
      </p:sp>
    </p:spTree>
    <p:extLst>
      <p:ext uri="{BB962C8B-B14F-4D97-AF65-F5344CB8AC3E}">
        <p14:creationId xmlns:p14="http://schemas.microsoft.com/office/powerpoint/2010/main" val="27853337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Résultats Semestriels 2021</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1042774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a:xfrm>
            <a:off x="508376" y="502091"/>
            <a:ext cx="10515600" cy="480131"/>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Résultats Semestriels 2021</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508376" y="939800"/>
            <a:ext cx="10515600" cy="369332"/>
          </a:xfrm>
        </p:spPr>
        <p:txBody>
          <a:bodyPr>
            <a:spAutoFit/>
          </a:bodyPr>
          <a:lstStyle>
            <a:lvl1pPr marL="0" indent="0">
              <a:buNone/>
              <a:defRPr sz="2000" b="0"/>
            </a:lvl1pPr>
          </a:lstStyle>
          <a:p>
            <a:pPr lvl="0"/>
            <a:r>
              <a:rPr lang="fr-FR"/>
              <a:t>Modifiez le style du sous-titre</a:t>
            </a:r>
          </a:p>
        </p:txBody>
      </p:sp>
    </p:spTree>
    <p:extLst>
      <p:ext uri="{BB962C8B-B14F-4D97-AF65-F5344CB8AC3E}">
        <p14:creationId xmlns:p14="http://schemas.microsoft.com/office/powerpoint/2010/main" val="40661735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p:txBody>
          <a:body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41498028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3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7" name="Groupe 6">
            <a:extLst>
              <a:ext uri="{FF2B5EF4-FFF2-40B4-BE49-F238E27FC236}">
                <a16:creationId xmlns:a16="http://schemas.microsoft.com/office/drawing/2014/main" id="{6D7E3387-8EC9-4161-8468-9C58D1EBBCFC}"/>
              </a:ext>
            </a:extLst>
          </p:cNvPr>
          <p:cNvGrpSpPr/>
          <p:nvPr userDrawn="1"/>
        </p:nvGrpSpPr>
        <p:grpSpPr>
          <a:xfrm>
            <a:off x="2479675" y="1872522"/>
            <a:ext cx="7550150" cy="3112957"/>
            <a:chOff x="2479675" y="1947226"/>
            <a:chExt cx="7550150" cy="3112957"/>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479675" y="3849997"/>
              <a:ext cx="7550150" cy="121018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3036094" y="1947226"/>
              <a:ext cx="6119812" cy="588431"/>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4000" b="1" i="0" u="none" strike="noStrike" kern="1200" cap="none" spc="0" normalizeH="0" baseline="0" noProof="0">
                  <a:ln>
                    <a:noFill/>
                  </a:ln>
                  <a:solidFill>
                    <a:srgbClr val="FFFFFF"/>
                  </a:solidFill>
                  <a:effectLst/>
                  <a:uLnTx/>
                  <a:uFillTx/>
                  <a:latin typeface="+mj-lt"/>
                  <a:ea typeface="+mn-ea"/>
                  <a:cs typeface="+mn-cs"/>
                </a:rPr>
                <a:t>THANK YOU</a:t>
              </a:r>
            </a:p>
          </p:txBody>
        </p:sp>
        <p:cxnSp>
          <p:nvCxnSpPr>
            <p:cNvPr id="9" name="Connecteur droit 8">
              <a:extLst>
                <a:ext uri="{FF2B5EF4-FFF2-40B4-BE49-F238E27FC236}">
                  <a16:creationId xmlns:a16="http://schemas.microsoft.com/office/drawing/2014/main" id="{4242BA8C-C7E0-408F-8F57-367E7BF61D7B}"/>
                </a:ext>
              </a:extLst>
            </p:cNvPr>
            <p:cNvCxnSpPr>
              <a:cxnSpLocks/>
            </p:cNvCxnSpPr>
            <p:nvPr userDrawn="1"/>
          </p:nvCxnSpPr>
          <p:spPr>
            <a:xfrm>
              <a:off x="5699027" y="2724150"/>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878918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6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6" name="Groupe 5">
            <a:extLst>
              <a:ext uri="{FF2B5EF4-FFF2-40B4-BE49-F238E27FC236}">
                <a16:creationId xmlns:a16="http://schemas.microsoft.com/office/drawing/2014/main" id="{A2AE9DC3-4F86-4593-879D-67EDE74B66D3}"/>
              </a:ext>
            </a:extLst>
          </p:cNvPr>
          <p:cNvGrpSpPr/>
          <p:nvPr userDrawn="1"/>
        </p:nvGrpSpPr>
        <p:grpSpPr>
          <a:xfrm>
            <a:off x="-190500" y="1468062"/>
            <a:ext cx="12573000" cy="3921876"/>
            <a:chOff x="-190500" y="1545497"/>
            <a:chExt cx="12573000" cy="3921876"/>
          </a:xfrm>
        </p:grpSpPr>
        <p:grpSp>
          <p:nvGrpSpPr>
            <p:cNvPr id="7" name="Groupe 6">
              <a:extLst>
                <a:ext uri="{FF2B5EF4-FFF2-40B4-BE49-F238E27FC236}">
                  <a16:creationId xmlns:a16="http://schemas.microsoft.com/office/drawing/2014/main" id="{6D7E3387-8EC9-4161-8468-9C58D1EBBCFC}"/>
                </a:ext>
              </a:extLst>
            </p:cNvPr>
            <p:cNvGrpSpPr/>
            <p:nvPr userDrawn="1"/>
          </p:nvGrpSpPr>
          <p:grpSpPr>
            <a:xfrm>
              <a:off x="-190500" y="1545497"/>
              <a:ext cx="12573000" cy="3921876"/>
              <a:chOff x="-190500" y="1798001"/>
              <a:chExt cx="12573000" cy="3921876"/>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a:ln>
                      <a:noFill/>
                    </a:ln>
                    <a:solidFill>
                      <a:srgbClr val="FFFFFF"/>
                    </a:solidFill>
                    <a:effectLst/>
                    <a:uLnTx/>
                    <a:uFillTx/>
                    <a:latin typeface="+mj-lt"/>
                    <a:ea typeface="+mn-ea"/>
                    <a:cs typeface="+mn-cs"/>
                  </a:rPr>
                  <a:t>Q&amp;A</a:t>
                </a:r>
              </a:p>
            </p:txBody>
          </p:sp>
        </p:grpSp>
        <p:cxnSp>
          <p:nvCxnSpPr>
            <p:cNvPr id="10" name="Connecteur droit 9">
              <a:extLst>
                <a:ext uri="{FF2B5EF4-FFF2-40B4-BE49-F238E27FC236}">
                  <a16:creationId xmlns:a16="http://schemas.microsoft.com/office/drawing/2014/main" id="{4062BBA0-F3D9-4EEE-841C-A0B8911F3E78}"/>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254409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7_Vide">
    <p:bg>
      <p:bgPr>
        <a:solidFill>
          <a:schemeClr val="tx2"/>
        </a:solidFill>
        <a:effectLst/>
      </p:bgPr>
    </p:bg>
    <p:spTree>
      <p:nvGrpSpPr>
        <p:cNvPr id="1" name=""/>
        <p:cNvGrpSpPr/>
        <p:nvPr/>
      </p:nvGrpSpPr>
      <p:grpSpPr>
        <a:xfrm>
          <a:off x="0" y="0"/>
          <a:ext cx="0" cy="0"/>
          <a:chOff x="0" y="0"/>
          <a:chExt cx="0" cy="0"/>
        </a:xfrm>
      </p:grpSpPr>
      <p:grpSp>
        <p:nvGrpSpPr>
          <p:cNvPr id="9" name="Groupe 8">
            <a:extLst>
              <a:ext uri="{FF2B5EF4-FFF2-40B4-BE49-F238E27FC236}">
                <a16:creationId xmlns:a16="http://schemas.microsoft.com/office/drawing/2014/main" id="{6D90897C-F976-4E69-B629-14626215C174}"/>
              </a:ext>
            </a:extLst>
          </p:cNvPr>
          <p:cNvGrpSpPr/>
          <p:nvPr userDrawn="1"/>
        </p:nvGrpSpPr>
        <p:grpSpPr>
          <a:xfrm>
            <a:off x="-190500" y="1468062"/>
            <a:ext cx="12573000" cy="3921876"/>
            <a:chOff x="-190500" y="1545497"/>
            <a:chExt cx="12573000" cy="3921876"/>
          </a:xfrm>
        </p:grpSpPr>
        <p:grpSp>
          <p:nvGrpSpPr>
            <p:cNvPr id="11" name="Groupe 10">
              <a:extLst>
                <a:ext uri="{FF2B5EF4-FFF2-40B4-BE49-F238E27FC236}">
                  <a16:creationId xmlns:a16="http://schemas.microsoft.com/office/drawing/2014/main" id="{F2D9C601-4FF7-45C7-A6C5-FD1FAB753DCB}"/>
                </a:ext>
              </a:extLst>
            </p:cNvPr>
            <p:cNvGrpSpPr/>
            <p:nvPr userDrawn="1"/>
          </p:nvGrpSpPr>
          <p:grpSpPr>
            <a:xfrm>
              <a:off x="-190500" y="1545497"/>
              <a:ext cx="12573000" cy="3921876"/>
              <a:chOff x="-190500" y="1798001"/>
              <a:chExt cx="12573000" cy="3921876"/>
            </a:xfrm>
          </p:grpSpPr>
          <p:pic>
            <p:nvPicPr>
              <p:cNvPr id="13" name="Picture 2" descr="econocom - Gala IT One">
                <a:extLst>
                  <a:ext uri="{FF2B5EF4-FFF2-40B4-BE49-F238E27FC236}">
                    <a16:creationId xmlns:a16="http://schemas.microsoft.com/office/drawing/2014/main" id="{D2F672B1-C1FE-4A6E-B5CB-51CC80C56389}"/>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a:extLst>
                  <a:ext uri="{FF2B5EF4-FFF2-40B4-BE49-F238E27FC236}">
                    <a16:creationId xmlns:a16="http://schemas.microsoft.com/office/drawing/2014/main" id="{8A2B8B93-8E95-422E-A4A2-6B28E517BFF2}"/>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a:ln>
                      <a:noFill/>
                    </a:ln>
                    <a:solidFill>
                      <a:srgbClr val="FFFFFF"/>
                    </a:solidFill>
                    <a:effectLst/>
                    <a:uLnTx/>
                    <a:uFillTx/>
                    <a:latin typeface="+mj-lt"/>
                    <a:ea typeface="+mn-ea"/>
                    <a:cs typeface="+mn-cs"/>
                  </a:rPr>
                  <a:t>Appendices</a:t>
                </a:r>
              </a:p>
            </p:txBody>
          </p:sp>
        </p:grpSp>
        <p:cxnSp>
          <p:nvCxnSpPr>
            <p:cNvPr id="12" name="Connecteur droit 11">
              <a:extLst>
                <a:ext uri="{FF2B5EF4-FFF2-40B4-BE49-F238E27FC236}">
                  <a16:creationId xmlns:a16="http://schemas.microsoft.com/office/drawing/2014/main" id="{85CAC7E8-9B3A-4086-B669-7CF8FF890BB6}"/>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41604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5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19300" y="2718929"/>
            <a:ext cx="8470900" cy="1357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4562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8" y="1008001"/>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5761222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1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8ECC9547-BEF9-44A8-B8C4-C112AADEF2EF}" type="datetime1">
              <a:rPr lang="en-US" noProof="0" smtClean="0"/>
              <a:t>3/10/2022</a:t>
            </a:fld>
            <a:endParaRPr lang="en-US" noProof="0" dirty="0"/>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noProof="0" dirty="0"/>
              <a:t>Econocom - </a:t>
            </a:r>
            <a:r>
              <a:rPr lang="en-US" noProof="0" dirty="0" err="1"/>
              <a:t>Résultats</a:t>
            </a:r>
            <a:r>
              <a:rPr lang="en-US" noProof="0" dirty="0"/>
              <a:t> </a:t>
            </a:r>
            <a:r>
              <a:rPr lang="en-US" noProof="0" dirty="0" err="1"/>
              <a:t>semestriels</a:t>
            </a:r>
            <a:r>
              <a:rPr lang="en-US" noProof="0" dirty="0"/>
              <a:t> 2020 </a:t>
            </a: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20892" y="6434789"/>
            <a:ext cx="207108" cy="107722"/>
          </a:xfrm>
        </p:spPr>
        <p:txBody>
          <a:bodyPr/>
          <a:lstStyle>
            <a:lvl1pPr>
              <a:defRPr sz="100"/>
            </a:lvl1pPr>
          </a:lstStyle>
          <a:p>
            <a:fld id="{5C309A02-F99E-41B1-8C8C-26A006E55CE6}" type="slidenum">
              <a:rPr lang="en-US" noProof="0" smtClean="0"/>
              <a:pPr/>
              <a:t>‹N°›</a:t>
            </a:fld>
            <a:endParaRPr lang="en-US" noProof="0" dirty="0"/>
          </a:p>
        </p:txBody>
      </p:sp>
      <p:pic>
        <p:nvPicPr>
          <p:cNvPr id="11" name="Picture 2" descr="econocom - Gala IT One">
            <a:extLst>
              <a:ext uri="{FF2B5EF4-FFF2-40B4-BE49-F238E27FC236}">
                <a16:creationId xmlns:a16="http://schemas.microsoft.com/office/drawing/2014/main" id="{C4518416-2526-4417-86E4-0F582447F150}"/>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72375" y="5329364"/>
            <a:ext cx="4248088" cy="680911"/>
          </a:xfrm>
          <a:prstGeom prst="rect">
            <a:avLst/>
          </a:prstGeom>
          <a:noFill/>
          <a:extLst>
            <a:ext uri="{909E8E84-426E-40DD-AFC4-6F175D3DCCD1}">
              <a14:hiddenFill xmlns:a14="http://schemas.microsoft.com/office/drawing/2010/main">
                <a:solidFill>
                  <a:srgbClr val="FFFFFF"/>
                </a:solidFill>
              </a14:hiddenFill>
            </a:ext>
          </a:extLst>
        </p:spPr>
      </p:pic>
      <p:sp>
        <p:nvSpPr>
          <p:cNvPr id="13" name="ZoneTexte 12">
            <a:extLst>
              <a:ext uri="{FF2B5EF4-FFF2-40B4-BE49-F238E27FC236}">
                <a16:creationId xmlns:a16="http://schemas.microsoft.com/office/drawing/2014/main" id="{3F9EE9F6-4A90-4E7E-80FF-4A9ADE996310}"/>
              </a:ext>
            </a:extLst>
          </p:cNvPr>
          <p:cNvSpPr txBox="1"/>
          <p:nvPr userDrawn="1"/>
        </p:nvSpPr>
        <p:spPr>
          <a:xfrm>
            <a:off x="755650" y="1523244"/>
            <a:ext cx="3153427" cy="1446550"/>
          </a:xfrm>
          <a:prstGeom prst="rect">
            <a:avLst/>
          </a:prstGeom>
          <a:noFill/>
        </p:spPr>
        <p:txBody>
          <a:bodyPr wrap="none" rtlCol="0">
            <a:spAutoFit/>
          </a:bodyPr>
          <a:lstStyle/>
          <a:p>
            <a:r>
              <a:rPr lang="en-US" sz="8800" b="0" noProof="0" dirty="0">
                <a:solidFill>
                  <a:schemeClr val="bg2"/>
                </a:solidFill>
                <a:latin typeface="+mj-lt"/>
              </a:rPr>
              <a:t>2020</a:t>
            </a:r>
          </a:p>
        </p:txBody>
      </p:sp>
      <p:sp>
        <p:nvSpPr>
          <p:cNvPr id="14" name="ZoneTexte 13">
            <a:extLst>
              <a:ext uri="{FF2B5EF4-FFF2-40B4-BE49-F238E27FC236}">
                <a16:creationId xmlns:a16="http://schemas.microsoft.com/office/drawing/2014/main" id="{F805E9BC-EA7F-412A-A609-D2767E2ECCD2}"/>
              </a:ext>
            </a:extLst>
          </p:cNvPr>
          <p:cNvSpPr txBox="1"/>
          <p:nvPr userDrawn="1"/>
        </p:nvSpPr>
        <p:spPr>
          <a:xfrm>
            <a:off x="755650" y="2650822"/>
            <a:ext cx="7536037" cy="1107996"/>
          </a:xfrm>
          <a:prstGeom prst="rect">
            <a:avLst/>
          </a:prstGeom>
          <a:noFill/>
        </p:spPr>
        <p:txBody>
          <a:bodyPr wrap="none" rtlCol="0">
            <a:spAutoFit/>
          </a:bodyPr>
          <a:lstStyle/>
          <a:p>
            <a:r>
              <a:rPr lang="en-US" sz="6600" b="0" noProof="0" dirty="0">
                <a:solidFill>
                  <a:schemeClr val="bg1"/>
                </a:solidFill>
                <a:latin typeface="+mj-lt"/>
              </a:rPr>
              <a:t>half-year results</a:t>
            </a:r>
          </a:p>
        </p:txBody>
      </p:sp>
      <p:sp>
        <p:nvSpPr>
          <p:cNvPr id="15" name="ZoneTexte 14">
            <a:extLst>
              <a:ext uri="{FF2B5EF4-FFF2-40B4-BE49-F238E27FC236}">
                <a16:creationId xmlns:a16="http://schemas.microsoft.com/office/drawing/2014/main" id="{DC8ED123-FC72-439C-AE0B-6B511C3D2529}"/>
              </a:ext>
            </a:extLst>
          </p:cNvPr>
          <p:cNvSpPr txBox="1"/>
          <p:nvPr userDrawn="1"/>
        </p:nvSpPr>
        <p:spPr>
          <a:xfrm>
            <a:off x="780447" y="4314825"/>
            <a:ext cx="3492500" cy="485775"/>
          </a:xfrm>
          <a:prstGeom prst="rect">
            <a:avLst/>
          </a:prstGeom>
          <a:noFill/>
          <a:ln w="6350">
            <a:noFill/>
          </a:ln>
        </p:spPr>
        <p:txBody>
          <a:bodyPr wrap="square" rtlCol="0" anchor="ctr">
            <a:noAutofit/>
          </a:bodyPr>
          <a:lstStyle/>
          <a:p>
            <a:pPr algn="l"/>
            <a:r>
              <a:rPr lang="en-US" sz="1800" b="1" noProof="0" dirty="0">
                <a:solidFill>
                  <a:schemeClr val="bg1"/>
                </a:solidFill>
                <a:latin typeface="+mn-lt"/>
              </a:rPr>
              <a:t>ANALYST PRESENTATION</a:t>
            </a:r>
          </a:p>
        </p:txBody>
      </p:sp>
      <p:sp>
        <p:nvSpPr>
          <p:cNvPr id="18" name="ZoneTexte 17">
            <a:extLst>
              <a:ext uri="{FF2B5EF4-FFF2-40B4-BE49-F238E27FC236}">
                <a16:creationId xmlns:a16="http://schemas.microsoft.com/office/drawing/2014/main" id="{B91C6815-3880-45E6-9A2B-F5463E15CAA0}"/>
              </a:ext>
            </a:extLst>
          </p:cNvPr>
          <p:cNvSpPr txBox="1"/>
          <p:nvPr userDrawn="1"/>
        </p:nvSpPr>
        <p:spPr>
          <a:xfrm>
            <a:off x="780447" y="4717119"/>
            <a:ext cx="2446504" cy="338554"/>
          </a:xfrm>
          <a:prstGeom prst="rect">
            <a:avLst/>
          </a:prstGeom>
          <a:noFill/>
        </p:spPr>
        <p:txBody>
          <a:bodyPr wrap="none" rtlCol="0">
            <a:spAutoFit/>
          </a:bodyPr>
          <a:lstStyle/>
          <a:p>
            <a:r>
              <a:rPr lang="en-US" sz="1600" b="1" noProof="0" dirty="0">
                <a:solidFill>
                  <a:schemeClr val="accent6"/>
                </a:solidFill>
                <a:latin typeface="+mn-lt"/>
              </a:rPr>
              <a:t>September 10</a:t>
            </a:r>
            <a:r>
              <a:rPr lang="en-US" sz="1600" b="1" baseline="30000" noProof="0" dirty="0">
                <a:solidFill>
                  <a:schemeClr val="accent6"/>
                </a:solidFill>
                <a:latin typeface="+mn-lt"/>
              </a:rPr>
              <a:t>th</a:t>
            </a:r>
            <a:r>
              <a:rPr lang="en-US" sz="1600" b="1" noProof="0" dirty="0">
                <a:solidFill>
                  <a:schemeClr val="accent6"/>
                </a:solidFill>
                <a:latin typeface="+mn-lt"/>
              </a:rPr>
              <a:t>, 2020</a:t>
            </a:r>
          </a:p>
        </p:txBody>
      </p:sp>
      <p:cxnSp>
        <p:nvCxnSpPr>
          <p:cNvPr id="19" name="Connecteur droit 18">
            <a:extLst>
              <a:ext uri="{FF2B5EF4-FFF2-40B4-BE49-F238E27FC236}">
                <a16:creationId xmlns:a16="http://schemas.microsoft.com/office/drawing/2014/main" id="{CB341ACC-8BE2-4FE5-AA95-A0CAC9E1E28E}"/>
              </a:ext>
            </a:extLst>
          </p:cNvPr>
          <p:cNvCxnSpPr>
            <a:cxnSpLocks/>
          </p:cNvCxnSpPr>
          <p:nvPr userDrawn="1"/>
        </p:nvCxnSpPr>
        <p:spPr>
          <a:xfrm>
            <a:off x="871537" y="4125901"/>
            <a:ext cx="325487"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4004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Vid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51490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8830C3B9-8E92-47F3-B5E8-5F5AFE477099}"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cxnSp>
        <p:nvCxnSpPr>
          <p:cNvPr id="7" name="Connecteur droit 6">
            <a:extLst>
              <a:ext uri="{FF2B5EF4-FFF2-40B4-BE49-F238E27FC236}">
                <a16:creationId xmlns:a16="http://schemas.microsoft.com/office/drawing/2014/main" id="{6D09028A-2189-44FE-A0BD-D0B5637D2A69}"/>
              </a:ext>
            </a:extLst>
          </p:cNvPr>
          <p:cNvCxnSpPr>
            <a:cxnSpLocks/>
          </p:cNvCxnSpPr>
          <p:nvPr userDrawn="1"/>
        </p:nvCxnSpPr>
        <p:spPr>
          <a:xfrm>
            <a:off x="1117600" y="2238375"/>
            <a:ext cx="1406525"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10">
            <a:extLst>
              <a:ext uri="{FF2B5EF4-FFF2-40B4-BE49-F238E27FC236}">
                <a16:creationId xmlns:a16="http://schemas.microsoft.com/office/drawing/2014/main" id="{542D7DBE-5638-4C22-8A61-36631DC3C4CE}"/>
              </a:ext>
            </a:extLst>
          </p:cNvPr>
          <p:cNvSpPr>
            <a:spLocks noGrp="1"/>
          </p:cNvSpPr>
          <p:nvPr>
            <p:ph type="body" sz="quarter" idx="13" hasCustomPrompt="1"/>
          </p:nvPr>
        </p:nvSpPr>
        <p:spPr>
          <a:xfrm>
            <a:off x="1236789" y="848799"/>
            <a:ext cx="1513556" cy="1421928"/>
          </a:xfrm>
        </p:spPr>
        <p:txBody>
          <a:bodyPr wrap="none" anchor="ctr">
            <a:spAutoFit/>
          </a:bodyPr>
          <a:lstStyle>
            <a:lvl1pPr marL="0" indent="0" algn="r">
              <a:buNone/>
              <a:defRPr sz="9600" b="1">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fr-FR" dirty="0"/>
              <a:t>01</a:t>
            </a:r>
          </a:p>
        </p:txBody>
      </p:sp>
      <p:sp>
        <p:nvSpPr>
          <p:cNvPr id="13" name="Espace réservé du texte 12">
            <a:extLst>
              <a:ext uri="{FF2B5EF4-FFF2-40B4-BE49-F238E27FC236}">
                <a16:creationId xmlns:a16="http://schemas.microsoft.com/office/drawing/2014/main" id="{0DB030D3-98D7-4F7B-AD13-DEB52CFE79D5}"/>
              </a:ext>
            </a:extLst>
          </p:cNvPr>
          <p:cNvSpPr>
            <a:spLocks noGrp="1"/>
          </p:cNvSpPr>
          <p:nvPr>
            <p:ph type="body" sz="quarter" idx="14" hasCustomPrompt="1"/>
          </p:nvPr>
        </p:nvSpPr>
        <p:spPr>
          <a:xfrm>
            <a:off x="3189009" y="1056310"/>
            <a:ext cx="8877300" cy="1945789"/>
          </a:xfrm>
        </p:spPr>
        <p:txBody>
          <a:bodyPr wrap="square">
            <a:spAutoFit/>
          </a:bodyPr>
          <a:lstStyle>
            <a:lvl1pPr marL="0" indent="0">
              <a:lnSpc>
                <a:spcPct val="80000"/>
              </a:lnSpc>
              <a:spcBef>
                <a:spcPts val="0"/>
              </a:spcBef>
              <a:buNone/>
              <a:defRPr sz="7500" b="1">
                <a:solidFill>
                  <a:schemeClr val="bg1"/>
                </a:solidFill>
              </a:defRPr>
            </a:lvl1pPr>
          </a:lstStyle>
          <a:p>
            <a:pPr lvl="0"/>
            <a:r>
              <a:rPr lang="fr-FR" dirty="0"/>
              <a:t>Titre </a:t>
            </a:r>
            <a:br>
              <a:rPr lang="fr-FR" dirty="0"/>
            </a:br>
            <a:r>
              <a:rPr lang="fr-FR" dirty="0"/>
              <a:t>du chapitre</a:t>
            </a:r>
          </a:p>
        </p:txBody>
      </p:sp>
    </p:spTree>
    <p:extLst>
      <p:ext uri="{BB962C8B-B14F-4D97-AF65-F5344CB8AC3E}">
        <p14:creationId xmlns:p14="http://schemas.microsoft.com/office/powerpoint/2010/main" val="23907042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29750811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a:xfrm>
            <a:off x="508376" y="502091"/>
            <a:ext cx="10515600" cy="480131"/>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508376" y="939800"/>
            <a:ext cx="10515600" cy="369332"/>
          </a:xfrm>
        </p:spPr>
        <p:txBody>
          <a:bodyPr>
            <a:spAutoFit/>
          </a:bodyPr>
          <a:lstStyle>
            <a:lvl1pPr marL="0" indent="0">
              <a:buNone/>
              <a:defRPr sz="2000" b="0"/>
            </a:lvl1pPr>
          </a:lstStyle>
          <a:p>
            <a:pPr lvl="0"/>
            <a:r>
              <a:rPr lang="fr-FR" dirty="0"/>
              <a:t>Modifiez le style du sous-titre</a:t>
            </a:r>
          </a:p>
        </p:txBody>
      </p:sp>
    </p:spTree>
    <p:extLst>
      <p:ext uri="{BB962C8B-B14F-4D97-AF65-F5344CB8AC3E}">
        <p14:creationId xmlns:p14="http://schemas.microsoft.com/office/powerpoint/2010/main" val="15578716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36071386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3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7" name="Groupe 6">
            <a:extLst>
              <a:ext uri="{FF2B5EF4-FFF2-40B4-BE49-F238E27FC236}">
                <a16:creationId xmlns:a16="http://schemas.microsoft.com/office/drawing/2014/main" id="{6D7E3387-8EC9-4161-8468-9C58D1EBBCFC}"/>
              </a:ext>
            </a:extLst>
          </p:cNvPr>
          <p:cNvGrpSpPr/>
          <p:nvPr userDrawn="1"/>
        </p:nvGrpSpPr>
        <p:grpSpPr>
          <a:xfrm>
            <a:off x="2479675" y="1872522"/>
            <a:ext cx="7550150" cy="3112957"/>
            <a:chOff x="2479675" y="1947226"/>
            <a:chExt cx="7550150" cy="3112957"/>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479675" y="3849997"/>
              <a:ext cx="7550150" cy="121018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3036094" y="1947226"/>
              <a:ext cx="6119812" cy="588431"/>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mj-lt"/>
                  <a:ea typeface="+mn-ea"/>
                  <a:cs typeface="+mn-cs"/>
                </a:rPr>
                <a:t>THANK YOU</a:t>
              </a:r>
            </a:p>
          </p:txBody>
        </p:sp>
        <p:cxnSp>
          <p:nvCxnSpPr>
            <p:cNvPr id="9" name="Connecteur droit 8">
              <a:extLst>
                <a:ext uri="{FF2B5EF4-FFF2-40B4-BE49-F238E27FC236}">
                  <a16:creationId xmlns:a16="http://schemas.microsoft.com/office/drawing/2014/main" id="{4242BA8C-C7E0-408F-8F57-367E7BF61D7B}"/>
                </a:ext>
              </a:extLst>
            </p:cNvPr>
            <p:cNvCxnSpPr>
              <a:cxnSpLocks/>
            </p:cNvCxnSpPr>
            <p:nvPr userDrawn="1"/>
          </p:nvCxnSpPr>
          <p:spPr>
            <a:xfrm>
              <a:off x="5699027" y="2724150"/>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731756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6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6" name="Groupe 5">
            <a:extLst>
              <a:ext uri="{FF2B5EF4-FFF2-40B4-BE49-F238E27FC236}">
                <a16:creationId xmlns:a16="http://schemas.microsoft.com/office/drawing/2014/main" id="{A2AE9DC3-4F86-4593-879D-67EDE74B66D3}"/>
              </a:ext>
            </a:extLst>
          </p:cNvPr>
          <p:cNvGrpSpPr/>
          <p:nvPr userDrawn="1"/>
        </p:nvGrpSpPr>
        <p:grpSpPr>
          <a:xfrm>
            <a:off x="-190500" y="1468062"/>
            <a:ext cx="12573000" cy="3921876"/>
            <a:chOff x="-190500" y="1545497"/>
            <a:chExt cx="12573000" cy="3921876"/>
          </a:xfrm>
        </p:grpSpPr>
        <p:grpSp>
          <p:nvGrpSpPr>
            <p:cNvPr id="7" name="Groupe 6">
              <a:extLst>
                <a:ext uri="{FF2B5EF4-FFF2-40B4-BE49-F238E27FC236}">
                  <a16:creationId xmlns:a16="http://schemas.microsoft.com/office/drawing/2014/main" id="{6D7E3387-8EC9-4161-8468-9C58D1EBBCFC}"/>
                </a:ext>
              </a:extLst>
            </p:cNvPr>
            <p:cNvGrpSpPr/>
            <p:nvPr userDrawn="1"/>
          </p:nvGrpSpPr>
          <p:grpSpPr>
            <a:xfrm>
              <a:off x="-190500" y="1545497"/>
              <a:ext cx="12573000" cy="3921876"/>
              <a:chOff x="-190500" y="1798001"/>
              <a:chExt cx="12573000" cy="3921876"/>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dirty="0">
                    <a:ln>
                      <a:noFill/>
                    </a:ln>
                    <a:solidFill>
                      <a:srgbClr val="FFFFFF"/>
                    </a:solidFill>
                    <a:effectLst/>
                    <a:uLnTx/>
                    <a:uFillTx/>
                    <a:latin typeface="+mj-lt"/>
                    <a:ea typeface="+mn-ea"/>
                    <a:cs typeface="+mn-cs"/>
                  </a:rPr>
                  <a:t>Q&amp;A</a:t>
                </a:r>
              </a:p>
            </p:txBody>
          </p:sp>
        </p:grpSp>
        <p:cxnSp>
          <p:nvCxnSpPr>
            <p:cNvPr id="10" name="Connecteur droit 9">
              <a:extLst>
                <a:ext uri="{FF2B5EF4-FFF2-40B4-BE49-F238E27FC236}">
                  <a16:creationId xmlns:a16="http://schemas.microsoft.com/office/drawing/2014/main" id="{4062BBA0-F3D9-4EEE-841C-A0B8911F3E78}"/>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851923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7_Vide">
    <p:bg>
      <p:bgPr>
        <a:solidFill>
          <a:schemeClr val="tx2"/>
        </a:solidFill>
        <a:effectLst/>
      </p:bgPr>
    </p:bg>
    <p:spTree>
      <p:nvGrpSpPr>
        <p:cNvPr id="1" name=""/>
        <p:cNvGrpSpPr/>
        <p:nvPr/>
      </p:nvGrpSpPr>
      <p:grpSpPr>
        <a:xfrm>
          <a:off x="0" y="0"/>
          <a:ext cx="0" cy="0"/>
          <a:chOff x="0" y="0"/>
          <a:chExt cx="0" cy="0"/>
        </a:xfrm>
      </p:grpSpPr>
      <p:grpSp>
        <p:nvGrpSpPr>
          <p:cNvPr id="9" name="Groupe 8">
            <a:extLst>
              <a:ext uri="{FF2B5EF4-FFF2-40B4-BE49-F238E27FC236}">
                <a16:creationId xmlns:a16="http://schemas.microsoft.com/office/drawing/2014/main" id="{6D90897C-F976-4E69-B629-14626215C174}"/>
              </a:ext>
            </a:extLst>
          </p:cNvPr>
          <p:cNvGrpSpPr/>
          <p:nvPr userDrawn="1"/>
        </p:nvGrpSpPr>
        <p:grpSpPr>
          <a:xfrm>
            <a:off x="-190500" y="1468062"/>
            <a:ext cx="12573000" cy="3921876"/>
            <a:chOff x="-190500" y="1545497"/>
            <a:chExt cx="12573000" cy="3921876"/>
          </a:xfrm>
        </p:grpSpPr>
        <p:grpSp>
          <p:nvGrpSpPr>
            <p:cNvPr id="11" name="Groupe 10">
              <a:extLst>
                <a:ext uri="{FF2B5EF4-FFF2-40B4-BE49-F238E27FC236}">
                  <a16:creationId xmlns:a16="http://schemas.microsoft.com/office/drawing/2014/main" id="{F2D9C601-4FF7-45C7-A6C5-FD1FAB753DCB}"/>
                </a:ext>
              </a:extLst>
            </p:cNvPr>
            <p:cNvGrpSpPr/>
            <p:nvPr userDrawn="1"/>
          </p:nvGrpSpPr>
          <p:grpSpPr>
            <a:xfrm>
              <a:off x="-190500" y="1545497"/>
              <a:ext cx="12573000" cy="3921876"/>
              <a:chOff x="-190500" y="1798001"/>
              <a:chExt cx="12573000" cy="3921876"/>
            </a:xfrm>
          </p:grpSpPr>
          <p:pic>
            <p:nvPicPr>
              <p:cNvPr id="13" name="Picture 2" descr="econocom - Gala IT One">
                <a:extLst>
                  <a:ext uri="{FF2B5EF4-FFF2-40B4-BE49-F238E27FC236}">
                    <a16:creationId xmlns:a16="http://schemas.microsoft.com/office/drawing/2014/main" id="{D2F672B1-C1FE-4A6E-B5CB-51CC80C56389}"/>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a:extLst>
                  <a:ext uri="{FF2B5EF4-FFF2-40B4-BE49-F238E27FC236}">
                    <a16:creationId xmlns:a16="http://schemas.microsoft.com/office/drawing/2014/main" id="{8A2B8B93-8E95-422E-A4A2-6B28E517BFF2}"/>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dirty="0">
                    <a:ln>
                      <a:noFill/>
                    </a:ln>
                    <a:solidFill>
                      <a:srgbClr val="FFFFFF"/>
                    </a:solidFill>
                    <a:effectLst/>
                    <a:uLnTx/>
                    <a:uFillTx/>
                    <a:latin typeface="+mj-lt"/>
                    <a:ea typeface="+mn-ea"/>
                    <a:cs typeface="+mn-cs"/>
                  </a:rPr>
                  <a:t>Appendices</a:t>
                </a:r>
              </a:p>
            </p:txBody>
          </p:sp>
        </p:grpSp>
        <p:cxnSp>
          <p:nvCxnSpPr>
            <p:cNvPr id="12" name="Connecteur droit 11">
              <a:extLst>
                <a:ext uri="{FF2B5EF4-FFF2-40B4-BE49-F238E27FC236}">
                  <a16:creationId xmlns:a16="http://schemas.microsoft.com/office/drawing/2014/main" id="{85CAC7E8-9B3A-4086-B669-7CF8FF890BB6}"/>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395463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5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19300" y="2718929"/>
            <a:ext cx="8470900" cy="1357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9915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Titre et contenu">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83212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3" name="Espace réservé du texte 2">
            <a:extLst>
              <a:ext uri="{FF2B5EF4-FFF2-40B4-BE49-F238E27FC236}">
                <a16:creationId xmlns:a16="http://schemas.microsoft.com/office/drawing/2014/main" id="{9D4FF9BE-96C7-4BAD-B554-2EB83FEC64E9}"/>
              </a:ext>
            </a:extLst>
          </p:cNvPr>
          <p:cNvSpPr>
            <a:spLocks noGrp="1"/>
          </p:cNvSpPr>
          <p:nvPr>
            <p:ph type="body" sz="quarter" idx="14" hasCustomPrompt="1"/>
          </p:nvPr>
        </p:nvSpPr>
        <p:spPr>
          <a:xfrm>
            <a:off x="1187450" y="4786595"/>
            <a:ext cx="10093325" cy="167371"/>
          </a:xfrm>
        </p:spPr>
        <p:txBody>
          <a:bodyPr/>
          <a:lstStyle>
            <a:lvl1pPr marL="0" indent="0">
              <a:buNone/>
              <a:defRPr lang="fr-FR" sz="1400" b="1" i="0" kern="1200" cap="none" spc="0" baseline="0" dirty="0" smtClean="0">
                <a:solidFill>
                  <a:schemeClr val="accent4"/>
                </a:solidFill>
                <a:latin typeface="Arial" panose="020B0604020202020204" pitchFamily="34" charset="0"/>
                <a:ea typeface="Arial" panose="020B0604020202020204" pitchFamily="34" charset="0"/>
                <a:cs typeface="Arial" panose="020B0604020202020204" pitchFamily="34" charset="0"/>
              </a:defRPr>
            </a:lvl1pPr>
            <a:lvl2pPr marL="0" indent="0">
              <a:buNone/>
              <a:defRPr/>
            </a:lvl2pPr>
          </a:lstStyle>
          <a:p>
            <a:pPr lvl="0"/>
            <a:r>
              <a:rPr lang="fr-FR" dirty="0"/>
              <a:t>Inscrire ici le critère de diffusion du document (cf. PSSI) : </a:t>
            </a:r>
            <a:br>
              <a:rPr lang="fr-FR" dirty="0"/>
            </a:br>
            <a:r>
              <a:rPr lang="fr-FR" dirty="0"/>
              <a:t>Public / Diffusion limitée / Confidentiel Econocom / Secret Econocom</a:t>
            </a:r>
          </a:p>
        </p:txBody>
      </p:sp>
    </p:spTree>
    <p:extLst>
      <p:ext uri="{BB962C8B-B14F-4D97-AF65-F5344CB8AC3E}">
        <p14:creationId xmlns:p14="http://schemas.microsoft.com/office/powerpoint/2010/main" val="160698590"/>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9" name="Espace réservé du texte 2">
            <a:extLst>
              <a:ext uri="{FF2B5EF4-FFF2-40B4-BE49-F238E27FC236}">
                <a16:creationId xmlns:a16="http://schemas.microsoft.com/office/drawing/2014/main" id="{27B16E04-558E-4E66-B3EB-C0F2DEC2D9C1}"/>
              </a:ext>
            </a:extLst>
          </p:cNvPr>
          <p:cNvSpPr>
            <a:spLocks noGrp="1"/>
          </p:cNvSpPr>
          <p:nvPr>
            <p:ph type="body" sz="quarter" idx="14" hasCustomPrompt="1"/>
          </p:nvPr>
        </p:nvSpPr>
        <p:spPr>
          <a:xfrm>
            <a:off x="1187450" y="4786595"/>
            <a:ext cx="10093325" cy="167371"/>
          </a:xfrm>
        </p:spPr>
        <p:txBody>
          <a:bodyPr/>
          <a:lstStyle>
            <a:lvl1pPr marL="0" indent="0">
              <a:buNone/>
              <a:defRPr lang="fr-FR" sz="1400" b="1" i="0" kern="1200" cap="none" spc="0" baseline="0" dirty="0" smtClean="0">
                <a:solidFill>
                  <a:schemeClr val="accent4"/>
                </a:solidFill>
                <a:latin typeface="Arial" panose="020B0604020202020204" pitchFamily="34" charset="0"/>
                <a:ea typeface="Arial" panose="020B0604020202020204" pitchFamily="34" charset="0"/>
                <a:cs typeface="Arial" panose="020B0604020202020204" pitchFamily="34" charset="0"/>
              </a:defRPr>
            </a:lvl1pPr>
            <a:lvl2pPr marL="0" indent="0">
              <a:buNone/>
              <a:defRPr/>
            </a:lvl2pPr>
          </a:lstStyle>
          <a:p>
            <a:pPr lvl="0"/>
            <a:r>
              <a:rPr lang="fr-FR" dirty="0"/>
              <a:t>Inscrire ici le critère de diffusion du document (cf. PSSI) : </a:t>
            </a:r>
            <a:br>
              <a:rPr lang="fr-FR" dirty="0"/>
            </a:br>
            <a:r>
              <a:rPr lang="fr-FR" dirty="0"/>
              <a:t>Public / Diffusion limitée / Confidentiel Econocom / Secret Econocom</a:t>
            </a:r>
          </a:p>
        </p:txBody>
      </p:sp>
    </p:spTree>
    <p:extLst>
      <p:ext uri="{BB962C8B-B14F-4D97-AF65-F5344CB8AC3E}">
        <p14:creationId xmlns:p14="http://schemas.microsoft.com/office/powerpoint/2010/main" val="473898870"/>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3" y="3700890"/>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0" name="Espace réservé du texte 2">
            <a:extLst>
              <a:ext uri="{FF2B5EF4-FFF2-40B4-BE49-F238E27FC236}">
                <a16:creationId xmlns:a16="http://schemas.microsoft.com/office/drawing/2014/main" id="{82DBDD72-A1A8-4902-A75D-396F810927AC}"/>
              </a:ext>
            </a:extLst>
          </p:cNvPr>
          <p:cNvSpPr>
            <a:spLocks noGrp="1"/>
          </p:cNvSpPr>
          <p:nvPr>
            <p:ph type="body" sz="quarter" idx="14" hasCustomPrompt="1"/>
          </p:nvPr>
        </p:nvSpPr>
        <p:spPr>
          <a:xfrm>
            <a:off x="1187450" y="4786595"/>
            <a:ext cx="10093325" cy="167371"/>
          </a:xfrm>
        </p:spPr>
        <p:txBody>
          <a:bodyPr/>
          <a:lstStyle>
            <a:lvl1pPr marL="0" indent="0">
              <a:buNone/>
              <a:defRPr lang="fr-FR" sz="1400" b="1" i="0" kern="1200" cap="none" spc="0" baseline="0" dirty="0" smtClean="0">
                <a:solidFill>
                  <a:schemeClr val="accent4"/>
                </a:solidFill>
                <a:latin typeface="Arial" panose="020B0604020202020204" pitchFamily="34" charset="0"/>
                <a:ea typeface="Arial" panose="020B0604020202020204" pitchFamily="34" charset="0"/>
                <a:cs typeface="Arial" panose="020B0604020202020204" pitchFamily="34" charset="0"/>
              </a:defRPr>
            </a:lvl1pPr>
            <a:lvl2pPr marL="0" indent="0">
              <a:buNone/>
              <a:defRPr/>
            </a:lvl2pPr>
          </a:lstStyle>
          <a:p>
            <a:pPr lvl="0"/>
            <a:r>
              <a:rPr lang="fr-FR" dirty="0"/>
              <a:t>Inscrire ici le critère de diffusion du document (cf. PSSI) : </a:t>
            </a:r>
            <a:br>
              <a:rPr lang="fr-FR" dirty="0"/>
            </a:br>
            <a:r>
              <a:rPr lang="fr-FR" dirty="0"/>
              <a:t>Public / Diffusion limitée / Confidentiel Econocom / Secret Econocom</a:t>
            </a:r>
          </a:p>
        </p:txBody>
      </p:sp>
    </p:spTree>
    <p:extLst>
      <p:ext uri="{BB962C8B-B14F-4D97-AF65-F5344CB8AC3E}">
        <p14:creationId xmlns:p14="http://schemas.microsoft.com/office/powerpoint/2010/main" val="75135971"/>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135819200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7082527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03122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4808841" y="5956852"/>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4" y="2182122"/>
            <a:ext cx="9972431" cy="2281565"/>
          </a:xfrm>
          <a:prstGeom prst="rect">
            <a:avLst/>
          </a:prstGeom>
        </p:spPr>
        <p:txBody>
          <a:bodyPr anchor="t"/>
          <a:lstStyle>
            <a:lvl1pPr marL="0" algn="ctr" defTabSz="914400"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endParaRPr lang="fr-FR" dirty="0"/>
          </a:p>
        </p:txBody>
      </p:sp>
    </p:spTree>
    <p:extLst>
      <p:ext uri="{BB962C8B-B14F-4D97-AF65-F5344CB8AC3E}">
        <p14:creationId xmlns:p14="http://schemas.microsoft.com/office/powerpoint/2010/main" val="392879510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6"/>
            <a:ext cx="2775379" cy="1998662"/>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400"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748534410"/>
      </p:ext>
    </p:extLst>
  </p:cSld>
  <p:clrMapOvr>
    <a:masterClrMapping/>
  </p:clrMapOvr>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7"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32722957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79" y="2360258"/>
            <a:ext cx="3784319"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237777804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3" y="2357536"/>
            <a:ext cx="3777671" cy="2089052"/>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24657985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3" y="2351180"/>
            <a:ext cx="3777671" cy="2095408"/>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125383078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3"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88" y="592138"/>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202256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2"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155876698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hapitre - couleur 8">
    <p:bg>
      <p:bgPr>
        <a:solidFill>
          <a:schemeClr val="bg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08</a:t>
            </a:r>
          </a:p>
        </p:txBody>
      </p:sp>
      <p:sp>
        <p:nvSpPr>
          <p:cNvPr id="5" name="Titre 1">
            <a:extLst>
              <a:ext uri="{FF2B5EF4-FFF2-40B4-BE49-F238E27FC236}">
                <a16:creationId xmlns:a16="http://schemas.microsoft.com/office/drawing/2014/main" id="{D67E2933-7B4A-4592-A7D5-231E1644AF8B}"/>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schemeClr val="accent4"/>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Tree>
    <p:extLst>
      <p:ext uri="{BB962C8B-B14F-4D97-AF65-F5344CB8AC3E}">
        <p14:creationId xmlns:p14="http://schemas.microsoft.com/office/powerpoint/2010/main" val="367013406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hapitre - couleur 9">
    <p:bg>
      <p:bgPr>
        <a:solidFill>
          <a:schemeClr val="bg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09</a:t>
            </a:r>
          </a:p>
        </p:txBody>
      </p:sp>
      <p:sp>
        <p:nvSpPr>
          <p:cNvPr id="5" name="Titre 1">
            <a:extLst>
              <a:ext uri="{FF2B5EF4-FFF2-40B4-BE49-F238E27FC236}">
                <a16:creationId xmlns:a16="http://schemas.microsoft.com/office/drawing/2014/main" id="{0CCB93C5-1ACF-4212-B4B5-983980974ADF}"/>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schemeClr val="accent4"/>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Tree>
    <p:extLst>
      <p:ext uri="{BB962C8B-B14F-4D97-AF65-F5344CB8AC3E}">
        <p14:creationId xmlns:p14="http://schemas.microsoft.com/office/powerpoint/2010/main" val="372671921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hapitre - couleur 10">
    <p:bg>
      <p:bgPr>
        <a:solidFill>
          <a:schemeClr val="bg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10</a:t>
            </a:r>
          </a:p>
        </p:txBody>
      </p:sp>
      <p:sp>
        <p:nvSpPr>
          <p:cNvPr id="5" name="Titre 1">
            <a:extLst>
              <a:ext uri="{FF2B5EF4-FFF2-40B4-BE49-F238E27FC236}">
                <a16:creationId xmlns:a16="http://schemas.microsoft.com/office/drawing/2014/main" id="{9F0CE4A4-E498-469A-B436-AAE3C1BB82D7}"/>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schemeClr val="accent1"/>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Tree>
    <p:extLst>
      <p:ext uri="{BB962C8B-B14F-4D97-AF65-F5344CB8AC3E}">
        <p14:creationId xmlns:p14="http://schemas.microsoft.com/office/powerpoint/2010/main" val="4868256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0" y="1022400"/>
            <a:ext cx="10441975" cy="1508414"/>
          </a:xfrm>
          <a:prstGeom prst="rect">
            <a:avLst/>
          </a:prstGeom>
        </p:spPr>
        <p:txBody>
          <a:bodyPr anchor="t" anchorCtr="0"/>
          <a:lstStyle>
            <a:lvl1pPr marL="0" marR="0" indent="0" algn="l" defTabSz="914400"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endParaRPr lang="fr-FR" dirty="0"/>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91150497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7" y="1008000"/>
            <a:ext cx="10440987" cy="4999100"/>
          </a:xfrm>
        </p:spPr>
        <p:txBody>
          <a:bodyPr/>
          <a:lstStyle>
            <a:lvl1pPr>
              <a:defRPr/>
            </a:lvl1pPr>
            <a:lvl2pPr>
              <a:defRPr/>
            </a:lvl2pPr>
            <a:lvl3pPr>
              <a:defRPr/>
            </a:lvl3pPr>
            <a:lvl4pPr>
              <a:defRPr/>
            </a:lvl4pPr>
          </a:lstStyle>
          <a:p>
            <a:pPr lvl="0"/>
            <a:r>
              <a:rPr lang="fr-FR" dirty="0"/>
              <a:t>Sous-titre (premier niveau)</a:t>
            </a:r>
          </a:p>
          <a:p>
            <a:pPr lvl="1"/>
            <a:r>
              <a:rPr lang="fr-FR" dirty="0"/>
              <a:t>Rubrique (deuxième niveau)</a:t>
            </a:r>
          </a:p>
          <a:p>
            <a:pPr lvl="2"/>
            <a:r>
              <a:rPr lang="fr-FR" dirty="0"/>
              <a:t>Item (troisième niveau)</a:t>
            </a:r>
          </a:p>
          <a:p>
            <a:pPr lvl="3"/>
            <a:r>
              <a:rPr lang="fr-FR" dirty="0"/>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72170891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16F61B19-5FB1-451F-938F-D0B1FAC2BDF6}" type="slidenum">
              <a:rPr lang="fr-FR" smtClean="0"/>
              <a:pPr/>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7" y="1008000"/>
            <a:ext cx="5038499" cy="4999100"/>
          </a:xfrm>
        </p:spPr>
        <p:txBody>
          <a:bodyPr/>
          <a:lstStyle>
            <a:lvl1pPr>
              <a:defRPr/>
            </a:lvl1pPr>
            <a:lvl2pPr>
              <a:defRPr/>
            </a:lvl2pPr>
            <a:lvl3pPr>
              <a:defRPr/>
            </a:lvl3pPr>
            <a:lvl4pPr>
              <a:defRPr/>
            </a:lvl4pPr>
          </a:lstStyle>
          <a:p>
            <a:pPr lvl="0"/>
            <a:r>
              <a:rPr lang="fr-FR" dirty="0"/>
              <a:t>Sous-titre (premier niveau)</a:t>
            </a:r>
          </a:p>
          <a:p>
            <a:pPr lvl="1"/>
            <a:r>
              <a:rPr lang="fr-FR" dirty="0"/>
              <a:t>Rubrique (deuxième niveau)</a:t>
            </a:r>
          </a:p>
          <a:p>
            <a:pPr lvl="2"/>
            <a:r>
              <a:rPr lang="fr-FR" dirty="0"/>
              <a:t>Item (troisième niveau)</a:t>
            </a:r>
          </a:p>
          <a:p>
            <a:pPr lvl="3"/>
            <a:r>
              <a:rPr lang="fr-FR" dirty="0"/>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6" y="1008000"/>
            <a:ext cx="5038499" cy="4999100"/>
          </a:xfrm>
        </p:spPr>
        <p:txBody>
          <a:bodyPr/>
          <a:lstStyle>
            <a:lvl1pPr>
              <a:defRPr/>
            </a:lvl1pPr>
            <a:lvl2pPr>
              <a:defRPr/>
            </a:lvl2pPr>
            <a:lvl3pPr>
              <a:defRPr/>
            </a:lvl3pPr>
            <a:lvl4pPr>
              <a:defRPr/>
            </a:lvl4pPr>
          </a:lstStyle>
          <a:p>
            <a:pPr lvl="0"/>
            <a:r>
              <a:rPr lang="fr-FR" dirty="0"/>
              <a:t>Sous-titre (premier niveau)</a:t>
            </a:r>
          </a:p>
          <a:p>
            <a:pPr lvl="1"/>
            <a:r>
              <a:rPr lang="fr-FR" dirty="0"/>
              <a:t>Rubrique (deuxième niveau)</a:t>
            </a:r>
          </a:p>
          <a:p>
            <a:pPr lvl="2"/>
            <a:r>
              <a:rPr lang="fr-FR" dirty="0"/>
              <a:t>Item (troisième niveau)</a:t>
            </a:r>
          </a:p>
          <a:p>
            <a:pPr lvl="3"/>
            <a:r>
              <a:rPr lang="fr-FR" dirty="0"/>
              <a:t>Contenu (quatrième niveau)</a:t>
            </a:r>
          </a:p>
        </p:txBody>
      </p:sp>
    </p:spTree>
    <p:extLst>
      <p:ext uri="{BB962C8B-B14F-4D97-AF65-F5344CB8AC3E}">
        <p14:creationId xmlns:p14="http://schemas.microsoft.com/office/powerpoint/2010/main" val="1839029974"/>
      </p:ext>
    </p:extLst>
  </p:cSld>
  <p:clrMapOvr>
    <a:masterClrMapping/>
  </p:clrMapOvr>
  <p:extLst>
    <p:ext uri="{DCECCB84-F9BA-43D5-87BE-67443E8EF086}">
      <p15:sldGuideLst xmlns:p15="http://schemas.microsoft.com/office/powerpoint/2012/main"/>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8" y="978413"/>
            <a:ext cx="10440987" cy="485268"/>
          </a:xfrm>
          <a:prstGeom prst="rect">
            <a:avLst/>
          </a:prstGeom>
        </p:spPr>
        <p:txBody>
          <a:bodyPr anchor="ctr"/>
          <a:lstStyle>
            <a:lvl1pPr marL="0" indent="0" algn="l" defTabSz="914400"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a:t>
            </a:r>
            <a:r>
              <a:rPr lang="fr-FR" dirty="0"/>
              <a:t>(</a:t>
            </a:r>
            <a:r>
              <a:rPr lang="fr-FR"/>
              <a:t>1 ligne</a:t>
            </a:r>
            <a:r>
              <a:rPr lang="fr-FR" dirty="0"/>
              <a:t>)</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0" y="1864859"/>
            <a:ext cx="9769475" cy="2774182"/>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2328754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8"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dirty="0"/>
              <a:t>Cliquez sur l’icône ci-dessous </a:t>
            </a:r>
            <a:br>
              <a:rPr lang="fr-FR" dirty="0"/>
            </a:br>
            <a:r>
              <a:rPr lang="fr-FR" dirty="0"/>
              <a:t>pour insérer une image</a:t>
            </a:r>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dirty="0"/>
              <a:t>Titre (3 lignes 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dirty="0"/>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292009863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re avec bandeau ">
    <p:spTree>
      <p:nvGrpSpPr>
        <p:cNvPr id="1" name=""/>
        <p:cNvGrpSpPr/>
        <p:nvPr/>
      </p:nvGrpSpPr>
      <p:grpSpPr>
        <a:xfrm>
          <a:off x="0" y="0"/>
          <a:ext cx="0" cy="0"/>
          <a:chOff x="0" y="0"/>
          <a:chExt cx="0" cy="0"/>
        </a:xfrm>
      </p:grpSpPr>
      <p:sp>
        <p:nvSpPr>
          <p:cNvPr id="11" name="Rectangle 10"/>
          <p:cNvSpPr/>
          <p:nvPr userDrawn="1"/>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8"/>
            <a:ext cx="660400" cy="184666"/>
          </a:xfrm>
        </p:spPr>
        <p:txBody>
          <a:bodyPr/>
          <a:lstStyle/>
          <a:p>
            <a:fld id="{16F61B19-5FB1-451F-938F-D0B1FAC2BDF6}" type="slidenum">
              <a:rPr lang="fr-FR" smtClean="0"/>
              <a:pPr/>
              <a:t>‹N°›</a:t>
            </a:fld>
            <a:endParaRPr lang="fr-FR"/>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dirty="0"/>
              <a:t>Texte complémentaire</a:t>
            </a:r>
          </a:p>
        </p:txBody>
      </p:sp>
      <p:sp>
        <p:nvSpPr>
          <p:cNvPr id="7" name="Titre 1">
            <a:extLst>
              <a:ext uri="{FF2B5EF4-FFF2-40B4-BE49-F238E27FC236}">
                <a16:creationId xmlns:a16="http://schemas.microsoft.com/office/drawing/2014/main" id="{8CC5648B-63AB-4FB5-B282-2B096CB9A48C}"/>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dirty="0"/>
              <a:t>Titre (3 lignes max)</a:t>
            </a:r>
          </a:p>
        </p:txBody>
      </p:sp>
    </p:spTree>
    <p:extLst>
      <p:ext uri="{BB962C8B-B14F-4D97-AF65-F5344CB8AC3E}">
        <p14:creationId xmlns:p14="http://schemas.microsoft.com/office/powerpoint/2010/main" val="373032600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endParaRPr lang="fr-FR" dirty="0"/>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9324373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62748490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49900462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23409" y="5943600"/>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172482441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Citation fond couleur">
    <p:bg>
      <p:bgPr>
        <a:solidFill>
          <a:schemeClr val="tx1"/>
        </a:solid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5E2D642C-46A9-45CD-ACC5-C8196FA9727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307064" y="2759962"/>
            <a:ext cx="5815031" cy="1620000"/>
          </a:xfrm>
          <a:prstGeom prst="rect">
            <a:avLst/>
          </a:prstGeom>
        </p:spPr>
      </p:pic>
    </p:spTree>
    <p:extLst>
      <p:ext uri="{BB962C8B-B14F-4D97-AF65-F5344CB8AC3E}">
        <p14:creationId xmlns:p14="http://schemas.microsoft.com/office/powerpoint/2010/main" val="320398291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800100" y="939800"/>
            <a:ext cx="10515600" cy="369332"/>
          </a:xfrm>
        </p:spPr>
        <p:txBody>
          <a:bodyPr>
            <a:spAutoFit/>
          </a:bodyPr>
          <a:lstStyle>
            <a:lvl1pPr marL="0" indent="0">
              <a:buNone/>
              <a:defRPr sz="2000" b="0"/>
            </a:lvl1pPr>
          </a:lstStyle>
          <a:p>
            <a:pPr lvl="0"/>
            <a:r>
              <a:rPr lang="fr-FR" dirty="0"/>
              <a:t>Modifiez le style du sous-titre</a:t>
            </a:r>
          </a:p>
        </p:txBody>
      </p:sp>
    </p:spTree>
    <p:extLst>
      <p:ext uri="{BB962C8B-B14F-4D97-AF65-F5344CB8AC3E}">
        <p14:creationId xmlns:p14="http://schemas.microsoft.com/office/powerpoint/2010/main" val="82611496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2"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6" name="Freeform 5">
            <a:extLst>
              <a:ext uri="{FF2B5EF4-FFF2-40B4-BE49-F238E27FC236}">
                <a16:creationId xmlns:a16="http://schemas.microsoft.com/office/drawing/2014/main" id="{8ECEBA29-2DCB-464B-8A6F-E2B14F925074}"/>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7" name="Freeform 5">
            <a:extLst>
              <a:ext uri="{FF2B5EF4-FFF2-40B4-BE49-F238E27FC236}">
                <a16:creationId xmlns:a16="http://schemas.microsoft.com/office/drawing/2014/main" id="{1F41A580-601A-46D1-A570-E787B3E75848}"/>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5062122"/>
      </p:ext>
    </p:extLst>
  </p:cSld>
  <p:clrMapOvr>
    <a:overrideClrMapping bg1="dk1" tx1="lt1" bg2="dk2" tx2="lt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3555764580"/>
      </p:ext>
    </p:extLst>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3" y="3700890"/>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Tree>
    <p:extLst>
      <p:ext uri="{BB962C8B-B14F-4D97-AF65-F5344CB8AC3E}">
        <p14:creationId xmlns:p14="http://schemas.microsoft.com/office/powerpoint/2010/main" val="2932705177"/>
      </p:ext>
    </p:extLst>
  </p:cSld>
  <p:clrMapOvr>
    <a:overrideClrMapping bg1="dk1" tx1="lt1" bg2="dk2" tx2="lt2" accent1="accent1" accent2="accent2" accent3="accent3" accent4="accent4" accent5="accent5" accent6="accent6" hlink="hlink" folHlink="folHlink"/>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15102055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97988623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408362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p:nvSpPr>
        <p:spPr bwMode="auto">
          <a:xfrm>
            <a:off x="4808841" y="5956852"/>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4" y="2182122"/>
            <a:ext cx="9972431" cy="2281565"/>
          </a:xfrm>
          <a:prstGeom prst="rect">
            <a:avLst/>
          </a:prstGeom>
        </p:spPr>
        <p:txBody>
          <a:bodyPr anchor="t"/>
          <a:lstStyle>
            <a:lvl1pPr marL="0" algn="ctr" defTabSz="914400"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endParaRPr lang="fr-FR" dirty="0"/>
          </a:p>
        </p:txBody>
      </p:sp>
    </p:spTree>
    <p:extLst>
      <p:ext uri="{BB962C8B-B14F-4D97-AF65-F5344CB8AC3E}">
        <p14:creationId xmlns:p14="http://schemas.microsoft.com/office/powerpoint/2010/main" val="177185059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6"/>
            <a:ext cx="2775379" cy="1998662"/>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400"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4168338236"/>
      </p:ext>
    </p:extLst>
  </p:cSld>
  <p:clrMapOvr>
    <a:masterClrMapping/>
  </p:clrMapOvr>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7"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205246405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79" y="2360258"/>
            <a:ext cx="3784319"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250298280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3" y="2357536"/>
            <a:ext cx="3777671" cy="2089052"/>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413585441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3" y="2351180"/>
            <a:ext cx="3777671" cy="2095408"/>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414353186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3"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88" y="592138"/>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330704543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2"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20353782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0" y="1022400"/>
            <a:ext cx="10441975" cy="1508414"/>
          </a:xfrm>
          <a:prstGeom prst="rect">
            <a:avLst/>
          </a:prstGeom>
        </p:spPr>
        <p:txBody>
          <a:bodyPr anchor="t" anchorCtr="0"/>
          <a:lstStyle>
            <a:lvl1pPr marL="0" marR="0" indent="0" algn="l" defTabSz="914400"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endParaRPr lang="fr-FR" dirty="0"/>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p>
            <a:endParaRPr lang="fr-F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8E54E379-5498-4C7B-B863-6AC4DF2DC86F}" type="slidenum">
              <a:rPr lang="fr-FR" smtClean="0"/>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47200142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p>
            <a:endParaRPr lang="fr-F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8E54E379-5498-4C7B-B863-6AC4DF2DC86F}" type="slidenum">
              <a:rPr lang="fr-FR" smtClean="0"/>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7" y="1008000"/>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85642450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p>
            <a:endParaRPr lang="fr-F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8E54E379-5498-4C7B-B863-6AC4DF2DC86F}" type="slidenum">
              <a:rPr lang="fr-FR" smtClean="0"/>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7"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6"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Tree>
    <p:extLst>
      <p:ext uri="{BB962C8B-B14F-4D97-AF65-F5344CB8AC3E}">
        <p14:creationId xmlns:p14="http://schemas.microsoft.com/office/powerpoint/2010/main" val="1794407904"/>
      </p:ext>
    </p:extLst>
  </p:cSld>
  <p:clrMapOvr>
    <a:masterClrMapping/>
  </p:clrMapOvr>
  <p:extLst>
    <p:ext uri="{DCECCB84-F9BA-43D5-87BE-67443E8EF086}">
      <p15:sldGuideLst xmlns:p15="http://schemas.microsoft.com/office/powerpoint/2012/main"/>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8" y="978413"/>
            <a:ext cx="10440987" cy="485268"/>
          </a:xfrm>
          <a:prstGeom prst="rect">
            <a:avLst/>
          </a:prstGeom>
        </p:spPr>
        <p:txBody>
          <a:bodyPr anchor="ctr"/>
          <a:lstStyle>
            <a:lvl1pPr marL="0" indent="0" algn="l" defTabSz="914400"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a:t>
            </a:r>
            <a:r>
              <a:rPr lang="fr-FR" dirty="0"/>
              <a:t>(</a:t>
            </a:r>
            <a:r>
              <a:rPr lang="fr-FR"/>
              <a:t>1 ligne</a:t>
            </a:r>
            <a:r>
              <a:rPr lang="fr-FR" dirty="0"/>
              <a:t>)</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p>
            <a:endParaRPr lang="fr-F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8E54E379-5498-4C7B-B863-6AC4DF2DC86F}" type="slidenum">
              <a:rPr lang="fr-FR" smtClean="0"/>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0" y="1864859"/>
            <a:ext cx="9769475" cy="2774182"/>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34149821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8"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a:t>Cliquez sur l’icône ci-dessous </a:t>
            </a:r>
            <a:br>
              <a:rPr lang="fr-FR"/>
            </a:br>
            <a:r>
              <a:rPr lang="fr-FR"/>
              <a:t>pour insérer une image</a:t>
            </a:r>
            <a:endParaRPr lang="fr-FR" dirty="0"/>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a:t>
            </a:r>
            <a:r>
              <a:rPr lang="fr-FR" dirty="0"/>
              <a:t>(</a:t>
            </a:r>
            <a:r>
              <a:rPr lang="fr-FR"/>
              <a:t>3 lignes </a:t>
            </a:r>
            <a:r>
              <a:rPr lang="fr-FR" dirty="0"/>
              <a:t>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a:t>
            </a:r>
            <a:r>
              <a:rPr lang="fr-FR" dirty="0"/>
              <a:t>(</a:t>
            </a:r>
            <a:r>
              <a:rPr lang="fr-FR"/>
              <a:t>1 ligne</a:t>
            </a:r>
            <a:r>
              <a:rPr lang="fr-FR" dirty="0"/>
              <a:t>)</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8E54E379-5498-4C7B-B863-6AC4DF2DC86F}" type="slidenum">
              <a:rPr lang="fr-FR" smtClean="0"/>
              <a:t>‹N°›</a:t>
            </a:fld>
            <a:endParaRPr lang="fr-FR"/>
          </a:p>
        </p:txBody>
      </p:sp>
    </p:spTree>
    <p:extLst>
      <p:ext uri="{BB962C8B-B14F-4D97-AF65-F5344CB8AC3E}">
        <p14:creationId xmlns:p14="http://schemas.microsoft.com/office/powerpoint/2010/main" val="103877339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itre avec bandeau ">
    <p:spTree>
      <p:nvGrpSpPr>
        <p:cNvPr id="1" name=""/>
        <p:cNvGrpSpPr/>
        <p:nvPr/>
      </p:nvGrpSpPr>
      <p:grpSpPr>
        <a:xfrm>
          <a:off x="0" y="0"/>
          <a:ext cx="0" cy="0"/>
          <a:chOff x="0" y="0"/>
          <a:chExt cx="0" cy="0"/>
        </a:xfrm>
      </p:grpSpPr>
      <p:sp>
        <p:nvSpPr>
          <p:cNvPr id="11" name="Rectangle 10"/>
          <p:cNvSpPr/>
          <p:nvPr/>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8"/>
            <a:ext cx="660400" cy="184666"/>
          </a:xfrm>
        </p:spPr>
        <p:txBody>
          <a:bodyPr/>
          <a:lstStyle/>
          <a:p>
            <a:fld id="{8E54E379-5498-4C7B-B863-6AC4DF2DC86F}" type="slidenum">
              <a:rPr lang="fr-FR" smtClean="0"/>
              <a:t>‹N°›</a:t>
            </a:fld>
            <a:endParaRPr lang="fr-FR"/>
          </a:p>
        </p:txBody>
      </p:sp>
      <p:sp>
        <p:nvSpPr>
          <p:cNvPr id="15" name="Titre 1">
            <a:extLst>
              <a:ext uri="{FF2B5EF4-FFF2-40B4-BE49-F238E27FC236}">
                <a16:creationId xmlns:a16="http://schemas.microsoft.com/office/drawing/2014/main" id="{C1C5ABFC-2DD7-43C0-854B-86C3B1B7EC33}"/>
              </a:ext>
            </a:extLst>
          </p:cNvPr>
          <p:cNvSpPr txBox="1">
            <a:spLocks/>
          </p:cNvSpPr>
          <p:nvPr/>
        </p:nvSpPr>
        <p:spPr>
          <a:xfrm>
            <a:off x="5623484" y="1398522"/>
            <a:ext cx="5657291" cy="1495794"/>
          </a:xfrm>
          <a:prstGeom prst="rect">
            <a:avLst/>
          </a:prstGeom>
        </p:spPr>
        <p:txBody>
          <a:bodyPr vert="horz" wrap="square" lIns="0" tIns="0" rIns="0" bIns="0" rtlCol="0" anchor="b" anchorCtr="0">
            <a:spAutoFit/>
          </a:bodyPr>
          <a:lstStyle>
            <a:lvl1pPr algn="l" defTabSz="914400" rtl="0" eaLnBrk="1" latinLnBrk="0" hangingPunct="1">
              <a:lnSpc>
                <a:spcPct val="90000"/>
              </a:lnSpc>
              <a:spcBef>
                <a:spcPct val="0"/>
              </a:spcBef>
              <a:buNone/>
              <a:defRPr lang="fr-FR" sz="5400" b="1" kern="120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(3 lignes max)</a:t>
            </a:r>
            <a:endParaRPr lang="fr-FR" dirty="0"/>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a:t>
            </a:r>
            <a:r>
              <a:rPr lang="fr-FR" dirty="0"/>
              <a:t>(</a:t>
            </a:r>
            <a:r>
              <a:rPr lang="fr-FR"/>
              <a:t>1 ligne</a:t>
            </a:r>
            <a:r>
              <a:rPr lang="fr-FR" dirty="0"/>
              <a:t>)</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Tree>
    <p:extLst>
      <p:ext uri="{BB962C8B-B14F-4D97-AF65-F5344CB8AC3E}">
        <p14:creationId xmlns:p14="http://schemas.microsoft.com/office/powerpoint/2010/main" val="282260733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endParaRPr lang="fr-FR" dirty="0"/>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p>
            <a:endParaRPr lang="fr-F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8E54E379-5498-4C7B-B863-6AC4DF2DC86F}" type="slidenum">
              <a:rPr lang="fr-FR" smtClean="0"/>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92107119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p>
            <a:endParaRPr lang="fr-F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8E54E379-5498-4C7B-B863-6AC4DF2DC86F}" type="slidenum">
              <a:rPr lang="fr-FR" smtClean="0"/>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73908870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150459553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p:nvSpPr>
        <p:spPr bwMode="auto">
          <a:xfrm>
            <a:off x="8623409" y="5943600"/>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201427805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cSld name="4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E268EDEF-E733-434D-B3F1-29F89FF47879}" type="datetimeFigureOut">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8E54E379-5498-4C7B-B863-6AC4DF2DC86F}" type="slidenum">
              <a:rPr lang="fr-FR" smtClean="0"/>
              <a:t>‹N°›</a:t>
            </a:fld>
            <a:endParaRPr lang="fr-FR"/>
          </a:p>
        </p:txBody>
      </p:sp>
      <p:cxnSp>
        <p:nvCxnSpPr>
          <p:cNvPr id="7" name="Connecteur droit 6">
            <a:extLst>
              <a:ext uri="{FF2B5EF4-FFF2-40B4-BE49-F238E27FC236}">
                <a16:creationId xmlns:a16="http://schemas.microsoft.com/office/drawing/2014/main" id="{6D09028A-2189-44FE-A0BD-D0B5637D2A69}"/>
              </a:ext>
            </a:extLst>
          </p:cNvPr>
          <p:cNvCxnSpPr>
            <a:cxnSpLocks/>
          </p:cNvCxnSpPr>
          <p:nvPr/>
        </p:nvCxnSpPr>
        <p:spPr>
          <a:xfrm>
            <a:off x="1117600" y="2238375"/>
            <a:ext cx="1406525"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10">
            <a:extLst>
              <a:ext uri="{FF2B5EF4-FFF2-40B4-BE49-F238E27FC236}">
                <a16:creationId xmlns:a16="http://schemas.microsoft.com/office/drawing/2014/main" id="{542D7DBE-5638-4C22-8A61-36631DC3C4CE}"/>
              </a:ext>
            </a:extLst>
          </p:cNvPr>
          <p:cNvSpPr>
            <a:spLocks noGrp="1"/>
          </p:cNvSpPr>
          <p:nvPr>
            <p:ph type="body" sz="quarter" idx="13" hasCustomPrompt="1"/>
          </p:nvPr>
        </p:nvSpPr>
        <p:spPr>
          <a:xfrm>
            <a:off x="1236789" y="848799"/>
            <a:ext cx="1513556" cy="1421928"/>
          </a:xfrm>
        </p:spPr>
        <p:txBody>
          <a:bodyPr wrap="none" anchor="ctr">
            <a:spAutoFit/>
          </a:bodyPr>
          <a:lstStyle>
            <a:lvl1pPr marL="0" indent="0" algn="r">
              <a:buNone/>
              <a:defRPr sz="9600" b="1">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fr-FR" dirty="0"/>
              <a:t>01</a:t>
            </a:r>
          </a:p>
        </p:txBody>
      </p:sp>
      <p:sp>
        <p:nvSpPr>
          <p:cNvPr id="13" name="Espace réservé du texte 12">
            <a:extLst>
              <a:ext uri="{FF2B5EF4-FFF2-40B4-BE49-F238E27FC236}">
                <a16:creationId xmlns:a16="http://schemas.microsoft.com/office/drawing/2014/main" id="{0DB030D3-98D7-4F7B-AD13-DEB52CFE79D5}"/>
              </a:ext>
            </a:extLst>
          </p:cNvPr>
          <p:cNvSpPr>
            <a:spLocks noGrp="1"/>
          </p:cNvSpPr>
          <p:nvPr>
            <p:ph type="body" sz="quarter" idx="14" hasCustomPrompt="1"/>
          </p:nvPr>
        </p:nvSpPr>
        <p:spPr>
          <a:xfrm>
            <a:off x="3189009" y="1056310"/>
            <a:ext cx="8877300" cy="1945789"/>
          </a:xfrm>
        </p:spPr>
        <p:txBody>
          <a:bodyPr wrap="square">
            <a:spAutoFit/>
          </a:bodyPr>
          <a:lstStyle>
            <a:lvl1pPr marL="0" indent="0">
              <a:lnSpc>
                <a:spcPct val="80000"/>
              </a:lnSpc>
              <a:spcBef>
                <a:spcPts val="0"/>
              </a:spcBef>
              <a:buNone/>
              <a:defRPr sz="7500" b="1">
                <a:solidFill>
                  <a:schemeClr val="bg1"/>
                </a:solidFill>
              </a:defRPr>
            </a:lvl1pPr>
          </a:lstStyle>
          <a:p>
            <a:pPr lvl="0"/>
            <a:r>
              <a:rPr lang="fr-FR" dirty="0"/>
              <a:t>Titre </a:t>
            </a:r>
            <a:br>
              <a:rPr lang="fr-FR" dirty="0"/>
            </a:br>
            <a:r>
              <a:rPr lang="fr-FR" dirty="0"/>
              <a:t>du chapitre</a:t>
            </a:r>
          </a:p>
        </p:txBody>
      </p:sp>
    </p:spTree>
    <p:extLst>
      <p:ext uri="{BB962C8B-B14F-4D97-AF65-F5344CB8AC3E}">
        <p14:creationId xmlns:p14="http://schemas.microsoft.com/office/powerpoint/2010/main" val="109545317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8E54E379-5498-4C7B-B863-6AC4DF2DC86F}"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800100" y="939800"/>
            <a:ext cx="10515600" cy="369332"/>
          </a:xfrm>
        </p:spPr>
        <p:txBody>
          <a:bodyPr>
            <a:spAutoFit/>
          </a:bodyPr>
          <a:lstStyle>
            <a:lvl1pPr marL="0" indent="0">
              <a:buNone/>
              <a:defRPr sz="2000" b="0"/>
            </a:lvl1pPr>
          </a:lstStyle>
          <a:p>
            <a:pPr lvl="0"/>
            <a:r>
              <a:rPr lang="fr-FR" dirty="0"/>
              <a:t>Modifiez le style du sous-titre</a:t>
            </a:r>
          </a:p>
        </p:txBody>
      </p:sp>
    </p:spTree>
    <p:extLst>
      <p:ext uri="{BB962C8B-B14F-4D97-AF65-F5344CB8AC3E}">
        <p14:creationId xmlns:p14="http://schemas.microsoft.com/office/powerpoint/2010/main" val="4743163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cSld name="TRANSFO - Titre seul">
    <p:spTree>
      <p:nvGrpSpPr>
        <p:cNvPr id="1" name=""/>
        <p:cNvGrpSpPr/>
        <p:nvPr/>
      </p:nvGrpSpPr>
      <p:grpSpPr>
        <a:xfrm>
          <a:off x="0" y="0"/>
          <a:ext cx="0" cy="0"/>
          <a:chOff x="0" y="0"/>
          <a:chExt cx="0" cy="0"/>
        </a:xfrm>
      </p:grpSpPr>
      <p:sp>
        <p:nvSpPr>
          <p:cNvPr id="8" name="Titre 8"/>
          <p:cNvSpPr>
            <a:spLocks noGrp="1"/>
          </p:cNvSpPr>
          <p:nvPr>
            <p:ph type="title"/>
          </p:nvPr>
        </p:nvSpPr>
        <p:spPr>
          <a:xfrm>
            <a:off x="838199" y="180288"/>
            <a:ext cx="10163629" cy="496112"/>
          </a:xfrm>
          <a:prstGeom prst="rect">
            <a:avLst/>
          </a:prstGeom>
        </p:spPr>
        <p:txBody>
          <a:bodyPr anchor="b" anchorCtr="0"/>
          <a:lstStyle>
            <a:lvl1pPr>
              <a:defRPr>
                <a:solidFill>
                  <a:schemeClr val="accent1"/>
                </a:solidFill>
              </a:defRPr>
            </a:lvl1pPr>
          </a:lstStyle>
          <a:p>
            <a:r>
              <a:rPr lang="fr-FR" dirty="0"/>
              <a:t>Modifiez le style du titre</a:t>
            </a:r>
          </a:p>
        </p:txBody>
      </p:sp>
      <p:sp>
        <p:nvSpPr>
          <p:cNvPr id="14" name="Espace réservé de la date 3">
            <a:extLst>
              <a:ext uri="{FF2B5EF4-FFF2-40B4-BE49-F238E27FC236}">
                <a16:creationId xmlns:a16="http://schemas.microsoft.com/office/drawing/2014/main" id="{1466E492-8A0C-4DE2-9C1E-52A6B3D365D7}"/>
              </a:ext>
            </a:extLst>
          </p:cNvPr>
          <p:cNvSpPr>
            <a:spLocks noGrp="1"/>
          </p:cNvSpPr>
          <p:nvPr>
            <p:ph type="dt" sz="half" idx="10"/>
          </p:nvPr>
        </p:nvSpPr>
        <p:spPr>
          <a:xfrm>
            <a:off x="9058720" y="6312614"/>
            <a:ext cx="2128188" cy="365125"/>
          </a:xfrm>
          <a:prstGeom prst="rect">
            <a:avLst/>
          </a:prstGeom>
        </p:spPr>
        <p:txBody>
          <a:bodyPr/>
          <a:lstStyle>
            <a:lvl1pPr algn="r">
              <a:defRPr sz="1200"/>
            </a:lvl1pPr>
          </a:lstStyle>
          <a:p>
            <a:fld id="{E268EDEF-E733-434D-B3F1-29F89FF47879}" type="datetimeFigureOut">
              <a:rPr lang="fr-FR" smtClean="0"/>
              <a:t>10/03/2022</a:t>
            </a:fld>
            <a:endParaRPr lang="fr-FR"/>
          </a:p>
        </p:txBody>
      </p:sp>
      <p:sp>
        <p:nvSpPr>
          <p:cNvPr id="15" name="Espace réservé du pied de page 4">
            <a:extLst>
              <a:ext uri="{FF2B5EF4-FFF2-40B4-BE49-F238E27FC236}">
                <a16:creationId xmlns:a16="http://schemas.microsoft.com/office/drawing/2014/main" id="{6519F1C3-29A2-45CC-8A5F-5A7FFE4FAE76}"/>
              </a:ext>
            </a:extLst>
          </p:cNvPr>
          <p:cNvSpPr>
            <a:spLocks noGrp="1"/>
          </p:cNvSpPr>
          <p:nvPr>
            <p:ph type="ftr" sz="quarter" idx="11"/>
          </p:nvPr>
        </p:nvSpPr>
        <p:spPr>
          <a:xfrm>
            <a:off x="818281" y="6312614"/>
            <a:ext cx="8079351" cy="184666"/>
          </a:xfrm>
          <a:prstGeom prst="rect">
            <a:avLst/>
          </a:prstGeom>
        </p:spPr>
        <p:txBody>
          <a:bodyPr/>
          <a:lstStyle>
            <a:lvl1pPr>
              <a:defRPr sz="1200"/>
            </a:lvl1pPr>
          </a:lstStyle>
          <a:p>
            <a:endParaRPr lang="fr-FR"/>
          </a:p>
        </p:txBody>
      </p:sp>
      <p:sp>
        <p:nvSpPr>
          <p:cNvPr id="16" name="Espace réservé du numéro de diapositive 5">
            <a:extLst>
              <a:ext uri="{FF2B5EF4-FFF2-40B4-BE49-F238E27FC236}">
                <a16:creationId xmlns:a16="http://schemas.microsoft.com/office/drawing/2014/main" id="{84A4840F-1F8A-4C2D-8E0A-991D2875B8E8}"/>
              </a:ext>
            </a:extLst>
          </p:cNvPr>
          <p:cNvSpPr>
            <a:spLocks noGrp="1"/>
          </p:cNvSpPr>
          <p:nvPr>
            <p:ph type="sldNum" sz="quarter" idx="12"/>
          </p:nvPr>
        </p:nvSpPr>
        <p:spPr>
          <a:xfrm>
            <a:off x="11187485" y="6312614"/>
            <a:ext cx="567856" cy="365125"/>
          </a:xfrm>
          <a:prstGeom prst="rect">
            <a:avLst/>
          </a:prstGeom>
        </p:spPr>
        <p:txBody>
          <a:bodyPr/>
          <a:lstStyle>
            <a:lvl1pPr algn="r">
              <a:defRPr sz="1200"/>
            </a:lvl1pPr>
          </a:lstStyle>
          <a:p>
            <a:fld id="{8E54E379-5498-4C7B-B863-6AC4DF2DC86F}" type="slidenum">
              <a:rPr lang="fr-FR" smtClean="0"/>
              <a:t>‹N°›</a:t>
            </a:fld>
            <a:endParaRPr lang="fr-FR"/>
          </a:p>
        </p:txBody>
      </p:sp>
    </p:spTree>
    <p:extLst>
      <p:ext uri="{BB962C8B-B14F-4D97-AF65-F5344CB8AC3E}">
        <p14:creationId xmlns:p14="http://schemas.microsoft.com/office/powerpoint/2010/main" val="191245959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04 Pagination foncé" type="title">
  <p:cSld name="04 Pagination foncé">
    <p:bg>
      <p:bgPr>
        <a:solidFill>
          <a:srgbClr val="FFFFFF"/>
        </a:solidFill>
        <a:effectLst/>
      </p:bgPr>
    </p:bg>
    <p:spTree>
      <p:nvGrpSpPr>
        <p:cNvPr id="1" name="Shape 10"/>
        <p:cNvGrpSpPr/>
        <p:nvPr/>
      </p:nvGrpSpPr>
      <p:grpSpPr>
        <a:xfrm>
          <a:off x="0" y="0"/>
          <a:ext cx="0" cy="0"/>
          <a:chOff x="0" y="0"/>
          <a:chExt cx="0" cy="0"/>
        </a:xfrm>
      </p:grpSpPr>
      <p:sp>
        <p:nvSpPr>
          <p:cNvPr id="11" name="Google Shape;11;p2"/>
          <p:cNvSpPr txBox="1"/>
          <p:nvPr/>
        </p:nvSpPr>
        <p:spPr>
          <a:xfrm>
            <a:off x="354013" y="6314738"/>
            <a:ext cx="8100600" cy="1848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fr-FR" sz="900">
                <a:solidFill>
                  <a:srgbClr val="5D5D5D"/>
                </a:solidFill>
              </a:rPr>
              <a:t>EDF - Présentation des offres Numérique responsable  - 25/11/2020</a:t>
            </a:r>
            <a:endParaRPr sz="900">
              <a:solidFill>
                <a:srgbClr val="5D5D5D"/>
              </a:solidFill>
            </a:endParaRPr>
          </a:p>
          <a:p>
            <a:pPr marL="0" lvl="0" indent="0" algn="l" rtl="0">
              <a:spcBef>
                <a:spcPts val="0"/>
              </a:spcBef>
              <a:spcAft>
                <a:spcPts val="0"/>
              </a:spcAft>
              <a:buNone/>
            </a:pPr>
            <a:endParaRPr sz="900">
              <a:solidFill>
                <a:srgbClr val="5D5D5D"/>
              </a:solidFill>
            </a:endParaRPr>
          </a:p>
          <a:p>
            <a:pPr marL="0" lvl="0" indent="0" algn="l" rtl="0">
              <a:spcBef>
                <a:spcPts val="0"/>
              </a:spcBef>
              <a:spcAft>
                <a:spcPts val="0"/>
              </a:spcAft>
              <a:buNone/>
            </a:pPr>
            <a:endParaRPr sz="900">
              <a:solidFill>
                <a:srgbClr val="5D5D5D"/>
              </a:solidFill>
            </a:endParaRPr>
          </a:p>
        </p:txBody>
      </p:sp>
      <p:sp>
        <p:nvSpPr>
          <p:cNvPr id="12" name="Google Shape;12;p2"/>
          <p:cNvSpPr txBox="1">
            <a:spLocks noGrp="1"/>
          </p:cNvSpPr>
          <p:nvPr>
            <p:ph type="sldNum" idx="12"/>
          </p:nvPr>
        </p:nvSpPr>
        <p:spPr>
          <a:xfrm>
            <a:off x="10620375" y="6314750"/>
            <a:ext cx="1188600" cy="184800"/>
          </a:xfrm>
          <a:prstGeom prst="rect">
            <a:avLst/>
          </a:prstGeom>
          <a:noFill/>
          <a:ln>
            <a:noFill/>
          </a:ln>
        </p:spPr>
        <p:txBody>
          <a:bodyPr spcFirstLastPara="1" wrap="square" lIns="0" tIns="0" rIns="0" bIns="0" anchor="t" anchorCtr="0">
            <a:noAutofit/>
          </a:bodyPr>
          <a:lstStyle>
            <a:lvl1pPr marL="0" lvl="0" indent="0" algn="r" rtl="0">
              <a:spcBef>
                <a:spcPts val="0"/>
              </a:spcBef>
              <a:buNone/>
              <a:defRPr sz="1200" b="1">
                <a:solidFill>
                  <a:srgbClr val="5D5D5D"/>
                </a:solidFill>
              </a:defRPr>
            </a:lvl1pPr>
            <a:lvl2pPr marL="0" lvl="1" indent="0" algn="r" rtl="0">
              <a:spcBef>
                <a:spcPts val="0"/>
              </a:spcBef>
              <a:buNone/>
              <a:defRPr sz="1200" b="1">
                <a:solidFill>
                  <a:srgbClr val="5D5D5D"/>
                </a:solidFill>
              </a:defRPr>
            </a:lvl2pPr>
            <a:lvl3pPr marL="0" lvl="2" indent="0" algn="r" rtl="0">
              <a:spcBef>
                <a:spcPts val="0"/>
              </a:spcBef>
              <a:buNone/>
              <a:defRPr sz="1200" b="1">
                <a:solidFill>
                  <a:srgbClr val="5D5D5D"/>
                </a:solidFill>
              </a:defRPr>
            </a:lvl3pPr>
            <a:lvl4pPr marL="0" lvl="3" indent="0" algn="r" rtl="0">
              <a:spcBef>
                <a:spcPts val="0"/>
              </a:spcBef>
              <a:buNone/>
              <a:defRPr sz="1200" b="1">
                <a:solidFill>
                  <a:srgbClr val="5D5D5D"/>
                </a:solidFill>
              </a:defRPr>
            </a:lvl4pPr>
            <a:lvl5pPr marL="0" lvl="4" indent="0" algn="r" rtl="0">
              <a:spcBef>
                <a:spcPts val="0"/>
              </a:spcBef>
              <a:buNone/>
              <a:defRPr sz="1200" b="1">
                <a:solidFill>
                  <a:srgbClr val="5D5D5D"/>
                </a:solidFill>
              </a:defRPr>
            </a:lvl5pPr>
            <a:lvl6pPr marL="0" lvl="5" indent="0" algn="r" rtl="0">
              <a:spcBef>
                <a:spcPts val="0"/>
              </a:spcBef>
              <a:buNone/>
              <a:defRPr sz="1200" b="1">
                <a:solidFill>
                  <a:srgbClr val="5D5D5D"/>
                </a:solidFill>
              </a:defRPr>
            </a:lvl6pPr>
            <a:lvl7pPr marL="0" lvl="6" indent="0" algn="r" rtl="0">
              <a:spcBef>
                <a:spcPts val="0"/>
              </a:spcBef>
              <a:buNone/>
              <a:defRPr sz="1200" b="1">
                <a:solidFill>
                  <a:srgbClr val="5D5D5D"/>
                </a:solidFill>
              </a:defRPr>
            </a:lvl7pPr>
            <a:lvl8pPr marL="0" lvl="7" indent="0" algn="r" rtl="0">
              <a:spcBef>
                <a:spcPts val="0"/>
              </a:spcBef>
              <a:buNone/>
              <a:defRPr sz="1200" b="1">
                <a:solidFill>
                  <a:srgbClr val="5D5D5D"/>
                </a:solidFill>
              </a:defRPr>
            </a:lvl8pPr>
            <a:lvl9pPr marL="0" lvl="8" indent="0" algn="r" rtl="0">
              <a:spcBef>
                <a:spcPts val="0"/>
              </a:spcBef>
              <a:buNone/>
              <a:defRPr sz="1200" b="1">
                <a:solidFill>
                  <a:srgbClr val="5D5D5D"/>
                </a:solidFill>
              </a:defRPr>
            </a:lvl9pPr>
          </a:lstStyle>
          <a:p>
            <a:fld id="{8E54E379-5498-4C7B-B863-6AC4DF2DC86F}" type="slidenum">
              <a:rPr lang="fr-FR" smtClean="0"/>
              <a:t>‹N°›</a:t>
            </a:fld>
            <a:endParaRPr lang="fr-FR"/>
          </a:p>
        </p:txBody>
      </p:sp>
    </p:spTree>
    <p:extLst>
      <p:ext uri="{BB962C8B-B14F-4D97-AF65-F5344CB8AC3E}">
        <p14:creationId xmlns:p14="http://schemas.microsoft.com/office/powerpoint/2010/main" val="176319551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cSld name="4_Bianca">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15556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1_titre avec bandeau ">
    <p:spTree>
      <p:nvGrpSpPr>
        <p:cNvPr id="1" name=""/>
        <p:cNvGrpSpPr/>
        <p:nvPr/>
      </p:nvGrpSpPr>
      <p:grpSpPr>
        <a:xfrm>
          <a:off x="0" y="0"/>
          <a:ext cx="0" cy="0"/>
          <a:chOff x="0" y="0"/>
          <a:chExt cx="0" cy="0"/>
        </a:xfrm>
      </p:grpSpPr>
      <p:sp>
        <p:nvSpPr>
          <p:cNvPr id="11" name="Rectangle 10"/>
          <p:cNvSpPr/>
          <p:nvPr/>
        </p:nvSpPr>
        <p:spPr>
          <a:xfrm>
            <a:off x="8744606" y="0"/>
            <a:ext cx="3447393"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8"/>
            <a:ext cx="660400" cy="184666"/>
          </a:xfrm>
        </p:spPr>
        <p:txBody>
          <a:bodyPr/>
          <a:lstStyle>
            <a:lvl1pPr>
              <a:defRPr>
                <a:solidFill>
                  <a:schemeClr val="bg1"/>
                </a:solidFill>
              </a:defRPr>
            </a:lvl1pPr>
          </a:lstStyle>
          <a:p>
            <a:fld id="{8E54E379-5498-4C7B-B863-6AC4DF2DC86F}" type="slidenum">
              <a:rPr lang="fr-FR" smtClean="0"/>
              <a:t>‹N°›</a:t>
            </a:fld>
            <a:endParaRPr lang="fr-FR"/>
          </a:p>
        </p:txBody>
      </p:sp>
      <p:sp>
        <p:nvSpPr>
          <p:cNvPr id="7" name="Espace réservé du texte 12">
            <a:extLst>
              <a:ext uri="{FF2B5EF4-FFF2-40B4-BE49-F238E27FC236}">
                <a16:creationId xmlns:a16="http://schemas.microsoft.com/office/drawing/2014/main" id="{C37B401E-AE12-B54C-A80A-E1B23BFA8018}"/>
              </a:ext>
            </a:extLst>
          </p:cNvPr>
          <p:cNvSpPr>
            <a:spLocks noGrp="1"/>
          </p:cNvSpPr>
          <p:nvPr>
            <p:ph type="body" sz="quarter" idx="12" hasCustomPrompt="1"/>
          </p:nvPr>
        </p:nvSpPr>
        <p:spPr>
          <a:xfrm>
            <a:off x="839788" y="1471448"/>
            <a:ext cx="7547468" cy="4535651"/>
          </a:xfrm>
        </p:spPr>
        <p:txBody>
          <a:bodyPr/>
          <a:lstStyle>
            <a:lvl1pPr>
              <a:defRPr sz="2000"/>
            </a:lvl1pPr>
            <a:lvl2pPr>
              <a:defRPr/>
            </a:lvl2pPr>
            <a:lvl3pPr marL="285750" indent="-285750">
              <a:buFont typeface="Arial" panose="020B0604020202020204" pitchFamily="34" charset="0"/>
              <a:buChar char="•"/>
              <a:defRPr/>
            </a:lvl3pPr>
            <a:lvl4pPr>
              <a:defRPr/>
            </a:lvl4pPr>
          </a:lstStyle>
          <a:p>
            <a:pPr lvl="0"/>
            <a:r>
              <a:rPr lang="fr-FR" dirty="0"/>
              <a:t>Sous-titre (premier niveau)</a:t>
            </a:r>
          </a:p>
          <a:p>
            <a:pPr lvl="3"/>
            <a:r>
              <a:rPr lang="fr-FR" dirty="0"/>
              <a:t>Item (deuxième niveau)</a:t>
            </a:r>
          </a:p>
        </p:txBody>
      </p:sp>
      <p:sp>
        <p:nvSpPr>
          <p:cNvPr id="8" name="Titre 5">
            <a:extLst>
              <a:ext uri="{FF2B5EF4-FFF2-40B4-BE49-F238E27FC236}">
                <a16:creationId xmlns:a16="http://schemas.microsoft.com/office/drawing/2014/main" id="{AEAEA32D-86DF-7845-BCF5-7947FE537011}"/>
              </a:ext>
            </a:extLst>
          </p:cNvPr>
          <p:cNvSpPr>
            <a:spLocks noGrp="1"/>
          </p:cNvSpPr>
          <p:nvPr>
            <p:ph type="title" hasCustomPrompt="1"/>
          </p:nvPr>
        </p:nvSpPr>
        <p:spPr>
          <a:xfrm>
            <a:off x="838201" y="329265"/>
            <a:ext cx="7548616" cy="387798"/>
          </a:xfrm>
        </p:spPr>
        <p:txBody>
          <a:bodyPr/>
          <a:lstStyle>
            <a:lvl1pPr>
              <a:defRPr sz="2800" b="1"/>
            </a:lvl1pPr>
          </a:lstStyle>
          <a:p>
            <a:r>
              <a:rPr lang="fr-FR" dirty="0"/>
              <a:t>Titre chapitre </a:t>
            </a:r>
          </a:p>
        </p:txBody>
      </p:sp>
      <p:sp>
        <p:nvSpPr>
          <p:cNvPr id="2" name="Rectangle 1">
            <a:extLst>
              <a:ext uri="{FF2B5EF4-FFF2-40B4-BE49-F238E27FC236}">
                <a16:creationId xmlns:a16="http://schemas.microsoft.com/office/drawing/2014/main" id="{DBF46CC1-284B-2E46-81F1-E4B990C9A7A0}"/>
              </a:ext>
            </a:extLst>
          </p:cNvPr>
          <p:cNvSpPr/>
          <p:nvPr/>
        </p:nvSpPr>
        <p:spPr>
          <a:xfrm>
            <a:off x="8681543" y="0"/>
            <a:ext cx="83643" cy="6858000"/>
          </a:xfrm>
          <a:prstGeom prst="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994569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p:txBody>
          <a:bodyPr/>
          <a:lstStyle/>
          <a:p>
            <a:fld id="{8E54E379-5498-4C7B-B863-6AC4DF2DC86F}" type="slidenum">
              <a:rPr lang="fr-FR" smtClean="0"/>
              <a:t>‹N°›</a:t>
            </a:fld>
            <a:endParaRPr lang="fr-FR"/>
          </a:p>
        </p:txBody>
      </p:sp>
    </p:spTree>
    <p:extLst>
      <p:ext uri="{BB962C8B-B14F-4D97-AF65-F5344CB8AC3E}">
        <p14:creationId xmlns:p14="http://schemas.microsoft.com/office/powerpoint/2010/main" val="26282138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p>
        </p:txBody>
      </p:sp>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sz="180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4" y="3700889"/>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p>
        </p:txBody>
      </p:sp>
    </p:spTree>
    <p:extLst>
      <p:ext uri="{BB962C8B-B14F-4D97-AF65-F5344CB8AC3E}">
        <p14:creationId xmlns:p14="http://schemas.microsoft.com/office/powerpoint/2010/main" val="3869990963"/>
      </p:ext>
    </p:extLst>
  </p:cSld>
  <p:clrMapOvr>
    <a:overrideClrMapping bg1="dk1" tx1="lt1" bg2="dk2" tx2="lt2" accent1="accent1" accent2="accent2" accent3="accent3" accent4="accent4" accent5="accent5" accent6="accent6" hlink="hlink" folHlink="folHlink"/>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4" y="3700889"/>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p>
        </p:txBody>
      </p:sp>
    </p:spTree>
    <p:extLst>
      <p:ext uri="{BB962C8B-B14F-4D97-AF65-F5344CB8AC3E}">
        <p14:creationId xmlns:p14="http://schemas.microsoft.com/office/powerpoint/2010/main" val="1492207561"/>
      </p:ext>
    </p:extLst>
  </p:cSld>
  <p:clrMapOvr>
    <a:overrideClrMapping bg1="dk1" tx1="lt1" bg2="dk2" tx2="lt2" accent1="accent1" accent2="accent2" accent3="accent3" accent4="accent4" accent5="accent5" accent6="accent6" hlink="hlink" folHlink="folHlink"/>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sz="180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4" y="3700889"/>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JOUR MOIS ANNÉE</a:t>
            </a:r>
          </a:p>
        </p:txBody>
      </p:sp>
    </p:spTree>
    <p:extLst>
      <p:ext uri="{BB962C8B-B14F-4D97-AF65-F5344CB8AC3E}">
        <p14:creationId xmlns:p14="http://schemas.microsoft.com/office/powerpoint/2010/main" val="368969466"/>
      </p:ext>
    </p:extLst>
  </p:cSld>
  <p:clrMapOvr>
    <a:overrideClrMapping bg1="dk1" tx1="lt1" bg2="dk2" tx2="lt2" accent1="accent1" accent2="accent2" accent3="accent3" accent4="accent4" accent5="accent5" accent6="accent6" hlink="hlink" folHlink="folHlink"/>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321324353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85098483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54095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4808842" y="5956854"/>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6" y="2182123"/>
            <a:ext cx="9972431" cy="2281565"/>
          </a:xfrm>
          <a:prstGeom prst="rect">
            <a:avLst/>
          </a:prstGeom>
        </p:spPr>
        <p:txBody>
          <a:bodyPr anchor="t"/>
          <a:lstStyle>
            <a:lvl1pPr marL="0" algn="ctr" defTabSz="914377"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p>
        </p:txBody>
      </p:sp>
    </p:spTree>
    <p:extLst>
      <p:ext uri="{BB962C8B-B14F-4D97-AF65-F5344CB8AC3E}">
        <p14:creationId xmlns:p14="http://schemas.microsoft.com/office/powerpoint/2010/main" val="181438706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10" y="2360259"/>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lang="fr-FR"/>
              <a:t>Titre </a:t>
            </a:r>
            <a:r>
              <a:rPr lang="fr-FR" err="1"/>
              <a:t>lorem</a:t>
            </a:r>
            <a:r>
              <a:rPr lang="fr-FR"/>
              <a:t> </a:t>
            </a:r>
            <a:br>
              <a:rPr lang="fr-FR"/>
            </a:br>
            <a:r>
              <a:rPr lang="fr-FR"/>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7"/>
            <a:ext cx="2775379" cy="1998663"/>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377" rtl="0" eaLnBrk="1" latinLnBrk="0" hangingPunct="1">
              <a:lnSpc>
                <a:spcPct val="90000"/>
              </a:lnSpc>
              <a:spcBef>
                <a:spcPct val="0"/>
              </a:spcBef>
              <a:buFont typeface="+mj-lt"/>
              <a:buNone/>
            </a:pPr>
            <a:r>
              <a:rPr lang="fr-FR"/>
              <a:t>01</a:t>
            </a:r>
          </a:p>
        </p:txBody>
      </p:sp>
    </p:spTree>
    <p:extLst>
      <p:ext uri="{BB962C8B-B14F-4D97-AF65-F5344CB8AC3E}">
        <p14:creationId xmlns:p14="http://schemas.microsoft.com/office/powerpoint/2010/main" val="4172560122"/>
      </p:ext>
    </p:extLst>
  </p:cSld>
  <p:clrMapOvr>
    <a:masterClrMapping/>
  </p:clrMapOvr>
  <p:extLst>
    <p:ext uri="{DCECCB84-F9BA-43D5-87BE-67443E8EF086}">
      <p15:sldGuideLst xmlns:p15="http://schemas.microsoft.com/office/powerpoint/2012/main"/>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9"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7" y="602897"/>
            <a:ext cx="2797175" cy="1998663"/>
          </a:xfrm>
        </p:spPr>
        <p:txBody>
          <a:bodyPr/>
          <a:lstStyle>
            <a:lvl1pPr marL="0" indent="0">
              <a:buNone/>
              <a:defRPr sz="14400">
                <a:solidFill>
                  <a:schemeClr val="bg1"/>
                </a:solidFill>
              </a:defRPr>
            </a:lvl1pPr>
          </a:lstStyle>
          <a:p>
            <a:pPr lvl="0"/>
            <a:r>
              <a:rPr lang="fr-FR"/>
              <a:t>02</a:t>
            </a:r>
          </a:p>
        </p:txBody>
      </p:sp>
    </p:spTree>
    <p:extLst>
      <p:ext uri="{BB962C8B-B14F-4D97-AF65-F5344CB8AC3E}">
        <p14:creationId xmlns:p14="http://schemas.microsoft.com/office/powerpoint/2010/main" val="301216544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81" y="2360257"/>
            <a:ext cx="3784319"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3"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03</a:t>
            </a:r>
          </a:p>
        </p:txBody>
      </p:sp>
    </p:spTree>
    <p:extLst>
      <p:ext uri="{BB962C8B-B14F-4D97-AF65-F5344CB8AC3E}">
        <p14:creationId xmlns:p14="http://schemas.microsoft.com/office/powerpoint/2010/main" val="317600903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5" y="2357537"/>
            <a:ext cx="3777671" cy="2089052"/>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3"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04</a:t>
            </a:r>
          </a:p>
        </p:txBody>
      </p:sp>
    </p:spTree>
    <p:extLst>
      <p:ext uri="{BB962C8B-B14F-4D97-AF65-F5344CB8AC3E}">
        <p14:creationId xmlns:p14="http://schemas.microsoft.com/office/powerpoint/2010/main" val="254803027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5" y="2351180"/>
            <a:ext cx="3777671" cy="2095408"/>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7" y="602897"/>
            <a:ext cx="2797175"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05</a:t>
            </a:r>
          </a:p>
        </p:txBody>
      </p:sp>
    </p:spTree>
    <p:extLst>
      <p:ext uri="{BB962C8B-B14F-4D97-AF65-F5344CB8AC3E}">
        <p14:creationId xmlns:p14="http://schemas.microsoft.com/office/powerpoint/2010/main" val="286234535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5"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90" y="592138"/>
            <a:ext cx="2797175"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06</a:t>
            </a:r>
          </a:p>
        </p:txBody>
      </p:sp>
    </p:spTree>
    <p:extLst>
      <p:ext uri="{BB962C8B-B14F-4D97-AF65-F5344CB8AC3E}">
        <p14:creationId xmlns:p14="http://schemas.microsoft.com/office/powerpoint/2010/main" val="187817554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4"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90" y="592138"/>
            <a:ext cx="2808287"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07</a:t>
            </a:r>
          </a:p>
        </p:txBody>
      </p:sp>
    </p:spTree>
    <p:extLst>
      <p:ext uri="{BB962C8B-B14F-4D97-AF65-F5344CB8AC3E}">
        <p14:creationId xmlns:p14="http://schemas.microsoft.com/office/powerpoint/2010/main" val="83278444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2" y="1022400"/>
            <a:ext cx="10441975" cy="1508415"/>
          </a:xfrm>
          <a:prstGeom prst="rect">
            <a:avLst/>
          </a:prstGeom>
        </p:spPr>
        <p:txBody>
          <a:bodyPr anchor="t" anchorCtr="0"/>
          <a:lstStyle>
            <a:lvl1pPr marL="0" marR="0" indent="0" algn="l" defTabSz="914377"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133450298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8" y="1008001"/>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09763511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16F61B19-5FB1-451F-938F-D0B1FAC2BDF6}" type="slidenum">
              <a:rPr lang="fr-FR" smtClean="0"/>
              <a:pPr/>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8" y="1008001"/>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7" y="1008001"/>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Tree>
    <p:extLst>
      <p:ext uri="{BB962C8B-B14F-4D97-AF65-F5344CB8AC3E}">
        <p14:creationId xmlns:p14="http://schemas.microsoft.com/office/powerpoint/2010/main" val="181978914"/>
      </p:ext>
    </p:extLst>
  </p:cSld>
  <p:clrMapOvr>
    <a:masterClrMapping/>
  </p:clrMapOvr>
  <p:extLst>
    <p:ext uri="{DCECCB84-F9BA-43D5-87BE-67443E8EF086}">
      <p15:sldGuideLst xmlns:p15="http://schemas.microsoft.com/office/powerpoint/2012/main"/>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9" y="978414"/>
            <a:ext cx="10440987" cy="485268"/>
          </a:xfrm>
          <a:prstGeom prst="rect">
            <a:avLst/>
          </a:prstGeom>
        </p:spPr>
        <p:txBody>
          <a:bodyPr anchor="ctr"/>
          <a:lstStyle>
            <a:lvl1pPr marL="0" indent="0" algn="l" defTabSz="914377"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(1 ligne)</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838202" y="1864859"/>
            <a:ext cx="10442575" cy="4279427"/>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25455269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9"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a:t>Cliquez sur l’icône ci-dessous </a:t>
            </a:r>
            <a:br>
              <a:rPr lang="fr-FR"/>
            </a:br>
            <a:r>
              <a:rPr lang="fr-FR"/>
              <a:t>pour insérer une image</a:t>
            </a:r>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5" y="1398521"/>
            <a:ext cx="5657291" cy="1495795"/>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(3 lignes 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7" y="3083214"/>
            <a:ext cx="5657291" cy="387799"/>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(1 ligne)</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1" cy="1809751"/>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128990041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titre avec bandeau ">
    <p:spTree>
      <p:nvGrpSpPr>
        <p:cNvPr id="1" name=""/>
        <p:cNvGrpSpPr/>
        <p:nvPr/>
      </p:nvGrpSpPr>
      <p:grpSpPr>
        <a:xfrm>
          <a:off x="0" y="0"/>
          <a:ext cx="0" cy="0"/>
          <a:chOff x="0" y="0"/>
          <a:chExt cx="0" cy="0"/>
        </a:xfrm>
      </p:grpSpPr>
      <p:sp>
        <p:nvSpPr>
          <p:cNvPr id="11" name="Rectangle 10"/>
          <p:cNvSpPr/>
          <p:nvPr userDrawn="1"/>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sz="1800">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7"/>
            <a:ext cx="660400" cy="184667"/>
          </a:xfrm>
        </p:spPr>
        <p:txBody>
          <a:bodyPr/>
          <a:lstStyle/>
          <a:p>
            <a:fld id="{16F61B19-5FB1-451F-938F-D0B1FAC2BDF6}" type="slidenum">
              <a:rPr lang="fr-FR" smtClean="0"/>
              <a:pPr/>
              <a:t>‹N°›</a:t>
            </a:fld>
            <a:endParaRPr lang="fr-FR"/>
          </a:p>
        </p:txBody>
      </p:sp>
      <p:sp>
        <p:nvSpPr>
          <p:cNvPr id="15" name="Titre 1">
            <a:extLst>
              <a:ext uri="{FF2B5EF4-FFF2-40B4-BE49-F238E27FC236}">
                <a16:creationId xmlns:a16="http://schemas.microsoft.com/office/drawing/2014/main" id="{C1C5ABFC-2DD7-43C0-854B-86C3B1B7EC33}"/>
              </a:ext>
            </a:extLst>
          </p:cNvPr>
          <p:cNvSpPr txBox="1">
            <a:spLocks/>
          </p:cNvSpPr>
          <p:nvPr userDrawn="1"/>
        </p:nvSpPr>
        <p:spPr>
          <a:xfrm>
            <a:off x="5623485" y="1398523"/>
            <a:ext cx="5657291" cy="1495794"/>
          </a:xfrm>
          <a:prstGeom prst="rect">
            <a:avLst/>
          </a:prstGeom>
        </p:spPr>
        <p:txBody>
          <a:bodyPr vert="horz" wrap="square" lIns="0" tIns="0" rIns="0" bIns="0" rtlCol="0" anchor="b" anchorCtr="0">
            <a:spAutoFit/>
          </a:bodyPr>
          <a:lstStyle>
            <a:lvl1pPr algn="l" defTabSz="914400" rtl="0" eaLnBrk="1" latinLnBrk="0" hangingPunct="1">
              <a:lnSpc>
                <a:spcPct val="90000"/>
              </a:lnSpc>
              <a:spcBef>
                <a:spcPct val="0"/>
              </a:spcBef>
              <a:buNone/>
              <a:defRPr lang="fr-FR" sz="5400" b="1" kern="120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sz="5400"/>
              <a:t>Titre (3 lignes max)</a:t>
            </a:r>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7" y="3083214"/>
            <a:ext cx="5657291" cy="387799"/>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(1 ligne)</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1" cy="1809751"/>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Tree>
    <p:extLst>
      <p:ext uri="{BB962C8B-B14F-4D97-AF65-F5344CB8AC3E}">
        <p14:creationId xmlns:p14="http://schemas.microsoft.com/office/powerpoint/2010/main" val="208910941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421846974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70116459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40"/>
            <a:ext cx="9803267"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426004732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23410" y="5943602"/>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40"/>
            <a:ext cx="9803267"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280549536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18"/>
          <p:cNvSpPr txBox="1">
            <a:spLocks noGrp="1"/>
          </p:cNvSpPr>
          <p:nvPr>
            <p:ph type="title"/>
          </p:nvPr>
        </p:nvSpPr>
        <p:spPr>
          <a:xfrm>
            <a:off x="457200" y="366713"/>
            <a:ext cx="11276013" cy="443199"/>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2"/>
              </a:buClr>
              <a:buSzPts val="1800"/>
              <a:buNone/>
              <a:defRPr/>
            </a:lvl1pPr>
            <a:lvl2pPr lvl="1" algn="l">
              <a:lnSpc>
                <a:spcPct val="100000"/>
              </a:lnSpc>
              <a:spcBef>
                <a:spcPts val="120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37888718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Mockup">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8192046" y="3554703"/>
            <a:ext cx="3787085" cy="1371755"/>
          </a:xfrm>
        </p:spPr>
        <p:txBody>
          <a:bodyPr>
            <a:normAutofit/>
          </a:bodyPr>
          <a:lstStyle>
            <a:lvl1pPr>
              <a:defRPr sz="1400"/>
            </a:lvl1pPr>
          </a:lstStyle>
          <a:p>
            <a:endParaRPr lang="en-US"/>
          </a:p>
        </p:txBody>
      </p:sp>
    </p:spTree>
    <p:extLst>
      <p:ext uri="{BB962C8B-B14F-4D97-AF65-F5344CB8AC3E}">
        <p14:creationId xmlns:p14="http://schemas.microsoft.com/office/powerpoint/2010/main" val="175080764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1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8ECC9547-BEF9-44A8-B8C4-C112AADEF2EF}"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pic>
        <p:nvPicPr>
          <p:cNvPr id="11" name="Picture 2" descr="econocom - Gala IT One">
            <a:extLst>
              <a:ext uri="{FF2B5EF4-FFF2-40B4-BE49-F238E27FC236}">
                <a16:creationId xmlns:a16="http://schemas.microsoft.com/office/drawing/2014/main" id="{C4518416-2526-4417-86E4-0F582447F150}"/>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72375" y="5329366"/>
            <a:ext cx="4248088" cy="680911"/>
          </a:xfrm>
          <a:prstGeom prst="rect">
            <a:avLst/>
          </a:prstGeom>
          <a:noFill/>
          <a:extLst>
            <a:ext uri="{909E8E84-426E-40DD-AFC4-6F175D3DCCD1}">
              <a14:hiddenFill xmlns:a14="http://schemas.microsoft.com/office/drawing/2010/main">
                <a:solidFill>
                  <a:srgbClr val="FFFFFF"/>
                </a:solidFill>
              </a14:hiddenFill>
            </a:ext>
          </a:extLst>
        </p:spPr>
      </p:pic>
      <p:sp>
        <p:nvSpPr>
          <p:cNvPr id="13" name="ZoneTexte 12">
            <a:extLst>
              <a:ext uri="{FF2B5EF4-FFF2-40B4-BE49-F238E27FC236}">
                <a16:creationId xmlns:a16="http://schemas.microsoft.com/office/drawing/2014/main" id="{3F9EE9F6-4A90-4E7E-80FF-4A9ADE996310}"/>
              </a:ext>
            </a:extLst>
          </p:cNvPr>
          <p:cNvSpPr txBox="1"/>
          <p:nvPr userDrawn="1"/>
        </p:nvSpPr>
        <p:spPr>
          <a:xfrm>
            <a:off x="780447" y="1539090"/>
            <a:ext cx="3082895" cy="1446550"/>
          </a:xfrm>
          <a:prstGeom prst="rect">
            <a:avLst/>
          </a:prstGeom>
          <a:noFill/>
        </p:spPr>
        <p:txBody>
          <a:bodyPr wrap="none" rtlCol="0">
            <a:spAutoFit/>
          </a:bodyPr>
          <a:lstStyle/>
          <a:p>
            <a:r>
              <a:rPr lang="fr-FR" sz="8800" b="0">
                <a:solidFill>
                  <a:schemeClr val="bg2"/>
                </a:solidFill>
                <a:latin typeface="+mj-lt"/>
              </a:rPr>
              <a:t>2020</a:t>
            </a:r>
          </a:p>
        </p:txBody>
      </p:sp>
      <p:sp>
        <p:nvSpPr>
          <p:cNvPr id="15" name="ZoneTexte 14">
            <a:extLst>
              <a:ext uri="{FF2B5EF4-FFF2-40B4-BE49-F238E27FC236}">
                <a16:creationId xmlns:a16="http://schemas.microsoft.com/office/drawing/2014/main" id="{84C764D3-6552-468E-A02B-1CF1E9C8D804}"/>
              </a:ext>
            </a:extLst>
          </p:cNvPr>
          <p:cNvSpPr txBox="1"/>
          <p:nvPr userDrawn="1"/>
        </p:nvSpPr>
        <p:spPr>
          <a:xfrm>
            <a:off x="780449" y="2653515"/>
            <a:ext cx="9653605" cy="1107996"/>
          </a:xfrm>
          <a:prstGeom prst="rect">
            <a:avLst/>
          </a:prstGeom>
          <a:noFill/>
        </p:spPr>
        <p:txBody>
          <a:bodyPr wrap="none" rtlCol="0">
            <a:spAutoFit/>
          </a:bodyPr>
          <a:lstStyle/>
          <a:p>
            <a:r>
              <a:rPr lang="fr-FR" sz="6600" b="1">
                <a:solidFill>
                  <a:schemeClr val="bg1"/>
                </a:solidFill>
                <a:latin typeface="+mn-lt"/>
              </a:rPr>
              <a:t>Résultats semestriels</a:t>
            </a:r>
          </a:p>
        </p:txBody>
      </p:sp>
      <p:sp>
        <p:nvSpPr>
          <p:cNvPr id="16" name="ZoneTexte 15">
            <a:extLst>
              <a:ext uri="{FF2B5EF4-FFF2-40B4-BE49-F238E27FC236}">
                <a16:creationId xmlns:a16="http://schemas.microsoft.com/office/drawing/2014/main" id="{BF1A5B88-A3BA-40D4-B9A5-BFBEC7BC5600}"/>
              </a:ext>
            </a:extLst>
          </p:cNvPr>
          <p:cNvSpPr txBox="1"/>
          <p:nvPr userDrawn="1"/>
        </p:nvSpPr>
        <p:spPr>
          <a:xfrm>
            <a:off x="809023" y="4202486"/>
            <a:ext cx="4101061" cy="485775"/>
          </a:xfrm>
          <a:prstGeom prst="rect">
            <a:avLst/>
          </a:prstGeom>
          <a:noFill/>
          <a:ln w="6350">
            <a:noFill/>
          </a:ln>
        </p:spPr>
        <p:txBody>
          <a:bodyPr wrap="square" rtlCol="0" anchor="ctr">
            <a:noAutofit/>
          </a:bodyPr>
          <a:lstStyle/>
          <a:p>
            <a:pPr algn="l"/>
            <a:r>
              <a:rPr lang="fr-FR" sz="1800" b="1">
                <a:solidFill>
                  <a:schemeClr val="bg1"/>
                </a:solidFill>
                <a:latin typeface="+mn-lt"/>
              </a:rPr>
              <a:t>PRÉSENTATION DES ANALYSTES</a:t>
            </a:r>
          </a:p>
        </p:txBody>
      </p:sp>
      <p:cxnSp>
        <p:nvCxnSpPr>
          <p:cNvPr id="10" name="Connecteur droit 9">
            <a:extLst>
              <a:ext uri="{FF2B5EF4-FFF2-40B4-BE49-F238E27FC236}">
                <a16:creationId xmlns:a16="http://schemas.microsoft.com/office/drawing/2014/main" id="{47EE1F92-4A52-449A-A756-9B7A6EF2A8E5}"/>
              </a:ext>
            </a:extLst>
          </p:cNvPr>
          <p:cNvCxnSpPr>
            <a:cxnSpLocks/>
          </p:cNvCxnSpPr>
          <p:nvPr userDrawn="1"/>
        </p:nvCxnSpPr>
        <p:spPr>
          <a:xfrm>
            <a:off x="885223" y="4013561"/>
            <a:ext cx="325487"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ZoneTexte 8">
            <a:extLst>
              <a:ext uri="{FF2B5EF4-FFF2-40B4-BE49-F238E27FC236}">
                <a16:creationId xmlns:a16="http://schemas.microsoft.com/office/drawing/2014/main" id="{E20E11AD-139F-4C61-B6FD-3C3B82749E33}"/>
              </a:ext>
            </a:extLst>
          </p:cNvPr>
          <p:cNvSpPr txBox="1"/>
          <p:nvPr userDrawn="1"/>
        </p:nvSpPr>
        <p:spPr>
          <a:xfrm>
            <a:off x="809022" y="4602820"/>
            <a:ext cx="2215671" cy="338554"/>
          </a:xfrm>
          <a:prstGeom prst="rect">
            <a:avLst/>
          </a:prstGeom>
          <a:noFill/>
        </p:spPr>
        <p:txBody>
          <a:bodyPr wrap="none" rtlCol="0">
            <a:spAutoFit/>
          </a:bodyPr>
          <a:lstStyle/>
          <a:p>
            <a:r>
              <a:rPr lang="fr-FR" sz="1600" b="1">
                <a:solidFill>
                  <a:schemeClr val="accent6"/>
                </a:solidFill>
                <a:latin typeface="+mn-lt"/>
              </a:rPr>
              <a:t>10 septembre 2020</a:t>
            </a:r>
          </a:p>
        </p:txBody>
      </p:sp>
    </p:spTree>
    <p:extLst>
      <p:ext uri="{BB962C8B-B14F-4D97-AF65-F5344CB8AC3E}">
        <p14:creationId xmlns:p14="http://schemas.microsoft.com/office/powerpoint/2010/main" val="81435917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2_Vid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908128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4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8830C3B9-8E92-47F3-B5E8-5F5AFE477099}"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cxnSp>
        <p:nvCxnSpPr>
          <p:cNvPr id="7" name="Connecteur droit 6">
            <a:extLst>
              <a:ext uri="{FF2B5EF4-FFF2-40B4-BE49-F238E27FC236}">
                <a16:creationId xmlns:a16="http://schemas.microsoft.com/office/drawing/2014/main" id="{6D09028A-2189-44FE-A0BD-D0B5637D2A69}"/>
              </a:ext>
            </a:extLst>
          </p:cNvPr>
          <p:cNvCxnSpPr>
            <a:cxnSpLocks/>
          </p:cNvCxnSpPr>
          <p:nvPr userDrawn="1"/>
        </p:nvCxnSpPr>
        <p:spPr>
          <a:xfrm>
            <a:off x="1117600" y="2238375"/>
            <a:ext cx="1406525"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10">
            <a:extLst>
              <a:ext uri="{FF2B5EF4-FFF2-40B4-BE49-F238E27FC236}">
                <a16:creationId xmlns:a16="http://schemas.microsoft.com/office/drawing/2014/main" id="{542D7DBE-5638-4C22-8A61-36631DC3C4CE}"/>
              </a:ext>
            </a:extLst>
          </p:cNvPr>
          <p:cNvSpPr>
            <a:spLocks noGrp="1"/>
          </p:cNvSpPr>
          <p:nvPr>
            <p:ph type="body" sz="quarter" idx="13" hasCustomPrompt="1"/>
          </p:nvPr>
        </p:nvSpPr>
        <p:spPr>
          <a:xfrm>
            <a:off x="1248012" y="848800"/>
            <a:ext cx="1502334" cy="1421928"/>
          </a:xfrm>
        </p:spPr>
        <p:txBody>
          <a:bodyPr wrap="none" anchor="ctr">
            <a:spAutoFit/>
          </a:bodyPr>
          <a:lstStyle>
            <a:lvl1pPr marL="0" indent="0" algn="r">
              <a:buNone/>
              <a:defRPr sz="9600" b="1">
                <a:latin typeface="+mn-lt"/>
              </a:defRPr>
            </a:lvl1pPr>
            <a:lvl2pPr marL="457189" indent="0">
              <a:buNone/>
              <a:defRPr/>
            </a:lvl2pPr>
            <a:lvl3pPr marL="914377" indent="0">
              <a:buNone/>
              <a:defRPr/>
            </a:lvl3pPr>
            <a:lvl4pPr marL="1371566" indent="0">
              <a:buNone/>
              <a:defRPr/>
            </a:lvl4pPr>
            <a:lvl5pPr marL="1828754" indent="0">
              <a:buNone/>
              <a:defRPr/>
            </a:lvl5pPr>
          </a:lstStyle>
          <a:p>
            <a:pPr lvl="0"/>
            <a:r>
              <a:rPr lang="fr-FR"/>
              <a:t>01</a:t>
            </a:r>
          </a:p>
        </p:txBody>
      </p:sp>
      <p:sp>
        <p:nvSpPr>
          <p:cNvPr id="13" name="Espace réservé du texte 12">
            <a:extLst>
              <a:ext uri="{FF2B5EF4-FFF2-40B4-BE49-F238E27FC236}">
                <a16:creationId xmlns:a16="http://schemas.microsoft.com/office/drawing/2014/main" id="{0DB030D3-98D7-4F7B-AD13-DEB52CFE79D5}"/>
              </a:ext>
            </a:extLst>
          </p:cNvPr>
          <p:cNvSpPr>
            <a:spLocks noGrp="1"/>
          </p:cNvSpPr>
          <p:nvPr>
            <p:ph type="body" sz="quarter" idx="14" hasCustomPrompt="1"/>
          </p:nvPr>
        </p:nvSpPr>
        <p:spPr>
          <a:xfrm>
            <a:off x="3189010" y="1056312"/>
            <a:ext cx="8877300" cy="1976609"/>
          </a:xfrm>
        </p:spPr>
        <p:txBody>
          <a:bodyPr wrap="square">
            <a:spAutoFit/>
          </a:bodyPr>
          <a:lstStyle>
            <a:lvl1pPr marL="0" indent="0">
              <a:lnSpc>
                <a:spcPct val="80000"/>
              </a:lnSpc>
              <a:spcBef>
                <a:spcPts val="0"/>
              </a:spcBef>
              <a:buNone/>
              <a:defRPr sz="7500" b="1">
                <a:solidFill>
                  <a:schemeClr val="bg1"/>
                </a:solidFill>
              </a:defRPr>
            </a:lvl1pPr>
          </a:lstStyle>
          <a:p>
            <a:pPr lvl="0"/>
            <a:r>
              <a:rPr lang="fr-FR"/>
              <a:t>Titre </a:t>
            </a:r>
            <a:br>
              <a:rPr lang="fr-FR"/>
            </a:br>
            <a:r>
              <a:rPr lang="fr-FR"/>
              <a:t>du chapitre</a:t>
            </a:r>
          </a:p>
        </p:txBody>
      </p:sp>
    </p:spTree>
    <p:extLst>
      <p:ext uri="{BB962C8B-B14F-4D97-AF65-F5344CB8AC3E}">
        <p14:creationId xmlns:p14="http://schemas.microsoft.com/office/powerpoint/2010/main" val="195893385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a:t>
            </a:r>
            <a:r>
              <a:rPr lang="en-US" err="1"/>
              <a:t>Résultats</a:t>
            </a:r>
            <a:r>
              <a:rPr lang="en-US"/>
              <a:t> </a:t>
            </a:r>
            <a:r>
              <a:rPr lang="en-US" err="1"/>
              <a:t>Semestriels</a:t>
            </a:r>
            <a:r>
              <a:rPr lang="en-US"/>
              <a:t> 2020</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315572267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a:t>
            </a:r>
            <a:r>
              <a:rPr lang="en-US" err="1"/>
              <a:t>Résultats</a:t>
            </a:r>
            <a:r>
              <a:rPr lang="en-US"/>
              <a:t> </a:t>
            </a:r>
            <a:r>
              <a:rPr lang="en-US" err="1"/>
              <a:t>Semestriels</a:t>
            </a:r>
            <a:r>
              <a:rPr lang="en-US"/>
              <a:t> 2020</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800100" y="939800"/>
            <a:ext cx="10515600" cy="369332"/>
          </a:xfrm>
        </p:spPr>
        <p:txBody>
          <a:bodyPr>
            <a:spAutoFit/>
          </a:bodyPr>
          <a:lstStyle>
            <a:lvl1pPr marL="0" indent="0">
              <a:buNone/>
              <a:defRPr sz="2000" b="0"/>
            </a:lvl1pPr>
          </a:lstStyle>
          <a:p>
            <a:pPr lvl="0"/>
            <a:r>
              <a:rPr lang="fr-FR"/>
              <a:t>Modifiez le style du sous-titre</a:t>
            </a:r>
          </a:p>
        </p:txBody>
      </p:sp>
    </p:spTree>
    <p:extLst>
      <p:ext uri="{BB962C8B-B14F-4D97-AF65-F5344CB8AC3E}">
        <p14:creationId xmlns:p14="http://schemas.microsoft.com/office/powerpoint/2010/main" val="87754422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p:txBody>
          <a:body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3346155550"/>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blank" preserve="1">
  <p:cSld name="3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grpSp>
        <p:nvGrpSpPr>
          <p:cNvPr id="7" name="Groupe 6">
            <a:extLst>
              <a:ext uri="{FF2B5EF4-FFF2-40B4-BE49-F238E27FC236}">
                <a16:creationId xmlns:a16="http://schemas.microsoft.com/office/drawing/2014/main" id="{6D7E3387-8EC9-4161-8468-9C58D1EBBCFC}"/>
              </a:ext>
            </a:extLst>
          </p:cNvPr>
          <p:cNvGrpSpPr/>
          <p:nvPr userDrawn="1"/>
        </p:nvGrpSpPr>
        <p:grpSpPr>
          <a:xfrm>
            <a:off x="2479675" y="1872523"/>
            <a:ext cx="7550151" cy="3112957"/>
            <a:chOff x="2479675" y="1947226"/>
            <a:chExt cx="7550150" cy="3112957"/>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479675" y="3849997"/>
              <a:ext cx="7550150" cy="121018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3036094" y="1947226"/>
              <a:ext cx="6119811" cy="588431"/>
            </a:xfrm>
            <a:prstGeom prst="rect">
              <a:avLst/>
            </a:prstGeom>
            <a:noFill/>
          </p:spPr>
          <p:txBody>
            <a:bodyPr wrap="square">
              <a:spAutoFit/>
            </a:bodyPr>
            <a:lstStyle/>
            <a:p>
              <a:pPr marL="0" marR="0" lvl="0" indent="0" algn="ctr" defTabSz="914377" rtl="0" eaLnBrk="1" fontAlgn="auto" latinLnBrk="0" hangingPunct="1">
                <a:lnSpc>
                  <a:spcPct val="80000"/>
                </a:lnSpc>
                <a:spcBef>
                  <a:spcPts val="600"/>
                </a:spcBef>
                <a:spcAft>
                  <a:spcPts val="0"/>
                </a:spcAft>
                <a:buClrTx/>
                <a:buSzTx/>
                <a:buFontTx/>
                <a:buNone/>
                <a:tabLst/>
                <a:defRPr/>
              </a:pPr>
              <a:r>
                <a:rPr kumimoji="0" lang="en-US" sz="4000" b="1" i="0" u="none" strike="noStrike" kern="1200" cap="none" spc="0" normalizeH="0" baseline="0" noProof="0">
                  <a:ln>
                    <a:noFill/>
                  </a:ln>
                  <a:solidFill>
                    <a:srgbClr val="FFFFFF"/>
                  </a:solidFill>
                  <a:effectLst/>
                  <a:uLnTx/>
                  <a:uFillTx/>
                  <a:latin typeface="+mj-lt"/>
                  <a:ea typeface="+mn-ea"/>
                  <a:cs typeface="+mn-cs"/>
                </a:rPr>
                <a:t>THANK YOU</a:t>
              </a:r>
            </a:p>
          </p:txBody>
        </p:sp>
        <p:cxnSp>
          <p:nvCxnSpPr>
            <p:cNvPr id="9" name="Connecteur droit 8">
              <a:extLst>
                <a:ext uri="{FF2B5EF4-FFF2-40B4-BE49-F238E27FC236}">
                  <a16:creationId xmlns:a16="http://schemas.microsoft.com/office/drawing/2014/main" id="{4242BA8C-C7E0-408F-8F57-367E7BF61D7B}"/>
                </a:ext>
              </a:extLst>
            </p:cNvPr>
            <p:cNvCxnSpPr>
              <a:cxnSpLocks/>
            </p:cNvCxnSpPr>
            <p:nvPr userDrawn="1"/>
          </p:nvCxnSpPr>
          <p:spPr>
            <a:xfrm>
              <a:off x="5699027" y="2724150"/>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19412098"/>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6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grpSp>
        <p:nvGrpSpPr>
          <p:cNvPr id="6" name="Groupe 5">
            <a:extLst>
              <a:ext uri="{FF2B5EF4-FFF2-40B4-BE49-F238E27FC236}">
                <a16:creationId xmlns:a16="http://schemas.microsoft.com/office/drawing/2014/main" id="{A2AE9DC3-4F86-4593-879D-67EDE74B66D3}"/>
              </a:ext>
            </a:extLst>
          </p:cNvPr>
          <p:cNvGrpSpPr/>
          <p:nvPr userDrawn="1"/>
        </p:nvGrpSpPr>
        <p:grpSpPr>
          <a:xfrm>
            <a:off x="-190500" y="1468063"/>
            <a:ext cx="12573000" cy="3921876"/>
            <a:chOff x="-190500" y="1545497"/>
            <a:chExt cx="12573000" cy="3921876"/>
          </a:xfrm>
        </p:grpSpPr>
        <p:grpSp>
          <p:nvGrpSpPr>
            <p:cNvPr id="7" name="Groupe 6">
              <a:extLst>
                <a:ext uri="{FF2B5EF4-FFF2-40B4-BE49-F238E27FC236}">
                  <a16:creationId xmlns:a16="http://schemas.microsoft.com/office/drawing/2014/main" id="{6D7E3387-8EC9-4161-8468-9C58D1EBBCFC}"/>
                </a:ext>
              </a:extLst>
            </p:cNvPr>
            <p:cNvGrpSpPr/>
            <p:nvPr userDrawn="1"/>
          </p:nvGrpSpPr>
          <p:grpSpPr>
            <a:xfrm>
              <a:off x="-190500" y="1545497"/>
              <a:ext cx="12573000" cy="3921876"/>
              <a:chOff x="-190500" y="1798001"/>
              <a:chExt cx="12573000" cy="3921876"/>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377"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a:ln>
                      <a:noFill/>
                    </a:ln>
                    <a:solidFill>
                      <a:srgbClr val="FFFFFF"/>
                    </a:solidFill>
                    <a:effectLst/>
                    <a:uLnTx/>
                    <a:uFillTx/>
                    <a:latin typeface="+mj-lt"/>
                    <a:ea typeface="+mn-ea"/>
                    <a:cs typeface="+mn-cs"/>
                  </a:rPr>
                  <a:t>Q&amp;A</a:t>
                </a:r>
              </a:p>
            </p:txBody>
          </p:sp>
        </p:grpSp>
        <p:cxnSp>
          <p:nvCxnSpPr>
            <p:cNvPr id="10" name="Connecteur droit 9">
              <a:extLst>
                <a:ext uri="{FF2B5EF4-FFF2-40B4-BE49-F238E27FC236}">
                  <a16:creationId xmlns:a16="http://schemas.microsoft.com/office/drawing/2014/main" id="{4062BBA0-F3D9-4EEE-841C-A0B8911F3E78}"/>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911800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7_Vide">
    <p:bg>
      <p:bgPr>
        <a:solidFill>
          <a:schemeClr val="tx2"/>
        </a:solidFill>
        <a:effectLst/>
      </p:bgPr>
    </p:bg>
    <p:spTree>
      <p:nvGrpSpPr>
        <p:cNvPr id="1" name=""/>
        <p:cNvGrpSpPr/>
        <p:nvPr/>
      </p:nvGrpSpPr>
      <p:grpSpPr>
        <a:xfrm>
          <a:off x="0" y="0"/>
          <a:ext cx="0" cy="0"/>
          <a:chOff x="0" y="0"/>
          <a:chExt cx="0" cy="0"/>
        </a:xfrm>
      </p:grpSpPr>
      <p:grpSp>
        <p:nvGrpSpPr>
          <p:cNvPr id="9" name="Groupe 8">
            <a:extLst>
              <a:ext uri="{FF2B5EF4-FFF2-40B4-BE49-F238E27FC236}">
                <a16:creationId xmlns:a16="http://schemas.microsoft.com/office/drawing/2014/main" id="{6D90897C-F976-4E69-B629-14626215C174}"/>
              </a:ext>
            </a:extLst>
          </p:cNvPr>
          <p:cNvGrpSpPr/>
          <p:nvPr userDrawn="1"/>
        </p:nvGrpSpPr>
        <p:grpSpPr>
          <a:xfrm>
            <a:off x="-190500" y="1468063"/>
            <a:ext cx="12573000" cy="3921876"/>
            <a:chOff x="-190500" y="1545497"/>
            <a:chExt cx="12573000" cy="3921876"/>
          </a:xfrm>
        </p:grpSpPr>
        <p:grpSp>
          <p:nvGrpSpPr>
            <p:cNvPr id="11" name="Groupe 10">
              <a:extLst>
                <a:ext uri="{FF2B5EF4-FFF2-40B4-BE49-F238E27FC236}">
                  <a16:creationId xmlns:a16="http://schemas.microsoft.com/office/drawing/2014/main" id="{F2D9C601-4FF7-45C7-A6C5-FD1FAB753DCB}"/>
                </a:ext>
              </a:extLst>
            </p:cNvPr>
            <p:cNvGrpSpPr/>
            <p:nvPr userDrawn="1"/>
          </p:nvGrpSpPr>
          <p:grpSpPr>
            <a:xfrm>
              <a:off x="-190500" y="1545497"/>
              <a:ext cx="12573000" cy="3921876"/>
              <a:chOff x="-190500" y="1798001"/>
              <a:chExt cx="12573000" cy="3921876"/>
            </a:xfrm>
          </p:grpSpPr>
          <p:pic>
            <p:nvPicPr>
              <p:cNvPr id="13" name="Picture 2" descr="econocom - Gala IT One">
                <a:extLst>
                  <a:ext uri="{FF2B5EF4-FFF2-40B4-BE49-F238E27FC236}">
                    <a16:creationId xmlns:a16="http://schemas.microsoft.com/office/drawing/2014/main" id="{D2F672B1-C1FE-4A6E-B5CB-51CC80C56389}"/>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a:extLst>
                  <a:ext uri="{FF2B5EF4-FFF2-40B4-BE49-F238E27FC236}">
                    <a16:creationId xmlns:a16="http://schemas.microsoft.com/office/drawing/2014/main" id="{8A2B8B93-8E95-422E-A4A2-6B28E517BFF2}"/>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377"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a:ln>
                      <a:noFill/>
                    </a:ln>
                    <a:solidFill>
                      <a:srgbClr val="FFFFFF"/>
                    </a:solidFill>
                    <a:effectLst/>
                    <a:uLnTx/>
                    <a:uFillTx/>
                    <a:latin typeface="+mj-lt"/>
                    <a:ea typeface="+mn-ea"/>
                    <a:cs typeface="+mn-cs"/>
                  </a:rPr>
                  <a:t>Appendices</a:t>
                </a:r>
              </a:p>
            </p:txBody>
          </p:sp>
        </p:grpSp>
        <p:cxnSp>
          <p:nvCxnSpPr>
            <p:cNvPr id="12" name="Connecteur droit 11">
              <a:extLst>
                <a:ext uri="{FF2B5EF4-FFF2-40B4-BE49-F238E27FC236}">
                  <a16:creationId xmlns:a16="http://schemas.microsoft.com/office/drawing/2014/main" id="{85CAC7E8-9B3A-4086-B669-7CF8FF890BB6}"/>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2939264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blank" preserve="1">
  <p:cSld name="5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19301" y="2718929"/>
            <a:ext cx="8470900" cy="1357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40587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a:xfrm>
            <a:off x="7556500" y="6351559"/>
            <a:ext cx="4114800" cy="400110"/>
          </a:xfrm>
        </p:spPr>
        <p:txBody>
          <a:bodyPr/>
          <a:lstStyle/>
          <a:p>
            <a:r>
              <a:rPr lang="fr-FR" cap="none">
                <a:solidFill>
                  <a:schemeClr val="tx2"/>
                </a:solidFill>
              </a:rPr>
              <a:t>Sujet de la présentation – V°001 | Date – </a:t>
            </a:r>
            <a:r>
              <a:rPr lang="fr-FR" cap="none">
                <a:solidFill>
                  <a:schemeClr val="accent4"/>
                </a:solidFill>
              </a:rPr>
              <a:t>Critère de diffusion (</a:t>
            </a:r>
            <a:r>
              <a:rPr lang="fr-FR" cap="none" err="1">
                <a:solidFill>
                  <a:schemeClr val="accent4"/>
                </a:solidFill>
              </a:rPr>
              <a:t>cf.PSSI</a:t>
            </a:r>
            <a:r>
              <a:rPr lang="fr-FR" cap="none">
                <a:solidFill>
                  <a:schemeClr val="accent4"/>
                </a:solidFill>
              </a:rPr>
              <a:t>)</a:t>
            </a: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8" y="1008001"/>
            <a:ext cx="10440987" cy="4999100"/>
          </a:xfrm>
        </p:spPr>
        <p:txBody>
          <a:bodyPr/>
          <a:lstStyle>
            <a:lvl1pPr>
              <a:defRPr/>
            </a:lvl1pPr>
            <a:lvl2pPr>
              <a:defRPr/>
            </a:lvl2pPr>
            <a:lvl3pPr>
              <a:defRPr/>
            </a:lvl3pPr>
            <a:lvl4pPr>
              <a:defRPr/>
            </a:lvl4pPr>
          </a:lstStyle>
          <a:p>
            <a:pPr lvl="0"/>
            <a:r>
              <a:rPr lang="fr-FR"/>
              <a:t>Sous-titre (premier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2" y="329266"/>
            <a:ext cx="10442575" cy="480131"/>
          </a:xfrm>
        </p:spPr>
        <p:txBody>
          <a:bodyPr/>
          <a:lstStyle>
            <a:lvl1pPr>
              <a:defRPr/>
            </a:lvl1pPr>
          </a:lstStyle>
          <a:p>
            <a:r>
              <a:rPr lang="fr-FR"/>
              <a:t>Titre chapitre </a:t>
            </a:r>
          </a:p>
        </p:txBody>
      </p:sp>
    </p:spTree>
    <p:extLst>
      <p:ext uri="{BB962C8B-B14F-4D97-AF65-F5344CB8AC3E}">
        <p14:creationId xmlns:p14="http://schemas.microsoft.com/office/powerpoint/2010/main" val="412345618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DEAAB0-595D-4623-A18B-19E3EB5EBF68}"/>
              </a:ext>
            </a:extLst>
          </p:cNvPr>
          <p:cNvSpPr>
            <a:spLocks noGrp="1"/>
          </p:cNvSpPr>
          <p:nvPr>
            <p:ph type="title"/>
          </p:nvPr>
        </p:nvSpPr>
        <p:spPr>
          <a:xfrm>
            <a:off x="496033" y="365126"/>
            <a:ext cx="8011507" cy="365125"/>
          </a:xfrm>
        </p:spPr>
        <p:txBody>
          <a:bodyPr>
            <a:noAutofit/>
          </a:bodyPr>
          <a:lstStyle>
            <a:lvl1pPr>
              <a:defRPr sz="2400">
                <a:solidFill>
                  <a:srgbClr val="573EEF"/>
                </a:solidFill>
                <a:latin typeface="Montserrat Medium" panose="00000600000000000000" pitchFamily="2" charset="0"/>
              </a:defRPr>
            </a:lvl1pPr>
          </a:lstStyle>
          <a:p>
            <a:r>
              <a:rPr lang="fr-FR"/>
              <a:t>Modifiez le style du titre</a:t>
            </a:r>
          </a:p>
        </p:txBody>
      </p:sp>
      <p:sp>
        <p:nvSpPr>
          <p:cNvPr id="3" name="Espace réservé du texte 2">
            <a:extLst>
              <a:ext uri="{FF2B5EF4-FFF2-40B4-BE49-F238E27FC236}">
                <a16:creationId xmlns:a16="http://schemas.microsoft.com/office/drawing/2014/main" id="{60003CEB-A6EB-424A-9F1E-507314EF6E4F}"/>
              </a:ext>
            </a:extLst>
          </p:cNvPr>
          <p:cNvSpPr>
            <a:spLocks noGrp="1"/>
          </p:cNvSpPr>
          <p:nvPr>
            <p:ph type="body" idx="1"/>
          </p:nvPr>
        </p:nvSpPr>
        <p:spPr>
          <a:xfrm>
            <a:off x="496032" y="571896"/>
            <a:ext cx="8029141" cy="313932"/>
          </a:xfrm>
        </p:spPr>
        <p:txBody>
          <a:bodyPr wrap="square" anchor="b">
            <a:spAutoFit/>
          </a:bodyPr>
          <a:lstStyle>
            <a:lvl1pPr marL="0" indent="0">
              <a:buNone/>
              <a:defRPr sz="1600" b="0">
                <a:solidFill>
                  <a:schemeClr val="bg2">
                    <a:lumMod val="10000"/>
                  </a:schemeClr>
                </a:solidFill>
                <a:latin typeface="Montserrat Light" panose="00000400000000000000" pitchFamily="2" charset="0"/>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607763AA-7E2D-4440-9B06-98A925C7C14D}"/>
              </a:ext>
            </a:extLst>
          </p:cNvPr>
          <p:cNvSpPr>
            <a:spLocks noGrp="1"/>
          </p:cNvSpPr>
          <p:nvPr>
            <p:ph sz="half" idx="2"/>
          </p:nvPr>
        </p:nvSpPr>
        <p:spPr>
          <a:xfrm>
            <a:off x="3810001" y="1292567"/>
            <a:ext cx="7542211" cy="5009163"/>
          </a:xfrm>
        </p:spPr>
        <p:txBody>
          <a:bodyPr>
            <a:normAutofit/>
          </a:bodyPr>
          <a:lstStyle>
            <a:lvl1pPr marL="0" indent="0">
              <a:lnSpc>
                <a:spcPct val="100000"/>
              </a:lnSpc>
              <a:spcBef>
                <a:spcPts val="0"/>
              </a:spcBef>
              <a:buNone/>
              <a:defRPr sz="1800">
                <a:latin typeface="Montserrat" panose="00000500000000000000" pitchFamily="2" charset="0"/>
                <a:cs typeface="Arial" panose="020B0604020202020204" pitchFamily="34" charset="0"/>
              </a:defRPr>
            </a:lvl1pPr>
            <a:lvl2pPr marL="457189" indent="0">
              <a:lnSpc>
                <a:spcPct val="100000"/>
              </a:lnSpc>
              <a:spcBef>
                <a:spcPts val="0"/>
              </a:spcBef>
              <a:buNone/>
              <a:defRPr sz="1600">
                <a:latin typeface="Montserrat" panose="00000500000000000000" pitchFamily="2" charset="0"/>
                <a:cs typeface="Arial" panose="020B0604020202020204" pitchFamily="34" charset="0"/>
              </a:defRPr>
            </a:lvl2pPr>
            <a:lvl3pPr marL="914377" indent="0">
              <a:lnSpc>
                <a:spcPct val="100000"/>
              </a:lnSpc>
              <a:spcBef>
                <a:spcPts val="0"/>
              </a:spcBef>
              <a:buNone/>
              <a:defRPr sz="1400">
                <a:latin typeface="Montserrat" panose="00000500000000000000" pitchFamily="2" charset="0"/>
                <a:cs typeface="Arial" panose="020B0604020202020204" pitchFamily="34" charset="0"/>
              </a:defRPr>
            </a:lvl3pPr>
            <a:lvl4pPr marL="1371566" indent="0">
              <a:lnSpc>
                <a:spcPct val="100000"/>
              </a:lnSpc>
              <a:spcBef>
                <a:spcPts val="0"/>
              </a:spcBef>
              <a:buNone/>
              <a:defRPr sz="1200">
                <a:latin typeface="Montserrat" panose="00000500000000000000" pitchFamily="2" charset="0"/>
                <a:cs typeface="Arial" panose="020B0604020202020204" pitchFamily="34" charset="0"/>
              </a:defRPr>
            </a:lvl4pPr>
            <a:lvl5pPr marL="1828754" indent="0">
              <a:lnSpc>
                <a:spcPct val="100000"/>
              </a:lnSpc>
              <a:spcBef>
                <a:spcPts val="0"/>
              </a:spcBef>
              <a:buNone/>
              <a:defRPr sz="1200">
                <a:latin typeface="Montserrat" panose="00000500000000000000" pitchFamily="2" charset="0"/>
                <a:cs typeface="Arial" panose="020B0604020202020204" pitchFamily="34" charset="0"/>
              </a:defRPr>
            </a:lvl5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numéro de diapositive 8">
            <a:extLst>
              <a:ext uri="{FF2B5EF4-FFF2-40B4-BE49-F238E27FC236}">
                <a16:creationId xmlns:a16="http://schemas.microsoft.com/office/drawing/2014/main" id="{0E584E1E-CEC1-48F7-9506-57115090BA0A}"/>
              </a:ext>
            </a:extLst>
          </p:cNvPr>
          <p:cNvSpPr>
            <a:spLocks noGrp="1"/>
          </p:cNvSpPr>
          <p:nvPr>
            <p:ph type="sldNum" sz="quarter" idx="12"/>
          </p:nvPr>
        </p:nvSpPr>
        <p:spPr>
          <a:xfrm>
            <a:off x="10880401" y="6277303"/>
            <a:ext cx="1149674" cy="523220"/>
          </a:xfrm>
          <a:prstGeom prst="rect">
            <a:avLst/>
          </a:prstGeom>
        </p:spPr>
        <p:txBody>
          <a:bodyPr/>
          <a:lstStyle>
            <a:lvl1pPr>
              <a:defRPr sz="2800">
                <a:solidFill>
                  <a:srgbClr val="573EEF"/>
                </a:solidFill>
                <a:latin typeface="Montserrat Light" panose="00000400000000000000" pitchFamily="2" charset="0"/>
              </a:defRPr>
            </a:lvl1pPr>
          </a:lstStyle>
          <a:p>
            <a:pPr algn="r"/>
            <a:r>
              <a:rPr lang="fr-FR">
                <a:latin typeface="Montserrat Thin" panose="00000300000000000000" pitchFamily="2" charset="0"/>
              </a:rPr>
              <a:t>P</a:t>
            </a:r>
            <a:fld id="{183850D4-CF26-47EF-81E0-85FFAD87979F}" type="slidenum">
              <a:rPr lang="fr-FR" smtClean="0">
                <a:latin typeface="Montserrat Black" panose="00000A00000000000000" pitchFamily="2" charset="0"/>
              </a:rPr>
              <a:pPr algn="r"/>
              <a:t>‹N°›</a:t>
            </a:fld>
            <a:endParaRPr lang="fr-FR">
              <a:latin typeface="Montserrat Black" panose="00000A00000000000000" pitchFamily="2" charset="0"/>
            </a:endParaRPr>
          </a:p>
        </p:txBody>
      </p:sp>
      <p:sp>
        <p:nvSpPr>
          <p:cNvPr id="13" name="Freeform 5">
            <a:extLst>
              <a:ext uri="{FF2B5EF4-FFF2-40B4-BE49-F238E27FC236}">
                <a16:creationId xmlns:a16="http://schemas.microsoft.com/office/drawing/2014/main" id="{E0DBCC8B-5868-4B92-AAAA-EDBDC6BC1F05}"/>
              </a:ext>
            </a:extLst>
          </p:cNvPr>
          <p:cNvSpPr>
            <a:spLocks noChangeAspect="1" noEditPoints="1"/>
          </p:cNvSpPr>
          <p:nvPr userDrawn="1"/>
        </p:nvSpPr>
        <p:spPr bwMode="auto">
          <a:xfrm>
            <a:off x="9947392" y="318645"/>
            <a:ext cx="1908000" cy="1895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a:latin typeface="Arial" panose="020B0604020202020204" pitchFamily="34" charset="0"/>
              <a:cs typeface="Arial" panose="020B0604020202020204" pitchFamily="34" charset="0"/>
            </a:endParaRPr>
          </a:p>
        </p:txBody>
      </p:sp>
      <p:sp>
        <p:nvSpPr>
          <p:cNvPr id="10" name="Espace réservé du pied de page 7">
            <a:extLst>
              <a:ext uri="{FF2B5EF4-FFF2-40B4-BE49-F238E27FC236}">
                <a16:creationId xmlns:a16="http://schemas.microsoft.com/office/drawing/2014/main" id="{BA277437-B8CC-4B4F-98BB-1100DB5E2EB3}"/>
              </a:ext>
            </a:extLst>
          </p:cNvPr>
          <p:cNvSpPr>
            <a:spLocks noGrp="1"/>
          </p:cNvSpPr>
          <p:nvPr>
            <p:ph type="ftr" sz="quarter" idx="3"/>
          </p:nvPr>
        </p:nvSpPr>
        <p:spPr>
          <a:xfrm>
            <a:off x="503270" y="6356351"/>
            <a:ext cx="5029199" cy="365124"/>
          </a:xfrm>
          <a:prstGeom prst="rect">
            <a:avLst/>
          </a:prstGeom>
        </p:spPr>
        <p:txBody>
          <a:bodyPr anchor="ctr">
            <a:noAutofit/>
          </a:bodyPr>
          <a:lstStyle>
            <a:lvl1pPr>
              <a:defRPr sz="1000" b="0">
                <a:solidFill>
                  <a:srgbClr val="9A92F3"/>
                </a:solidFill>
                <a:latin typeface="Montserrat Light" panose="00000400000000000000" pitchFamily="2" charset="0"/>
              </a:defRPr>
            </a:lvl1pPr>
          </a:lstStyle>
          <a:p>
            <a:r>
              <a:rPr lang="en-US"/>
              <a:t>EDF | PERFORM lot 1 et 3 | Soutenance 03.06.2021</a:t>
            </a:r>
            <a:endParaRPr lang="fr-FR"/>
          </a:p>
        </p:txBody>
      </p:sp>
    </p:spTree>
    <p:extLst>
      <p:ext uri="{BB962C8B-B14F-4D97-AF65-F5344CB8AC3E}">
        <p14:creationId xmlns:p14="http://schemas.microsoft.com/office/powerpoint/2010/main" val="159149663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sz="1800" dirty="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4" y="3700889"/>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2769079040"/>
      </p:ext>
    </p:extLst>
  </p:cSld>
  <p:clrMapOvr>
    <a:overrideClrMapping bg1="dk1" tx1="lt1" bg2="dk2" tx2="lt2" accent1="accent1" accent2="accent2" accent3="accent3" accent4="accent4" accent5="accent5" accent6="accent6" hlink="hlink" folHlink="folHlink"/>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dirty="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4" y="3700889"/>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4285712395"/>
      </p:ext>
    </p:extLst>
  </p:cSld>
  <p:clrMapOvr>
    <a:overrideClrMapping bg1="dk1" tx1="lt1" bg2="dk2" tx2="lt2" accent1="accent1" accent2="accent2" accent3="accent3" accent4="accent4" accent5="accent5" accent6="accent6" hlink="hlink" folHlink="folHlink"/>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sz="1800" dirty="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4" y="3700889"/>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Tree>
    <p:extLst>
      <p:ext uri="{BB962C8B-B14F-4D97-AF65-F5344CB8AC3E}">
        <p14:creationId xmlns:p14="http://schemas.microsoft.com/office/powerpoint/2010/main" val="1743503068"/>
      </p:ext>
    </p:extLst>
  </p:cSld>
  <p:clrMapOvr>
    <a:overrideClrMapping bg1="dk1" tx1="lt1" bg2="dk2" tx2="lt2" accent1="accent1" accent2="accent2" accent3="accent3" accent4="accent4" accent5="accent5" accent6="accent6" hlink="hlink" folHlink="folHlink"/>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87054346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421745273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dirty="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117744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4808842" y="5956854"/>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dirty="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6" y="2182123"/>
            <a:ext cx="9972431" cy="2281565"/>
          </a:xfrm>
          <a:prstGeom prst="rect">
            <a:avLst/>
          </a:prstGeom>
        </p:spPr>
        <p:txBody>
          <a:bodyPr anchor="t"/>
          <a:lstStyle>
            <a:lvl1pPr marL="0" algn="ctr" defTabSz="914377"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endParaRPr lang="fr-FR" dirty="0"/>
          </a:p>
        </p:txBody>
      </p:sp>
    </p:spTree>
    <p:extLst>
      <p:ext uri="{BB962C8B-B14F-4D97-AF65-F5344CB8AC3E}">
        <p14:creationId xmlns:p14="http://schemas.microsoft.com/office/powerpoint/2010/main" val="334616589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10" y="2360259"/>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7"/>
            <a:ext cx="2775379" cy="1998663"/>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377"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1180510261"/>
      </p:ext>
    </p:extLst>
  </p:cSld>
  <p:clrMapOvr>
    <a:masterClrMapping/>
  </p:clrMapOvr>
  <p:extLst>
    <p:ext uri="{DCECCB84-F9BA-43D5-87BE-67443E8EF086}">
      <p15:sldGuideLst xmlns:p15="http://schemas.microsoft.com/office/powerpoint/2012/main"/>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9"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7" y="602897"/>
            <a:ext cx="2797175" cy="1998663"/>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100578901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81" y="2360257"/>
            <a:ext cx="3784319"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3"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111547642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5" y="2357537"/>
            <a:ext cx="3777671" cy="2089052"/>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3"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3953389295"/>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5" y="2351180"/>
            <a:ext cx="3777671" cy="2095408"/>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7" y="602897"/>
            <a:ext cx="2797175"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127936881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5"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90" y="592138"/>
            <a:ext cx="2797175"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2370934492"/>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4"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90" y="592138"/>
            <a:ext cx="2808287"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338007894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2" y="1022400"/>
            <a:ext cx="10441975" cy="1508415"/>
          </a:xfrm>
          <a:prstGeom prst="rect">
            <a:avLst/>
          </a:prstGeom>
        </p:spPr>
        <p:txBody>
          <a:bodyPr anchor="t" anchorCtr="0"/>
          <a:lstStyle>
            <a:lvl1pPr marL="0" marR="0" indent="0" algn="l" defTabSz="914377"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endParaRPr lang="fr-FR" dirty="0"/>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3007862938"/>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8" y="1008001"/>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20292365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16F61B19-5FB1-451F-938F-D0B1FAC2BDF6}" type="slidenum">
              <a:rPr lang="fr-FR" smtClean="0"/>
              <a:pPr/>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8" y="1008001"/>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7" y="1008001"/>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Tree>
    <p:extLst>
      <p:ext uri="{BB962C8B-B14F-4D97-AF65-F5344CB8AC3E}">
        <p14:creationId xmlns:p14="http://schemas.microsoft.com/office/powerpoint/2010/main" val="4253323071"/>
      </p:ext>
    </p:extLst>
  </p:cSld>
  <p:clrMapOvr>
    <a:masterClrMapping/>
  </p:clrMapOvr>
  <p:extLst>
    <p:ext uri="{DCECCB84-F9BA-43D5-87BE-67443E8EF086}">
      <p15:sldGuideLst xmlns:p15="http://schemas.microsoft.com/office/powerpoint/2012/main"/>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9" y="978414"/>
            <a:ext cx="10440987" cy="485268"/>
          </a:xfrm>
          <a:prstGeom prst="rect">
            <a:avLst/>
          </a:prstGeom>
        </p:spPr>
        <p:txBody>
          <a:bodyPr anchor="ctr"/>
          <a:lstStyle>
            <a:lvl1pPr marL="0" indent="0" algn="l" defTabSz="914377"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a:t>
            </a:r>
            <a:r>
              <a:rPr lang="fr-FR" dirty="0"/>
              <a:t>(</a:t>
            </a:r>
            <a:r>
              <a:rPr lang="fr-FR"/>
              <a:t>1 ligne</a:t>
            </a:r>
            <a:r>
              <a:rPr lang="fr-FR" dirty="0"/>
              <a:t>)</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1" y="1864859"/>
            <a:ext cx="9769475" cy="2774183"/>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93106059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9"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a:t>Cliquez sur l’icône ci-dessous </a:t>
            </a:r>
            <a:br>
              <a:rPr lang="fr-FR"/>
            </a:br>
            <a:r>
              <a:rPr lang="fr-FR"/>
              <a:t>pour insérer une image</a:t>
            </a:r>
            <a:endParaRPr lang="fr-FR" dirty="0"/>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5" y="1398521"/>
            <a:ext cx="5657291" cy="1495795"/>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a:t>
            </a:r>
            <a:r>
              <a:rPr lang="fr-FR" dirty="0"/>
              <a:t>(</a:t>
            </a:r>
            <a:r>
              <a:rPr lang="fr-FR"/>
              <a:t>3 lignes </a:t>
            </a:r>
            <a:r>
              <a:rPr lang="fr-FR" dirty="0"/>
              <a:t>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7" y="3083214"/>
            <a:ext cx="5657291" cy="387799"/>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a:t>
            </a:r>
            <a:r>
              <a:rPr lang="fr-FR" dirty="0"/>
              <a:t>(</a:t>
            </a:r>
            <a:r>
              <a:rPr lang="fr-FR"/>
              <a:t>1 ligne</a:t>
            </a:r>
            <a:r>
              <a:rPr lang="fr-FR" dirty="0"/>
              <a:t>)</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1" cy="1809751"/>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1553124362"/>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titre avec bandeau ">
    <p:spTree>
      <p:nvGrpSpPr>
        <p:cNvPr id="1" name=""/>
        <p:cNvGrpSpPr/>
        <p:nvPr/>
      </p:nvGrpSpPr>
      <p:grpSpPr>
        <a:xfrm>
          <a:off x="0" y="0"/>
          <a:ext cx="0" cy="0"/>
          <a:chOff x="0" y="0"/>
          <a:chExt cx="0" cy="0"/>
        </a:xfrm>
      </p:grpSpPr>
      <p:sp>
        <p:nvSpPr>
          <p:cNvPr id="11" name="Rectangle 10"/>
          <p:cNvSpPr/>
          <p:nvPr userDrawn="1"/>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sz="1800">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7"/>
            <a:ext cx="660400" cy="184667"/>
          </a:xfrm>
        </p:spPr>
        <p:txBody>
          <a:bodyPr/>
          <a:lstStyle/>
          <a:p>
            <a:fld id="{16F61B19-5FB1-451F-938F-D0B1FAC2BDF6}" type="slidenum">
              <a:rPr lang="fr-FR" smtClean="0"/>
              <a:pPr/>
              <a:t>‹N°›</a:t>
            </a:fld>
            <a:endParaRPr lang="fr-FR"/>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7" y="3083214"/>
            <a:ext cx="5657291" cy="387799"/>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1" cy="1809751"/>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7" name="Titre 1">
            <a:extLst>
              <a:ext uri="{FF2B5EF4-FFF2-40B4-BE49-F238E27FC236}">
                <a16:creationId xmlns:a16="http://schemas.microsoft.com/office/drawing/2014/main" id="{77D68B5F-174C-46C6-84B6-49CDE8A40E87}"/>
              </a:ext>
            </a:extLst>
          </p:cNvPr>
          <p:cNvSpPr>
            <a:spLocks noGrp="1"/>
          </p:cNvSpPr>
          <p:nvPr>
            <p:ph type="ctrTitle" hasCustomPrompt="1"/>
          </p:nvPr>
        </p:nvSpPr>
        <p:spPr>
          <a:xfrm>
            <a:off x="5623485" y="1398521"/>
            <a:ext cx="5657291" cy="1495795"/>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a:t>
            </a:r>
            <a:r>
              <a:rPr lang="fr-FR" dirty="0"/>
              <a:t>(</a:t>
            </a:r>
            <a:r>
              <a:rPr lang="fr-FR"/>
              <a:t>3 lignes </a:t>
            </a:r>
            <a:r>
              <a:rPr lang="fr-FR" dirty="0"/>
              <a:t>max)</a:t>
            </a:r>
          </a:p>
        </p:txBody>
      </p:sp>
    </p:spTree>
    <p:extLst>
      <p:ext uri="{BB962C8B-B14F-4D97-AF65-F5344CB8AC3E}">
        <p14:creationId xmlns:p14="http://schemas.microsoft.com/office/powerpoint/2010/main" val="1610518610"/>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endParaRPr lang="fr-FR" dirty="0"/>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32828761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420971500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40"/>
            <a:ext cx="9803267"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297677807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23410" y="5943602"/>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dirty="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40"/>
            <a:ext cx="9803267"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2226910532"/>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1_Citation fond couleur">
    <p:bg>
      <p:bgPr>
        <a:solidFill>
          <a:schemeClr val="tx1"/>
        </a:solid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B384307-C847-4921-87B8-435C0693F88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54349" y="2066546"/>
            <a:ext cx="8473699" cy="2360676"/>
          </a:xfrm>
          <a:prstGeom prst="rect">
            <a:avLst/>
          </a:prstGeom>
        </p:spPr>
      </p:pic>
    </p:spTree>
    <p:extLst>
      <p:ext uri="{BB962C8B-B14F-4D97-AF65-F5344CB8AC3E}">
        <p14:creationId xmlns:p14="http://schemas.microsoft.com/office/powerpoint/2010/main" val="654817738"/>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userDrawn="1">
  <p:cSld name="1_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a:xfrm>
            <a:off x="430213" y="6390940"/>
            <a:ext cx="8100531" cy="184665"/>
          </a:xfrm>
        </p:spPr>
        <p:txBody>
          <a:bodyPr/>
          <a:lstStyle/>
          <a:p>
            <a:r>
              <a:rPr lang="fr-FR" cap="none" dirty="0">
                <a:solidFill>
                  <a:schemeClr val="tx2"/>
                </a:solidFill>
              </a:rPr>
              <a:t>Présentation Econocom Services - 2019</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428626"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54720969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3431394849"/>
      </p:ext>
    </p:extLst>
  </p:cSld>
  <p:clrMapOvr>
    <a:overrideClrMapping bg1="dk1" tx1="lt1" bg2="dk2" tx2="lt2" accent1="accent1" accent2="accent2" accent3="accent3" accent4="accent4" accent5="accent5" accent6="accent6" hlink="hlink" folHlink="folHlink"/>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2565052607"/>
      </p:ext>
    </p:extLst>
  </p:cSld>
  <p:clrMapOvr>
    <a:overrideClrMapping bg1="dk1" tx1="lt1" bg2="dk2" tx2="lt2" accent1="accent1" accent2="accent2" accent3="accent3" accent4="accent4" accent5="accent5" accent6="accent6" hlink="hlink" folHlink="folHlink"/>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3" y="3700890"/>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Tree>
    <p:extLst>
      <p:ext uri="{BB962C8B-B14F-4D97-AF65-F5344CB8AC3E}">
        <p14:creationId xmlns:p14="http://schemas.microsoft.com/office/powerpoint/2010/main" val="1649539848"/>
      </p:ext>
    </p:extLst>
  </p:cSld>
  <p:clrMapOvr>
    <a:overrideClrMapping bg1="dk1" tx1="lt1" bg2="dk2" tx2="lt2" accent1="accent1" accent2="accent2" accent3="accent3" accent4="accent4" accent5="accent5" accent6="accent6" hlink="hlink" folHlink="folHlink"/>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19851906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Sommaire violet">
    <p:bg>
      <p:bgPr>
        <a:solidFill>
          <a:schemeClr val="tx2"/>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4014790073"/>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1324481"/>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GENERAL - merci">
    <p:bg>
      <p:bgPr>
        <a:solidFill>
          <a:schemeClr val="tx1"/>
        </a:solidFill>
        <a:effectLst/>
      </p:bgPr>
    </p:bg>
    <p:spTree>
      <p:nvGrpSpPr>
        <p:cNvPr id="1" name=""/>
        <p:cNvGrpSpPr/>
        <p:nvPr/>
      </p:nvGrpSpPr>
      <p:grpSpPr>
        <a:xfrm>
          <a:off x="0" y="0"/>
          <a:ext cx="0" cy="0"/>
          <a:chOff x="0" y="0"/>
          <a:chExt cx="0" cy="0"/>
        </a:xfrm>
      </p:grpSpPr>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4" y="2182122"/>
            <a:ext cx="9972431" cy="2281565"/>
          </a:xfrm>
          <a:prstGeom prst="rect">
            <a:avLst/>
          </a:prstGeom>
        </p:spPr>
        <p:txBody>
          <a:bodyPr anchor="t"/>
          <a:lstStyle>
            <a:lvl1pPr marL="0" algn="ctr" defTabSz="914400"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endParaRPr lang="fr-FR" dirty="0"/>
          </a:p>
        </p:txBody>
      </p:sp>
    </p:spTree>
    <p:extLst>
      <p:ext uri="{BB962C8B-B14F-4D97-AF65-F5344CB8AC3E}">
        <p14:creationId xmlns:p14="http://schemas.microsoft.com/office/powerpoint/2010/main" val="226245020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6"/>
            <a:ext cx="2775379" cy="1998662"/>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400"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3192236629"/>
      </p:ext>
    </p:extLst>
  </p:cSld>
  <p:clrMapOvr>
    <a:masterClrMapping/>
  </p:clrMapOvr>
  <p:extLst>
    <p:ext uri="{DCECCB84-F9BA-43D5-87BE-67443E8EF086}">
      <p15:sldGuideLst xmlns:p15="http://schemas.microsoft.com/office/powerpoint/2012/main"/>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7"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340521978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79" y="2360258"/>
            <a:ext cx="3784319"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2716958308"/>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3" y="2357536"/>
            <a:ext cx="3777671" cy="2089052"/>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2528660638"/>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3" y="2351180"/>
            <a:ext cx="3777671" cy="2095408"/>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1866025703"/>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3"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88" y="592138"/>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19227451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2"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1747831747"/>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0" y="1022400"/>
            <a:ext cx="10441975" cy="1508414"/>
          </a:xfrm>
          <a:prstGeom prst="rect">
            <a:avLst/>
          </a:prstGeom>
        </p:spPr>
        <p:txBody>
          <a:bodyPr anchor="t" anchorCtr="0"/>
          <a:lstStyle>
            <a:lvl1pPr marL="0" marR="0" indent="0" algn="l" defTabSz="914400"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endParaRPr lang="fr-FR" dirty="0"/>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p>
            <a:r>
              <a:rPr lang="fr-FR" cap="none">
                <a:solidFill>
                  <a:schemeClr val="tx2"/>
                </a:solidFill>
              </a:rPr>
              <a:t>Sujet de la présentation – V°001 | 27 juillet 2018</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2335692076"/>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p>
            <a:r>
              <a:rPr lang="fr-FR" cap="none">
                <a:solidFill>
                  <a:schemeClr val="tx2"/>
                </a:solidFill>
              </a:rPr>
              <a:t>Sujet de la présentation – V°001 | 27 juillet 2018</a:t>
            </a:r>
            <a:endParaRPr lang="fr-FR" cap="none" dirty="0">
              <a:solidFill>
                <a:schemeClr val="tx1"/>
              </a:solidFill>
            </a:endParaRP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7" y="1008000"/>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396792705"/>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p>
            <a:r>
              <a:rPr lang="fr-FR" cap="none">
                <a:solidFill>
                  <a:schemeClr val="tx2"/>
                </a:solidFill>
              </a:rPr>
              <a:t>Sujet de la présentation – V°001 | 27 juillet 2018</a:t>
            </a:r>
            <a:endParaRPr lang="fr-FR" cap="none" dirty="0">
              <a:solidFill>
                <a:schemeClr val="tx1"/>
              </a:solidFill>
            </a:endParaRP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16F61B19-5FB1-451F-938F-D0B1FAC2BDF6}" type="slidenum">
              <a:rPr lang="fr-FR" smtClean="0"/>
              <a:pPr/>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7"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6"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Tree>
    <p:extLst>
      <p:ext uri="{BB962C8B-B14F-4D97-AF65-F5344CB8AC3E}">
        <p14:creationId xmlns:p14="http://schemas.microsoft.com/office/powerpoint/2010/main" val="4233897436"/>
      </p:ext>
    </p:extLst>
  </p:cSld>
  <p:clrMapOvr>
    <a:masterClrMapping/>
  </p:clrMapOvr>
  <p:extLst>
    <p:ext uri="{DCECCB84-F9BA-43D5-87BE-67443E8EF086}">
      <p15:sldGuideLst xmlns:p15="http://schemas.microsoft.com/office/powerpoint/2012/main"/>
    </p:ext>
  </p:extLst>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8" y="978413"/>
            <a:ext cx="10440987" cy="485268"/>
          </a:xfrm>
          <a:prstGeom prst="rect">
            <a:avLst/>
          </a:prstGeom>
        </p:spPr>
        <p:txBody>
          <a:bodyPr anchor="ctr"/>
          <a:lstStyle>
            <a:lvl1pPr marL="0" indent="0" algn="l" defTabSz="914400"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a:t>
            </a:r>
            <a:r>
              <a:rPr lang="fr-FR" dirty="0"/>
              <a:t>(</a:t>
            </a:r>
            <a:r>
              <a:rPr lang="fr-FR"/>
              <a:t>1 ligne</a:t>
            </a:r>
            <a:r>
              <a:rPr lang="fr-FR" dirty="0"/>
              <a:t>)</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p>
            <a:r>
              <a:rPr lang="fr-FR" cap="none">
                <a:solidFill>
                  <a:schemeClr val="tx2"/>
                </a:solidFill>
              </a:rPr>
              <a:t>Sujet de la présentation – V°001 | 27 juillet 2018</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0" y="1864859"/>
            <a:ext cx="9769475" cy="2774182"/>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663765014"/>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8"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a:t>Cliquez sur l’icône ci-dessous </a:t>
            </a:r>
            <a:br>
              <a:rPr lang="fr-FR"/>
            </a:br>
            <a:r>
              <a:rPr lang="fr-FR"/>
              <a:t>pour insérer une image</a:t>
            </a:r>
            <a:endParaRPr lang="fr-FR" dirty="0"/>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a:t>
            </a:r>
            <a:r>
              <a:rPr lang="fr-FR" dirty="0"/>
              <a:t>(</a:t>
            </a:r>
            <a:r>
              <a:rPr lang="fr-FR"/>
              <a:t>3 lignes </a:t>
            </a:r>
            <a:r>
              <a:rPr lang="fr-FR" dirty="0"/>
              <a:t>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a:t>
            </a:r>
            <a:r>
              <a:rPr lang="fr-FR" dirty="0"/>
              <a:t>(</a:t>
            </a:r>
            <a:r>
              <a:rPr lang="fr-FR"/>
              <a:t>1 ligne</a:t>
            </a:r>
            <a:r>
              <a:rPr lang="fr-FR" dirty="0"/>
              <a:t>)</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301940704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titre avec bandeau ">
    <p:spTree>
      <p:nvGrpSpPr>
        <p:cNvPr id="1" name=""/>
        <p:cNvGrpSpPr/>
        <p:nvPr/>
      </p:nvGrpSpPr>
      <p:grpSpPr>
        <a:xfrm>
          <a:off x="0" y="0"/>
          <a:ext cx="0" cy="0"/>
          <a:chOff x="0" y="0"/>
          <a:chExt cx="0" cy="0"/>
        </a:xfrm>
      </p:grpSpPr>
      <p:sp>
        <p:nvSpPr>
          <p:cNvPr id="11" name="Rectangle 10"/>
          <p:cNvSpPr/>
          <p:nvPr userDrawn="1"/>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9084666"/>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endParaRPr lang="fr-FR" dirty="0"/>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p>
            <a:r>
              <a:rPr lang="fr-FR" cap="none">
                <a:solidFill>
                  <a:schemeClr val="tx2"/>
                </a:solidFill>
              </a:rPr>
              <a:t>Sujet de la présentation – V°001 | 27 juillet 2018</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28358422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p>
            <a:r>
              <a:rPr lang="fr-FR" cap="none">
                <a:solidFill>
                  <a:schemeClr val="tx2"/>
                </a:solidFill>
              </a:rPr>
              <a:t>Sujet de la présentation – V°001 | 27 juillet 2018</a:t>
            </a:r>
            <a:endParaRPr lang="fr-FR" cap="none" dirty="0">
              <a:solidFill>
                <a:schemeClr val="tx1"/>
              </a:solidFill>
            </a:endParaRP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943581440"/>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362942568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23409" y="5943600"/>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3878981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26" Type="http://schemas.openxmlformats.org/officeDocument/2006/relationships/slideLayout" Target="../slideLayouts/slideLayout59.xml"/><Relationship Id="rId3" Type="http://schemas.openxmlformats.org/officeDocument/2006/relationships/slideLayout" Target="../slideLayouts/slideLayout36.xml"/><Relationship Id="rId21" Type="http://schemas.openxmlformats.org/officeDocument/2006/relationships/slideLayout" Target="../slideLayouts/slideLayout54.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5" Type="http://schemas.openxmlformats.org/officeDocument/2006/relationships/slideLayout" Target="../slideLayouts/slideLayout58.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slideLayout" Target="../slideLayouts/slideLayout53.xml"/><Relationship Id="rId29" Type="http://schemas.openxmlformats.org/officeDocument/2006/relationships/slideLayout" Target="../slideLayouts/slideLayout62.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24" Type="http://schemas.openxmlformats.org/officeDocument/2006/relationships/slideLayout" Target="../slideLayouts/slideLayout57.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23" Type="http://schemas.openxmlformats.org/officeDocument/2006/relationships/slideLayout" Target="../slideLayouts/slideLayout56.xml"/><Relationship Id="rId28" Type="http://schemas.openxmlformats.org/officeDocument/2006/relationships/slideLayout" Target="../slideLayouts/slideLayout61.xml"/><Relationship Id="rId10" Type="http://schemas.openxmlformats.org/officeDocument/2006/relationships/slideLayout" Target="../slideLayouts/slideLayout43.xml"/><Relationship Id="rId19" Type="http://schemas.openxmlformats.org/officeDocument/2006/relationships/slideLayout" Target="../slideLayouts/slideLayout52.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 Id="rId22" Type="http://schemas.openxmlformats.org/officeDocument/2006/relationships/slideLayout" Target="../slideLayouts/slideLayout55.xml"/><Relationship Id="rId27" Type="http://schemas.openxmlformats.org/officeDocument/2006/relationships/slideLayout" Target="../slideLayouts/slideLayout60.xml"/><Relationship Id="rId30"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18" Type="http://schemas.openxmlformats.org/officeDocument/2006/relationships/slideLayout" Target="../slideLayouts/slideLayout80.xml"/><Relationship Id="rId26" Type="http://schemas.openxmlformats.org/officeDocument/2006/relationships/slideLayout" Target="../slideLayouts/slideLayout88.xml"/><Relationship Id="rId3" Type="http://schemas.openxmlformats.org/officeDocument/2006/relationships/slideLayout" Target="../slideLayouts/slideLayout65.xml"/><Relationship Id="rId21" Type="http://schemas.openxmlformats.org/officeDocument/2006/relationships/slideLayout" Target="../slideLayouts/slideLayout83.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slideLayout" Target="../slideLayouts/slideLayout79.xml"/><Relationship Id="rId25" Type="http://schemas.openxmlformats.org/officeDocument/2006/relationships/slideLayout" Target="../slideLayouts/slideLayout87.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20" Type="http://schemas.openxmlformats.org/officeDocument/2006/relationships/slideLayout" Target="../slideLayouts/slideLayout82.xml"/><Relationship Id="rId29" Type="http://schemas.openxmlformats.org/officeDocument/2006/relationships/slideLayout" Target="../slideLayouts/slideLayout91.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24" Type="http://schemas.openxmlformats.org/officeDocument/2006/relationships/slideLayout" Target="../slideLayouts/slideLayout86.xml"/><Relationship Id="rId32" Type="http://schemas.openxmlformats.org/officeDocument/2006/relationships/theme" Target="../theme/theme5.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23" Type="http://schemas.openxmlformats.org/officeDocument/2006/relationships/slideLayout" Target="../slideLayouts/slideLayout85.xml"/><Relationship Id="rId28" Type="http://schemas.openxmlformats.org/officeDocument/2006/relationships/slideLayout" Target="../slideLayouts/slideLayout90.xml"/><Relationship Id="rId10" Type="http://schemas.openxmlformats.org/officeDocument/2006/relationships/slideLayout" Target="../slideLayouts/slideLayout72.xml"/><Relationship Id="rId19" Type="http://schemas.openxmlformats.org/officeDocument/2006/relationships/slideLayout" Target="../slideLayouts/slideLayout81.xml"/><Relationship Id="rId31" Type="http://schemas.openxmlformats.org/officeDocument/2006/relationships/slideLayout" Target="../slideLayouts/slideLayout93.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 Id="rId22" Type="http://schemas.openxmlformats.org/officeDocument/2006/relationships/slideLayout" Target="../slideLayouts/slideLayout84.xml"/><Relationship Id="rId27" Type="http://schemas.openxmlformats.org/officeDocument/2006/relationships/slideLayout" Target="../slideLayouts/slideLayout89.xml"/><Relationship Id="rId30" Type="http://schemas.openxmlformats.org/officeDocument/2006/relationships/slideLayout" Target="../slideLayouts/slideLayout9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01.xml"/><Relationship Id="rId13" Type="http://schemas.openxmlformats.org/officeDocument/2006/relationships/slideLayout" Target="../slideLayouts/slideLayout106.xml"/><Relationship Id="rId18" Type="http://schemas.openxmlformats.org/officeDocument/2006/relationships/slideLayout" Target="../slideLayouts/slideLayout111.xml"/><Relationship Id="rId26" Type="http://schemas.openxmlformats.org/officeDocument/2006/relationships/slideLayout" Target="../slideLayouts/slideLayout119.xml"/><Relationship Id="rId3" Type="http://schemas.openxmlformats.org/officeDocument/2006/relationships/slideLayout" Target="../slideLayouts/slideLayout96.xml"/><Relationship Id="rId21" Type="http://schemas.openxmlformats.org/officeDocument/2006/relationships/slideLayout" Target="../slideLayouts/slideLayout114.xml"/><Relationship Id="rId7" Type="http://schemas.openxmlformats.org/officeDocument/2006/relationships/slideLayout" Target="../slideLayouts/slideLayout100.xml"/><Relationship Id="rId12" Type="http://schemas.openxmlformats.org/officeDocument/2006/relationships/slideLayout" Target="../slideLayouts/slideLayout105.xml"/><Relationship Id="rId17" Type="http://schemas.openxmlformats.org/officeDocument/2006/relationships/slideLayout" Target="../slideLayouts/slideLayout110.xml"/><Relationship Id="rId25" Type="http://schemas.openxmlformats.org/officeDocument/2006/relationships/slideLayout" Target="../slideLayouts/slideLayout118.xml"/><Relationship Id="rId2" Type="http://schemas.openxmlformats.org/officeDocument/2006/relationships/slideLayout" Target="../slideLayouts/slideLayout95.xml"/><Relationship Id="rId16" Type="http://schemas.openxmlformats.org/officeDocument/2006/relationships/slideLayout" Target="../slideLayouts/slideLayout109.xml"/><Relationship Id="rId20" Type="http://schemas.openxmlformats.org/officeDocument/2006/relationships/slideLayout" Target="../slideLayouts/slideLayout113.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24" Type="http://schemas.openxmlformats.org/officeDocument/2006/relationships/slideLayout" Target="../slideLayouts/slideLayout117.xml"/><Relationship Id="rId5" Type="http://schemas.openxmlformats.org/officeDocument/2006/relationships/slideLayout" Target="../slideLayouts/slideLayout98.xml"/><Relationship Id="rId15" Type="http://schemas.openxmlformats.org/officeDocument/2006/relationships/slideLayout" Target="../slideLayouts/slideLayout108.xml"/><Relationship Id="rId23" Type="http://schemas.openxmlformats.org/officeDocument/2006/relationships/slideLayout" Target="../slideLayouts/slideLayout116.xml"/><Relationship Id="rId10" Type="http://schemas.openxmlformats.org/officeDocument/2006/relationships/slideLayout" Target="../slideLayouts/slideLayout103.xml"/><Relationship Id="rId19" Type="http://schemas.openxmlformats.org/officeDocument/2006/relationships/slideLayout" Target="../slideLayouts/slideLayout112.xml"/><Relationship Id="rId4" Type="http://schemas.openxmlformats.org/officeDocument/2006/relationships/slideLayout" Target="../slideLayouts/slideLayout97.xml"/><Relationship Id="rId9" Type="http://schemas.openxmlformats.org/officeDocument/2006/relationships/slideLayout" Target="../slideLayouts/slideLayout102.xml"/><Relationship Id="rId14" Type="http://schemas.openxmlformats.org/officeDocument/2006/relationships/slideLayout" Target="../slideLayouts/slideLayout107.xml"/><Relationship Id="rId22" Type="http://schemas.openxmlformats.org/officeDocument/2006/relationships/slideLayout" Target="../slideLayouts/slideLayout115.xml"/><Relationship Id="rId27"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theme" Target="../theme/theme7.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2" Type="http://schemas.openxmlformats.org/officeDocument/2006/relationships/slideLayout" Target="../slideLayouts/slideLayout121.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39.xml"/><Relationship Id="rId13" Type="http://schemas.openxmlformats.org/officeDocument/2006/relationships/slideLayout" Target="../slideLayouts/slideLayout144.xml"/><Relationship Id="rId18" Type="http://schemas.openxmlformats.org/officeDocument/2006/relationships/slideLayout" Target="../slideLayouts/slideLayout149.xml"/><Relationship Id="rId26" Type="http://schemas.openxmlformats.org/officeDocument/2006/relationships/slideLayout" Target="../slideLayouts/slideLayout157.xml"/><Relationship Id="rId3" Type="http://schemas.openxmlformats.org/officeDocument/2006/relationships/slideLayout" Target="../slideLayouts/slideLayout134.xml"/><Relationship Id="rId21" Type="http://schemas.openxmlformats.org/officeDocument/2006/relationships/slideLayout" Target="../slideLayouts/slideLayout152.xml"/><Relationship Id="rId7" Type="http://schemas.openxmlformats.org/officeDocument/2006/relationships/slideLayout" Target="../slideLayouts/slideLayout138.xml"/><Relationship Id="rId12" Type="http://schemas.openxmlformats.org/officeDocument/2006/relationships/slideLayout" Target="../slideLayouts/slideLayout143.xml"/><Relationship Id="rId17" Type="http://schemas.openxmlformats.org/officeDocument/2006/relationships/slideLayout" Target="../slideLayouts/slideLayout148.xml"/><Relationship Id="rId25" Type="http://schemas.openxmlformats.org/officeDocument/2006/relationships/slideLayout" Target="../slideLayouts/slideLayout156.xml"/><Relationship Id="rId2" Type="http://schemas.openxmlformats.org/officeDocument/2006/relationships/slideLayout" Target="../slideLayouts/slideLayout133.xml"/><Relationship Id="rId16" Type="http://schemas.openxmlformats.org/officeDocument/2006/relationships/slideLayout" Target="../slideLayouts/slideLayout147.xml"/><Relationship Id="rId20" Type="http://schemas.openxmlformats.org/officeDocument/2006/relationships/slideLayout" Target="../slideLayouts/slideLayout151.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24" Type="http://schemas.openxmlformats.org/officeDocument/2006/relationships/slideLayout" Target="../slideLayouts/slideLayout155.xml"/><Relationship Id="rId5" Type="http://schemas.openxmlformats.org/officeDocument/2006/relationships/slideLayout" Target="../slideLayouts/slideLayout136.xml"/><Relationship Id="rId15" Type="http://schemas.openxmlformats.org/officeDocument/2006/relationships/slideLayout" Target="../slideLayouts/slideLayout146.xml"/><Relationship Id="rId23" Type="http://schemas.openxmlformats.org/officeDocument/2006/relationships/slideLayout" Target="../slideLayouts/slideLayout154.xml"/><Relationship Id="rId10" Type="http://schemas.openxmlformats.org/officeDocument/2006/relationships/slideLayout" Target="../slideLayouts/slideLayout141.xml"/><Relationship Id="rId19" Type="http://schemas.openxmlformats.org/officeDocument/2006/relationships/slideLayout" Target="../slideLayouts/slideLayout150.xml"/><Relationship Id="rId4" Type="http://schemas.openxmlformats.org/officeDocument/2006/relationships/slideLayout" Target="../slideLayouts/slideLayout135.xml"/><Relationship Id="rId9" Type="http://schemas.openxmlformats.org/officeDocument/2006/relationships/slideLayout" Target="../slideLayouts/slideLayout140.xml"/><Relationship Id="rId14" Type="http://schemas.openxmlformats.org/officeDocument/2006/relationships/slideLayout" Target="../slideLayouts/slideLayout145.xml"/><Relationship Id="rId22" Type="http://schemas.openxmlformats.org/officeDocument/2006/relationships/slideLayout" Target="../slideLayouts/slideLayout153.xml"/><Relationship Id="rId27"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65.xml"/><Relationship Id="rId13" Type="http://schemas.openxmlformats.org/officeDocument/2006/relationships/slideLayout" Target="../slideLayouts/slideLayout170.xml"/><Relationship Id="rId18" Type="http://schemas.openxmlformats.org/officeDocument/2006/relationships/slideLayout" Target="../slideLayouts/slideLayout175.xml"/><Relationship Id="rId3" Type="http://schemas.openxmlformats.org/officeDocument/2006/relationships/slideLayout" Target="../slideLayouts/slideLayout160.xml"/><Relationship Id="rId21" Type="http://schemas.openxmlformats.org/officeDocument/2006/relationships/slideLayout" Target="../slideLayouts/slideLayout178.xml"/><Relationship Id="rId7" Type="http://schemas.openxmlformats.org/officeDocument/2006/relationships/slideLayout" Target="../slideLayouts/slideLayout164.xml"/><Relationship Id="rId12" Type="http://schemas.openxmlformats.org/officeDocument/2006/relationships/slideLayout" Target="../slideLayouts/slideLayout169.xml"/><Relationship Id="rId17" Type="http://schemas.openxmlformats.org/officeDocument/2006/relationships/slideLayout" Target="../slideLayouts/slideLayout174.xml"/><Relationship Id="rId25" Type="http://schemas.openxmlformats.org/officeDocument/2006/relationships/theme" Target="../theme/theme9.xml"/><Relationship Id="rId2" Type="http://schemas.openxmlformats.org/officeDocument/2006/relationships/slideLayout" Target="../slideLayouts/slideLayout159.xml"/><Relationship Id="rId16" Type="http://schemas.openxmlformats.org/officeDocument/2006/relationships/slideLayout" Target="../slideLayouts/slideLayout173.xml"/><Relationship Id="rId20" Type="http://schemas.openxmlformats.org/officeDocument/2006/relationships/slideLayout" Target="../slideLayouts/slideLayout177.xml"/><Relationship Id="rId1" Type="http://schemas.openxmlformats.org/officeDocument/2006/relationships/slideLayout" Target="../slideLayouts/slideLayout158.xml"/><Relationship Id="rId6" Type="http://schemas.openxmlformats.org/officeDocument/2006/relationships/slideLayout" Target="../slideLayouts/slideLayout163.xml"/><Relationship Id="rId11" Type="http://schemas.openxmlformats.org/officeDocument/2006/relationships/slideLayout" Target="../slideLayouts/slideLayout168.xml"/><Relationship Id="rId24" Type="http://schemas.openxmlformats.org/officeDocument/2006/relationships/slideLayout" Target="../slideLayouts/slideLayout181.xml"/><Relationship Id="rId5" Type="http://schemas.openxmlformats.org/officeDocument/2006/relationships/slideLayout" Target="../slideLayouts/slideLayout162.xml"/><Relationship Id="rId15" Type="http://schemas.openxmlformats.org/officeDocument/2006/relationships/slideLayout" Target="../slideLayouts/slideLayout172.xml"/><Relationship Id="rId23" Type="http://schemas.openxmlformats.org/officeDocument/2006/relationships/slideLayout" Target="../slideLayouts/slideLayout180.xml"/><Relationship Id="rId10" Type="http://schemas.openxmlformats.org/officeDocument/2006/relationships/slideLayout" Target="../slideLayouts/slideLayout167.xml"/><Relationship Id="rId19" Type="http://schemas.openxmlformats.org/officeDocument/2006/relationships/slideLayout" Target="../slideLayouts/slideLayout176.xml"/><Relationship Id="rId4" Type="http://schemas.openxmlformats.org/officeDocument/2006/relationships/slideLayout" Target="../slideLayouts/slideLayout161.xml"/><Relationship Id="rId9" Type="http://schemas.openxmlformats.org/officeDocument/2006/relationships/slideLayout" Target="../slideLayouts/slideLayout166.xml"/><Relationship Id="rId14" Type="http://schemas.openxmlformats.org/officeDocument/2006/relationships/slideLayout" Target="../slideLayouts/slideLayout171.xml"/><Relationship Id="rId22" Type="http://schemas.openxmlformats.org/officeDocument/2006/relationships/slideLayout" Target="../slideLayouts/slideLayout17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F6DF6BC-4EFC-4E12-B3D8-D66CD6C0DC0E}"/>
              </a:ext>
            </a:extLst>
          </p:cNvPr>
          <p:cNvSpPr>
            <a:spLocks noGrp="1"/>
          </p:cNvSpPr>
          <p:nvPr>
            <p:ph type="title"/>
          </p:nvPr>
        </p:nvSpPr>
        <p:spPr>
          <a:xfrm>
            <a:off x="347241" y="359578"/>
            <a:ext cx="11497518" cy="480131"/>
          </a:xfrm>
          <a:prstGeom prst="rect">
            <a:avLst/>
          </a:prstGeom>
        </p:spPr>
        <p:txBody>
          <a:bodyPr vert="horz" wrap="square" lIns="91440" tIns="45720" rIns="91440" bIns="45720" rtlCol="0" anchor="t">
            <a:spAutoFit/>
          </a:bodyPr>
          <a:lstStyle/>
          <a:p>
            <a:r>
              <a:rPr lang="fr-FR" dirty="0"/>
              <a:t>Modifiez le style du titre</a:t>
            </a:r>
          </a:p>
        </p:txBody>
      </p:sp>
      <p:sp>
        <p:nvSpPr>
          <p:cNvPr id="3" name="Espace réservé du texte 2">
            <a:extLst>
              <a:ext uri="{FF2B5EF4-FFF2-40B4-BE49-F238E27FC236}">
                <a16:creationId xmlns:a16="http://schemas.microsoft.com/office/drawing/2014/main" id="{C715B483-4868-4080-B4EA-A56A2D79F4A9}"/>
              </a:ext>
            </a:extLst>
          </p:cNvPr>
          <p:cNvSpPr>
            <a:spLocks noGrp="1"/>
          </p:cNvSpPr>
          <p:nvPr>
            <p:ph type="body" idx="1"/>
          </p:nvPr>
        </p:nvSpPr>
        <p:spPr>
          <a:xfrm>
            <a:off x="347241" y="1825625"/>
            <a:ext cx="11497518"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7891EC68-F106-4F25-922D-EB5EF351C1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903CF9-596F-491D-82C6-33D8AB4E0C46}" type="datetimeFigureOut">
              <a:rPr lang="fr-FR" smtClean="0"/>
              <a:t>10/03/2022</a:t>
            </a:fld>
            <a:endParaRPr lang="fr-FR"/>
          </a:p>
        </p:txBody>
      </p:sp>
      <p:sp>
        <p:nvSpPr>
          <p:cNvPr id="5" name="Espace réservé du pied de page 4">
            <a:extLst>
              <a:ext uri="{FF2B5EF4-FFF2-40B4-BE49-F238E27FC236}">
                <a16:creationId xmlns:a16="http://schemas.microsoft.com/office/drawing/2014/main" id="{EDA04825-3DA3-4BF3-B467-EF0209CA71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8328FE9-530B-443A-A849-9F6DF720E6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4FCFAC-D044-4DE5-B26C-263720859887}" type="slidenum">
              <a:rPr lang="fr-FR" smtClean="0"/>
              <a:t>‹N°›</a:t>
            </a:fld>
            <a:endParaRPr lang="fr-FR"/>
          </a:p>
        </p:txBody>
      </p:sp>
    </p:spTree>
    <p:extLst>
      <p:ext uri="{BB962C8B-B14F-4D97-AF65-F5344CB8AC3E}">
        <p14:creationId xmlns:p14="http://schemas.microsoft.com/office/powerpoint/2010/main" val="259211121"/>
      </p:ext>
    </p:extLst>
  </p:cSld>
  <p:clrMap bg1="lt1" tx1="dk1" bg2="lt2" tx2="dk2" accent1="accent1" accent2="accent2" accent3="accent3" accent4="accent4" accent5="accent5" accent6="accent6" hlink="hlink" folHlink="folHlink"/>
  <p:sldLayoutIdLst>
    <p:sldLayoutId id="2147483660" r:id="rId1"/>
    <p:sldLayoutId id="2147483665" r:id="rId2"/>
    <p:sldLayoutId id="2147483654" r:id="rId3"/>
    <p:sldLayoutId id="2147483663" r:id="rId4"/>
    <p:sldLayoutId id="2147483664" r:id="rId5"/>
    <p:sldLayoutId id="2147483661" r:id="rId6"/>
    <p:sldLayoutId id="2147483662" r:id="rId7"/>
    <p:sldLayoutId id="2147483655" r:id="rId8"/>
    <p:sldLayoutId id="2147483792" r:id="rId9"/>
    <p:sldLayoutId id="2147483821" r:id="rId10"/>
  </p:sldLayoutIdLst>
  <p:txStyles>
    <p:title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5086362-801E-4E65-90D3-B4B7816E92B1}"/>
              </a:ext>
            </a:extLst>
          </p:cNvPr>
          <p:cNvSpPr>
            <a:spLocks noGrp="1"/>
          </p:cNvSpPr>
          <p:nvPr>
            <p:ph type="title"/>
          </p:nvPr>
        </p:nvSpPr>
        <p:spPr>
          <a:xfrm>
            <a:off x="508376" y="502091"/>
            <a:ext cx="10515600" cy="480131"/>
          </a:xfrm>
          <a:prstGeom prst="rect">
            <a:avLst/>
          </a:prstGeom>
        </p:spPr>
        <p:txBody>
          <a:bodyPr vert="horz" wrap="square" lIns="91440" tIns="45720" rIns="91440" bIns="45720" rtlCol="0" anchor="t">
            <a:spAutoFit/>
          </a:bodyPr>
          <a:lstStyle/>
          <a:p>
            <a:r>
              <a:rPr lang="fr-FR"/>
              <a:t>Modifiez le style du titre</a:t>
            </a:r>
          </a:p>
        </p:txBody>
      </p:sp>
      <p:sp>
        <p:nvSpPr>
          <p:cNvPr id="3" name="Espace réservé du texte 2">
            <a:extLst>
              <a:ext uri="{FF2B5EF4-FFF2-40B4-BE49-F238E27FC236}">
                <a16:creationId xmlns:a16="http://schemas.microsoft.com/office/drawing/2014/main" id="{56535FAB-6539-4617-B216-CEA5C0F23260}"/>
              </a:ext>
            </a:extLst>
          </p:cNvPr>
          <p:cNvSpPr>
            <a:spLocks noGrp="1"/>
          </p:cNvSpPr>
          <p:nvPr>
            <p:ph type="body" idx="1"/>
          </p:nvPr>
        </p:nvSpPr>
        <p:spPr>
          <a:xfrm>
            <a:off x="508376"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16D70D11-D034-48D4-8DA7-32E854A1CF0E}"/>
              </a:ext>
            </a:extLst>
          </p:cNvPr>
          <p:cNvSpPr>
            <a:spLocks noGrp="1"/>
          </p:cNvSpPr>
          <p:nvPr>
            <p:ph type="ftr" sz="quarter" idx="3"/>
          </p:nvPr>
        </p:nvSpPr>
        <p:spPr>
          <a:xfrm>
            <a:off x="7556500" y="6428502"/>
            <a:ext cx="4114800" cy="246221"/>
          </a:xfrm>
          <a:prstGeom prst="rect">
            <a:avLst/>
          </a:prstGeom>
        </p:spPr>
        <p:txBody>
          <a:bodyPr vert="horz" lIns="91440" tIns="45720" rIns="91440" bIns="45720" rtlCol="0" anchor="ctr">
            <a:spAutoFit/>
          </a:bodyPr>
          <a:lstStyle>
            <a:lvl1pPr algn="r">
              <a:defRPr sz="1000">
                <a:solidFill>
                  <a:schemeClr val="bg2"/>
                </a:solidFill>
                <a:latin typeface="+mn-lt"/>
              </a:defRPr>
            </a:lvl1pPr>
          </a:lstStyle>
          <a:p>
            <a:r>
              <a:rPr lang="en-US"/>
              <a:t>Econocom – Résultats Semestriels 2021</a:t>
            </a:r>
            <a:endParaRPr lang="fr-FR"/>
          </a:p>
        </p:txBody>
      </p:sp>
      <p:sp>
        <p:nvSpPr>
          <p:cNvPr id="6" name="Espace réservé du numéro de diapositive 5">
            <a:extLst>
              <a:ext uri="{FF2B5EF4-FFF2-40B4-BE49-F238E27FC236}">
                <a16:creationId xmlns:a16="http://schemas.microsoft.com/office/drawing/2014/main" id="{5B7C8B4C-A411-43CC-BF5F-23DF00A2EEAB}"/>
              </a:ext>
            </a:extLst>
          </p:cNvPr>
          <p:cNvSpPr>
            <a:spLocks noGrp="1"/>
          </p:cNvSpPr>
          <p:nvPr>
            <p:ph type="sldNum" sz="quarter" idx="4"/>
          </p:nvPr>
        </p:nvSpPr>
        <p:spPr>
          <a:xfrm>
            <a:off x="11702028" y="6428502"/>
            <a:ext cx="401072" cy="246221"/>
          </a:xfrm>
          <a:prstGeom prst="rect">
            <a:avLst/>
          </a:prstGeom>
        </p:spPr>
        <p:txBody>
          <a:bodyPr vert="horz" wrap="none" lIns="91440" tIns="45720" rIns="91440" bIns="45720" rtlCol="0" anchor="ctr">
            <a:spAutoFit/>
          </a:bodyPr>
          <a:lstStyle>
            <a:lvl1pPr algn="r">
              <a:defRPr sz="1000">
                <a:solidFill>
                  <a:schemeClr val="bg1">
                    <a:lumMod val="50000"/>
                  </a:schemeClr>
                </a:solidFill>
                <a:latin typeface="+mn-lt"/>
              </a:defRPr>
            </a:lvl1pPr>
          </a:lstStyle>
          <a:p>
            <a:fld id="{5C309A02-F99E-41B1-8C8C-26A006E55CE6}" type="slidenum">
              <a:rPr lang="fr-FR" smtClean="0"/>
              <a:pPr/>
              <a:t>‹N°›</a:t>
            </a:fld>
            <a:endParaRPr lang="fr-FR"/>
          </a:p>
        </p:txBody>
      </p:sp>
    </p:spTree>
    <p:extLst>
      <p:ext uri="{BB962C8B-B14F-4D97-AF65-F5344CB8AC3E}">
        <p14:creationId xmlns:p14="http://schemas.microsoft.com/office/powerpoint/2010/main" val="206921438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793" r:id="rId12"/>
  </p:sldLayoutIdLst>
  <p:hf hdr="0" dt="0"/>
  <p:txStyles>
    <p:title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5086362-801E-4E65-90D3-B4B7816E92B1}"/>
              </a:ext>
            </a:extLst>
          </p:cNvPr>
          <p:cNvSpPr>
            <a:spLocks noGrp="1"/>
          </p:cNvSpPr>
          <p:nvPr>
            <p:ph type="title"/>
          </p:nvPr>
        </p:nvSpPr>
        <p:spPr>
          <a:xfrm>
            <a:off x="508376" y="502091"/>
            <a:ext cx="10515600" cy="480131"/>
          </a:xfrm>
          <a:prstGeom prst="rect">
            <a:avLst/>
          </a:prstGeom>
        </p:spPr>
        <p:txBody>
          <a:bodyPr vert="horz" wrap="square" lIns="91440" tIns="45720" rIns="91440" bIns="45720" rtlCol="0" anchor="t">
            <a:spAutoFit/>
          </a:bodyPr>
          <a:lstStyle/>
          <a:p>
            <a:r>
              <a:rPr lang="fr-FR" dirty="0"/>
              <a:t>Modifiez le style du titre</a:t>
            </a:r>
          </a:p>
        </p:txBody>
      </p:sp>
      <p:sp>
        <p:nvSpPr>
          <p:cNvPr id="3" name="Espace réservé du texte 2">
            <a:extLst>
              <a:ext uri="{FF2B5EF4-FFF2-40B4-BE49-F238E27FC236}">
                <a16:creationId xmlns:a16="http://schemas.microsoft.com/office/drawing/2014/main" id="{56535FAB-6539-4617-B216-CEA5C0F23260}"/>
              </a:ext>
            </a:extLst>
          </p:cNvPr>
          <p:cNvSpPr>
            <a:spLocks noGrp="1"/>
          </p:cNvSpPr>
          <p:nvPr>
            <p:ph type="body" idx="1"/>
          </p:nvPr>
        </p:nvSpPr>
        <p:spPr>
          <a:xfrm>
            <a:off x="508376"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pied de page 4">
            <a:extLst>
              <a:ext uri="{FF2B5EF4-FFF2-40B4-BE49-F238E27FC236}">
                <a16:creationId xmlns:a16="http://schemas.microsoft.com/office/drawing/2014/main" id="{16D70D11-D034-48D4-8DA7-32E854A1CF0E}"/>
              </a:ext>
            </a:extLst>
          </p:cNvPr>
          <p:cNvSpPr>
            <a:spLocks noGrp="1"/>
          </p:cNvSpPr>
          <p:nvPr>
            <p:ph type="ftr" sz="quarter" idx="3"/>
          </p:nvPr>
        </p:nvSpPr>
        <p:spPr>
          <a:xfrm>
            <a:off x="7556500" y="6428502"/>
            <a:ext cx="4114800" cy="246221"/>
          </a:xfrm>
          <a:prstGeom prst="rect">
            <a:avLst/>
          </a:prstGeom>
        </p:spPr>
        <p:txBody>
          <a:bodyPr vert="horz" lIns="91440" tIns="45720" rIns="91440" bIns="45720" rtlCol="0" anchor="ctr">
            <a:spAutoFit/>
          </a:bodyPr>
          <a:lstStyle>
            <a:lvl1pPr algn="r">
              <a:defRPr sz="1000">
                <a:solidFill>
                  <a:schemeClr val="bg2"/>
                </a:solidFill>
                <a:latin typeface="+mn-lt"/>
              </a:defRPr>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6" name="Espace réservé du numéro de diapositive 5">
            <a:extLst>
              <a:ext uri="{FF2B5EF4-FFF2-40B4-BE49-F238E27FC236}">
                <a16:creationId xmlns:a16="http://schemas.microsoft.com/office/drawing/2014/main" id="{5B7C8B4C-A411-43CC-BF5F-23DF00A2EEAB}"/>
              </a:ext>
            </a:extLst>
          </p:cNvPr>
          <p:cNvSpPr>
            <a:spLocks noGrp="1"/>
          </p:cNvSpPr>
          <p:nvPr>
            <p:ph type="sldNum" sz="quarter" idx="4"/>
          </p:nvPr>
        </p:nvSpPr>
        <p:spPr>
          <a:xfrm>
            <a:off x="11702028" y="6428502"/>
            <a:ext cx="401072" cy="246221"/>
          </a:xfrm>
          <a:prstGeom prst="rect">
            <a:avLst/>
          </a:prstGeom>
        </p:spPr>
        <p:txBody>
          <a:bodyPr vert="horz" wrap="none" lIns="91440" tIns="45720" rIns="91440" bIns="45720" rtlCol="0" anchor="ctr">
            <a:spAutoFit/>
          </a:bodyPr>
          <a:lstStyle>
            <a:lvl1pPr algn="r">
              <a:defRPr sz="1000">
                <a:solidFill>
                  <a:schemeClr val="bg1">
                    <a:lumMod val="50000"/>
                  </a:schemeClr>
                </a:solidFill>
                <a:latin typeface="+mn-lt"/>
              </a:defRPr>
            </a:lvl1pPr>
          </a:lstStyle>
          <a:p>
            <a:fld id="{5C309A02-F99E-41B1-8C8C-26A006E55CE6}" type="slidenum">
              <a:rPr lang="fr-FR" smtClean="0"/>
              <a:pPr/>
              <a:t>‹N°›</a:t>
            </a:fld>
            <a:endParaRPr lang="fr-FR" dirty="0"/>
          </a:p>
        </p:txBody>
      </p:sp>
    </p:spTree>
    <p:extLst>
      <p:ext uri="{BB962C8B-B14F-4D97-AF65-F5344CB8AC3E}">
        <p14:creationId xmlns:p14="http://schemas.microsoft.com/office/powerpoint/2010/main" val="16156448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hf hdr="0" dt="0"/>
  <p:txStyles>
    <p:title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8"/>
            <a:ext cx="8100530" cy="184666"/>
          </a:xfrm>
          <a:prstGeom prst="rect">
            <a:avLst/>
          </a:prstGeom>
        </p:spPr>
        <p:txBody>
          <a:bodyPr vert="horz" lIns="0" tIns="0" rIns="0" bIns="0" rtlCol="0" anchor="t">
            <a:spAutoFit/>
          </a:bodyPr>
          <a:lstStyle>
            <a:lvl1pPr algn="l">
              <a:defRPr sz="1200" b="1"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0" y="329265"/>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0" y="1021977"/>
            <a:ext cx="10442575" cy="4980846"/>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8"/>
            <a:ext cx="660400" cy="184666"/>
          </a:xfrm>
          <a:prstGeom prst="rect">
            <a:avLst/>
          </a:prstGeom>
        </p:spPr>
        <p:txBody>
          <a:bodyPr vert="horz" wrap="square" lIns="0" tIns="0" rIns="0" bIns="0" rtlCol="0" anchor="t" anchorCtr="0">
            <a:spAutoFit/>
          </a:bodyPr>
          <a:lstStyle>
            <a:lvl1pPr algn="r">
              <a:defRPr sz="1200" b="1">
                <a:solidFill>
                  <a:schemeClr val="tx1"/>
                </a:solidFill>
              </a:defRPr>
            </a:lvl1pPr>
          </a:lstStyle>
          <a:p>
            <a:fld id="{16F61B19-5FB1-451F-938F-D0B1FAC2BDF6}" type="slidenum">
              <a:rPr lang="fr-FR" smtClean="0"/>
              <a:pPr/>
              <a:t>‹N°›</a:t>
            </a:fld>
            <a:endParaRPr lang="fr-FR"/>
          </a:p>
        </p:txBody>
      </p:sp>
    </p:spTree>
    <p:extLst>
      <p:ext uri="{BB962C8B-B14F-4D97-AF65-F5344CB8AC3E}">
        <p14:creationId xmlns:p14="http://schemas.microsoft.com/office/powerpoint/2010/main" val="3482293207"/>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 id="2147483709" r:id="rId19"/>
    <p:sldLayoutId id="2147483710" r:id="rId20"/>
    <p:sldLayoutId id="2147483711" r:id="rId21"/>
    <p:sldLayoutId id="2147483712" r:id="rId22"/>
    <p:sldLayoutId id="2147483713" r:id="rId23"/>
    <p:sldLayoutId id="2147483714" r:id="rId24"/>
    <p:sldLayoutId id="2147483715" r:id="rId25"/>
    <p:sldLayoutId id="2147483716" r:id="rId26"/>
    <p:sldLayoutId id="2147483717" r:id="rId27"/>
    <p:sldLayoutId id="2147483718" r:id="rId28"/>
    <p:sldLayoutId id="2147483719" r:id="rId29"/>
  </p:sldLayoutIdLst>
  <p:hf hdr="0" dt="0"/>
  <p:txStyles>
    <p:titleStyle>
      <a:lvl1pPr algn="l" defTabSz="914400"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8"/>
            <a:ext cx="8100530" cy="184666"/>
          </a:xfrm>
          <a:prstGeom prst="rect">
            <a:avLst/>
          </a:prstGeom>
        </p:spPr>
        <p:txBody>
          <a:bodyPr vert="horz" lIns="0" tIns="0" rIns="0" bIns="0" rtlCol="0" anchor="t">
            <a:spAutoFit/>
          </a:bodyPr>
          <a:lstStyle>
            <a:lvl1pPr algn="l">
              <a:defRPr sz="1200" b="1"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endParaRPr lang="fr-F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0" y="329265"/>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0" y="1021977"/>
            <a:ext cx="10442575" cy="4980846"/>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8"/>
            <a:ext cx="660400" cy="184666"/>
          </a:xfrm>
          <a:prstGeom prst="rect">
            <a:avLst/>
          </a:prstGeom>
        </p:spPr>
        <p:txBody>
          <a:bodyPr vert="horz" wrap="square" lIns="0" tIns="0" rIns="0" bIns="0" rtlCol="0" anchor="t" anchorCtr="0">
            <a:spAutoFit/>
          </a:bodyPr>
          <a:lstStyle>
            <a:lvl1pPr algn="r">
              <a:defRPr sz="1200" b="1">
                <a:solidFill>
                  <a:schemeClr val="tx1"/>
                </a:solidFill>
              </a:defRPr>
            </a:lvl1pPr>
          </a:lstStyle>
          <a:p>
            <a:fld id="{8E54E379-5498-4C7B-B863-6AC4DF2DC86F}" type="slidenum">
              <a:rPr lang="fr-FR" smtClean="0"/>
              <a:t>‹N°›</a:t>
            </a:fld>
            <a:endParaRPr lang="fr-FR"/>
          </a:p>
        </p:txBody>
      </p:sp>
    </p:spTree>
    <p:extLst>
      <p:ext uri="{BB962C8B-B14F-4D97-AF65-F5344CB8AC3E}">
        <p14:creationId xmlns:p14="http://schemas.microsoft.com/office/powerpoint/2010/main" val="23865467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 id="2147483739" r:id="rId19"/>
    <p:sldLayoutId id="2147483740" r:id="rId20"/>
    <p:sldLayoutId id="2147483741" r:id="rId21"/>
    <p:sldLayoutId id="2147483742" r:id="rId22"/>
    <p:sldLayoutId id="2147483743" r:id="rId23"/>
    <p:sldLayoutId id="2147483744" r:id="rId24"/>
    <p:sldLayoutId id="2147483745" r:id="rId25"/>
    <p:sldLayoutId id="2147483746" r:id="rId26"/>
    <p:sldLayoutId id="2147483747" r:id="rId27"/>
    <p:sldLayoutId id="2147483748" r:id="rId28"/>
    <p:sldLayoutId id="2147483749" r:id="rId29"/>
    <p:sldLayoutId id="2147483750" r:id="rId30"/>
    <p:sldLayoutId id="2147483751" r:id="rId31"/>
  </p:sldLayoutIdLst>
  <p:txStyles>
    <p:titleStyle>
      <a:lvl1pPr algn="l" defTabSz="914400"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2" y="329266"/>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2" y="1021978"/>
            <a:ext cx="10442575" cy="4980847"/>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7"/>
            <a:ext cx="660400" cy="184667"/>
          </a:xfrm>
          <a:prstGeom prst="rect">
            <a:avLst/>
          </a:prstGeom>
        </p:spPr>
        <p:txBody>
          <a:bodyPr vert="horz" wrap="square" lIns="0" tIns="0" rIns="0" bIns="0" rtlCol="0" anchor="t" anchorCtr="0">
            <a:spAutoFit/>
          </a:bodyPr>
          <a:lstStyle>
            <a:lvl1pPr algn="r">
              <a:defRPr sz="1200" b="0">
                <a:solidFill>
                  <a:schemeClr val="bg2">
                    <a:lumMod val="90000"/>
                  </a:schemeClr>
                </a:solidFill>
              </a:defRPr>
            </a:lvl1pPr>
          </a:lstStyle>
          <a:p>
            <a:fld id="{16F61B19-5FB1-451F-938F-D0B1FAC2BDF6}" type="slidenum">
              <a:rPr lang="fr-FR" smtClean="0"/>
              <a:pPr/>
              <a:t>‹N°›</a:t>
            </a:fld>
            <a:endParaRPr lang="fr-FR"/>
          </a:p>
        </p:txBody>
      </p:sp>
    </p:spTree>
    <p:extLst>
      <p:ext uri="{BB962C8B-B14F-4D97-AF65-F5344CB8AC3E}">
        <p14:creationId xmlns:p14="http://schemas.microsoft.com/office/powerpoint/2010/main" val="1019897616"/>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 id="2147483769" r:id="rId17"/>
    <p:sldLayoutId id="2147483770" r:id="rId18"/>
    <p:sldLayoutId id="2147483771" r:id="rId19"/>
    <p:sldLayoutId id="2147483772" r:id="rId20"/>
    <p:sldLayoutId id="2147483773" r:id="rId21"/>
    <p:sldLayoutId id="2147483774" r:id="rId22"/>
    <p:sldLayoutId id="2147483775" r:id="rId23"/>
    <p:sldLayoutId id="2147483776" r:id="rId24"/>
    <p:sldLayoutId id="2147483777" r:id="rId25"/>
    <p:sldLayoutId id="2147483778" r:id="rId26"/>
  </p:sldLayoutIdLst>
  <p:hf hdr="0" ftr="0" dt="0"/>
  <p:txStyles>
    <p:titleStyle>
      <a:lvl1pPr algn="l" defTabSz="914377"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59991" indent="-359991" algn="l" defTabSz="914377"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59991" indent="-359991" algn="l" defTabSz="914377"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59991" indent="-359991" algn="l" defTabSz="914377"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5086362-801E-4E65-90D3-B4B7816E92B1}"/>
              </a:ext>
            </a:extLst>
          </p:cNvPr>
          <p:cNvSpPr>
            <a:spLocks noGrp="1"/>
          </p:cNvSpPr>
          <p:nvPr>
            <p:ph type="title"/>
          </p:nvPr>
        </p:nvSpPr>
        <p:spPr>
          <a:xfrm>
            <a:off x="508376" y="502092"/>
            <a:ext cx="10515600" cy="480131"/>
          </a:xfrm>
          <a:prstGeom prst="rect">
            <a:avLst/>
          </a:prstGeom>
        </p:spPr>
        <p:txBody>
          <a:bodyPr vert="horz" wrap="square" lIns="91440" tIns="45720" rIns="91440" bIns="45720" rtlCol="0" anchor="t">
            <a:spAutoFit/>
          </a:bodyPr>
          <a:lstStyle/>
          <a:p>
            <a:r>
              <a:rPr lang="fr-FR"/>
              <a:t>Modifiez le style du titre</a:t>
            </a:r>
          </a:p>
        </p:txBody>
      </p:sp>
      <p:sp>
        <p:nvSpPr>
          <p:cNvPr id="3" name="Espace réservé du texte 2">
            <a:extLst>
              <a:ext uri="{FF2B5EF4-FFF2-40B4-BE49-F238E27FC236}">
                <a16:creationId xmlns:a16="http://schemas.microsoft.com/office/drawing/2014/main" id="{56535FAB-6539-4617-B216-CEA5C0F23260}"/>
              </a:ext>
            </a:extLst>
          </p:cNvPr>
          <p:cNvSpPr>
            <a:spLocks noGrp="1"/>
          </p:cNvSpPr>
          <p:nvPr>
            <p:ph type="body" idx="1"/>
          </p:nvPr>
        </p:nvSpPr>
        <p:spPr>
          <a:xfrm>
            <a:off x="508376" y="1825625"/>
            <a:ext cx="10515600" cy="4351339"/>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16D70D11-D034-48D4-8DA7-32E854A1CF0E}"/>
              </a:ext>
            </a:extLst>
          </p:cNvPr>
          <p:cNvSpPr>
            <a:spLocks noGrp="1"/>
          </p:cNvSpPr>
          <p:nvPr>
            <p:ph type="ftr" sz="quarter" idx="3"/>
          </p:nvPr>
        </p:nvSpPr>
        <p:spPr>
          <a:xfrm>
            <a:off x="7556500" y="6428504"/>
            <a:ext cx="4114800" cy="246221"/>
          </a:xfrm>
          <a:prstGeom prst="rect">
            <a:avLst/>
          </a:prstGeom>
        </p:spPr>
        <p:txBody>
          <a:bodyPr vert="horz" lIns="91440" tIns="45720" rIns="91440" bIns="45720" rtlCol="0" anchor="ctr">
            <a:spAutoFit/>
          </a:bodyPr>
          <a:lstStyle>
            <a:lvl1pPr algn="r">
              <a:defRPr sz="1000">
                <a:solidFill>
                  <a:schemeClr val="bg2"/>
                </a:solidFill>
                <a:latin typeface="+mn-lt"/>
              </a:defRPr>
            </a:lvl1pPr>
          </a:lstStyle>
          <a:p>
            <a:r>
              <a:rPr lang="en-US"/>
              <a:t>Econocom – </a:t>
            </a:r>
            <a:r>
              <a:rPr lang="en-US" err="1"/>
              <a:t>Résultats</a:t>
            </a:r>
            <a:r>
              <a:rPr lang="en-US"/>
              <a:t> </a:t>
            </a:r>
            <a:r>
              <a:rPr lang="en-US" err="1"/>
              <a:t>Semestriels</a:t>
            </a:r>
            <a:r>
              <a:rPr lang="en-US"/>
              <a:t> 2020</a:t>
            </a:r>
            <a:endParaRPr lang="fr-FR"/>
          </a:p>
        </p:txBody>
      </p:sp>
      <p:sp>
        <p:nvSpPr>
          <p:cNvPr id="6" name="Espace réservé du numéro de diapositive 5">
            <a:extLst>
              <a:ext uri="{FF2B5EF4-FFF2-40B4-BE49-F238E27FC236}">
                <a16:creationId xmlns:a16="http://schemas.microsoft.com/office/drawing/2014/main" id="{5B7C8B4C-A411-43CC-BF5F-23DF00A2EEAB}"/>
              </a:ext>
            </a:extLst>
          </p:cNvPr>
          <p:cNvSpPr>
            <a:spLocks noGrp="1"/>
          </p:cNvSpPr>
          <p:nvPr>
            <p:ph type="sldNum" sz="quarter" idx="4"/>
          </p:nvPr>
        </p:nvSpPr>
        <p:spPr>
          <a:xfrm>
            <a:off x="11682792" y="6428504"/>
            <a:ext cx="420308" cy="246221"/>
          </a:xfrm>
          <a:prstGeom prst="rect">
            <a:avLst/>
          </a:prstGeom>
        </p:spPr>
        <p:txBody>
          <a:bodyPr vert="horz" wrap="none" lIns="91440" tIns="45720" rIns="91440" bIns="45720" rtlCol="0" anchor="ctr">
            <a:spAutoFit/>
          </a:bodyPr>
          <a:lstStyle>
            <a:lvl1pPr algn="r">
              <a:defRPr sz="1000">
                <a:solidFill>
                  <a:schemeClr val="bg1">
                    <a:lumMod val="50000"/>
                  </a:schemeClr>
                </a:solidFill>
                <a:latin typeface="+mn-lt"/>
              </a:defRPr>
            </a:lvl1pPr>
          </a:lstStyle>
          <a:p>
            <a:fld id="{5C309A02-F99E-41B1-8C8C-26A006E55CE6}" type="slidenum">
              <a:rPr lang="fr-FR" smtClean="0"/>
              <a:pPr/>
              <a:t>‹N°›</a:t>
            </a:fld>
            <a:endParaRPr lang="fr-FR"/>
          </a:p>
        </p:txBody>
      </p:sp>
    </p:spTree>
    <p:extLst>
      <p:ext uri="{BB962C8B-B14F-4D97-AF65-F5344CB8AC3E}">
        <p14:creationId xmlns:p14="http://schemas.microsoft.com/office/powerpoint/2010/main" val="2154734708"/>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Lst>
  <p:hf hdr="0" dt="0"/>
  <p:txStyles>
    <p:titleStyle>
      <a:lvl1pPr algn="l" defTabSz="914377" rtl="0" eaLnBrk="1" latinLnBrk="0" hangingPunct="1">
        <a:lnSpc>
          <a:spcPct val="90000"/>
        </a:lnSpc>
        <a:spcBef>
          <a:spcPct val="0"/>
        </a:spcBef>
        <a:buNone/>
        <a:defRPr sz="2800" b="1" kern="1200">
          <a:solidFill>
            <a:schemeClr val="tx1"/>
          </a:solidFill>
          <a:latin typeface="+mn-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7"/>
            <a:ext cx="8100531" cy="184667"/>
          </a:xfrm>
          <a:prstGeom prst="rect">
            <a:avLst/>
          </a:prstGeom>
        </p:spPr>
        <p:txBody>
          <a:bodyPr vert="horz" lIns="0" tIns="0" rIns="0" bIns="0" rtlCol="0" anchor="t">
            <a:spAutoFit/>
          </a:bodyPr>
          <a:lstStyle>
            <a:lvl1pPr algn="l">
              <a:defRPr sz="1200" b="1"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cap="none">
                <a:solidFill>
                  <a:schemeClr val="tx2"/>
                </a:solidFill>
              </a:rPr>
              <a:t>Soutenance BiG Data - CDS | 02 novembre 2020</a:t>
            </a:r>
            <a:endParaRPr lang="fr-FR" cap="none" dirty="0">
              <a:solidFill>
                <a:schemeClr val="tx1"/>
              </a:solidFill>
            </a:endParaRP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2" y="329266"/>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2" y="1021978"/>
            <a:ext cx="10442575" cy="4980847"/>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7"/>
            <a:ext cx="660400" cy="184667"/>
          </a:xfrm>
          <a:prstGeom prst="rect">
            <a:avLst/>
          </a:prstGeom>
        </p:spPr>
        <p:txBody>
          <a:bodyPr vert="horz" wrap="square" lIns="0" tIns="0" rIns="0" bIns="0" rtlCol="0" anchor="t" anchorCtr="0">
            <a:spAutoFit/>
          </a:bodyPr>
          <a:lstStyle>
            <a:lvl1pPr algn="r">
              <a:defRPr sz="1200" b="1">
                <a:solidFill>
                  <a:schemeClr val="tx1"/>
                </a:solidFill>
              </a:defRPr>
            </a:lvl1pPr>
          </a:lstStyle>
          <a:p>
            <a:fld id="{16F61B19-5FB1-451F-938F-D0B1FAC2BDF6}" type="slidenum">
              <a:rPr lang="fr-FR" smtClean="0"/>
              <a:pPr/>
              <a:t>‹N°›</a:t>
            </a:fld>
            <a:endParaRPr lang="fr-FR"/>
          </a:p>
        </p:txBody>
      </p:sp>
    </p:spTree>
    <p:extLst>
      <p:ext uri="{BB962C8B-B14F-4D97-AF65-F5344CB8AC3E}">
        <p14:creationId xmlns:p14="http://schemas.microsoft.com/office/powerpoint/2010/main" val="1266335908"/>
      </p:ext>
    </p:extLst>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 id="2147483806" r:id="rId12"/>
    <p:sldLayoutId id="2147483807" r:id="rId13"/>
    <p:sldLayoutId id="2147483808" r:id="rId14"/>
    <p:sldLayoutId id="2147483809" r:id="rId15"/>
    <p:sldLayoutId id="2147483810" r:id="rId16"/>
    <p:sldLayoutId id="2147483811" r:id="rId17"/>
    <p:sldLayoutId id="2147483812" r:id="rId18"/>
    <p:sldLayoutId id="2147483813" r:id="rId19"/>
    <p:sldLayoutId id="2147483814" r:id="rId20"/>
    <p:sldLayoutId id="2147483815" r:id="rId21"/>
    <p:sldLayoutId id="2147483816" r:id="rId22"/>
    <p:sldLayoutId id="2147483817" r:id="rId23"/>
    <p:sldLayoutId id="2147483818" r:id="rId24"/>
    <p:sldLayoutId id="2147483819" r:id="rId25"/>
    <p:sldLayoutId id="2147483820" r:id="rId26"/>
  </p:sldLayoutIdLst>
  <p:hf sldNum="0" hdr="0" dt="0"/>
  <p:txStyles>
    <p:titleStyle>
      <a:lvl1pPr algn="l" defTabSz="914377"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59991" indent="-359991" algn="l" defTabSz="914377"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59991" indent="-359991" algn="l" defTabSz="914377"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59991" indent="-359991" algn="l" defTabSz="914377"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8"/>
            <a:ext cx="8100530" cy="184666"/>
          </a:xfrm>
          <a:prstGeom prst="rect">
            <a:avLst/>
          </a:prstGeom>
        </p:spPr>
        <p:txBody>
          <a:bodyPr vert="horz" lIns="0" tIns="0" rIns="0" bIns="0" rtlCol="0" anchor="t">
            <a:spAutoFit/>
          </a:bodyPr>
          <a:lstStyle>
            <a:lvl1pPr algn="l">
              <a:defRPr sz="1200" b="1"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cap="none">
                <a:solidFill>
                  <a:schemeClr val="tx2"/>
                </a:solidFill>
              </a:rPr>
              <a:t>Sujet de la présentation – V°001 | 27 juillet 2018</a:t>
            </a:r>
            <a:endParaRPr lang="fr-FR" cap="none" dirty="0">
              <a:solidFill>
                <a:schemeClr val="tx1"/>
              </a:solidFill>
            </a:endParaRP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0" y="329265"/>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0" y="1021977"/>
            <a:ext cx="10442575" cy="4980846"/>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8"/>
            <a:ext cx="660400" cy="184666"/>
          </a:xfrm>
          <a:prstGeom prst="rect">
            <a:avLst/>
          </a:prstGeom>
        </p:spPr>
        <p:txBody>
          <a:bodyPr vert="horz" wrap="square" lIns="0" tIns="0" rIns="0" bIns="0" rtlCol="0" anchor="t" anchorCtr="0">
            <a:spAutoFit/>
          </a:bodyPr>
          <a:lstStyle>
            <a:lvl1pPr algn="r">
              <a:defRPr sz="1200" b="1">
                <a:solidFill>
                  <a:schemeClr val="tx1"/>
                </a:solidFill>
              </a:defRPr>
            </a:lvl1pPr>
          </a:lstStyle>
          <a:p>
            <a:fld id="{16F61B19-5FB1-451F-938F-D0B1FAC2BDF6}" type="slidenum">
              <a:rPr lang="fr-FR" smtClean="0"/>
              <a:pPr/>
              <a:t>‹N°›</a:t>
            </a:fld>
            <a:endParaRPr lang="fr-FR"/>
          </a:p>
        </p:txBody>
      </p:sp>
    </p:spTree>
    <p:extLst>
      <p:ext uri="{BB962C8B-B14F-4D97-AF65-F5344CB8AC3E}">
        <p14:creationId xmlns:p14="http://schemas.microsoft.com/office/powerpoint/2010/main" val="2594848289"/>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 id="2147483834" r:id="rId12"/>
    <p:sldLayoutId id="2147483835" r:id="rId13"/>
    <p:sldLayoutId id="2147483836" r:id="rId14"/>
    <p:sldLayoutId id="2147483837" r:id="rId15"/>
    <p:sldLayoutId id="2147483838" r:id="rId16"/>
    <p:sldLayoutId id="2147483839" r:id="rId17"/>
    <p:sldLayoutId id="2147483840" r:id="rId18"/>
    <p:sldLayoutId id="2147483841" r:id="rId19"/>
    <p:sldLayoutId id="2147483842" r:id="rId20"/>
    <p:sldLayoutId id="2147483843" r:id="rId21"/>
    <p:sldLayoutId id="2147483844" r:id="rId22"/>
    <p:sldLayoutId id="2147483845" r:id="rId23"/>
    <p:sldLayoutId id="2147483846" r:id="rId24"/>
  </p:sldLayoutIdLst>
  <p:hf hdr="0" dt="0"/>
  <p:txStyles>
    <p:titleStyle>
      <a:lvl1pPr algn="l" defTabSz="914400"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09.xml"/></Relationships>
</file>

<file path=ppt/slides/_rels/slide6.xml.rels><?xml version="1.0" encoding="UTF-8" standalone="yes"?>
<Relationships xmlns="http://schemas.openxmlformats.org/package/2006/relationships"><Relationship Id="rId8" Type="http://schemas.microsoft.com/office/2007/relationships/hdphoto" Target="../media/hdphoto7.wdp"/><Relationship Id="rId13" Type="http://schemas.openxmlformats.org/officeDocument/2006/relationships/image" Target="../media/image20.png"/><Relationship Id="rId18" Type="http://schemas.openxmlformats.org/officeDocument/2006/relationships/image" Target="../media/image25.png"/><Relationship Id="rId3" Type="http://schemas.openxmlformats.org/officeDocument/2006/relationships/image" Target="../media/image11.png"/><Relationship Id="rId21" Type="http://schemas.microsoft.com/office/2007/relationships/hdphoto" Target="../media/hdphoto8.wdp"/><Relationship Id="rId7" Type="http://schemas.openxmlformats.org/officeDocument/2006/relationships/image" Target="../media/image15.png"/><Relationship Id="rId12" Type="http://schemas.openxmlformats.org/officeDocument/2006/relationships/image" Target="../media/image19.png"/><Relationship Id="rId17" Type="http://schemas.openxmlformats.org/officeDocument/2006/relationships/image" Target="../media/image24.png"/><Relationship Id="rId2" Type="http://schemas.openxmlformats.org/officeDocument/2006/relationships/notesSlide" Target="../notesSlides/notesSlide5.xml"/><Relationship Id="rId16" Type="http://schemas.openxmlformats.org/officeDocument/2006/relationships/image" Target="../media/image23.png"/><Relationship Id="rId20" Type="http://schemas.openxmlformats.org/officeDocument/2006/relationships/image" Target="../media/image27.png"/><Relationship Id="rId1" Type="http://schemas.openxmlformats.org/officeDocument/2006/relationships/slideLayout" Target="../slideLayouts/slideLayout15.xml"/><Relationship Id="rId6" Type="http://schemas.openxmlformats.org/officeDocument/2006/relationships/image" Target="../media/image14.png"/><Relationship Id="rId11" Type="http://schemas.openxmlformats.org/officeDocument/2006/relationships/image" Target="../media/image18.png"/><Relationship Id="rId24" Type="http://schemas.openxmlformats.org/officeDocument/2006/relationships/image" Target="../media/image30.png"/><Relationship Id="rId5" Type="http://schemas.openxmlformats.org/officeDocument/2006/relationships/image" Target="../media/image13.png"/><Relationship Id="rId15" Type="http://schemas.openxmlformats.org/officeDocument/2006/relationships/image" Target="../media/image22.png"/><Relationship Id="rId23" Type="http://schemas.openxmlformats.org/officeDocument/2006/relationships/image" Target="../media/image29.png"/><Relationship Id="rId10" Type="http://schemas.openxmlformats.org/officeDocument/2006/relationships/image" Target="../media/image17.png"/><Relationship Id="rId19" Type="http://schemas.openxmlformats.org/officeDocument/2006/relationships/image" Target="../media/image26.png"/><Relationship Id="rId4" Type="http://schemas.openxmlformats.org/officeDocument/2006/relationships/image" Target="../media/image12.png"/><Relationship Id="rId9" Type="http://schemas.openxmlformats.org/officeDocument/2006/relationships/image" Target="../media/image16.png"/><Relationship Id="rId14" Type="http://schemas.openxmlformats.org/officeDocument/2006/relationships/image" Target="../media/image21.png"/><Relationship Id="rId22" Type="http://schemas.openxmlformats.org/officeDocument/2006/relationships/image" Target="../media/image28.png"/></Relationships>
</file>

<file path=ppt/slides/_rels/slide7.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tags" Target="../tags/tag3.xml"/><Relationship Id="rId7" Type="http://schemas.openxmlformats.org/officeDocument/2006/relationships/image" Target="../media/image31.emf"/><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oleObject" Target="../embeddings/oleObject1.bin"/><Relationship Id="rId5" Type="http://schemas.openxmlformats.org/officeDocument/2006/relationships/notesSlide" Target="../notesSlides/notesSlide6.xml"/><Relationship Id="rId4"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7.xml"/><Relationship Id="rId1" Type="http://schemas.openxmlformats.org/officeDocument/2006/relationships/slideLayout" Target="../slideLayouts/slideLayout22.xml"/><Relationship Id="rId5" Type="http://schemas.openxmlformats.org/officeDocument/2006/relationships/image" Target="../media/image35.png"/><Relationship Id="rId4" Type="http://schemas.openxmlformats.org/officeDocument/2006/relationships/image" Target="../media/image34.svg"/></Relationships>
</file>

<file path=ppt/slides/_rels/slide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58.xml"/></Relationships>
</file>

<file path=ppt/slides/_rels/slide1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8.xml"/><Relationship Id="rId1" Type="http://schemas.openxmlformats.org/officeDocument/2006/relationships/slideLayout" Target="../slideLayouts/slideLayout28.xml"/><Relationship Id="rId5" Type="http://schemas.openxmlformats.org/officeDocument/2006/relationships/image" Target="../media/image39.jpg"/><Relationship Id="rId4" Type="http://schemas.openxmlformats.org/officeDocument/2006/relationships/image" Target="../media/image38.jpg"/></Relationships>
</file>

<file path=ppt/slides/_rels/slide1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9.xml"/><Relationship Id="rId1" Type="http://schemas.openxmlformats.org/officeDocument/2006/relationships/slideLayout" Target="../slideLayouts/slideLayout28.xml"/><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43.png"/><Relationship Id="rId4" Type="http://schemas.openxmlformats.org/officeDocument/2006/relationships/hyperlink" Target="https://www.econocom.com/en/get-know-us/csr"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162.xml"/><Relationship Id="rId5" Type="http://schemas.openxmlformats.org/officeDocument/2006/relationships/image" Target="../media/image46.png"/><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hyperlink" Target="https://youtu.be/sHdZQj_kGGE"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5" Type="http://schemas.openxmlformats.org/officeDocument/2006/relationships/image" Target="../media/image48.jpg"/><Relationship Id="rId4" Type="http://schemas.openxmlformats.org/officeDocument/2006/relationships/image" Target="../media/image4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1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58.xml"/><Relationship Id="rId4" Type="http://schemas.openxmlformats.org/officeDocument/2006/relationships/image" Target="../media/image5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8.xml"/></Relationships>
</file>

<file path=ppt/slides/_rels/slide18.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2.png"/><Relationship Id="rId3" Type="http://schemas.openxmlformats.org/officeDocument/2006/relationships/image" Target="../media/image52.png"/><Relationship Id="rId7" Type="http://schemas.openxmlformats.org/officeDocument/2006/relationships/image" Target="../media/image56.png"/><Relationship Id="rId12" Type="http://schemas.openxmlformats.org/officeDocument/2006/relationships/image" Target="../media/image61.jpg"/><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image" Target="../media/image55.svg"/><Relationship Id="rId11" Type="http://schemas.openxmlformats.org/officeDocument/2006/relationships/image" Target="../media/image60.svg"/><Relationship Id="rId5" Type="http://schemas.openxmlformats.org/officeDocument/2006/relationships/image" Target="../media/image54.png"/><Relationship Id="rId10" Type="http://schemas.openxmlformats.org/officeDocument/2006/relationships/image" Target="../media/image59.png"/><Relationship Id="rId4" Type="http://schemas.openxmlformats.org/officeDocument/2006/relationships/image" Target="../media/image53.svg"/><Relationship Id="rId9" Type="http://schemas.openxmlformats.org/officeDocument/2006/relationships/image" Target="../media/image58.svg"/></Relationships>
</file>

<file path=ppt/slides/_rels/slide19.xml.rels><?xml version="1.0" encoding="UTF-8" standalone="yes"?>
<Relationships xmlns="http://schemas.openxmlformats.org/package/2006/relationships"><Relationship Id="rId8" Type="http://schemas.openxmlformats.org/officeDocument/2006/relationships/image" Target="../media/image65.svg"/><Relationship Id="rId3" Type="http://schemas.openxmlformats.org/officeDocument/2006/relationships/image" Target="../media/image54.png"/><Relationship Id="rId7" Type="http://schemas.openxmlformats.org/officeDocument/2006/relationships/image" Target="../media/image64.png"/><Relationship Id="rId2" Type="http://schemas.openxmlformats.org/officeDocument/2006/relationships/notesSlide" Target="../notesSlides/notesSlide15.xml"/><Relationship Id="rId1" Type="http://schemas.openxmlformats.org/officeDocument/2006/relationships/slideLayout" Target="../slideLayouts/slideLayout27.xml"/><Relationship Id="rId6" Type="http://schemas.openxmlformats.org/officeDocument/2006/relationships/image" Target="../media/image63.jpg"/><Relationship Id="rId5" Type="http://schemas.openxmlformats.org/officeDocument/2006/relationships/image" Target="../media/image56.png"/><Relationship Id="rId4" Type="http://schemas.openxmlformats.org/officeDocument/2006/relationships/image" Target="../media/image55.svg"/></Relationships>
</file>

<file path=ppt/slides/_rels/slide20.xml.rels><?xml version="1.0" encoding="UTF-8" standalone="yes"?>
<Relationships xmlns="http://schemas.openxmlformats.org/package/2006/relationships"><Relationship Id="rId3" Type="http://schemas.openxmlformats.org/officeDocument/2006/relationships/image" Target="../media/image53.svg"/><Relationship Id="rId7" Type="http://schemas.openxmlformats.org/officeDocument/2006/relationships/image" Target="../media/image66.jpg"/><Relationship Id="rId2" Type="http://schemas.openxmlformats.org/officeDocument/2006/relationships/image" Target="../media/image52.png"/><Relationship Id="rId1" Type="http://schemas.openxmlformats.org/officeDocument/2006/relationships/slideLayout" Target="../slideLayouts/slideLayout27.xml"/><Relationship Id="rId6" Type="http://schemas.openxmlformats.org/officeDocument/2006/relationships/image" Target="../media/image56.png"/><Relationship Id="rId5" Type="http://schemas.openxmlformats.org/officeDocument/2006/relationships/image" Target="../media/image55.svg"/><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0.xml"/></Relationships>
</file>

<file path=ppt/slides/_rels/slide2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7.xml"/><Relationship Id="rId1" Type="http://schemas.openxmlformats.org/officeDocument/2006/relationships/slideLayout" Target="../slideLayouts/slideLayout13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0.xml"/></Relationships>
</file>

<file path=ppt/slides/_rels/slide2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9.xml"/><Relationship Id="rId1" Type="http://schemas.openxmlformats.org/officeDocument/2006/relationships/slideLayout" Target="../slideLayouts/slideLayout130.xml"/></Relationships>
</file>

<file path=ppt/slides/_rels/slide25.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notesSlide" Target="../notesSlides/notesSlide20.xml"/><Relationship Id="rId1" Type="http://schemas.openxmlformats.org/officeDocument/2006/relationships/slideLayout" Target="../slideLayouts/slideLayout130.xml"/><Relationship Id="rId5" Type="http://schemas.openxmlformats.org/officeDocument/2006/relationships/image" Target="../media/image70.emf"/><Relationship Id="rId4" Type="http://schemas.openxmlformats.org/officeDocument/2006/relationships/image" Target="../media/image69.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0.xml"/></Relationships>
</file>

<file path=ppt/slides/_rels/slide27.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slideLayout" Target="../slideLayouts/slideLayout15.xml"/><Relationship Id="rId7" Type="http://schemas.openxmlformats.org/officeDocument/2006/relationships/image" Target="../media/image71.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31.emf"/><Relationship Id="rId5" Type="http://schemas.openxmlformats.org/officeDocument/2006/relationships/oleObject" Target="../embeddings/oleObject2.bin"/><Relationship Id="rId4" Type="http://schemas.openxmlformats.org/officeDocument/2006/relationships/notesSlide" Target="../notesSlides/notesSlide22.xml"/></Relationships>
</file>

<file path=ppt/slides/_rels/slide2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3.xml"/><Relationship Id="rId1" Type="http://schemas.openxmlformats.org/officeDocument/2006/relationships/slideLayout" Target="../slideLayouts/slideLayout17.xml"/><Relationship Id="rId4" Type="http://schemas.openxmlformats.org/officeDocument/2006/relationships/image" Target="../media/image74.jpg"/></Relationships>
</file>

<file path=ppt/slides/_rels/slide2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81">
            <a:extLst>
              <a:ext uri="{FF2B5EF4-FFF2-40B4-BE49-F238E27FC236}">
                <a16:creationId xmlns:a16="http://schemas.microsoft.com/office/drawing/2014/main" id="{31E32955-3FC1-4C10-9271-07C5A7067B7C}"/>
              </a:ext>
            </a:extLst>
          </p:cNvPr>
          <p:cNvSpPr/>
          <p:nvPr/>
        </p:nvSpPr>
        <p:spPr>
          <a:xfrm>
            <a:off x="3654815" y="-11158"/>
            <a:ext cx="8554412" cy="686915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nvGrpSpPr>
          <p:cNvPr id="7" name="Groupe 6">
            <a:extLst>
              <a:ext uri="{FF2B5EF4-FFF2-40B4-BE49-F238E27FC236}">
                <a16:creationId xmlns:a16="http://schemas.microsoft.com/office/drawing/2014/main" id="{BAD1F5C9-E44E-46D5-AA22-767351144150}"/>
              </a:ext>
            </a:extLst>
          </p:cNvPr>
          <p:cNvGrpSpPr/>
          <p:nvPr/>
        </p:nvGrpSpPr>
        <p:grpSpPr>
          <a:xfrm>
            <a:off x="-38240" y="-11157"/>
            <a:ext cx="8554412" cy="6869157"/>
            <a:chOff x="1299" y="0"/>
            <a:chExt cx="7945491" cy="6858000"/>
          </a:xfrm>
        </p:grpSpPr>
        <p:sp>
          <p:nvSpPr>
            <p:cNvPr id="8" name="Forme libre : forme 7">
              <a:extLst>
                <a:ext uri="{FF2B5EF4-FFF2-40B4-BE49-F238E27FC236}">
                  <a16:creationId xmlns:a16="http://schemas.microsoft.com/office/drawing/2014/main" id="{3778B577-6725-4FED-8B4D-91F08178C1F8}"/>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9" name="Parallélogramme 8">
              <a:extLst>
                <a:ext uri="{FF2B5EF4-FFF2-40B4-BE49-F238E27FC236}">
                  <a16:creationId xmlns:a16="http://schemas.microsoft.com/office/drawing/2014/main" id="{26702054-ED5D-4264-BB8C-3D76E5DA2767}"/>
                </a:ext>
              </a:extLst>
            </p:cNvPr>
            <p:cNvSpPr/>
            <p:nvPr/>
          </p:nvSpPr>
          <p:spPr>
            <a:xfrm flipH="1">
              <a:off x="2668588" y="0"/>
              <a:ext cx="5278202" cy="6858000"/>
            </a:xfrm>
            <a:prstGeom prst="parallelogram">
              <a:avLst>
                <a:gd name="adj" fmla="val 58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62" name="Titre 1">
            <a:extLst>
              <a:ext uri="{FF2B5EF4-FFF2-40B4-BE49-F238E27FC236}">
                <a16:creationId xmlns:a16="http://schemas.microsoft.com/office/drawing/2014/main" id="{2FCE618E-B086-4521-A4A2-0738AE910AB0}"/>
              </a:ext>
            </a:extLst>
          </p:cNvPr>
          <p:cNvSpPr txBox="1">
            <a:spLocks/>
          </p:cNvSpPr>
          <p:nvPr/>
        </p:nvSpPr>
        <p:spPr>
          <a:xfrm>
            <a:off x="262335" y="865618"/>
            <a:ext cx="3738165" cy="1588127"/>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cap="none" normalizeH="0" baseline="0" noProof="0">
                <a:ln>
                  <a:noFill/>
                </a:ln>
                <a:solidFill>
                  <a:srgbClr val="33008E"/>
                </a:solidFill>
                <a:uLnTx/>
                <a:uFillTx/>
                <a:latin typeface="Arial Black" panose="020B0A04020102020204" pitchFamily="34" charset="0"/>
                <a:ea typeface="+mj-ea"/>
                <a:cs typeface="+mj-cs"/>
              </a:rPr>
              <a:t>Group corporate presentation</a:t>
            </a:r>
          </a:p>
        </p:txBody>
      </p:sp>
      <p:pic>
        <p:nvPicPr>
          <p:cNvPr id="39" name="Image 38">
            <a:extLst>
              <a:ext uri="{FF2B5EF4-FFF2-40B4-BE49-F238E27FC236}">
                <a16:creationId xmlns:a16="http://schemas.microsoft.com/office/drawing/2014/main" id="{B34FCFC4-4E67-43A0-AC08-594D42A54B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0222" y="2188792"/>
            <a:ext cx="3463786" cy="1949141"/>
          </a:xfrm>
          <a:prstGeom prst="rect">
            <a:avLst/>
          </a:prstGeom>
        </p:spPr>
      </p:pic>
      <p:grpSp>
        <p:nvGrpSpPr>
          <p:cNvPr id="36" name="Groupe 29">
            <a:extLst>
              <a:ext uri="{FF2B5EF4-FFF2-40B4-BE49-F238E27FC236}">
                <a16:creationId xmlns:a16="http://schemas.microsoft.com/office/drawing/2014/main" id="{2DA5CC43-2C95-456E-95BF-9EC72BC5FC02}"/>
              </a:ext>
            </a:extLst>
          </p:cNvPr>
          <p:cNvGrpSpPr/>
          <p:nvPr/>
        </p:nvGrpSpPr>
        <p:grpSpPr>
          <a:xfrm>
            <a:off x="763885" y="3155850"/>
            <a:ext cx="216000" cy="216000"/>
            <a:chOff x="7897661" y="2709829"/>
            <a:chExt cx="365760" cy="365760"/>
          </a:xfrm>
          <a:solidFill>
            <a:srgbClr val="33008E"/>
          </a:solidFill>
        </p:grpSpPr>
        <p:sp>
          <p:nvSpPr>
            <p:cNvPr id="37" name="Ellipse 33">
              <a:extLst>
                <a:ext uri="{FF2B5EF4-FFF2-40B4-BE49-F238E27FC236}">
                  <a16:creationId xmlns:a16="http://schemas.microsoft.com/office/drawing/2014/main" id="{BD409002-1865-4DC3-8306-879704436D58}"/>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38" name="Groupe 35">
              <a:extLst>
                <a:ext uri="{FF2B5EF4-FFF2-40B4-BE49-F238E27FC236}">
                  <a16:creationId xmlns:a16="http://schemas.microsoft.com/office/drawing/2014/main" id="{5085C86A-6C3A-4CC7-8910-5AE31E3C1B5A}"/>
                </a:ext>
              </a:extLst>
            </p:cNvPr>
            <p:cNvGrpSpPr/>
            <p:nvPr/>
          </p:nvGrpSpPr>
          <p:grpSpPr>
            <a:xfrm>
              <a:off x="8004742" y="2852530"/>
              <a:ext cx="139969" cy="80292"/>
              <a:chOff x="4092887" y="1800406"/>
              <a:chExt cx="139969" cy="80292"/>
            </a:xfrm>
            <a:grpFill/>
          </p:grpSpPr>
          <p:sp>
            <p:nvSpPr>
              <p:cNvPr id="40" name="Forme libre : forme 36">
                <a:extLst>
                  <a:ext uri="{FF2B5EF4-FFF2-40B4-BE49-F238E27FC236}">
                    <a16:creationId xmlns:a16="http://schemas.microsoft.com/office/drawing/2014/main" id="{209E2EDA-BC8E-4C0F-B646-E7BE4210AF0B}"/>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42" name="Connecteur droit 37">
                <a:extLst>
                  <a:ext uri="{FF2B5EF4-FFF2-40B4-BE49-F238E27FC236}">
                    <a16:creationId xmlns:a16="http://schemas.microsoft.com/office/drawing/2014/main" id="{F4ACC098-40B3-47C1-B4D5-3EBC895EF80F}"/>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grpSp>
        <p:nvGrpSpPr>
          <p:cNvPr id="43" name="Groupe 29">
            <a:extLst>
              <a:ext uri="{FF2B5EF4-FFF2-40B4-BE49-F238E27FC236}">
                <a16:creationId xmlns:a16="http://schemas.microsoft.com/office/drawing/2014/main" id="{635A4756-97D9-4831-A2C9-F6CCD9489F34}"/>
              </a:ext>
            </a:extLst>
          </p:cNvPr>
          <p:cNvGrpSpPr/>
          <p:nvPr/>
        </p:nvGrpSpPr>
        <p:grpSpPr>
          <a:xfrm>
            <a:off x="763885" y="3919941"/>
            <a:ext cx="216000" cy="216000"/>
            <a:chOff x="7897661" y="2709829"/>
            <a:chExt cx="365760" cy="365760"/>
          </a:xfrm>
          <a:solidFill>
            <a:srgbClr val="33008E"/>
          </a:solidFill>
        </p:grpSpPr>
        <p:sp>
          <p:nvSpPr>
            <p:cNvPr id="44" name="Ellipse 33">
              <a:extLst>
                <a:ext uri="{FF2B5EF4-FFF2-40B4-BE49-F238E27FC236}">
                  <a16:creationId xmlns:a16="http://schemas.microsoft.com/office/drawing/2014/main" id="{AF7274D0-A258-425A-B62B-EB8A21F0422E}"/>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45" name="Groupe 35">
              <a:extLst>
                <a:ext uri="{FF2B5EF4-FFF2-40B4-BE49-F238E27FC236}">
                  <a16:creationId xmlns:a16="http://schemas.microsoft.com/office/drawing/2014/main" id="{53AE8930-020A-4849-B3F2-2CA58DE6432A}"/>
                </a:ext>
              </a:extLst>
            </p:cNvPr>
            <p:cNvGrpSpPr/>
            <p:nvPr/>
          </p:nvGrpSpPr>
          <p:grpSpPr>
            <a:xfrm>
              <a:off x="8004742" y="2852530"/>
              <a:ext cx="139969" cy="80292"/>
              <a:chOff x="4092887" y="1800406"/>
              <a:chExt cx="139969" cy="80292"/>
            </a:xfrm>
            <a:grpFill/>
          </p:grpSpPr>
          <p:sp>
            <p:nvSpPr>
              <p:cNvPr id="46" name="Forme libre : forme 36">
                <a:extLst>
                  <a:ext uri="{FF2B5EF4-FFF2-40B4-BE49-F238E27FC236}">
                    <a16:creationId xmlns:a16="http://schemas.microsoft.com/office/drawing/2014/main" id="{04E9C265-C05D-47E2-88C2-942C01F5EDE0}"/>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47" name="Connecteur droit 37">
                <a:extLst>
                  <a:ext uri="{FF2B5EF4-FFF2-40B4-BE49-F238E27FC236}">
                    <a16:creationId xmlns:a16="http://schemas.microsoft.com/office/drawing/2014/main" id="{B6E3A01E-2CDC-471C-AD11-F194C5246BE8}"/>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grpSp>
        <p:nvGrpSpPr>
          <p:cNvPr id="48" name="Groupe 29">
            <a:extLst>
              <a:ext uri="{FF2B5EF4-FFF2-40B4-BE49-F238E27FC236}">
                <a16:creationId xmlns:a16="http://schemas.microsoft.com/office/drawing/2014/main" id="{6B6C946C-7538-4156-B0B3-A42E6A89954B}"/>
              </a:ext>
            </a:extLst>
          </p:cNvPr>
          <p:cNvGrpSpPr/>
          <p:nvPr/>
        </p:nvGrpSpPr>
        <p:grpSpPr>
          <a:xfrm>
            <a:off x="763885" y="4701468"/>
            <a:ext cx="216000" cy="216000"/>
            <a:chOff x="7897661" y="2709829"/>
            <a:chExt cx="365760" cy="365760"/>
          </a:xfrm>
          <a:solidFill>
            <a:srgbClr val="33008E"/>
          </a:solidFill>
        </p:grpSpPr>
        <p:sp>
          <p:nvSpPr>
            <p:cNvPr id="49" name="Ellipse 33">
              <a:extLst>
                <a:ext uri="{FF2B5EF4-FFF2-40B4-BE49-F238E27FC236}">
                  <a16:creationId xmlns:a16="http://schemas.microsoft.com/office/drawing/2014/main" id="{7FF31F71-A818-403C-A125-1FCD28D03D30}"/>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50" name="Groupe 35">
              <a:extLst>
                <a:ext uri="{FF2B5EF4-FFF2-40B4-BE49-F238E27FC236}">
                  <a16:creationId xmlns:a16="http://schemas.microsoft.com/office/drawing/2014/main" id="{E35E3B2E-44F1-4BDA-AF39-71BCAC1B9FF6}"/>
                </a:ext>
              </a:extLst>
            </p:cNvPr>
            <p:cNvGrpSpPr/>
            <p:nvPr/>
          </p:nvGrpSpPr>
          <p:grpSpPr>
            <a:xfrm>
              <a:off x="8004742" y="2852530"/>
              <a:ext cx="139969" cy="80292"/>
              <a:chOff x="4092887" y="1800406"/>
              <a:chExt cx="139969" cy="80292"/>
            </a:xfrm>
            <a:grpFill/>
          </p:grpSpPr>
          <p:sp>
            <p:nvSpPr>
              <p:cNvPr id="51" name="Forme libre : forme 36">
                <a:extLst>
                  <a:ext uri="{FF2B5EF4-FFF2-40B4-BE49-F238E27FC236}">
                    <a16:creationId xmlns:a16="http://schemas.microsoft.com/office/drawing/2014/main" id="{FC7C8EDD-FF69-4D79-A44B-26BC9CA72F3A}"/>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52" name="Connecteur droit 37">
                <a:extLst>
                  <a:ext uri="{FF2B5EF4-FFF2-40B4-BE49-F238E27FC236}">
                    <a16:creationId xmlns:a16="http://schemas.microsoft.com/office/drawing/2014/main" id="{08007EF7-A8AB-4B39-BDD0-3D4E6E121D0D}"/>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grpSp>
        <p:nvGrpSpPr>
          <p:cNvPr id="53" name="Groupe 29">
            <a:extLst>
              <a:ext uri="{FF2B5EF4-FFF2-40B4-BE49-F238E27FC236}">
                <a16:creationId xmlns:a16="http://schemas.microsoft.com/office/drawing/2014/main" id="{63E85EBD-A847-4DBE-830A-638089AD5E85}"/>
              </a:ext>
            </a:extLst>
          </p:cNvPr>
          <p:cNvGrpSpPr/>
          <p:nvPr/>
        </p:nvGrpSpPr>
        <p:grpSpPr>
          <a:xfrm>
            <a:off x="763885" y="5201379"/>
            <a:ext cx="216000" cy="216000"/>
            <a:chOff x="7897661" y="2709829"/>
            <a:chExt cx="365760" cy="365760"/>
          </a:xfrm>
          <a:solidFill>
            <a:srgbClr val="33008E"/>
          </a:solidFill>
        </p:grpSpPr>
        <p:sp>
          <p:nvSpPr>
            <p:cNvPr id="54" name="Ellipse 33">
              <a:extLst>
                <a:ext uri="{FF2B5EF4-FFF2-40B4-BE49-F238E27FC236}">
                  <a16:creationId xmlns:a16="http://schemas.microsoft.com/office/drawing/2014/main" id="{545C3522-BDC9-42A8-9276-338CBD0AACFD}"/>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55" name="Groupe 35">
              <a:extLst>
                <a:ext uri="{FF2B5EF4-FFF2-40B4-BE49-F238E27FC236}">
                  <a16:creationId xmlns:a16="http://schemas.microsoft.com/office/drawing/2014/main" id="{0E85CEF2-47F4-4841-A042-2E3F3251798B}"/>
                </a:ext>
              </a:extLst>
            </p:cNvPr>
            <p:cNvGrpSpPr/>
            <p:nvPr/>
          </p:nvGrpSpPr>
          <p:grpSpPr>
            <a:xfrm>
              <a:off x="8004742" y="2852530"/>
              <a:ext cx="139969" cy="80292"/>
              <a:chOff x="4092887" y="1800406"/>
              <a:chExt cx="139969" cy="80292"/>
            </a:xfrm>
            <a:grpFill/>
          </p:grpSpPr>
          <p:sp>
            <p:nvSpPr>
              <p:cNvPr id="56" name="Forme libre : forme 36">
                <a:extLst>
                  <a:ext uri="{FF2B5EF4-FFF2-40B4-BE49-F238E27FC236}">
                    <a16:creationId xmlns:a16="http://schemas.microsoft.com/office/drawing/2014/main" id="{A3C5618A-C8E9-47BB-8F03-DA3183CEAE8F}"/>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57" name="Connecteur droit 37">
                <a:extLst>
                  <a:ext uri="{FF2B5EF4-FFF2-40B4-BE49-F238E27FC236}">
                    <a16:creationId xmlns:a16="http://schemas.microsoft.com/office/drawing/2014/main" id="{61EB9CEF-A5DA-41A4-B1F3-12E08902FD28}"/>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grpSp>
        <p:nvGrpSpPr>
          <p:cNvPr id="58" name="Groupe 29">
            <a:extLst>
              <a:ext uri="{FF2B5EF4-FFF2-40B4-BE49-F238E27FC236}">
                <a16:creationId xmlns:a16="http://schemas.microsoft.com/office/drawing/2014/main" id="{D48803FD-4DD9-432D-A336-642D30057BD6}"/>
              </a:ext>
            </a:extLst>
          </p:cNvPr>
          <p:cNvGrpSpPr/>
          <p:nvPr/>
        </p:nvGrpSpPr>
        <p:grpSpPr>
          <a:xfrm>
            <a:off x="777987" y="5641951"/>
            <a:ext cx="216000" cy="216000"/>
            <a:chOff x="7897661" y="2709829"/>
            <a:chExt cx="365760" cy="365760"/>
          </a:xfrm>
          <a:solidFill>
            <a:srgbClr val="33008E"/>
          </a:solidFill>
        </p:grpSpPr>
        <p:sp>
          <p:nvSpPr>
            <p:cNvPr id="59" name="Ellipse 33">
              <a:extLst>
                <a:ext uri="{FF2B5EF4-FFF2-40B4-BE49-F238E27FC236}">
                  <a16:creationId xmlns:a16="http://schemas.microsoft.com/office/drawing/2014/main" id="{ED8C4C68-998B-4812-8E03-47DA80F848C9}"/>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60" name="Groupe 35">
              <a:extLst>
                <a:ext uri="{FF2B5EF4-FFF2-40B4-BE49-F238E27FC236}">
                  <a16:creationId xmlns:a16="http://schemas.microsoft.com/office/drawing/2014/main" id="{C7BDF237-7010-4A4A-993E-484D55F95186}"/>
                </a:ext>
              </a:extLst>
            </p:cNvPr>
            <p:cNvGrpSpPr/>
            <p:nvPr/>
          </p:nvGrpSpPr>
          <p:grpSpPr>
            <a:xfrm>
              <a:off x="8004742" y="2852530"/>
              <a:ext cx="139969" cy="80292"/>
              <a:chOff x="4092887" y="1800406"/>
              <a:chExt cx="139969" cy="80292"/>
            </a:xfrm>
            <a:grpFill/>
          </p:grpSpPr>
          <p:sp>
            <p:nvSpPr>
              <p:cNvPr id="61" name="Forme libre : forme 36">
                <a:extLst>
                  <a:ext uri="{FF2B5EF4-FFF2-40B4-BE49-F238E27FC236}">
                    <a16:creationId xmlns:a16="http://schemas.microsoft.com/office/drawing/2014/main" id="{6538F615-38ED-4166-BF46-2BD0C669F65E}"/>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63" name="Connecteur droit 37">
                <a:extLst>
                  <a:ext uri="{FF2B5EF4-FFF2-40B4-BE49-F238E27FC236}">
                    <a16:creationId xmlns:a16="http://schemas.microsoft.com/office/drawing/2014/main" id="{B3F844F0-B771-4EBC-9D69-22FD98F962EE}"/>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sp>
        <p:nvSpPr>
          <p:cNvPr id="3" name="Rectangle 2">
            <a:extLst>
              <a:ext uri="{FF2B5EF4-FFF2-40B4-BE49-F238E27FC236}">
                <a16:creationId xmlns:a16="http://schemas.microsoft.com/office/drawing/2014/main" id="{CCAF9534-9247-4916-806B-5898F411B723}"/>
              </a:ext>
            </a:extLst>
          </p:cNvPr>
          <p:cNvSpPr/>
          <p:nvPr/>
        </p:nvSpPr>
        <p:spPr>
          <a:xfrm>
            <a:off x="993987" y="3103152"/>
            <a:ext cx="5408603" cy="590931"/>
          </a:xfrm>
          <a:prstGeom prst="rect">
            <a:avLst/>
          </a:prstGeom>
        </p:spPr>
        <p:txBody>
          <a:bodyPr wrap="square">
            <a:spAutoFit/>
          </a:bodyPr>
          <a:lstStyle/>
          <a:p>
            <a:pPr lvl="0">
              <a:lnSpc>
                <a:spcPct val="90000"/>
              </a:lnSpc>
              <a:spcBef>
                <a:spcPct val="0"/>
              </a:spcBef>
              <a:defRPr/>
            </a:pPr>
            <a:r>
              <a:rPr lang="en-GB" dirty="0">
                <a:solidFill>
                  <a:srgbClr val="3E0D81"/>
                </a:solidFill>
              </a:rPr>
              <a:t>Use for customer presentations, candidate interviews</a:t>
            </a:r>
          </a:p>
        </p:txBody>
      </p:sp>
      <p:sp>
        <p:nvSpPr>
          <p:cNvPr id="4" name="Rectangle 3">
            <a:extLst>
              <a:ext uri="{FF2B5EF4-FFF2-40B4-BE49-F238E27FC236}">
                <a16:creationId xmlns:a16="http://schemas.microsoft.com/office/drawing/2014/main" id="{71F083AE-0CBA-4097-8A60-776FDDC0B646}"/>
              </a:ext>
            </a:extLst>
          </p:cNvPr>
          <p:cNvSpPr/>
          <p:nvPr/>
        </p:nvSpPr>
        <p:spPr>
          <a:xfrm>
            <a:off x="993987" y="3841357"/>
            <a:ext cx="5522586" cy="646331"/>
          </a:xfrm>
          <a:prstGeom prst="rect">
            <a:avLst/>
          </a:prstGeom>
        </p:spPr>
        <p:txBody>
          <a:bodyPr wrap="square">
            <a:spAutoFit/>
          </a:bodyPr>
          <a:lstStyle/>
          <a:p>
            <a:r>
              <a:rPr lang="en-GB" dirty="0">
                <a:solidFill>
                  <a:srgbClr val="3E0D81"/>
                </a:solidFill>
              </a:rPr>
              <a:t>Shared resource for all employees to present the group</a:t>
            </a:r>
          </a:p>
        </p:txBody>
      </p:sp>
      <p:sp>
        <p:nvSpPr>
          <p:cNvPr id="5" name="Rectangle 4">
            <a:extLst>
              <a:ext uri="{FF2B5EF4-FFF2-40B4-BE49-F238E27FC236}">
                <a16:creationId xmlns:a16="http://schemas.microsoft.com/office/drawing/2014/main" id="{2A8E51F6-E860-498C-9D63-DC1057D7D584}"/>
              </a:ext>
            </a:extLst>
          </p:cNvPr>
          <p:cNvSpPr/>
          <p:nvPr/>
        </p:nvSpPr>
        <p:spPr>
          <a:xfrm>
            <a:off x="993987" y="4634962"/>
            <a:ext cx="2381806" cy="341632"/>
          </a:xfrm>
          <a:prstGeom prst="rect">
            <a:avLst/>
          </a:prstGeom>
        </p:spPr>
        <p:txBody>
          <a:bodyPr wrap="none">
            <a:spAutoFit/>
          </a:bodyPr>
          <a:lstStyle/>
          <a:p>
            <a:pPr lvl="0">
              <a:lnSpc>
                <a:spcPct val="90000"/>
              </a:lnSpc>
              <a:spcBef>
                <a:spcPct val="0"/>
              </a:spcBef>
              <a:defRPr/>
            </a:pPr>
            <a:r>
              <a:rPr lang="en-GB" dirty="0">
                <a:solidFill>
                  <a:srgbClr val="3E0D81"/>
                </a:solidFill>
              </a:rPr>
              <a:t>English translation</a:t>
            </a:r>
          </a:p>
        </p:txBody>
      </p:sp>
      <p:sp>
        <p:nvSpPr>
          <p:cNvPr id="64" name="Rectangle 63">
            <a:extLst>
              <a:ext uri="{FF2B5EF4-FFF2-40B4-BE49-F238E27FC236}">
                <a16:creationId xmlns:a16="http://schemas.microsoft.com/office/drawing/2014/main" id="{A37FCD92-5275-467F-9057-32D31947A906}"/>
              </a:ext>
            </a:extLst>
          </p:cNvPr>
          <p:cNvSpPr/>
          <p:nvPr/>
        </p:nvSpPr>
        <p:spPr>
          <a:xfrm>
            <a:off x="993987" y="5123868"/>
            <a:ext cx="2018501" cy="341632"/>
          </a:xfrm>
          <a:prstGeom prst="rect">
            <a:avLst/>
          </a:prstGeom>
        </p:spPr>
        <p:txBody>
          <a:bodyPr wrap="none">
            <a:spAutoFit/>
          </a:bodyPr>
          <a:lstStyle/>
          <a:p>
            <a:pPr lvl="0">
              <a:lnSpc>
                <a:spcPct val="90000"/>
              </a:lnSpc>
              <a:spcBef>
                <a:spcPct val="0"/>
              </a:spcBef>
              <a:defRPr/>
            </a:pPr>
            <a:r>
              <a:rPr lang="en-GB">
                <a:solidFill>
                  <a:srgbClr val="3E0D81"/>
                </a:solidFill>
              </a:rPr>
              <a:t>Access via Onelink</a:t>
            </a:r>
          </a:p>
        </p:txBody>
      </p:sp>
      <p:sp>
        <p:nvSpPr>
          <p:cNvPr id="65" name="Rectangle 64">
            <a:extLst>
              <a:ext uri="{FF2B5EF4-FFF2-40B4-BE49-F238E27FC236}">
                <a16:creationId xmlns:a16="http://schemas.microsoft.com/office/drawing/2014/main" id="{F1651CFB-44BF-4C57-B00A-36BAF6828A4D}"/>
              </a:ext>
            </a:extLst>
          </p:cNvPr>
          <p:cNvSpPr/>
          <p:nvPr/>
        </p:nvSpPr>
        <p:spPr>
          <a:xfrm>
            <a:off x="993987" y="5612773"/>
            <a:ext cx="6083717" cy="341632"/>
          </a:xfrm>
          <a:prstGeom prst="rect">
            <a:avLst/>
          </a:prstGeom>
        </p:spPr>
        <p:txBody>
          <a:bodyPr wrap="none">
            <a:spAutoFit/>
          </a:bodyPr>
          <a:lstStyle/>
          <a:p>
            <a:pPr lvl="0">
              <a:lnSpc>
                <a:spcPct val="90000"/>
              </a:lnSpc>
              <a:spcBef>
                <a:spcPct val="0"/>
              </a:spcBef>
              <a:defRPr/>
            </a:pPr>
            <a:r>
              <a:rPr lang="en-GB">
                <a:solidFill>
                  <a:srgbClr val="3E0D81"/>
                </a:solidFill>
              </a:rPr>
              <a:t>“Mix and match” annexed slides to suit client needs </a:t>
            </a:r>
          </a:p>
        </p:txBody>
      </p:sp>
    </p:spTree>
    <p:extLst>
      <p:ext uri="{BB962C8B-B14F-4D97-AF65-F5344CB8AC3E}">
        <p14:creationId xmlns:p14="http://schemas.microsoft.com/office/powerpoint/2010/main" val="188753061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1D4A4436-2DFF-4669-B3C3-C8401D7EDC37}"/>
              </a:ext>
            </a:extLst>
          </p:cNvPr>
          <p:cNvSpPr>
            <a:spLocks noGrp="1"/>
          </p:cNvSpPr>
          <p:nvPr>
            <p:ph type="body" sz="quarter" idx="13"/>
          </p:nvPr>
        </p:nvSpPr>
        <p:spPr>
          <a:xfrm>
            <a:off x="1196658" y="2488197"/>
            <a:ext cx="9225536" cy="707886"/>
          </a:xfrm>
        </p:spPr>
        <p:txBody>
          <a:bodyPr/>
          <a:lstStyle/>
          <a:p>
            <a:r>
              <a:rPr lang="en-GB"/>
              <a:t>Presentation </a:t>
            </a:r>
          </a:p>
          <a:p>
            <a:r>
              <a:rPr lang="en-GB"/>
              <a:t>Econocom Group</a:t>
            </a:r>
          </a:p>
        </p:txBody>
      </p:sp>
      <p:sp>
        <p:nvSpPr>
          <p:cNvPr id="3" name="Espace réservé du texte 2">
            <a:extLst>
              <a:ext uri="{FF2B5EF4-FFF2-40B4-BE49-F238E27FC236}">
                <a16:creationId xmlns:a16="http://schemas.microsoft.com/office/drawing/2014/main" id="{85AA6136-7D38-4AEF-AB09-6AC7D5E7C2B3}"/>
              </a:ext>
            </a:extLst>
          </p:cNvPr>
          <p:cNvSpPr>
            <a:spLocks noGrp="1"/>
          </p:cNvSpPr>
          <p:nvPr>
            <p:ph type="body" sz="quarter" idx="14"/>
          </p:nvPr>
        </p:nvSpPr>
        <p:spPr>
          <a:xfrm>
            <a:off x="1196658" y="3429000"/>
            <a:ext cx="1832553" cy="340469"/>
          </a:xfrm>
        </p:spPr>
        <p:txBody>
          <a:bodyPr/>
          <a:lstStyle/>
          <a:p>
            <a:r>
              <a:rPr lang="en-GB" dirty="0"/>
              <a:t>MARCH 2022</a:t>
            </a:r>
          </a:p>
        </p:txBody>
      </p:sp>
    </p:spTree>
    <p:extLst>
      <p:ext uri="{BB962C8B-B14F-4D97-AF65-F5344CB8AC3E}">
        <p14:creationId xmlns:p14="http://schemas.microsoft.com/office/powerpoint/2010/main" val="12413378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49EB0797-A112-4D25-B141-CD96CFCC8909}"/>
              </a:ext>
            </a:extLst>
          </p:cNvPr>
          <p:cNvSpPr>
            <a:spLocks noGrp="1"/>
          </p:cNvSpPr>
          <p:nvPr>
            <p:ph type="ctrTitle"/>
          </p:nvPr>
        </p:nvSpPr>
        <p:spPr/>
        <p:txBody>
          <a:bodyPr/>
          <a:lstStyle/>
          <a:p>
            <a:r>
              <a:rPr lang="en-GB"/>
              <a:t>Econocom</a:t>
            </a:r>
          </a:p>
        </p:txBody>
      </p:sp>
      <p:sp>
        <p:nvSpPr>
          <p:cNvPr id="7" name="Espace réservé du texte 6">
            <a:extLst>
              <a:ext uri="{FF2B5EF4-FFF2-40B4-BE49-F238E27FC236}">
                <a16:creationId xmlns:a16="http://schemas.microsoft.com/office/drawing/2014/main" id="{B9CFBAF0-B954-4534-BC87-8FC9FB991A62}"/>
              </a:ext>
            </a:extLst>
          </p:cNvPr>
          <p:cNvSpPr>
            <a:spLocks noGrp="1"/>
          </p:cNvSpPr>
          <p:nvPr>
            <p:ph type="body" sz="quarter" idx="12"/>
          </p:nvPr>
        </p:nvSpPr>
        <p:spPr/>
        <p:txBody>
          <a:bodyPr/>
          <a:lstStyle/>
          <a:p>
            <a:r>
              <a:rPr lang="en-GB"/>
              <a:t>01</a:t>
            </a:r>
          </a:p>
        </p:txBody>
      </p:sp>
    </p:spTree>
    <p:extLst>
      <p:ext uri="{BB962C8B-B14F-4D97-AF65-F5344CB8AC3E}">
        <p14:creationId xmlns:p14="http://schemas.microsoft.com/office/powerpoint/2010/main" val="262802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B306E4A-046A-49B0-BD71-5ABFE68A0B5A}"/>
              </a:ext>
            </a:extLst>
          </p:cNvPr>
          <p:cNvPicPr>
            <a:picLocks noChangeAspect="1"/>
          </p:cNvPicPr>
          <p:nvPr/>
        </p:nvPicPr>
        <p:blipFill rotWithShape="1">
          <a:blip r:embed="rId3">
            <a:extLst>
              <a:ext uri="{28A0092B-C50C-407E-A947-70E740481C1C}">
                <a14:useLocalDpi xmlns:a14="http://schemas.microsoft.com/office/drawing/2010/main" val="0"/>
              </a:ext>
            </a:extLst>
          </a:blip>
          <a:srcRect l="11300" r="23395"/>
          <a:stretch/>
        </p:blipFill>
        <p:spPr>
          <a:xfrm>
            <a:off x="3602884" y="-11157"/>
            <a:ext cx="8647501" cy="6869157"/>
          </a:xfrm>
          <a:prstGeom prst="rect">
            <a:avLst/>
          </a:prstGeom>
        </p:spPr>
      </p:pic>
      <p:grpSp>
        <p:nvGrpSpPr>
          <p:cNvPr id="7" name="Groupe 6">
            <a:extLst>
              <a:ext uri="{FF2B5EF4-FFF2-40B4-BE49-F238E27FC236}">
                <a16:creationId xmlns:a16="http://schemas.microsoft.com/office/drawing/2014/main" id="{BAD1F5C9-E44E-46D5-AA22-767351144150}"/>
              </a:ext>
            </a:extLst>
          </p:cNvPr>
          <p:cNvGrpSpPr/>
          <p:nvPr/>
        </p:nvGrpSpPr>
        <p:grpSpPr>
          <a:xfrm>
            <a:off x="-38240" y="-11157"/>
            <a:ext cx="8554412" cy="6869157"/>
            <a:chOff x="1299" y="0"/>
            <a:chExt cx="7945491" cy="6858000"/>
          </a:xfrm>
        </p:grpSpPr>
        <p:sp>
          <p:nvSpPr>
            <p:cNvPr id="8" name="Forme libre : forme 7">
              <a:extLst>
                <a:ext uri="{FF2B5EF4-FFF2-40B4-BE49-F238E27FC236}">
                  <a16:creationId xmlns:a16="http://schemas.microsoft.com/office/drawing/2014/main" id="{3778B577-6725-4FED-8B4D-91F08178C1F8}"/>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9" name="Parallélogramme 8">
              <a:extLst>
                <a:ext uri="{FF2B5EF4-FFF2-40B4-BE49-F238E27FC236}">
                  <a16:creationId xmlns:a16="http://schemas.microsoft.com/office/drawing/2014/main" id="{26702054-ED5D-4264-BB8C-3D76E5DA2767}"/>
                </a:ext>
              </a:extLst>
            </p:cNvPr>
            <p:cNvSpPr/>
            <p:nvPr/>
          </p:nvSpPr>
          <p:spPr>
            <a:xfrm flipH="1">
              <a:off x="2668588" y="0"/>
              <a:ext cx="5278202" cy="6858000"/>
            </a:xfrm>
            <a:prstGeom prst="parallelogram">
              <a:avLst>
                <a:gd name="adj" fmla="val 58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62" name="Titre 1">
            <a:extLst>
              <a:ext uri="{FF2B5EF4-FFF2-40B4-BE49-F238E27FC236}">
                <a16:creationId xmlns:a16="http://schemas.microsoft.com/office/drawing/2014/main" id="{2FCE618E-B086-4521-A4A2-0738AE910AB0}"/>
              </a:ext>
            </a:extLst>
          </p:cNvPr>
          <p:cNvSpPr txBox="1">
            <a:spLocks/>
          </p:cNvSpPr>
          <p:nvPr/>
        </p:nvSpPr>
        <p:spPr>
          <a:xfrm>
            <a:off x="262334" y="865618"/>
            <a:ext cx="5371925" cy="1421928"/>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lvl="0">
              <a:defRPr/>
            </a:pPr>
            <a:r>
              <a:rPr lang="en-GB" sz="3200" dirty="0">
                <a:solidFill>
                  <a:srgbClr val="33008E"/>
                </a:solidFill>
                <a:latin typeface="Arial Black" panose="020B0A04020102020204" pitchFamily="34" charset="0"/>
              </a:rPr>
              <a:t>We are </a:t>
            </a:r>
          </a:p>
          <a:p>
            <a:pPr lvl="0">
              <a:defRPr/>
            </a:pPr>
            <a:r>
              <a:rPr lang="en-GB" sz="3200" dirty="0">
                <a:solidFill>
                  <a:srgbClr val="33008E"/>
                </a:solidFill>
                <a:latin typeface="Arial Black" panose="020B0A04020102020204" pitchFamily="34" charset="0"/>
              </a:rPr>
              <a:t>Europe’s first digital general contractor.</a:t>
            </a:r>
          </a:p>
        </p:txBody>
      </p:sp>
      <p:sp>
        <p:nvSpPr>
          <p:cNvPr id="41" name="Rectangle 40">
            <a:extLst>
              <a:ext uri="{FF2B5EF4-FFF2-40B4-BE49-F238E27FC236}">
                <a16:creationId xmlns:a16="http://schemas.microsoft.com/office/drawing/2014/main" id="{C230E184-83AC-4E74-B3EC-0CD51A34257F}"/>
              </a:ext>
            </a:extLst>
          </p:cNvPr>
          <p:cNvSpPr/>
          <p:nvPr/>
        </p:nvSpPr>
        <p:spPr>
          <a:xfrm>
            <a:off x="262334" y="2913327"/>
            <a:ext cx="5132130" cy="840230"/>
          </a:xfrm>
          <a:prstGeom prst="rect">
            <a:avLst/>
          </a:prstGeom>
          <a:noFill/>
        </p:spPr>
        <p:txBody>
          <a:bodyPr vert="horz" wrap="square" lIns="108000" tIns="45720" rIns="72000" bIns="45720" rtlCol="0" anchor="ctr">
            <a:spAutoFit/>
          </a:bodyPr>
          <a:lstStyle/>
          <a:p>
            <a:pPr marL="0" marR="0" lvl="1" indent="0" algn="l" defTabSz="914400" rtl="0" eaLnBrk="1" fontAlgn="auto" latinLnBrk="0" hangingPunct="1">
              <a:lnSpc>
                <a:spcPct val="90000"/>
              </a:lnSpc>
              <a:spcBef>
                <a:spcPts val="500"/>
              </a:spcBef>
              <a:spcAft>
                <a:spcPts val="0"/>
              </a:spcAft>
              <a:buClrTx/>
              <a:buSzTx/>
              <a:buFontTx/>
              <a:buNone/>
              <a:tabLst/>
              <a:defRPr/>
            </a:pPr>
            <a:r>
              <a:rPr kumimoji="0" lang="en-GB" i="0" u="none" strike="noStrike" cap="none" normalizeH="0" baseline="0" noProof="0" dirty="0">
                <a:ln>
                  <a:noFill/>
                </a:ln>
                <a:solidFill>
                  <a:schemeClr val="tx2"/>
                </a:solidFill>
                <a:uLnTx/>
                <a:uFillTx/>
                <a:latin typeface="Arial" panose="020B0604020202020204" pitchFamily="34" charset="0"/>
                <a:cs typeface="Arial" panose="020B0604020202020204" pitchFamily="34" charset="0"/>
              </a:rPr>
              <a:t>The Econocom group </a:t>
            </a:r>
            <a:r>
              <a:rPr kumimoji="0" lang="en-GB" b="1" i="0" u="none" strike="noStrike" cap="none" normalizeH="0" baseline="0" noProof="0" dirty="0">
                <a:ln>
                  <a:noFill/>
                </a:ln>
                <a:solidFill>
                  <a:schemeClr val="tx2"/>
                </a:solidFill>
                <a:uLnTx/>
                <a:uFillTx/>
                <a:latin typeface="Arial" panose="020B0604020202020204" pitchFamily="34" charset="0"/>
                <a:cs typeface="Arial" panose="020B0604020202020204" pitchFamily="34" charset="0"/>
              </a:rPr>
              <a:t>conceives, finances and facilitates the digital transformation of large firms and public organisations</a:t>
            </a:r>
            <a:r>
              <a:rPr kumimoji="0" lang="en-GB" i="0" u="none" strike="noStrike" cap="none" normalizeH="0" baseline="0" noProof="0" dirty="0">
                <a:ln>
                  <a:noFill/>
                </a:ln>
                <a:solidFill>
                  <a:schemeClr val="tx2"/>
                </a:solidFill>
                <a:uLnTx/>
                <a:uFillTx/>
                <a:latin typeface="Arial" panose="020B0604020202020204" pitchFamily="34" charset="0"/>
                <a:cs typeface="Arial" panose="020B0604020202020204" pitchFamily="34" charset="0"/>
              </a:rPr>
              <a:t>.</a:t>
            </a:r>
          </a:p>
        </p:txBody>
      </p:sp>
      <p:sp>
        <p:nvSpPr>
          <p:cNvPr id="2" name="Rectangle 1">
            <a:extLst>
              <a:ext uri="{FF2B5EF4-FFF2-40B4-BE49-F238E27FC236}">
                <a16:creationId xmlns:a16="http://schemas.microsoft.com/office/drawing/2014/main" id="{2616E6CD-2D47-4E64-9B74-ADB1F35D6931}"/>
              </a:ext>
            </a:extLst>
          </p:cNvPr>
          <p:cNvSpPr/>
          <p:nvPr/>
        </p:nvSpPr>
        <p:spPr>
          <a:xfrm>
            <a:off x="262334" y="4118257"/>
            <a:ext cx="5192672" cy="1955407"/>
          </a:xfrm>
          <a:prstGeom prst="rect">
            <a:avLst/>
          </a:prstGeom>
        </p:spPr>
        <p:txBody>
          <a:bodyPr wrap="square">
            <a:spAutoFit/>
          </a:bodyPr>
          <a:lstStyle/>
          <a:p>
            <a:pPr marL="0" lvl="1">
              <a:lnSpc>
                <a:spcPct val="90000"/>
              </a:lnSpc>
              <a:spcBef>
                <a:spcPts val="500"/>
              </a:spcBef>
              <a:defRPr/>
            </a:pPr>
            <a:r>
              <a:rPr lang="en-GB" sz="1400" dirty="0">
                <a:solidFill>
                  <a:srgbClr val="573EEF"/>
                </a:solidFill>
                <a:latin typeface="Arial" panose="020B0604020202020204" pitchFamily="34" charset="0"/>
                <a:cs typeface="Arial" panose="020B0604020202020204" pitchFamily="34" charset="0"/>
              </a:rPr>
              <a:t>A market-first answer </a:t>
            </a:r>
            <a:r>
              <a:rPr lang="en-GB" sz="1400" dirty="0">
                <a:solidFill>
                  <a:srgbClr val="3E0D81"/>
                </a:solidFill>
                <a:latin typeface="Arial" panose="020B0604020202020204" pitchFamily="34" charset="0"/>
                <a:cs typeface="Arial" panose="020B0604020202020204" pitchFamily="34" charset="0"/>
              </a:rPr>
              <a:t>to managing the complexity of digital projects and their sustainability.</a:t>
            </a:r>
          </a:p>
          <a:p>
            <a:pPr marL="0" lvl="1">
              <a:lnSpc>
                <a:spcPct val="90000"/>
              </a:lnSpc>
              <a:spcBef>
                <a:spcPts val="500"/>
              </a:spcBef>
              <a:defRPr/>
            </a:pPr>
            <a:endParaRPr lang="fr-FR" sz="700" dirty="0">
              <a:solidFill>
                <a:srgbClr val="3E0D81"/>
              </a:solidFill>
              <a:latin typeface="Arial" panose="020B0604020202020204" pitchFamily="34" charset="0"/>
              <a:cs typeface="Arial" panose="020B0604020202020204" pitchFamily="34" charset="0"/>
            </a:endParaRPr>
          </a:p>
          <a:p>
            <a:pPr marL="0" lvl="1">
              <a:lnSpc>
                <a:spcPct val="90000"/>
              </a:lnSpc>
              <a:spcBef>
                <a:spcPts val="500"/>
              </a:spcBef>
              <a:defRPr/>
            </a:pPr>
            <a:r>
              <a:rPr lang="en-GB" sz="1400" dirty="0">
                <a:solidFill>
                  <a:srgbClr val="573EEF"/>
                </a:solidFill>
                <a:latin typeface="Arial" panose="020B0604020202020204" pitchFamily="34" charset="0"/>
                <a:cs typeface="Arial" panose="020B0604020202020204" pitchFamily="34" charset="0"/>
              </a:rPr>
              <a:t>360° support to build tailored solutions </a:t>
            </a:r>
            <a:r>
              <a:rPr lang="en-GB" sz="1400" dirty="0">
                <a:solidFill>
                  <a:srgbClr val="3E0D81"/>
                </a:solidFill>
                <a:latin typeface="Arial" panose="020B0604020202020204" pitchFamily="34" charset="0"/>
                <a:cs typeface="Arial" panose="020B0604020202020204" pitchFamily="34" charset="0"/>
              </a:rPr>
              <a:t>coordinated across the whole chain of digital business lines, for any scale of project.</a:t>
            </a:r>
          </a:p>
          <a:p>
            <a:pPr marL="0" lvl="1">
              <a:lnSpc>
                <a:spcPct val="90000"/>
              </a:lnSpc>
              <a:spcBef>
                <a:spcPts val="500"/>
              </a:spcBef>
              <a:defRPr/>
            </a:pPr>
            <a:endParaRPr lang="fr-FR" sz="700" dirty="0">
              <a:solidFill>
                <a:srgbClr val="3E0D81"/>
              </a:solidFill>
              <a:latin typeface="Arial" panose="020B0604020202020204" pitchFamily="34" charset="0"/>
              <a:cs typeface="Arial" panose="020B0604020202020204" pitchFamily="34" charset="0"/>
            </a:endParaRPr>
          </a:p>
          <a:p>
            <a:pPr marL="0" lvl="1">
              <a:lnSpc>
                <a:spcPct val="90000"/>
              </a:lnSpc>
              <a:spcBef>
                <a:spcPts val="500"/>
              </a:spcBef>
              <a:defRPr/>
            </a:pPr>
            <a:r>
              <a:rPr lang="en-GB" sz="1400" dirty="0">
                <a:solidFill>
                  <a:srgbClr val="573EEF"/>
                </a:solidFill>
                <a:latin typeface="Arial" panose="020B0604020202020204" pitchFamily="34" charset="0"/>
                <a:cs typeface="Arial" panose="020B0604020202020204" pitchFamily="34" charset="0"/>
              </a:rPr>
              <a:t>Unique expertise in supporting the energy transitions </a:t>
            </a:r>
            <a:r>
              <a:rPr lang="en-GB" sz="1400" dirty="0">
                <a:solidFill>
                  <a:srgbClr val="3E0D81"/>
                </a:solidFill>
                <a:latin typeface="Arial" panose="020B0604020202020204" pitchFamily="34" charset="0"/>
                <a:cs typeface="Arial" panose="020B0604020202020204" pitchFamily="34" charset="0"/>
              </a:rPr>
              <a:t>of companies and public organisations.</a:t>
            </a:r>
          </a:p>
        </p:txBody>
      </p:sp>
      <p:grpSp>
        <p:nvGrpSpPr>
          <p:cNvPr id="32" name="Groupe 31">
            <a:extLst>
              <a:ext uri="{FF2B5EF4-FFF2-40B4-BE49-F238E27FC236}">
                <a16:creationId xmlns:a16="http://schemas.microsoft.com/office/drawing/2014/main" id="{EC1F72C9-F5C6-489D-90F3-EAAB81D77317}"/>
              </a:ext>
            </a:extLst>
          </p:cNvPr>
          <p:cNvGrpSpPr/>
          <p:nvPr/>
        </p:nvGrpSpPr>
        <p:grpSpPr>
          <a:xfrm>
            <a:off x="7968068" y="4314118"/>
            <a:ext cx="3592269" cy="1949141"/>
            <a:chOff x="8882335" y="863029"/>
            <a:chExt cx="2356360" cy="1326721"/>
          </a:xfrm>
        </p:grpSpPr>
        <p:sp>
          <p:nvSpPr>
            <p:cNvPr id="33" name="Graphique 4">
              <a:extLst>
                <a:ext uri="{FF2B5EF4-FFF2-40B4-BE49-F238E27FC236}">
                  <a16:creationId xmlns:a16="http://schemas.microsoft.com/office/drawing/2014/main" id="{46BDC166-CCF5-4EA3-9752-58DBEA0421AC}"/>
                </a:ext>
              </a:extLst>
            </p:cNvPr>
            <p:cNvSpPr/>
            <p:nvPr/>
          </p:nvSpPr>
          <p:spPr>
            <a:xfrm>
              <a:off x="8882335" y="863029"/>
              <a:ext cx="913659" cy="877554"/>
            </a:xfrm>
            <a:custGeom>
              <a:avLst/>
              <a:gdLst>
                <a:gd name="connsiteX0" fmla="*/ 688814 w 913659"/>
                <a:gd name="connsiteY0" fmla="*/ 56916 h 877554"/>
                <a:gd name="connsiteX1" fmla="*/ 853515 w 913659"/>
                <a:gd name="connsiteY1" fmla="*/ 214321 h 877554"/>
                <a:gd name="connsiteX2" fmla="*/ 913533 w 913659"/>
                <a:gd name="connsiteY2" fmla="*/ 437334 h 877554"/>
                <a:gd name="connsiteX3" fmla="*/ 853515 w 913659"/>
                <a:gd name="connsiteY3" fmla="*/ 660948 h 877554"/>
                <a:gd name="connsiteX4" fmla="*/ 688814 w 913659"/>
                <a:gd name="connsiteY4" fmla="*/ 819553 h 877554"/>
                <a:gd name="connsiteX5" fmla="*/ 456703 w 913659"/>
                <a:gd name="connsiteY5" fmla="*/ 877265 h 877554"/>
                <a:gd name="connsiteX6" fmla="*/ 224592 w 913659"/>
                <a:gd name="connsiteY6" fmla="*/ 819553 h 877554"/>
                <a:gd name="connsiteX7" fmla="*/ 59891 w 913659"/>
                <a:gd name="connsiteY7" fmla="*/ 661611 h 877554"/>
                <a:gd name="connsiteX8" fmla="*/ -127 w 913659"/>
                <a:gd name="connsiteY8" fmla="*/ 437334 h 877554"/>
                <a:gd name="connsiteX9" fmla="*/ 59891 w 913659"/>
                <a:gd name="connsiteY9" fmla="*/ 214321 h 877554"/>
                <a:gd name="connsiteX10" fmla="*/ 224024 w 913659"/>
                <a:gd name="connsiteY10" fmla="*/ 56916 h 877554"/>
                <a:gd name="connsiteX11" fmla="*/ 456703 w 913659"/>
                <a:gd name="connsiteY11" fmla="*/ -290 h 877554"/>
                <a:gd name="connsiteX12" fmla="*/ 688814 w 913659"/>
                <a:gd name="connsiteY12" fmla="*/ 56916 h 877554"/>
                <a:gd name="connsiteX13" fmla="*/ 327886 w 913659"/>
                <a:gd name="connsiteY13" fmla="*/ 203391 h 877554"/>
                <a:gd name="connsiteX14" fmla="*/ 231889 w 913659"/>
                <a:gd name="connsiteY14" fmla="*/ 301315 h 877554"/>
                <a:gd name="connsiteX15" fmla="*/ 328486 w 913659"/>
                <a:gd name="connsiteY15" fmla="*/ 673173 h 877554"/>
                <a:gd name="connsiteX16" fmla="*/ 459135 w 913659"/>
                <a:gd name="connsiteY16" fmla="*/ 709657 h 877554"/>
                <a:gd name="connsiteX17" fmla="*/ 588647 w 913659"/>
                <a:gd name="connsiteY17" fmla="*/ 673805 h 877554"/>
                <a:gd name="connsiteX18" fmla="*/ 682054 w 913659"/>
                <a:gd name="connsiteY18" fmla="*/ 575249 h 877554"/>
                <a:gd name="connsiteX19" fmla="*/ 716801 w 913659"/>
                <a:gd name="connsiteY19" fmla="*/ 437334 h 877554"/>
                <a:gd name="connsiteX20" fmla="*/ 682054 w 913659"/>
                <a:gd name="connsiteY20" fmla="*/ 301220 h 877554"/>
                <a:gd name="connsiteX21" fmla="*/ 588458 w 913659"/>
                <a:gd name="connsiteY21" fmla="*/ 203297 h 877554"/>
                <a:gd name="connsiteX22" fmla="*/ 458946 w 913659"/>
                <a:gd name="connsiteY22" fmla="*/ 167412 h 877554"/>
                <a:gd name="connsiteX23" fmla="*/ 327886 w 913659"/>
                <a:gd name="connsiteY23" fmla="*/ 203391 h 877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13659" h="877554">
                  <a:moveTo>
                    <a:pt x="688814" y="56916"/>
                  </a:moveTo>
                  <a:cubicBezTo>
                    <a:pt x="756940" y="93524"/>
                    <a:pt x="813862" y="147922"/>
                    <a:pt x="853515" y="214321"/>
                  </a:cubicBezTo>
                  <a:cubicBezTo>
                    <a:pt x="893528" y="281162"/>
                    <a:pt x="913533" y="355499"/>
                    <a:pt x="913533" y="437334"/>
                  </a:cubicBezTo>
                  <a:cubicBezTo>
                    <a:pt x="913533" y="519170"/>
                    <a:pt x="893528" y="593706"/>
                    <a:pt x="853515" y="660948"/>
                  </a:cubicBezTo>
                  <a:cubicBezTo>
                    <a:pt x="813913" y="727694"/>
                    <a:pt x="757003" y="782494"/>
                    <a:pt x="688814" y="819553"/>
                  </a:cubicBezTo>
                  <a:cubicBezTo>
                    <a:pt x="619026" y="858027"/>
                    <a:pt x="541653" y="877265"/>
                    <a:pt x="456703" y="877265"/>
                  </a:cubicBezTo>
                  <a:cubicBezTo>
                    <a:pt x="371753" y="877265"/>
                    <a:pt x="294380" y="858027"/>
                    <a:pt x="224592" y="819553"/>
                  </a:cubicBezTo>
                  <a:cubicBezTo>
                    <a:pt x="156529" y="782617"/>
                    <a:pt x="99645" y="728067"/>
                    <a:pt x="59891" y="661611"/>
                  </a:cubicBezTo>
                  <a:cubicBezTo>
                    <a:pt x="19878" y="594771"/>
                    <a:pt x="-127" y="520011"/>
                    <a:pt x="-127" y="437334"/>
                  </a:cubicBezTo>
                  <a:cubicBezTo>
                    <a:pt x="-127" y="355480"/>
                    <a:pt x="19878" y="281140"/>
                    <a:pt x="59891" y="214321"/>
                  </a:cubicBezTo>
                  <a:cubicBezTo>
                    <a:pt x="99433" y="148033"/>
                    <a:pt x="156140" y="93650"/>
                    <a:pt x="224024" y="56916"/>
                  </a:cubicBezTo>
                  <a:cubicBezTo>
                    <a:pt x="293265" y="18780"/>
                    <a:pt x="370824" y="-290"/>
                    <a:pt x="456703" y="-290"/>
                  </a:cubicBezTo>
                  <a:cubicBezTo>
                    <a:pt x="541761" y="-290"/>
                    <a:pt x="619130" y="18780"/>
                    <a:pt x="688814" y="56916"/>
                  </a:cubicBezTo>
                  <a:close/>
                  <a:moveTo>
                    <a:pt x="327886" y="203391"/>
                  </a:moveTo>
                  <a:cubicBezTo>
                    <a:pt x="287750" y="226915"/>
                    <a:pt x="254611" y="260718"/>
                    <a:pt x="231889" y="301315"/>
                  </a:cubicBezTo>
                  <a:cubicBezTo>
                    <a:pt x="158187" y="430988"/>
                    <a:pt x="200989" y="595766"/>
                    <a:pt x="328486" y="673173"/>
                  </a:cubicBezTo>
                  <a:cubicBezTo>
                    <a:pt x="367785" y="697272"/>
                    <a:pt x="413035" y="709907"/>
                    <a:pt x="459135" y="709657"/>
                  </a:cubicBezTo>
                  <a:cubicBezTo>
                    <a:pt x="504809" y="710052"/>
                    <a:pt x="549677" y="697632"/>
                    <a:pt x="588647" y="673805"/>
                  </a:cubicBezTo>
                  <a:cubicBezTo>
                    <a:pt x="627946" y="649785"/>
                    <a:pt x="660176" y="615780"/>
                    <a:pt x="682054" y="575249"/>
                  </a:cubicBezTo>
                  <a:cubicBezTo>
                    <a:pt x="705316" y="533034"/>
                    <a:pt x="717284" y="485532"/>
                    <a:pt x="716801" y="437334"/>
                  </a:cubicBezTo>
                  <a:cubicBezTo>
                    <a:pt x="717234" y="389715"/>
                    <a:pt x="705259" y="342806"/>
                    <a:pt x="682054" y="301220"/>
                  </a:cubicBezTo>
                  <a:cubicBezTo>
                    <a:pt x="659996" y="260926"/>
                    <a:pt x="627713" y="227152"/>
                    <a:pt x="588458" y="203297"/>
                  </a:cubicBezTo>
                  <a:cubicBezTo>
                    <a:pt x="549490" y="179460"/>
                    <a:pt x="504622" y="167030"/>
                    <a:pt x="458946" y="167412"/>
                  </a:cubicBezTo>
                  <a:cubicBezTo>
                    <a:pt x="412802" y="167264"/>
                    <a:pt x="367488" y="179703"/>
                    <a:pt x="327886" y="203391"/>
                  </a:cubicBezTo>
                  <a:close/>
                </a:path>
              </a:pathLst>
            </a:custGeom>
            <a:solidFill>
              <a:srgbClr val="573EEF"/>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34" name="Graphique 4">
              <a:extLst>
                <a:ext uri="{FF2B5EF4-FFF2-40B4-BE49-F238E27FC236}">
                  <a16:creationId xmlns:a16="http://schemas.microsoft.com/office/drawing/2014/main" id="{FE2FB0B8-9FEE-48A1-B368-66AA30569742}"/>
                </a:ext>
              </a:extLst>
            </p:cNvPr>
            <p:cNvSpPr/>
            <p:nvPr/>
          </p:nvSpPr>
          <p:spPr>
            <a:xfrm>
              <a:off x="9870259" y="1066173"/>
              <a:ext cx="652614" cy="661175"/>
            </a:xfrm>
            <a:custGeom>
              <a:avLst/>
              <a:gdLst>
                <a:gd name="connsiteX0" fmla="*/ 587479 w 652614"/>
                <a:gd name="connsiteY0" fmla="*/ 67688 h 661175"/>
                <a:gd name="connsiteX1" fmla="*/ 652487 w 652614"/>
                <a:gd name="connsiteY1" fmla="*/ 249984 h 661175"/>
                <a:gd name="connsiteX2" fmla="*/ 652487 w 652614"/>
                <a:gd name="connsiteY2" fmla="*/ 660632 h 661175"/>
                <a:gd name="connsiteX3" fmla="*/ 465358 w 652614"/>
                <a:gd name="connsiteY3" fmla="*/ 660632 h 661175"/>
                <a:gd name="connsiteX4" fmla="*/ 465358 w 652614"/>
                <a:gd name="connsiteY4" fmla="*/ 304664 h 661175"/>
                <a:gd name="connsiteX5" fmla="*/ 430611 w 652614"/>
                <a:gd name="connsiteY5" fmla="*/ 206740 h 661175"/>
                <a:gd name="connsiteX6" fmla="*/ 336415 w 652614"/>
                <a:gd name="connsiteY6" fmla="*/ 170887 h 661175"/>
                <a:gd name="connsiteX7" fmla="*/ 227024 w 652614"/>
                <a:gd name="connsiteY7" fmla="*/ 218901 h 661175"/>
                <a:gd name="connsiteX8" fmla="*/ 186907 w 652614"/>
                <a:gd name="connsiteY8" fmla="*/ 338684 h 661175"/>
                <a:gd name="connsiteX9" fmla="*/ 186907 w 652614"/>
                <a:gd name="connsiteY9" fmla="*/ 660885 h 661175"/>
                <a:gd name="connsiteX10" fmla="*/ -127 w 652614"/>
                <a:gd name="connsiteY10" fmla="*/ 660885 h 661175"/>
                <a:gd name="connsiteX11" fmla="*/ -127 w 652614"/>
                <a:gd name="connsiteY11" fmla="*/ 7007 h 661175"/>
                <a:gd name="connsiteX12" fmla="*/ 186907 w 652614"/>
                <a:gd name="connsiteY12" fmla="*/ 7007 h 661175"/>
                <a:gd name="connsiteX13" fmla="*/ 186907 w 652614"/>
                <a:gd name="connsiteY13" fmla="*/ 121230 h 661175"/>
                <a:gd name="connsiteX14" fmla="*/ 412953 w 652614"/>
                <a:gd name="connsiteY14" fmla="*/ -290 h 661175"/>
                <a:gd name="connsiteX15" fmla="*/ 587479 w 652614"/>
                <a:gd name="connsiteY15" fmla="*/ 67688 h 66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52614" h="661175">
                  <a:moveTo>
                    <a:pt x="587479" y="67688"/>
                  </a:moveTo>
                  <a:cubicBezTo>
                    <a:pt x="630818" y="113049"/>
                    <a:pt x="652487" y="173815"/>
                    <a:pt x="652487" y="249984"/>
                  </a:cubicBezTo>
                  <a:lnTo>
                    <a:pt x="652487" y="660632"/>
                  </a:lnTo>
                  <a:lnTo>
                    <a:pt x="465358" y="660632"/>
                  </a:lnTo>
                  <a:lnTo>
                    <a:pt x="465358" y="304664"/>
                  </a:lnTo>
                  <a:cubicBezTo>
                    <a:pt x="465358" y="263346"/>
                    <a:pt x="453775" y="230706"/>
                    <a:pt x="430611" y="206740"/>
                  </a:cubicBezTo>
                  <a:cubicBezTo>
                    <a:pt x="407447" y="182774"/>
                    <a:pt x="376049" y="170824"/>
                    <a:pt x="336415" y="170887"/>
                  </a:cubicBezTo>
                  <a:cubicBezTo>
                    <a:pt x="290233" y="171708"/>
                    <a:pt x="253770" y="187714"/>
                    <a:pt x="227024" y="218901"/>
                  </a:cubicBezTo>
                  <a:cubicBezTo>
                    <a:pt x="200279" y="250089"/>
                    <a:pt x="186907" y="290016"/>
                    <a:pt x="186907" y="338684"/>
                  </a:cubicBezTo>
                  <a:lnTo>
                    <a:pt x="186907" y="660885"/>
                  </a:lnTo>
                  <a:lnTo>
                    <a:pt x="-127" y="660885"/>
                  </a:lnTo>
                  <a:lnTo>
                    <a:pt x="-127" y="7007"/>
                  </a:lnTo>
                  <a:lnTo>
                    <a:pt x="186907" y="7007"/>
                  </a:lnTo>
                  <a:lnTo>
                    <a:pt x="186907" y="121230"/>
                  </a:lnTo>
                  <a:cubicBezTo>
                    <a:pt x="232268" y="41858"/>
                    <a:pt x="307616" y="1353"/>
                    <a:pt x="412953" y="-290"/>
                  </a:cubicBezTo>
                  <a:cubicBezTo>
                    <a:pt x="485985" y="-353"/>
                    <a:pt x="544161" y="22305"/>
                    <a:pt x="587479" y="67688"/>
                  </a:cubicBezTo>
                  <a:close/>
                </a:path>
              </a:pathLst>
            </a:custGeom>
            <a:solidFill>
              <a:srgbClr val="573EEF"/>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35" name="Graphique 4">
              <a:extLst>
                <a:ext uri="{FF2B5EF4-FFF2-40B4-BE49-F238E27FC236}">
                  <a16:creationId xmlns:a16="http://schemas.microsoft.com/office/drawing/2014/main" id="{FBEDD3C1-FA66-4B0B-A3F8-CA21CD151D87}"/>
                </a:ext>
              </a:extLst>
            </p:cNvPr>
            <p:cNvSpPr/>
            <p:nvPr/>
          </p:nvSpPr>
          <p:spPr>
            <a:xfrm>
              <a:off x="10580016" y="1067436"/>
              <a:ext cx="658679" cy="667176"/>
            </a:xfrm>
            <a:custGeom>
              <a:avLst/>
              <a:gdLst>
                <a:gd name="connsiteX0" fmla="*/ 576423 w 658679"/>
                <a:gd name="connsiteY0" fmla="*/ 90716 h 667176"/>
                <a:gd name="connsiteX1" fmla="*/ 658552 w 658679"/>
                <a:gd name="connsiteY1" fmla="*/ 344718 h 667176"/>
                <a:gd name="connsiteX2" fmla="*/ 657352 w 658679"/>
                <a:gd name="connsiteY2" fmla="*/ 389668 h 667176"/>
                <a:gd name="connsiteX3" fmla="*/ 188234 w 658679"/>
                <a:gd name="connsiteY3" fmla="*/ 389668 h 667176"/>
                <a:gd name="connsiteX4" fmla="*/ 249010 w 658679"/>
                <a:gd name="connsiteY4" fmla="*/ 486297 h 667176"/>
                <a:gd name="connsiteX5" fmla="*/ 357168 w 658679"/>
                <a:gd name="connsiteY5" fmla="*/ 521044 h 667176"/>
                <a:gd name="connsiteX6" fmla="*/ 445868 w 658679"/>
                <a:gd name="connsiteY6" fmla="*/ 503417 h 667176"/>
                <a:gd name="connsiteX7" fmla="*/ 522438 w 658679"/>
                <a:gd name="connsiteY7" fmla="*/ 451771 h 667176"/>
                <a:gd name="connsiteX8" fmla="*/ 620867 w 658679"/>
                <a:gd name="connsiteY8" fmla="*/ 551432 h 667176"/>
                <a:gd name="connsiteX9" fmla="*/ 499947 w 658679"/>
                <a:gd name="connsiteY9" fmla="*/ 637099 h 667176"/>
                <a:gd name="connsiteX10" fmla="*/ 341374 w 658679"/>
                <a:gd name="connsiteY10" fmla="*/ 666887 h 667176"/>
                <a:gd name="connsiteX11" fmla="*/ 160879 w 658679"/>
                <a:gd name="connsiteY11" fmla="*/ 625570 h 667176"/>
                <a:gd name="connsiteX12" fmla="*/ 41791 w 658679"/>
                <a:gd name="connsiteY12" fmla="*/ 508882 h 667176"/>
                <a:gd name="connsiteX13" fmla="*/ -127 w 658679"/>
                <a:gd name="connsiteY13" fmla="*/ 335147 h 667176"/>
                <a:gd name="connsiteX14" fmla="*/ 42391 w 658679"/>
                <a:gd name="connsiteY14" fmla="*/ 159547 h 667176"/>
                <a:gd name="connsiteX15" fmla="*/ 161510 w 658679"/>
                <a:gd name="connsiteY15" fmla="*/ 41660 h 667176"/>
                <a:gd name="connsiteX16" fmla="*/ 336510 w 658679"/>
                <a:gd name="connsiteY16" fmla="*/ -290 h 667176"/>
                <a:gd name="connsiteX17" fmla="*/ 576423 w 658679"/>
                <a:gd name="connsiteY17" fmla="*/ 90716 h 667176"/>
                <a:gd name="connsiteX18" fmla="*/ 482258 w 658679"/>
                <a:gd name="connsiteY18" fmla="*/ 279109 h 667176"/>
                <a:gd name="connsiteX19" fmla="*/ 440909 w 658679"/>
                <a:gd name="connsiteY19" fmla="*/ 175784 h 667176"/>
                <a:gd name="connsiteX20" fmla="*/ 337615 w 658679"/>
                <a:gd name="connsiteY20" fmla="*/ 136898 h 667176"/>
                <a:gd name="connsiteX21" fmla="*/ 236154 w 658679"/>
                <a:gd name="connsiteY21" fmla="*/ 175183 h 667176"/>
                <a:gd name="connsiteX22" fmla="*/ 184728 w 658679"/>
                <a:gd name="connsiteY22" fmla="*/ 279109 h 667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679" h="667176">
                  <a:moveTo>
                    <a:pt x="576423" y="90716"/>
                  </a:moveTo>
                  <a:cubicBezTo>
                    <a:pt x="631175" y="151492"/>
                    <a:pt x="658552" y="236158"/>
                    <a:pt x="658552" y="344718"/>
                  </a:cubicBezTo>
                  <a:cubicBezTo>
                    <a:pt x="658552" y="364176"/>
                    <a:pt x="658151" y="379159"/>
                    <a:pt x="657352" y="389668"/>
                  </a:cubicBezTo>
                  <a:lnTo>
                    <a:pt x="188234" y="389668"/>
                  </a:lnTo>
                  <a:cubicBezTo>
                    <a:pt x="198762" y="431008"/>
                    <a:pt x="219023" y="463215"/>
                    <a:pt x="249010" y="486297"/>
                  </a:cubicBezTo>
                  <a:cubicBezTo>
                    <a:pt x="278997" y="509378"/>
                    <a:pt x="315052" y="520959"/>
                    <a:pt x="357168" y="521044"/>
                  </a:cubicBezTo>
                  <a:cubicBezTo>
                    <a:pt x="387610" y="521107"/>
                    <a:pt x="417764" y="515118"/>
                    <a:pt x="445868" y="503417"/>
                  </a:cubicBezTo>
                  <a:cubicBezTo>
                    <a:pt x="474563" y="491446"/>
                    <a:pt x="500589" y="473892"/>
                    <a:pt x="522438" y="451771"/>
                  </a:cubicBezTo>
                  <a:lnTo>
                    <a:pt x="620867" y="551432"/>
                  </a:lnTo>
                  <a:cubicBezTo>
                    <a:pt x="587561" y="588766"/>
                    <a:pt x="546215" y="618058"/>
                    <a:pt x="499947" y="637099"/>
                  </a:cubicBezTo>
                  <a:cubicBezTo>
                    <a:pt x="452565" y="656959"/>
                    <a:pt x="399708" y="666887"/>
                    <a:pt x="341374" y="666887"/>
                  </a:cubicBezTo>
                  <a:cubicBezTo>
                    <a:pt x="272512" y="666887"/>
                    <a:pt x="212345" y="653114"/>
                    <a:pt x="160879" y="625570"/>
                  </a:cubicBezTo>
                  <a:cubicBezTo>
                    <a:pt x="110612" y="599174"/>
                    <a:pt x="69206" y="558599"/>
                    <a:pt x="41791" y="508882"/>
                  </a:cubicBezTo>
                  <a:cubicBezTo>
                    <a:pt x="13826" y="458657"/>
                    <a:pt x="-149" y="400746"/>
                    <a:pt x="-127" y="335147"/>
                  </a:cubicBezTo>
                  <a:cubicBezTo>
                    <a:pt x="-127" y="268707"/>
                    <a:pt x="14047" y="210174"/>
                    <a:pt x="42391" y="159547"/>
                  </a:cubicBezTo>
                  <a:cubicBezTo>
                    <a:pt x="69999" y="109663"/>
                    <a:pt x="111342" y="68747"/>
                    <a:pt x="161510" y="41660"/>
                  </a:cubicBezTo>
                  <a:cubicBezTo>
                    <a:pt x="212535" y="13694"/>
                    <a:pt x="270869" y="-290"/>
                    <a:pt x="336510" y="-290"/>
                  </a:cubicBezTo>
                  <a:cubicBezTo>
                    <a:pt x="441825" y="-394"/>
                    <a:pt x="521797" y="29940"/>
                    <a:pt x="576423" y="90716"/>
                  </a:cubicBezTo>
                  <a:close/>
                  <a:moveTo>
                    <a:pt x="482258" y="279109"/>
                  </a:moveTo>
                  <a:cubicBezTo>
                    <a:pt x="480615" y="236149"/>
                    <a:pt x="466833" y="201708"/>
                    <a:pt x="440909" y="175784"/>
                  </a:cubicBezTo>
                  <a:cubicBezTo>
                    <a:pt x="414984" y="149859"/>
                    <a:pt x="380553" y="136898"/>
                    <a:pt x="337615" y="136898"/>
                  </a:cubicBezTo>
                  <a:cubicBezTo>
                    <a:pt x="297097" y="136898"/>
                    <a:pt x="263278" y="149660"/>
                    <a:pt x="236154" y="175183"/>
                  </a:cubicBezTo>
                  <a:cubicBezTo>
                    <a:pt x="209029" y="200707"/>
                    <a:pt x="191889" y="235350"/>
                    <a:pt x="184728" y="279109"/>
                  </a:cubicBezTo>
                  <a:close/>
                </a:path>
              </a:pathLst>
            </a:custGeom>
            <a:solidFill>
              <a:srgbClr val="573EEF"/>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36" name="Graphique 4">
              <a:extLst>
                <a:ext uri="{FF2B5EF4-FFF2-40B4-BE49-F238E27FC236}">
                  <a16:creationId xmlns:a16="http://schemas.microsoft.com/office/drawing/2014/main" id="{25920EB9-55B8-4EFA-9631-337556D72224}"/>
                </a:ext>
              </a:extLst>
            </p:cNvPr>
            <p:cNvSpPr/>
            <p:nvPr/>
          </p:nvSpPr>
          <p:spPr>
            <a:xfrm>
              <a:off x="9116846" y="1657190"/>
              <a:ext cx="344186" cy="352841"/>
            </a:xfrm>
            <a:custGeom>
              <a:avLst/>
              <a:gdLst>
                <a:gd name="connsiteX0" fmla="*/ 253685 w 344186"/>
                <a:gd name="connsiteY0" fmla="*/ 21601 h 352841"/>
                <a:gd name="connsiteX1" fmla="*/ 320399 w 344186"/>
                <a:gd name="connsiteY1" fmla="*/ 83514 h 352841"/>
                <a:gd name="connsiteX2" fmla="*/ 344059 w 344186"/>
                <a:gd name="connsiteY2" fmla="*/ 175878 h 352841"/>
                <a:gd name="connsiteX3" fmla="*/ 319894 w 344186"/>
                <a:gd name="connsiteY3" fmla="*/ 268495 h 352841"/>
                <a:gd name="connsiteX4" fmla="*/ 251948 w 344186"/>
                <a:gd name="connsiteY4" fmla="*/ 330661 h 352841"/>
                <a:gd name="connsiteX5" fmla="*/ 150865 w 344186"/>
                <a:gd name="connsiteY5" fmla="*/ 352551 h 352841"/>
                <a:gd name="connsiteX6" fmla="*/ -127 w 344186"/>
                <a:gd name="connsiteY6" fmla="*/ 352551 h 352841"/>
                <a:gd name="connsiteX7" fmla="*/ -127 w 344186"/>
                <a:gd name="connsiteY7" fmla="*/ -290 h 352841"/>
                <a:gd name="connsiteX8" fmla="*/ 154403 w 344186"/>
                <a:gd name="connsiteY8" fmla="*/ -290 h 352841"/>
                <a:gd name="connsiteX9" fmla="*/ 253685 w 344186"/>
                <a:gd name="connsiteY9" fmla="*/ 21601 h 352841"/>
                <a:gd name="connsiteX10" fmla="*/ 215179 w 344186"/>
                <a:gd name="connsiteY10" fmla="*/ 244804 h 352841"/>
                <a:gd name="connsiteX11" fmla="*/ 237291 w 344186"/>
                <a:gd name="connsiteY11" fmla="*/ 176857 h 352841"/>
                <a:gd name="connsiteX12" fmla="*/ 213789 w 344186"/>
                <a:gd name="connsiteY12" fmla="*/ 108437 h 352841"/>
                <a:gd name="connsiteX13" fmla="*/ 152381 w 344186"/>
                <a:gd name="connsiteY13" fmla="*/ 82250 h 352841"/>
                <a:gd name="connsiteX14" fmla="*/ 104430 w 344186"/>
                <a:gd name="connsiteY14" fmla="*/ 82250 h 352841"/>
                <a:gd name="connsiteX15" fmla="*/ 104430 w 344186"/>
                <a:gd name="connsiteY15" fmla="*/ 270517 h 352841"/>
                <a:gd name="connsiteX16" fmla="*/ 157309 w 344186"/>
                <a:gd name="connsiteY16" fmla="*/ 270517 h 352841"/>
                <a:gd name="connsiteX17" fmla="*/ 215179 w 344186"/>
                <a:gd name="connsiteY17" fmla="*/ 244804 h 35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4186" h="352841">
                  <a:moveTo>
                    <a:pt x="253685" y="21601"/>
                  </a:moveTo>
                  <a:cubicBezTo>
                    <a:pt x="281457" y="35329"/>
                    <a:pt x="304637" y="56841"/>
                    <a:pt x="320399" y="83514"/>
                  </a:cubicBezTo>
                  <a:cubicBezTo>
                    <a:pt x="336172" y="110174"/>
                    <a:pt x="344059" y="140964"/>
                    <a:pt x="344059" y="175878"/>
                  </a:cubicBezTo>
                  <a:cubicBezTo>
                    <a:pt x="344059" y="210793"/>
                    <a:pt x="336004" y="241667"/>
                    <a:pt x="319894" y="268495"/>
                  </a:cubicBezTo>
                  <a:cubicBezTo>
                    <a:pt x="303756" y="295370"/>
                    <a:pt x="280150" y="316970"/>
                    <a:pt x="251948" y="330661"/>
                  </a:cubicBezTo>
                  <a:cubicBezTo>
                    <a:pt x="222738" y="345255"/>
                    <a:pt x="189046" y="352551"/>
                    <a:pt x="150865" y="352551"/>
                  </a:cubicBezTo>
                  <a:lnTo>
                    <a:pt x="-127" y="352551"/>
                  </a:lnTo>
                  <a:lnTo>
                    <a:pt x="-127" y="-290"/>
                  </a:lnTo>
                  <a:lnTo>
                    <a:pt x="154403" y="-290"/>
                  </a:lnTo>
                  <a:cubicBezTo>
                    <a:pt x="191889" y="-290"/>
                    <a:pt x="224981" y="7007"/>
                    <a:pt x="253685" y="21601"/>
                  </a:cubicBezTo>
                  <a:close/>
                  <a:moveTo>
                    <a:pt x="215179" y="244804"/>
                  </a:moveTo>
                  <a:cubicBezTo>
                    <a:pt x="229921" y="227683"/>
                    <a:pt x="237291" y="205034"/>
                    <a:pt x="237291" y="176857"/>
                  </a:cubicBezTo>
                  <a:cubicBezTo>
                    <a:pt x="237291" y="148681"/>
                    <a:pt x="229457" y="125874"/>
                    <a:pt x="213789" y="108437"/>
                  </a:cubicBezTo>
                  <a:cubicBezTo>
                    <a:pt x="198036" y="90959"/>
                    <a:pt x="177567" y="82228"/>
                    <a:pt x="152381" y="82250"/>
                  </a:cubicBezTo>
                  <a:lnTo>
                    <a:pt x="104430" y="82250"/>
                  </a:lnTo>
                  <a:lnTo>
                    <a:pt x="104430" y="270517"/>
                  </a:lnTo>
                  <a:lnTo>
                    <a:pt x="157309" y="270517"/>
                  </a:lnTo>
                  <a:cubicBezTo>
                    <a:pt x="181127" y="270517"/>
                    <a:pt x="200418" y="261947"/>
                    <a:pt x="215179" y="244804"/>
                  </a:cubicBez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37" name="Graphique 4">
              <a:extLst>
                <a:ext uri="{FF2B5EF4-FFF2-40B4-BE49-F238E27FC236}">
                  <a16:creationId xmlns:a16="http://schemas.microsoft.com/office/drawing/2014/main" id="{A6F3AAF1-0F86-4CD2-A0EF-64F21EC77CB4}"/>
                </a:ext>
              </a:extLst>
            </p:cNvPr>
            <p:cNvSpPr/>
            <p:nvPr/>
          </p:nvSpPr>
          <p:spPr>
            <a:xfrm>
              <a:off x="9485545" y="1657190"/>
              <a:ext cx="104715" cy="352841"/>
            </a:xfrm>
            <a:custGeom>
              <a:avLst/>
              <a:gdLst>
                <a:gd name="connsiteX0" fmla="*/ -127 w 104715"/>
                <a:gd name="connsiteY0" fmla="*/ -290 h 352841"/>
                <a:gd name="connsiteX1" fmla="*/ 104588 w 104715"/>
                <a:gd name="connsiteY1" fmla="*/ -290 h 352841"/>
                <a:gd name="connsiteX2" fmla="*/ 104588 w 104715"/>
                <a:gd name="connsiteY2" fmla="*/ 352551 h 352841"/>
                <a:gd name="connsiteX3" fmla="*/ -127 w 104715"/>
                <a:gd name="connsiteY3" fmla="*/ 352551 h 352841"/>
              </a:gdLst>
              <a:ahLst/>
              <a:cxnLst>
                <a:cxn ang="0">
                  <a:pos x="connsiteX0" y="connsiteY0"/>
                </a:cxn>
                <a:cxn ang="0">
                  <a:pos x="connsiteX1" y="connsiteY1"/>
                </a:cxn>
                <a:cxn ang="0">
                  <a:pos x="connsiteX2" y="connsiteY2"/>
                </a:cxn>
                <a:cxn ang="0">
                  <a:pos x="connsiteX3" y="connsiteY3"/>
                </a:cxn>
              </a:cxnLst>
              <a:rect l="l" t="t" r="r" b="b"/>
              <a:pathLst>
                <a:path w="104715" h="352841">
                  <a:moveTo>
                    <a:pt x="-127" y="-290"/>
                  </a:moveTo>
                  <a:lnTo>
                    <a:pt x="104588" y="-290"/>
                  </a:lnTo>
                  <a:lnTo>
                    <a:pt x="104588" y="352551"/>
                  </a:lnTo>
                  <a:lnTo>
                    <a:pt x="-127" y="352551"/>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38" name="Graphique 4">
              <a:extLst>
                <a:ext uri="{FF2B5EF4-FFF2-40B4-BE49-F238E27FC236}">
                  <a16:creationId xmlns:a16="http://schemas.microsoft.com/office/drawing/2014/main" id="{27922BF9-524F-4028-9CB9-F51DC1702D97}"/>
                </a:ext>
              </a:extLst>
            </p:cNvPr>
            <p:cNvSpPr/>
            <p:nvPr/>
          </p:nvSpPr>
          <p:spPr>
            <a:xfrm>
              <a:off x="9615037" y="1650658"/>
              <a:ext cx="345817" cy="366469"/>
            </a:xfrm>
            <a:custGeom>
              <a:avLst/>
              <a:gdLst>
                <a:gd name="connsiteX0" fmla="*/ 250578 w 345817"/>
                <a:gd name="connsiteY0" fmla="*/ 176377 h 366469"/>
                <a:gd name="connsiteX1" fmla="*/ 340668 w 345817"/>
                <a:gd name="connsiteY1" fmla="*/ 176377 h 366469"/>
                <a:gd name="connsiteX2" fmla="*/ 340668 w 345817"/>
                <a:gd name="connsiteY2" fmla="*/ 319819 h 366469"/>
                <a:gd name="connsiteX3" fmla="*/ 269689 w 345817"/>
                <a:gd name="connsiteY3" fmla="*/ 353050 h 366469"/>
                <a:gd name="connsiteX4" fmla="*/ 189644 w 345817"/>
                <a:gd name="connsiteY4" fmla="*/ 366159 h 366469"/>
                <a:gd name="connsiteX5" fmla="*/ 92510 w 345817"/>
                <a:gd name="connsiteY5" fmla="*/ 342247 h 366469"/>
                <a:gd name="connsiteX6" fmla="*/ 24564 w 345817"/>
                <a:gd name="connsiteY6" fmla="*/ 276606 h 366469"/>
                <a:gd name="connsiteX7" fmla="*/ -107 w 345817"/>
                <a:gd name="connsiteY7" fmla="*/ 182473 h 366469"/>
                <a:gd name="connsiteX8" fmla="*/ 95764 w 345817"/>
                <a:gd name="connsiteY8" fmla="*/ 23394 h 366469"/>
                <a:gd name="connsiteX9" fmla="*/ 196847 w 345817"/>
                <a:gd name="connsiteY9" fmla="*/ -265 h 366469"/>
                <a:gd name="connsiteX10" fmla="*/ 277239 w 345817"/>
                <a:gd name="connsiteY10" fmla="*/ 14423 h 366469"/>
                <a:gd name="connsiteX11" fmla="*/ 345691 w 345817"/>
                <a:gd name="connsiteY11" fmla="*/ 54161 h 366469"/>
                <a:gd name="connsiteX12" fmla="*/ 286305 w 345817"/>
                <a:gd name="connsiteY12" fmla="*/ 125646 h 366469"/>
                <a:gd name="connsiteX13" fmla="*/ 243755 w 345817"/>
                <a:gd name="connsiteY13" fmla="*/ 97469 h 366469"/>
                <a:gd name="connsiteX14" fmla="*/ 196215 w 345817"/>
                <a:gd name="connsiteY14" fmla="*/ 86887 h 366469"/>
                <a:gd name="connsiteX15" fmla="*/ 150633 w 345817"/>
                <a:gd name="connsiteY15" fmla="*/ 99522 h 366469"/>
                <a:gd name="connsiteX16" fmla="*/ 118697 w 345817"/>
                <a:gd name="connsiteY16" fmla="*/ 133985 h 366469"/>
                <a:gd name="connsiteX17" fmla="*/ 107104 w 345817"/>
                <a:gd name="connsiteY17" fmla="*/ 182568 h 366469"/>
                <a:gd name="connsiteX18" fmla="*/ 118918 w 345817"/>
                <a:gd name="connsiteY18" fmla="*/ 231909 h 366469"/>
                <a:gd name="connsiteX19" fmla="*/ 151391 w 345817"/>
                <a:gd name="connsiteY19" fmla="*/ 266656 h 366469"/>
                <a:gd name="connsiteX20" fmla="*/ 197194 w 345817"/>
                <a:gd name="connsiteY20" fmla="*/ 279291 h 366469"/>
                <a:gd name="connsiteX21" fmla="*/ 250578 w 345817"/>
                <a:gd name="connsiteY21" fmla="*/ 264697 h 366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45817" h="366469">
                  <a:moveTo>
                    <a:pt x="250578" y="176377"/>
                  </a:moveTo>
                  <a:lnTo>
                    <a:pt x="340668" y="176377"/>
                  </a:lnTo>
                  <a:lnTo>
                    <a:pt x="340668" y="319819"/>
                  </a:lnTo>
                  <a:cubicBezTo>
                    <a:pt x="318888" y="334530"/>
                    <a:pt x="294938" y="345744"/>
                    <a:pt x="269689" y="353050"/>
                  </a:cubicBezTo>
                  <a:cubicBezTo>
                    <a:pt x="243815" y="361408"/>
                    <a:pt x="216832" y="365827"/>
                    <a:pt x="189644" y="366159"/>
                  </a:cubicBezTo>
                  <a:cubicBezTo>
                    <a:pt x="155753" y="366649"/>
                    <a:pt x="122301" y="358414"/>
                    <a:pt x="92510" y="342247"/>
                  </a:cubicBezTo>
                  <a:cubicBezTo>
                    <a:pt x="64308" y="326958"/>
                    <a:pt x="40816" y="304262"/>
                    <a:pt x="24564" y="276606"/>
                  </a:cubicBezTo>
                  <a:cubicBezTo>
                    <a:pt x="7926" y="248060"/>
                    <a:pt x="-603" y="215511"/>
                    <a:pt x="-107" y="182473"/>
                  </a:cubicBezTo>
                  <a:cubicBezTo>
                    <a:pt x="-1117" y="115500"/>
                    <a:pt x="36075" y="53785"/>
                    <a:pt x="95764" y="23394"/>
                  </a:cubicBezTo>
                  <a:cubicBezTo>
                    <a:pt x="127005" y="7329"/>
                    <a:pt x="161720" y="-799"/>
                    <a:pt x="196847" y="-265"/>
                  </a:cubicBezTo>
                  <a:cubicBezTo>
                    <a:pt x="224297" y="-101"/>
                    <a:pt x="251504" y="4871"/>
                    <a:pt x="277239" y="14423"/>
                  </a:cubicBezTo>
                  <a:cubicBezTo>
                    <a:pt x="302392" y="23161"/>
                    <a:pt x="325632" y="36649"/>
                    <a:pt x="345691" y="54161"/>
                  </a:cubicBezTo>
                  <a:lnTo>
                    <a:pt x="286305" y="125646"/>
                  </a:lnTo>
                  <a:cubicBezTo>
                    <a:pt x="273963" y="113734"/>
                    <a:pt x="259540" y="104181"/>
                    <a:pt x="243755" y="97469"/>
                  </a:cubicBezTo>
                  <a:cubicBezTo>
                    <a:pt x="228804" y="90709"/>
                    <a:pt x="212622" y="87108"/>
                    <a:pt x="196215" y="86887"/>
                  </a:cubicBezTo>
                  <a:cubicBezTo>
                    <a:pt x="180130" y="86700"/>
                    <a:pt x="164326" y="91082"/>
                    <a:pt x="150633" y="99522"/>
                  </a:cubicBezTo>
                  <a:cubicBezTo>
                    <a:pt x="137053" y="107893"/>
                    <a:pt x="126013" y="119808"/>
                    <a:pt x="118697" y="133985"/>
                  </a:cubicBezTo>
                  <a:cubicBezTo>
                    <a:pt x="110869" y="148971"/>
                    <a:pt x="106886" y="165665"/>
                    <a:pt x="107104" y="182568"/>
                  </a:cubicBezTo>
                  <a:cubicBezTo>
                    <a:pt x="106880" y="199742"/>
                    <a:pt x="110942" y="216699"/>
                    <a:pt x="118918" y="231909"/>
                  </a:cubicBezTo>
                  <a:cubicBezTo>
                    <a:pt x="126386" y="246225"/>
                    <a:pt x="137612" y="258238"/>
                    <a:pt x="151391" y="266656"/>
                  </a:cubicBezTo>
                  <a:cubicBezTo>
                    <a:pt x="165173" y="275074"/>
                    <a:pt x="181043" y="279452"/>
                    <a:pt x="197194" y="279291"/>
                  </a:cubicBezTo>
                  <a:cubicBezTo>
                    <a:pt x="212325" y="279291"/>
                    <a:pt x="230077" y="274427"/>
                    <a:pt x="250578" y="264697"/>
                  </a:cubicBez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0" name="Graphique 4">
              <a:extLst>
                <a:ext uri="{FF2B5EF4-FFF2-40B4-BE49-F238E27FC236}">
                  <a16:creationId xmlns:a16="http://schemas.microsoft.com/office/drawing/2014/main" id="{E824ADA8-17FD-432B-AB2B-9CFE1EB8ED70}"/>
                </a:ext>
              </a:extLst>
            </p:cNvPr>
            <p:cNvSpPr/>
            <p:nvPr/>
          </p:nvSpPr>
          <p:spPr>
            <a:xfrm>
              <a:off x="9993074" y="1657190"/>
              <a:ext cx="104715" cy="352841"/>
            </a:xfrm>
            <a:custGeom>
              <a:avLst/>
              <a:gdLst>
                <a:gd name="connsiteX0" fmla="*/ -127 w 104715"/>
                <a:gd name="connsiteY0" fmla="*/ -290 h 352841"/>
                <a:gd name="connsiteX1" fmla="*/ 104588 w 104715"/>
                <a:gd name="connsiteY1" fmla="*/ -290 h 352841"/>
                <a:gd name="connsiteX2" fmla="*/ 104588 w 104715"/>
                <a:gd name="connsiteY2" fmla="*/ 352551 h 352841"/>
                <a:gd name="connsiteX3" fmla="*/ -127 w 104715"/>
                <a:gd name="connsiteY3" fmla="*/ 352551 h 352841"/>
              </a:gdLst>
              <a:ahLst/>
              <a:cxnLst>
                <a:cxn ang="0">
                  <a:pos x="connsiteX0" y="connsiteY0"/>
                </a:cxn>
                <a:cxn ang="0">
                  <a:pos x="connsiteX1" y="connsiteY1"/>
                </a:cxn>
                <a:cxn ang="0">
                  <a:pos x="connsiteX2" y="connsiteY2"/>
                </a:cxn>
                <a:cxn ang="0">
                  <a:pos x="connsiteX3" y="connsiteY3"/>
                </a:cxn>
              </a:cxnLst>
              <a:rect l="l" t="t" r="r" b="b"/>
              <a:pathLst>
                <a:path w="104715" h="352841">
                  <a:moveTo>
                    <a:pt x="-127" y="-290"/>
                  </a:moveTo>
                  <a:lnTo>
                    <a:pt x="104588" y="-290"/>
                  </a:lnTo>
                  <a:lnTo>
                    <a:pt x="104588" y="352551"/>
                  </a:lnTo>
                  <a:lnTo>
                    <a:pt x="-127" y="352551"/>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2" name="Graphique 4">
              <a:extLst>
                <a:ext uri="{FF2B5EF4-FFF2-40B4-BE49-F238E27FC236}">
                  <a16:creationId xmlns:a16="http://schemas.microsoft.com/office/drawing/2014/main" id="{E6768334-466E-4A4F-BB26-26E3C6CBC750}"/>
                </a:ext>
              </a:extLst>
            </p:cNvPr>
            <p:cNvSpPr/>
            <p:nvPr/>
          </p:nvSpPr>
          <p:spPr>
            <a:xfrm>
              <a:off x="10115889" y="1657190"/>
              <a:ext cx="310102" cy="352841"/>
            </a:xfrm>
            <a:custGeom>
              <a:avLst/>
              <a:gdLst>
                <a:gd name="connsiteX0" fmla="*/ -127 w 310102"/>
                <a:gd name="connsiteY0" fmla="*/ -290 h 352841"/>
                <a:gd name="connsiteX1" fmla="*/ 309975 w 310102"/>
                <a:gd name="connsiteY1" fmla="*/ -290 h 352841"/>
                <a:gd name="connsiteX2" fmla="*/ 309975 w 310102"/>
                <a:gd name="connsiteY2" fmla="*/ 83261 h 352841"/>
                <a:gd name="connsiteX3" fmla="*/ 207282 w 310102"/>
                <a:gd name="connsiteY3" fmla="*/ 83261 h 352841"/>
                <a:gd name="connsiteX4" fmla="*/ 207282 w 310102"/>
                <a:gd name="connsiteY4" fmla="*/ 352551 h 352841"/>
                <a:gd name="connsiteX5" fmla="*/ 102061 w 310102"/>
                <a:gd name="connsiteY5" fmla="*/ 352551 h 352841"/>
                <a:gd name="connsiteX6" fmla="*/ 102061 w 310102"/>
                <a:gd name="connsiteY6" fmla="*/ 83261 h 352841"/>
                <a:gd name="connsiteX7" fmla="*/ -127 w 310102"/>
                <a:gd name="connsiteY7" fmla="*/ 83261 h 35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0102" h="352841">
                  <a:moveTo>
                    <a:pt x="-127" y="-290"/>
                  </a:moveTo>
                  <a:lnTo>
                    <a:pt x="309975" y="-290"/>
                  </a:lnTo>
                  <a:lnTo>
                    <a:pt x="309975" y="83261"/>
                  </a:lnTo>
                  <a:lnTo>
                    <a:pt x="207282" y="83261"/>
                  </a:lnTo>
                  <a:lnTo>
                    <a:pt x="207282" y="352551"/>
                  </a:lnTo>
                  <a:lnTo>
                    <a:pt x="102061" y="352551"/>
                  </a:lnTo>
                  <a:lnTo>
                    <a:pt x="102061" y="83261"/>
                  </a:lnTo>
                  <a:lnTo>
                    <a:pt x="-127" y="83261"/>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3" name="Graphique 4">
              <a:extLst>
                <a:ext uri="{FF2B5EF4-FFF2-40B4-BE49-F238E27FC236}">
                  <a16:creationId xmlns:a16="http://schemas.microsoft.com/office/drawing/2014/main" id="{875F7818-6784-4B1E-995F-3E06CCF89000}"/>
                </a:ext>
              </a:extLst>
            </p:cNvPr>
            <p:cNvSpPr/>
            <p:nvPr/>
          </p:nvSpPr>
          <p:spPr>
            <a:xfrm>
              <a:off x="10371123" y="1657190"/>
              <a:ext cx="403540" cy="352841"/>
            </a:xfrm>
            <a:custGeom>
              <a:avLst/>
              <a:gdLst>
                <a:gd name="connsiteX0" fmla="*/ 291812 w 403540"/>
                <a:gd name="connsiteY0" fmla="*/ 352551 h 352841"/>
                <a:gd name="connsiteX1" fmla="*/ 271185 w 403540"/>
                <a:gd name="connsiteY1" fmla="*/ 296198 h 352841"/>
                <a:gd name="connsiteX2" fmla="*/ 128722 w 403540"/>
                <a:gd name="connsiteY2" fmla="*/ 296198 h 352841"/>
                <a:gd name="connsiteX3" fmla="*/ 107589 w 403540"/>
                <a:gd name="connsiteY3" fmla="*/ 352551 h 352841"/>
                <a:gd name="connsiteX4" fmla="*/ -127 w 403540"/>
                <a:gd name="connsiteY4" fmla="*/ 352551 h 352841"/>
                <a:gd name="connsiteX5" fmla="*/ 150391 w 403540"/>
                <a:gd name="connsiteY5" fmla="*/ -290 h 352841"/>
                <a:gd name="connsiteX6" fmla="*/ 258107 w 403540"/>
                <a:gd name="connsiteY6" fmla="*/ -290 h 352841"/>
                <a:gd name="connsiteX7" fmla="*/ 403414 w 403540"/>
                <a:gd name="connsiteY7" fmla="*/ 352551 h 352841"/>
                <a:gd name="connsiteX8" fmla="*/ 157909 w 403540"/>
                <a:gd name="connsiteY8" fmla="*/ 219533 h 352841"/>
                <a:gd name="connsiteX9" fmla="*/ 243482 w 403540"/>
                <a:gd name="connsiteY9" fmla="*/ 219533 h 352841"/>
                <a:gd name="connsiteX10" fmla="*/ 201217 w 403540"/>
                <a:gd name="connsiteY10" fmla="*/ 104267 h 35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3540" h="352841">
                  <a:moveTo>
                    <a:pt x="291812" y="352551"/>
                  </a:moveTo>
                  <a:lnTo>
                    <a:pt x="271185" y="296198"/>
                  </a:lnTo>
                  <a:lnTo>
                    <a:pt x="128722" y="296198"/>
                  </a:lnTo>
                  <a:lnTo>
                    <a:pt x="107589" y="352551"/>
                  </a:lnTo>
                  <a:lnTo>
                    <a:pt x="-127" y="352551"/>
                  </a:lnTo>
                  <a:lnTo>
                    <a:pt x="150391" y="-290"/>
                  </a:lnTo>
                  <a:lnTo>
                    <a:pt x="258107" y="-290"/>
                  </a:lnTo>
                  <a:lnTo>
                    <a:pt x="403414" y="352551"/>
                  </a:lnTo>
                  <a:close/>
                  <a:moveTo>
                    <a:pt x="157909" y="219533"/>
                  </a:moveTo>
                  <a:lnTo>
                    <a:pt x="243482" y="219533"/>
                  </a:lnTo>
                  <a:lnTo>
                    <a:pt x="201217" y="104267"/>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4" name="Graphique 4">
              <a:extLst>
                <a:ext uri="{FF2B5EF4-FFF2-40B4-BE49-F238E27FC236}">
                  <a16:creationId xmlns:a16="http://schemas.microsoft.com/office/drawing/2014/main" id="{B23FF5FD-5060-436E-9226-CA4D9E06BC67}"/>
                </a:ext>
              </a:extLst>
            </p:cNvPr>
            <p:cNvSpPr/>
            <p:nvPr/>
          </p:nvSpPr>
          <p:spPr>
            <a:xfrm>
              <a:off x="10785877" y="1657190"/>
              <a:ext cx="252706" cy="352904"/>
            </a:xfrm>
            <a:custGeom>
              <a:avLst/>
              <a:gdLst>
                <a:gd name="connsiteX0" fmla="*/ -127 w 252706"/>
                <a:gd name="connsiteY0" fmla="*/ -290 h 352904"/>
                <a:gd name="connsiteX1" fmla="*/ 104588 w 252706"/>
                <a:gd name="connsiteY1" fmla="*/ -290 h 352904"/>
                <a:gd name="connsiteX2" fmla="*/ 104588 w 252706"/>
                <a:gd name="connsiteY2" fmla="*/ 265052 h 352904"/>
                <a:gd name="connsiteX3" fmla="*/ 252579 w 252706"/>
                <a:gd name="connsiteY3" fmla="*/ 265052 h 352904"/>
                <a:gd name="connsiteX4" fmla="*/ 252579 w 252706"/>
                <a:gd name="connsiteY4" fmla="*/ 352615 h 352904"/>
                <a:gd name="connsiteX5" fmla="*/ -127 w 252706"/>
                <a:gd name="connsiteY5" fmla="*/ 352615 h 352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706" h="352904">
                  <a:moveTo>
                    <a:pt x="-127" y="-290"/>
                  </a:moveTo>
                  <a:lnTo>
                    <a:pt x="104588" y="-290"/>
                  </a:lnTo>
                  <a:lnTo>
                    <a:pt x="104588" y="265052"/>
                  </a:lnTo>
                  <a:lnTo>
                    <a:pt x="252579" y="265052"/>
                  </a:lnTo>
                  <a:lnTo>
                    <a:pt x="252579" y="352615"/>
                  </a:lnTo>
                  <a:lnTo>
                    <a:pt x="-127" y="352615"/>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5" name="Graphique 4">
              <a:extLst>
                <a:ext uri="{FF2B5EF4-FFF2-40B4-BE49-F238E27FC236}">
                  <a16:creationId xmlns:a16="http://schemas.microsoft.com/office/drawing/2014/main" id="{9D5F5B3E-C4A4-4D6B-BD9C-1E235483FCA0}"/>
                </a:ext>
              </a:extLst>
            </p:cNvPr>
            <p:cNvSpPr/>
            <p:nvPr/>
          </p:nvSpPr>
          <p:spPr>
            <a:xfrm>
              <a:off x="9756605" y="1982279"/>
              <a:ext cx="140977" cy="152641"/>
            </a:xfrm>
            <a:custGeom>
              <a:avLst/>
              <a:gdLst>
                <a:gd name="connsiteX0" fmla="*/ 77706 w 140977"/>
                <a:gd name="connsiteY0" fmla="*/ 31600 h 152641"/>
                <a:gd name="connsiteX1" fmla="*/ 48076 w 140977"/>
                <a:gd name="connsiteY1" fmla="*/ 43951 h 152641"/>
                <a:gd name="connsiteX2" fmla="*/ 36704 w 140977"/>
                <a:gd name="connsiteY2" fmla="*/ 75950 h 152641"/>
                <a:gd name="connsiteX3" fmla="*/ 48076 w 140977"/>
                <a:gd name="connsiteY3" fmla="*/ 108518 h 152641"/>
                <a:gd name="connsiteX4" fmla="*/ 77706 w 140977"/>
                <a:gd name="connsiteY4" fmla="*/ 120869 h 152641"/>
                <a:gd name="connsiteX5" fmla="*/ 118107 w 140977"/>
                <a:gd name="connsiteY5" fmla="*/ 103211 h 152641"/>
                <a:gd name="connsiteX6" fmla="*/ 140851 w 140977"/>
                <a:gd name="connsiteY6" fmla="*/ 122006 h 152641"/>
                <a:gd name="connsiteX7" fmla="*/ 114190 w 140977"/>
                <a:gd name="connsiteY7" fmla="*/ 144465 h 152641"/>
                <a:gd name="connsiteX8" fmla="*/ 75716 w 140977"/>
                <a:gd name="connsiteY8" fmla="*/ 152331 h 152641"/>
                <a:gd name="connsiteX9" fmla="*/ 36294 w 140977"/>
                <a:gd name="connsiteY9" fmla="*/ 142854 h 152641"/>
                <a:gd name="connsiteX10" fmla="*/ 9475 w 140977"/>
                <a:gd name="connsiteY10" fmla="*/ 116036 h 152641"/>
                <a:gd name="connsiteX11" fmla="*/ 9475 w 140977"/>
                <a:gd name="connsiteY11" fmla="*/ 36149 h 152641"/>
                <a:gd name="connsiteX12" fmla="*/ 36452 w 140977"/>
                <a:gd name="connsiteY12" fmla="*/ 9204 h 152641"/>
                <a:gd name="connsiteX13" fmla="*/ 76158 w 140977"/>
                <a:gd name="connsiteY13" fmla="*/ -272 h 152641"/>
                <a:gd name="connsiteX14" fmla="*/ 112800 w 140977"/>
                <a:gd name="connsiteY14" fmla="*/ 6898 h 152641"/>
                <a:gd name="connsiteX15" fmla="*/ 139050 w 140977"/>
                <a:gd name="connsiteY15" fmla="*/ 27241 h 152641"/>
                <a:gd name="connsiteX16" fmla="*/ 116938 w 140977"/>
                <a:gd name="connsiteY16" fmla="*/ 48311 h 152641"/>
                <a:gd name="connsiteX17" fmla="*/ 77706 w 140977"/>
                <a:gd name="connsiteY17" fmla="*/ 31600 h 152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0977" h="152641">
                  <a:moveTo>
                    <a:pt x="77706" y="31600"/>
                  </a:moveTo>
                  <a:cubicBezTo>
                    <a:pt x="66501" y="31199"/>
                    <a:pt x="55679" y="35710"/>
                    <a:pt x="48076" y="43951"/>
                  </a:cubicBezTo>
                  <a:cubicBezTo>
                    <a:pt x="40289" y="52746"/>
                    <a:pt x="36215" y="64215"/>
                    <a:pt x="36704" y="75950"/>
                  </a:cubicBezTo>
                  <a:cubicBezTo>
                    <a:pt x="36704" y="89429"/>
                    <a:pt x="40495" y="100283"/>
                    <a:pt x="48076" y="108518"/>
                  </a:cubicBezTo>
                  <a:cubicBezTo>
                    <a:pt x="55670" y="116769"/>
                    <a:pt x="66498" y="121283"/>
                    <a:pt x="77706" y="120869"/>
                  </a:cubicBezTo>
                  <a:cubicBezTo>
                    <a:pt x="95648" y="120869"/>
                    <a:pt x="109114" y="114984"/>
                    <a:pt x="118107" y="103211"/>
                  </a:cubicBezTo>
                  <a:lnTo>
                    <a:pt x="140851" y="122006"/>
                  </a:lnTo>
                  <a:cubicBezTo>
                    <a:pt x="134119" y="131729"/>
                    <a:pt x="124918" y="139484"/>
                    <a:pt x="114190" y="144465"/>
                  </a:cubicBezTo>
                  <a:cubicBezTo>
                    <a:pt x="102114" y="149927"/>
                    <a:pt x="88967" y="152615"/>
                    <a:pt x="75716" y="152331"/>
                  </a:cubicBezTo>
                  <a:cubicBezTo>
                    <a:pt x="61981" y="152599"/>
                    <a:pt x="48405" y="149336"/>
                    <a:pt x="36294" y="142854"/>
                  </a:cubicBezTo>
                  <a:cubicBezTo>
                    <a:pt x="24966" y="136676"/>
                    <a:pt x="15654" y="127364"/>
                    <a:pt x="9475" y="116036"/>
                  </a:cubicBezTo>
                  <a:cubicBezTo>
                    <a:pt x="-3328" y="90945"/>
                    <a:pt x="-3328" y="61240"/>
                    <a:pt x="9475" y="36149"/>
                  </a:cubicBezTo>
                  <a:cubicBezTo>
                    <a:pt x="15717" y="24784"/>
                    <a:pt x="25077" y="15433"/>
                    <a:pt x="36452" y="9204"/>
                  </a:cubicBezTo>
                  <a:cubicBezTo>
                    <a:pt x="48657" y="2700"/>
                    <a:pt x="62329" y="-563"/>
                    <a:pt x="76158" y="-272"/>
                  </a:cubicBezTo>
                  <a:cubicBezTo>
                    <a:pt x="88740" y="-484"/>
                    <a:pt x="101226" y="1961"/>
                    <a:pt x="112800" y="6898"/>
                  </a:cubicBezTo>
                  <a:cubicBezTo>
                    <a:pt x="123139" y="11336"/>
                    <a:pt x="132173" y="18340"/>
                    <a:pt x="139050" y="27241"/>
                  </a:cubicBezTo>
                  <a:lnTo>
                    <a:pt x="116938" y="48311"/>
                  </a:lnTo>
                  <a:cubicBezTo>
                    <a:pt x="106944" y="37255"/>
                    <a:pt x="92603" y="31146"/>
                    <a:pt x="77706" y="31600"/>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46" name="Graphique 4">
              <a:extLst>
                <a:ext uri="{FF2B5EF4-FFF2-40B4-BE49-F238E27FC236}">
                  <a16:creationId xmlns:a16="http://schemas.microsoft.com/office/drawing/2014/main" id="{F20C715E-9460-4769-8213-15E6D9B791C1}"/>
                </a:ext>
              </a:extLst>
            </p:cNvPr>
            <p:cNvSpPr/>
            <p:nvPr/>
          </p:nvSpPr>
          <p:spPr>
            <a:xfrm>
              <a:off x="9903821" y="1982213"/>
              <a:ext cx="158290" cy="152645"/>
            </a:xfrm>
            <a:custGeom>
              <a:avLst/>
              <a:gdLst>
                <a:gd name="connsiteX0" fmla="*/ 120399 w 158290"/>
                <a:gd name="connsiteY0" fmla="*/ 9207 h 152645"/>
                <a:gd name="connsiteX1" fmla="*/ 148197 w 158290"/>
                <a:gd name="connsiteY1" fmla="*/ 36026 h 152645"/>
                <a:gd name="connsiteX2" fmla="*/ 158147 w 158290"/>
                <a:gd name="connsiteY2" fmla="*/ 75764 h 152645"/>
                <a:gd name="connsiteX3" fmla="*/ 148197 w 158290"/>
                <a:gd name="connsiteY3" fmla="*/ 115881 h 152645"/>
                <a:gd name="connsiteX4" fmla="*/ 120399 w 158290"/>
                <a:gd name="connsiteY4" fmla="*/ 142858 h 152645"/>
                <a:gd name="connsiteX5" fmla="*/ 79334 w 158290"/>
                <a:gd name="connsiteY5" fmla="*/ 152334 h 152645"/>
                <a:gd name="connsiteX6" fmla="*/ 37764 w 158290"/>
                <a:gd name="connsiteY6" fmla="*/ 142858 h 152645"/>
                <a:gd name="connsiteX7" fmla="*/ 9840 w 158290"/>
                <a:gd name="connsiteY7" fmla="*/ 115881 h 152645"/>
                <a:gd name="connsiteX8" fmla="*/ -110 w 158290"/>
                <a:gd name="connsiteY8" fmla="*/ 75764 h 152645"/>
                <a:gd name="connsiteX9" fmla="*/ 9840 w 158290"/>
                <a:gd name="connsiteY9" fmla="*/ 36026 h 152645"/>
                <a:gd name="connsiteX10" fmla="*/ 37764 w 158290"/>
                <a:gd name="connsiteY10" fmla="*/ 9207 h 152645"/>
                <a:gd name="connsiteX11" fmla="*/ 79334 w 158290"/>
                <a:gd name="connsiteY11" fmla="*/ -269 h 152645"/>
                <a:gd name="connsiteX12" fmla="*/ 120399 w 158290"/>
                <a:gd name="connsiteY12" fmla="*/ 9207 h 152645"/>
                <a:gd name="connsiteX13" fmla="*/ 48378 w 158290"/>
                <a:gd name="connsiteY13" fmla="*/ 43481 h 152645"/>
                <a:gd name="connsiteX14" fmla="*/ 48378 w 158290"/>
                <a:gd name="connsiteY14" fmla="*/ 109153 h 152645"/>
                <a:gd name="connsiteX15" fmla="*/ 79271 w 158290"/>
                <a:gd name="connsiteY15" fmla="*/ 121788 h 152645"/>
                <a:gd name="connsiteX16" fmla="*/ 109596 w 158290"/>
                <a:gd name="connsiteY16" fmla="*/ 109153 h 152645"/>
                <a:gd name="connsiteX17" fmla="*/ 109596 w 158290"/>
                <a:gd name="connsiteY17" fmla="*/ 43481 h 152645"/>
                <a:gd name="connsiteX18" fmla="*/ 79271 w 158290"/>
                <a:gd name="connsiteY18" fmla="*/ 30845 h 152645"/>
                <a:gd name="connsiteX19" fmla="*/ 48378 w 158290"/>
                <a:gd name="connsiteY19" fmla="*/ 43481 h 15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8290" h="152645">
                  <a:moveTo>
                    <a:pt x="120399" y="9207"/>
                  </a:moveTo>
                  <a:cubicBezTo>
                    <a:pt x="132014" y="15342"/>
                    <a:pt x="141652" y="24638"/>
                    <a:pt x="148197" y="36026"/>
                  </a:cubicBezTo>
                  <a:cubicBezTo>
                    <a:pt x="154988" y="48153"/>
                    <a:pt x="158422" y="61868"/>
                    <a:pt x="158147" y="75764"/>
                  </a:cubicBezTo>
                  <a:cubicBezTo>
                    <a:pt x="158434" y="89780"/>
                    <a:pt x="155001" y="103622"/>
                    <a:pt x="148197" y="115881"/>
                  </a:cubicBezTo>
                  <a:cubicBezTo>
                    <a:pt x="141696" y="127341"/>
                    <a:pt x="132049" y="136701"/>
                    <a:pt x="120399" y="142858"/>
                  </a:cubicBezTo>
                  <a:cubicBezTo>
                    <a:pt x="107707" y="149368"/>
                    <a:pt x="93596" y="152625"/>
                    <a:pt x="79334" y="152334"/>
                  </a:cubicBezTo>
                  <a:cubicBezTo>
                    <a:pt x="64908" y="152650"/>
                    <a:pt x="50627" y="149393"/>
                    <a:pt x="37764" y="142858"/>
                  </a:cubicBezTo>
                  <a:cubicBezTo>
                    <a:pt x="26051" y="136742"/>
                    <a:pt x="16353" y="127376"/>
                    <a:pt x="9840" y="115881"/>
                  </a:cubicBezTo>
                  <a:cubicBezTo>
                    <a:pt x="3036" y="103622"/>
                    <a:pt x="-398" y="89780"/>
                    <a:pt x="-110" y="75764"/>
                  </a:cubicBezTo>
                  <a:cubicBezTo>
                    <a:pt x="-385" y="61868"/>
                    <a:pt x="3049" y="48153"/>
                    <a:pt x="9840" y="36026"/>
                  </a:cubicBezTo>
                  <a:cubicBezTo>
                    <a:pt x="16398" y="24607"/>
                    <a:pt x="26089" y="15301"/>
                    <a:pt x="37764" y="9207"/>
                  </a:cubicBezTo>
                  <a:cubicBezTo>
                    <a:pt x="50627" y="2672"/>
                    <a:pt x="64908" y="-585"/>
                    <a:pt x="79334" y="-269"/>
                  </a:cubicBezTo>
                  <a:cubicBezTo>
                    <a:pt x="93596" y="-560"/>
                    <a:pt x="107707" y="2697"/>
                    <a:pt x="120399" y="9207"/>
                  </a:cubicBezTo>
                  <a:close/>
                  <a:moveTo>
                    <a:pt x="48378" y="43481"/>
                  </a:moveTo>
                  <a:cubicBezTo>
                    <a:pt x="32669" y="62554"/>
                    <a:pt x="32669" y="90080"/>
                    <a:pt x="48378" y="109153"/>
                  </a:cubicBezTo>
                  <a:cubicBezTo>
                    <a:pt x="56363" y="117634"/>
                    <a:pt x="67631" y="122243"/>
                    <a:pt x="79271" y="121788"/>
                  </a:cubicBezTo>
                  <a:cubicBezTo>
                    <a:pt x="90731" y="122167"/>
                    <a:pt x="101797" y="117559"/>
                    <a:pt x="109596" y="109153"/>
                  </a:cubicBezTo>
                  <a:cubicBezTo>
                    <a:pt x="125305" y="90080"/>
                    <a:pt x="125305" y="62554"/>
                    <a:pt x="109596" y="43481"/>
                  </a:cubicBezTo>
                  <a:cubicBezTo>
                    <a:pt x="101797" y="35075"/>
                    <a:pt x="90731" y="30466"/>
                    <a:pt x="79271" y="30845"/>
                  </a:cubicBezTo>
                  <a:cubicBezTo>
                    <a:pt x="67631" y="30391"/>
                    <a:pt x="56363" y="34999"/>
                    <a:pt x="48378" y="43481"/>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47" name="Graphique 4">
              <a:extLst>
                <a:ext uri="{FF2B5EF4-FFF2-40B4-BE49-F238E27FC236}">
                  <a16:creationId xmlns:a16="http://schemas.microsoft.com/office/drawing/2014/main" id="{DA4F57F1-6ADB-490F-A980-609479ABE10D}"/>
                </a:ext>
              </a:extLst>
            </p:cNvPr>
            <p:cNvSpPr/>
            <p:nvPr/>
          </p:nvSpPr>
          <p:spPr>
            <a:xfrm>
              <a:off x="10087934" y="1981858"/>
              <a:ext cx="251506" cy="151620"/>
            </a:xfrm>
            <a:custGeom>
              <a:avLst/>
              <a:gdLst>
                <a:gd name="connsiteX0" fmla="*/ 236785 w 251506"/>
                <a:gd name="connsiteY0" fmla="*/ 15343 h 151620"/>
                <a:gd name="connsiteX1" fmla="*/ 251379 w 251506"/>
                <a:gd name="connsiteY1" fmla="*/ 57576 h 151620"/>
                <a:gd name="connsiteX2" fmla="*/ 251379 w 251506"/>
                <a:gd name="connsiteY2" fmla="*/ 151331 h 151620"/>
                <a:gd name="connsiteX3" fmla="*/ 214610 w 251506"/>
                <a:gd name="connsiteY3" fmla="*/ 151331 h 151620"/>
                <a:gd name="connsiteX4" fmla="*/ 214610 w 251506"/>
                <a:gd name="connsiteY4" fmla="*/ 68253 h 151620"/>
                <a:gd name="connsiteX5" fmla="*/ 205766 w 251506"/>
                <a:gd name="connsiteY5" fmla="*/ 42983 h 151620"/>
                <a:gd name="connsiteX6" fmla="*/ 181758 w 251506"/>
                <a:gd name="connsiteY6" fmla="*/ 33885 h 151620"/>
                <a:gd name="connsiteX7" fmla="*/ 154119 w 251506"/>
                <a:gd name="connsiteY7" fmla="*/ 46521 h 151620"/>
                <a:gd name="connsiteX8" fmla="*/ 143884 w 251506"/>
                <a:gd name="connsiteY8" fmla="*/ 77130 h 151620"/>
                <a:gd name="connsiteX9" fmla="*/ 143884 w 251506"/>
                <a:gd name="connsiteY9" fmla="*/ 151236 h 151620"/>
                <a:gd name="connsiteX10" fmla="*/ 107084 w 251506"/>
                <a:gd name="connsiteY10" fmla="*/ 151236 h 151620"/>
                <a:gd name="connsiteX11" fmla="*/ 107084 w 251506"/>
                <a:gd name="connsiteY11" fmla="*/ 68158 h 151620"/>
                <a:gd name="connsiteX12" fmla="*/ 98397 w 251506"/>
                <a:gd name="connsiteY12" fmla="*/ 42888 h 151620"/>
                <a:gd name="connsiteX13" fmla="*/ 74548 w 251506"/>
                <a:gd name="connsiteY13" fmla="*/ 33790 h 151620"/>
                <a:gd name="connsiteX14" fmla="*/ 46592 w 251506"/>
                <a:gd name="connsiteY14" fmla="*/ 46426 h 151620"/>
                <a:gd name="connsiteX15" fmla="*/ 36357 w 251506"/>
                <a:gd name="connsiteY15" fmla="*/ 77035 h 151620"/>
                <a:gd name="connsiteX16" fmla="*/ 36357 w 251506"/>
                <a:gd name="connsiteY16" fmla="*/ 151141 h 151620"/>
                <a:gd name="connsiteX17" fmla="*/ -127 w 251506"/>
                <a:gd name="connsiteY17" fmla="*/ 151141 h 151620"/>
                <a:gd name="connsiteX18" fmla="*/ -127 w 251506"/>
                <a:gd name="connsiteY18" fmla="*/ 1160 h 151620"/>
                <a:gd name="connsiteX19" fmla="*/ 36357 w 251506"/>
                <a:gd name="connsiteY19" fmla="*/ 1160 h 151620"/>
                <a:gd name="connsiteX20" fmla="*/ 36357 w 251506"/>
                <a:gd name="connsiteY20" fmla="*/ 28957 h 151620"/>
                <a:gd name="connsiteX21" fmla="*/ 89268 w 251506"/>
                <a:gd name="connsiteY21" fmla="*/ -262 h 151620"/>
                <a:gd name="connsiteX22" fmla="*/ 122246 w 251506"/>
                <a:gd name="connsiteY22" fmla="*/ 9215 h 151620"/>
                <a:gd name="connsiteX23" fmla="*/ 140915 w 251506"/>
                <a:gd name="connsiteY23" fmla="*/ 35749 h 151620"/>
                <a:gd name="connsiteX24" fmla="*/ 196763 w 251506"/>
                <a:gd name="connsiteY24" fmla="*/ -199 h 151620"/>
                <a:gd name="connsiteX25" fmla="*/ 236785 w 251506"/>
                <a:gd name="connsiteY25" fmla="*/ 15343 h 151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51506" h="151620">
                  <a:moveTo>
                    <a:pt x="236785" y="15343"/>
                  </a:moveTo>
                  <a:cubicBezTo>
                    <a:pt x="246514" y="25704"/>
                    <a:pt x="251379" y="39783"/>
                    <a:pt x="251379" y="57576"/>
                  </a:cubicBezTo>
                  <a:lnTo>
                    <a:pt x="251379" y="151331"/>
                  </a:lnTo>
                  <a:lnTo>
                    <a:pt x="214610" y="151331"/>
                  </a:lnTo>
                  <a:lnTo>
                    <a:pt x="214610" y="68253"/>
                  </a:lnTo>
                  <a:cubicBezTo>
                    <a:pt x="214610" y="57576"/>
                    <a:pt x="211663" y="49152"/>
                    <a:pt x="205766" y="42983"/>
                  </a:cubicBezTo>
                  <a:cubicBezTo>
                    <a:pt x="199391" y="36722"/>
                    <a:pt x="190682" y="33421"/>
                    <a:pt x="181758" y="33885"/>
                  </a:cubicBezTo>
                  <a:cubicBezTo>
                    <a:pt x="171132" y="33809"/>
                    <a:pt x="161014" y="38434"/>
                    <a:pt x="154119" y="46521"/>
                  </a:cubicBezTo>
                  <a:cubicBezTo>
                    <a:pt x="147100" y="55141"/>
                    <a:pt x="143461" y="66020"/>
                    <a:pt x="143884" y="77130"/>
                  </a:cubicBezTo>
                  <a:lnTo>
                    <a:pt x="143884" y="151236"/>
                  </a:lnTo>
                  <a:lnTo>
                    <a:pt x="107084" y="151236"/>
                  </a:lnTo>
                  <a:lnTo>
                    <a:pt x="107084" y="68158"/>
                  </a:lnTo>
                  <a:cubicBezTo>
                    <a:pt x="107084" y="57482"/>
                    <a:pt x="104209" y="49206"/>
                    <a:pt x="98397" y="42888"/>
                  </a:cubicBezTo>
                  <a:cubicBezTo>
                    <a:pt x="92082" y="36637"/>
                    <a:pt x="83424" y="33332"/>
                    <a:pt x="74548" y="33790"/>
                  </a:cubicBezTo>
                  <a:cubicBezTo>
                    <a:pt x="63820" y="33674"/>
                    <a:pt x="53592" y="38295"/>
                    <a:pt x="46592" y="46426"/>
                  </a:cubicBezTo>
                  <a:cubicBezTo>
                    <a:pt x="39573" y="55046"/>
                    <a:pt x="35934" y="65925"/>
                    <a:pt x="36357" y="77035"/>
                  </a:cubicBezTo>
                  <a:lnTo>
                    <a:pt x="36357" y="151141"/>
                  </a:lnTo>
                  <a:lnTo>
                    <a:pt x="-127" y="151141"/>
                  </a:lnTo>
                  <a:lnTo>
                    <a:pt x="-127" y="1160"/>
                  </a:lnTo>
                  <a:lnTo>
                    <a:pt x="36357" y="1160"/>
                  </a:lnTo>
                  <a:lnTo>
                    <a:pt x="36357" y="28957"/>
                  </a:lnTo>
                  <a:cubicBezTo>
                    <a:pt x="46361" y="9856"/>
                    <a:pt x="63997" y="117"/>
                    <a:pt x="89268" y="-262"/>
                  </a:cubicBezTo>
                  <a:cubicBezTo>
                    <a:pt x="100981" y="-635"/>
                    <a:pt x="112517" y="2682"/>
                    <a:pt x="122246" y="9215"/>
                  </a:cubicBezTo>
                  <a:cubicBezTo>
                    <a:pt x="131274" y="15713"/>
                    <a:pt x="137851" y="25059"/>
                    <a:pt x="140915" y="35749"/>
                  </a:cubicBezTo>
                  <a:cubicBezTo>
                    <a:pt x="150454" y="12143"/>
                    <a:pt x="169069" y="158"/>
                    <a:pt x="196763" y="-199"/>
                  </a:cubicBezTo>
                  <a:cubicBezTo>
                    <a:pt x="213735" y="-240"/>
                    <a:pt x="227078" y="4941"/>
                    <a:pt x="236785" y="15343"/>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48" name="Graphique 4">
              <a:extLst>
                <a:ext uri="{FF2B5EF4-FFF2-40B4-BE49-F238E27FC236}">
                  <a16:creationId xmlns:a16="http://schemas.microsoft.com/office/drawing/2014/main" id="{C0BA55DA-8E22-41AF-BF86-EF9CC0C8B2CE}"/>
                </a:ext>
              </a:extLst>
            </p:cNvPr>
            <p:cNvSpPr/>
            <p:nvPr/>
          </p:nvSpPr>
          <p:spPr>
            <a:xfrm>
              <a:off x="10375672" y="1982156"/>
              <a:ext cx="158055" cy="205812"/>
            </a:xfrm>
            <a:custGeom>
              <a:avLst/>
              <a:gdLst>
                <a:gd name="connsiteX0" fmla="*/ 124078 w 158055"/>
                <a:gd name="connsiteY0" fmla="*/ 9422 h 205812"/>
                <a:gd name="connsiteX1" fmla="*/ 149065 w 158055"/>
                <a:gd name="connsiteY1" fmla="*/ 36493 h 205812"/>
                <a:gd name="connsiteX2" fmla="*/ 157909 w 158055"/>
                <a:gd name="connsiteY2" fmla="*/ 76642 h 205812"/>
                <a:gd name="connsiteX3" fmla="*/ 149223 w 158055"/>
                <a:gd name="connsiteY3" fmla="*/ 116222 h 205812"/>
                <a:gd name="connsiteX4" fmla="*/ 124520 w 158055"/>
                <a:gd name="connsiteY4" fmla="*/ 142914 h 205812"/>
                <a:gd name="connsiteX5" fmla="*/ 87467 w 158055"/>
                <a:gd name="connsiteY5" fmla="*/ 152391 h 205812"/>
                <a:gd name="connsiteX6" fmla="*/ 57711 w 158055"/>
                <a:gd name="connsiteY6" fmla="*/ 145789 h 205812"/>
                <a:gd name="connsiteX7" fmla="*/ 36358 w 158055"/>
                <a:gd name="connsiteY7" fmla="*/ 126552 h 205812"/>
                <a:gd name="connsiteX8" fmla="*/ 36358 w 158055"/>
                <a:gd name="connsiteY8" fmla="*/ 205522 h 205812"/>
                <a:gd name="connsiteX9" fmla="*/ -127 w 158055"/>
                <a:gd name="connsiteY9" fmla="*/ 205522 h 205812"/>
                <a:gd name="connsiteX10" fmla="*/ -127 w 158055"/>
                <a:gd name="connsiteY10" fmla="*/ 862 h 205812"/>
                <a:gd name="connsiteX11" fmla="*/ 36358 w 158055"/>
                <a:gd name="connsiteY11" fmla="*/ 862 h 205812"/>
                <a:gd name="connsiteX12" fmla="*/ 36358 w 158055"/>
                <a:gd name="connsiteY12" fmla="*/ 25564 h 205812"/>
                <a:gd name="connsiteX13" fmla="*/ 57269 w 158055"/>
                <a:gd name="connsiteY13" fmla="*/ 6327 h 205812"/>
                <a:gd name="connsiteX14" fmla="*/ 86899 w 158055"/>
                <a:gd name="connsiteY14" fmla="*/ -275 h 205812"/>
                <a:gd name="connsiteX15" fmla="*/ 124078 w 158055"/>
                <a:gd name="connsiteY15" fmla="*/ 9422 h 205812"/>
                <a:gd name="connsiteX16" fmla="*/ 109074 w 158055"/>
                <a:gd name="connsiteY16" fmla="*/ 108231 h 205812"/>
                <a:gd name="connsiteX17" fmla="*/ 120856 w 158055"/>
                <a:gd name="connsiteY17" fmla="*/ 75537 h 205812"/>
                <a:gd name="connsiteX18" fmla="*/ 109074 w 158055"/>
                <a:gd name="connsiteY18" fmla="*/ 43032 h 205812"/>
                <a:gd name="connsiteX19" fmla="*/ 48184 w 158055"/>
                <a:gd name="connsiteY19" fmla="*/ 42988 h 205812"/>
                <a:gd name="connsiteX20" fmla="*/ 48140 w 158055"/>
                <a:gd name="connsiteY20" fmla="*/ 43032 h 205812"/>
                <a:gd name="connsiteX21" fmla="*/ 36358 w 158055"/>
                <a:gd name="connsiteY21" fmla="*/ 75600 h 205812"/>
                <a:gd name="connsiteX22" fmla="*/ 48140 w 158055"/>
                <a:gd name="connsiteY22" fmla="*/ 108452 h 205812"/>
                <a:gd name="connsiteX23" fmla="*/ 78749 w 158055"/>
                <a:gd name="connsiteY23" fmla="*/ 121087 h 205812"/>
                <a:gd name="connsiteX24" fmla="*/ 109074 w 158055"/>
                <a:gd name="connsiteY24" fmla="*/ 108231 h 205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58055" h="205812">
                  <a:moveTo>
                    <a:pt x="124078" y="9422"/>
                  </a:moveTo>
                  <a:cubicBezTo>
                    <a:pt x="134837" y="15854"/>
                    <a:pt x="143515" y="25254"/>
                    <a:pt x="149065" y="36493"/>
                  </a:cubicBezTo>
                  <a:cubicBezTo>
                    <a:pt x="155164" y="48983"/>
                    <a:pt x="158197" y="62747"/>
                    <a:pt x="157909" y="76642"/>
                  </a:cubicBezTo>
                  <a:cubicBezTo>
                    <a:pt x="158190" y="90339"/>
                    <a:pt x="155215" y="103903"/>
                    <a:pt x="149223" y="116222"/>
                  </a:cubicBezTo>
                  <a:cubicBezTo>
                    <a:pt x="143720" y="127307"/>
                    <a:pt x="135147" y="136572"/>
                    <a:pt x="124520" y="142914"/>
                  </a:cubicBezTo>
                  <a:cubicBezTo>
                    <a:pt x="113266" y="149399"/>
                    <a:pt x="100453" y="152675"/>
                    <a:pt x="87467" y="152391"/>
                  </a:cubicBezTo>
                  <a:cubicBezTo>
                    <a:pt x="77163" y="152599"/>
                    <a:pt x="66960" y="150335"/>
                    <a:pt x="57711" y="145789"/>
                  </a:cubicBezTo>
                  <a:cubicBezTo>
                    <a:pt x="49037" y="141351"/>
                    <a:pt x="41674" y="134717"/>
                    <a:pt x="36358" y="126552"/>
                  </a:cubicBezTo>
                  <a:lnTo>
                    <a:pt x="36358" y="205522"/>
                  </a:lnTo>
                  <a:lnTo>
                    <a:pt x="-127" y="205522"/>
                  </a:lnTo>
                  <a:lnTo>
                    <a:pt x="-127" y="862"/>
                  </a:lnTo>
                  <a:lnTo>
                    <a:pt x="36358" y="862"/>
                  </a:lnTo>
                  <a:lnTo>
                    <a:pt x="36358" y="25564"/>
                  </a:lnTo>
                  <a:cubicBezTo>
                    <a:pt x="41494" y="17408"/>
                    <a:pt x="48712" y="10768"/>
                    <a:pt x="57269" y="6327"/>
                  </a:cubicBezTo>
                  <a:cubicBezTo>
                    <a:pt x="66471" y="1775"/>
                    <a:pt x="76636" y="-490"/>
                    <a:pt x="86899" y="-275"/>
                  </a:cubicBezTo>
                  <a:cubicBezTo>
                    <a:pt x="99951" y="-541"/>
                    <a:pt x="112820" y="2817"/>
                    <a:pt x="124078" y="9422"/>
                  </a:cubicBezTo>
                  <a:close/>
                  <a:moveTo>
                    <a:pt x="109074" y="108231"/>
                  </a:moveTo>
                  <a:cubicBezTo>
                    <a:pt x="117100" y="99278"/>
                    <a:pt x="121324" y="87553"/>
                    <a:pt x="120856" y="75537"/>
                  </a:cubicBezTo>
                  <a:cubicBezTo>
                    <a:pt x="121333" y="63577"/>
                    <a:pt x="117103" y="51909"/>
                    <a:pt x="109074" y="43032"/>
                  </a:cubicBezTo>
                  <a:cubicBezTo>
                    <a:pt x="92272" y="26205"/>
                    <a:pt x="65011" y="26186"/>
                    <a:pt x="48184" y="42988"/>
                  </a:cubicBezTo>
                  <a:cubicBezTo>
                    <a:pt x="48172" y="43004"/>
                    <a:pt x="48156" y="43016"/>
                    <a:pt x="48140" y="43032"/>
                  </a:cubicBezTo>
                  <a:cubicBezTo>
                    <a:pt x="40110" y="51934"/>
                    <a:pt x="35881" y="63621"/>
                    <a:pt x="36358" y="75600"/>
                  </a:cubicBezTo>
                  <a:cubicBezTo>
                    <a:pt x="35858" y="87667"/>
                    <a:pt x="40085" y="99452"/>
                    <a:pt x="48140" y="108452"/>
                  </a:cubicBezTo>
                  <a:cubicBezTo>
                    <a:pt x="56040" y="116886"/>
                    <a:pt x="67200" y="121491"/>
                    <a:pt x="78749" y="121087"/>
                  </a:cubicBezTo>
                  <a:cubicBezTo>
                    <a:pt x="90250" y="121441"/>
                    <a:pt x="101332" y="116744"/>
                    <a:pt x="109074" y="108231"/>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49" name="Graphique 4">
              <a:extLst>
                <a:ext uri="{FF2B5EF4-FFF2-40B4-BE49-F238E27FC236}">
                  <a16:creationId xmlns:a16="http://schemas.microsoft.com/office/drawing/2014/main" id="{10662823-191D-402B-8BAD-DABD3B405082}"/>
                </a:ext>
              </a:extLst>
            </p:cNvPr>
            <p:cNvSpPr/>
            <p:nvPr/>
          </p:nvSpPr>
          <p:spPr>
            <a:xfrm>
              <a:off x="10547185" y="1981869"/>
              <a:ext cx="137040" cy="153328"/>
            </a:xfrm>
            <a:custGeom>
              <a:avLst/>
              <a:gdLst>
                <a:gd name="connsiteX0" fmla="*/ 100935 w 137040"/>
                <a:gd name="connsiteY0" fmla="*/ 151320 h 153328"/>
                <a:gd name="connsiteX1" fmla="*/ 100935 w 137040"/>
                <a:gd name="connsiteY1" fmla="*/ 133094 h 153328"/>
                <a:gd name="connsiteX2" fmla="*/ 80718 w 137040"/>
                <a:gd name="connsiteY2" fmla="*/ 147972 h 153328"/>
                <a:gd name="connsiteX3" fmla="*/ 52289 w 137040"/>
                <a:gd name="connsiteY3" fmla="*/ 153026 h 153328"/>
                <a:gd name="connsiteX4" fmla="*/ 24618 w 137040"/>
                <a:gd name="connsiteY4" fmla="*/ 146992 h 153328"/>
                <a:gd name="connsiteX5" fmla="*/ 6233 w 137040"/>
                <a:gd name="connsiteY5" fmla="*/ 130282 h 153328"/>
                <a:gd name="connsiteX6" fmla="*/ -84 w 137040"/>
                <a:gd name="connsiteY6" fmla="*/ 106401 h 153328"/>
                <a:gd name="connsiteX7" fmla="*/ 14794 w 137040"/>
                <a:gd name="connsiteY7" fmla="*/ 73423 h 153328"/>
                <a:gd name="connsiteX8" fmla="*/ 56901 w 137040"/>
                <a:gd name="connsiteY8" fmla="*/ 61230 h 153328"/>
                <a:gd name="connsiteX9" fmla="*/ 100682 w 137040"/>
                <a:gd name="connsiteY9" fmla="*/ 61230 h 153328"/>
                <a:gd name="connsiteX10" fmla="*/ 100682 w 137040"/>
                <a:gd name="connsiteY10" fmla="*/ 57282 h 153328"/>
                <a:gd name="connsiteX11" fmla="*/ 91995 w 137040"/>
                <a:gd name="connsiteY11" fmla="*/ 36781 h 153328"/>
                <a:gd name="connsiteX12" fmla="*/ 66725 w 137040"/>
                <a:gd name="connsiteY12" fmla="*/ 29484 h 153328"/>
                <a:gd name="connsiteX13" fmla="*/ 22091 w 137040"/>
                <a:gd name="connsiteY13" fmla="*/ 43541 h 153328"/>
                <a:gd name="connsiteX14" fmla="*/ 8887 w 137040"/>
                <a:gd name="connsiteY14" fmla="*/ 18270 h 153328"/>
                <a:gd name="connsiteX15" fmla="*/ 41044 w 137040"/>
                <a:gd name="connsiteY15" fmla="*/ 4087 h 153328"/>
                <a:gd name="connsiteX16" fmla="*/ 74875 w 137040"/>
                <a:gd name="connsiteY16" fmla="*/ -272 h 153328"/>
                <a:gd name="connsiteX17" fmla="*/ 120204 w 137040"/>
                <a:gd name="connsiteY17" fmla="*/ 13785 h 153328"/>
                <a:gd name="connsiteX18" fmla="*/ 136630 w 137040"/>
                <a:gd name="connsiteY18" fmla="*/ 53080 h 153328"/>
                <a:gd name="connsiteX19" fmla="*/ 136914 w 137040"/>
                <a:gd name="connsiteY19" fmla="*/ 151320 h 153328"/>
                <a:gd name="connsiteX20" fmla="*/ 88047 w 137040"/>
                <a:gd name="connsiteY20" fmla="*/ 117489 h 153328"/>
                <a:gd name="connsiteX21" fmla="*/ 100682 w 137040"/>
                <a:gd name="connsiteY21" fmla="*/ 99104 h 153328"/>
                <a:gd name="connsiteX22" fmla="*/ 100682 w 137040"/>
                <a:gd name="connsiteY22" fmla="*/ 85648 h 153328"/>
                <a:gd name="connsiteX23" fmla="*/ 62776 w 137040"/>
                <a:gd name="connsiteY23" fmla="*/ 85648 h 153328"/>
                <a:gd name="connsiteX24" fmla="*/ 41296 w 137040"/>
                <a:gd name="connsiteY24" fmla="*/ 89976 h 153328"/>
                <a:gd name="connsiteX25" fmla="*/ 34410 w 137040"/>
                <a:gd name="connsiteY25" fmla="*/ 104159 h 153328"/>
                <a:gd name="connsiteX26" fmla="*/ 41580 w 137040"/>
                <a:gd name="connsiteY26" fmla="*/ 119321 h 153328"/>
                <a:gd name="connsiteX27" fmla="*/ 61071 w 137040"/>
                <a:gd name="connsiteY27" fmla="*/ 124944 h 153328"/>
                <a:gd name="connsiteX28" fmla="*/ 88047 w 137040"/>
                <a:gd name="connsiteY28" fmla="*/ 117489 h 15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7040" h="153328">
                  <a:moveTo>
                    <a:pt x="100935" y="151320"/>
                  </a:moveTo>
                  <a:lnTo>
                    <a:pt x="100935" y="133094"/>
                  </a:lnTo>
                  <a:cubicBezTo>
                    <a:pt x="95590" y="139711"/>
                    <a:pt x="88625" y="144838"/>
                    <a:pt x="80718" y="147972"/>
                  </a:cubicBezTo>
                  <a:cubicBezTo>
                    <a:pt x="71662" y="151491"/>
                    <a:pt x="62002" y="153206"/>
                    <a:pt x="52289" y="153026"/>
                  </a:cubicBezTo>
                  <a:cubicBezTo>
                    <a:pt x="42718" y="153225"/>
                    <a:pt x="33238" y="151156"/>
                    <a:pt x="24618" y="146992"/>
                  </a:cubicBezTo>
                  <a:cubicBezTo>
                    <a:pt x="17017" y="143293"/>
                    <a:pt x="10640" y="137494"/>
                    <a:pt x="6233" y="130282"/>
                  </a:cubicBezTo>
                  <a:cubicBezTo>
                    <a:pt x="1953" y="123061"/>
                    <a:pt x="-233" y="114795"/>
                    <a:pt x="-84" y="106401"/>
                  </a:cubicBezTo>
                  <a:cubicBezTo>
                    <a:pt x="-672" y="93665"/>
                    <a:pt x="4856" y="81412"/>
                    <a:pt x="14794" y="73423"/>
                  </a:cubicBezTo>
                  <a:cubicBezTo>
                    <a:pt x="24712" y="65463"/>
                    <a:pt x="38747" y="61398"/>
                    <a:pt x="56901" y="61230"/>
                  </a:cubicBezTo>
                  <a:lnTo>
                    <a:pt x="100682" y="61230"/>
                  </a:lnTo>
                  <a:lnTo>
                    <a:pt x="100682" y="57282"/>
                  </a:lnTo>
                  <a:cubicBezTo>
                    <a:pt x="101115" y="49473"/>
                    <a:pt x="97909" y="41901"/>
                    <a:pt x="91995" y="36781"/>
                  </a:cubicBezTo>
                  <a:cubicBezTo>
                    <a:pt x="86183" y="31916"/>
                    <a:pt x="77781" y="29484"/>
                    <a:pt x="66725" y="29484"/>
                  </a:cubicBezTo>
                  <a:cubicBezTo>
                    <a:pt x="52510" y="29484"/>
                    <a:pt x="37632" y="34169"/>
                    <a:pt x="22091" y="43541"/>
                  </a:cubicBezTo>
                  <a:lnTo>
                    <a:pt x="8887" y="18270"/>
                  </a:lnTo>
                  <a:cubicBezTo>
                    <a:pt x="19077" y="12426"/>
                    <a:pt x="29855" y="7672"/>
                    <a:pt x="41044" y="4087"/>
                  </a:cubicBezTo>
                  <a:cubicBezTo>
                    <a:pt x="52049" y="998"/>
                    <a:pt x="63446" y="-471"/>
                    <a:pt x="74875" y="-272"/>
                  </a:cubicBezTo>
                  <a:cubicBezTo>
                    <a:pt x="94333" y="-272"/>
                    <a:pt x="109442" y="4412"/>
                    <a:pt x="120204" y="13785"/>
                  </a:cubicBezTo>
                  <a:cubicBezTo>
                    <a:pt x="130966" y="23157"/>
                    <a:pt x="136440" y="36253"/>
                    <a:pt x="136630" y="53080"/>
                  </a:cubicBezTo>
                  <a:lnTo>
                    <a:pt x="136914" y="151320"/>
                  </a:lnTo>
                  <a:close/>
                  <a:moveTo>
                    <a:pt x="88047" y="117489"/>
                  </a:moveTo>
                  <a:cubicBezTo>
                    <a:pt x="94832" y="113597"/>
                    <a:pt x="99482" y="106834"/>
                    <a:pt x="100682" y="99104"/>
                  </a:cubicBezTo>
                  <a:lnTo>
                    <a:pt x="100682" y="85648"/>
                  </a:lnTo>
                  <a:lnTo>
                    <a:pt x="62776" y="85648"/>
                  </a:lnTo>
                  <a:cubicBezTo>
                    <a:pt x="53015" y="85648"/>
                    <a:pt x="45877" y="87101"/>
                    <a:pt x="41296" y="89976"/>
                  </a:cubicBezTo>
                  <a:cubicBezTo>
                    <a:pt x="36583" y="93093"/>
                    <a:pt x="33946" y="98530"/>
                    <a:pt x="34410" y="104159"/>
                  </a:cubicBezTo>
                  <a:cubicBezTo>
                    <a:pt x="34195" y="110078"/>
                    <a:pt x="36868" y="115733"/>
                    <a:pt x="41580" y="119321"/>
                  </a:cubicBezTo>
                  <a:cubicBezTo>
                    <a:pt x="47251" y="123355"/>
                    <a:pt x="54124" y="125335"/>
                    <a:pt x="61071" y="124944"/>
                  </a:cubicBezTo>
                  <a:cubicBezTo>
                    <a:pt x="70607" y="125216"/>
                    <a:pt x="80005" y="122619"/>
                    <a:pt x="88047" y="117489"/>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50" name="Graphique 4">
              <a:extLst>
                <a:ext uri="{FF2B5EF4-FFF2-40B4-BE49-F238E27FC236}">
                  <a16:creationId xmlns:a16="http://schemas.microsoft.com/office/drawing/2014/main" id="{B173D37A-7295-46D7-ABF7-5096A7AC13DE}"/>
                </a:ext>
              </a:extLst>
            </p:cNvPr>
            <p:cNvSpPr/>
            <p:nvPr/>
          </p:nvSpPr>
          <p:spPr>
            <a:xfrm>
              <a:off x="10719289" y="1981887"/>
              <a:ext cx="145969" cy="151592"/>
            </a:xfrm>
            <a:custGeom>
              <a:avLst/>
              <a:gdLst>
                <a:gd name="connsiteX0" fmla="*/ 130964 w 145969"/>
                <a:gd name="connsiteY0" fmla="*/ 15315 h 151592"/>
                <a:gd name="connsiteX1" fmla="*/ 145843 w 145969"/>
                <a:gd name="connsiteY1" fmla="*/ 57548 h 151592"/>
                <a:gd name="connsiteX2" fmla="*/ 145843 w 145969"/>
                <a:gd name="connsiteY2" fmla="*/ 151302 h 151592"/>
                <a:gd name="connsiteX3" fmla="*/ 109074 w 145969"/>
                <a:gd name="connsiteY3" fmla="*/ 151302 h 151592"/>
                <a:gd name="connsiteX4" fmla="*/ 109074 w 145969"/>
                <a:gd name="connsiteY4" fmla="*/ 68225 h 151592"/>
                <a:gd name="connsiteX5" fmla="*/ 100071 w 145969"/>
                <a:gd name="connsiteY5" fmla="*/ 43365 h 151592"/>
                <a:gd name="connsiteX6" fmla="*/ 75653 w 145969"/>
                <a:gd name="connsiteY6" fmla="*/ 34236 h 151592"/>
                <a:gd name="connsiteX7" fmla="*/ 46876 w 145969"/>
                <a:gd name="connsiteY7" fmla="*/ 46587 h 151592"/>
                <a:gd name="connsiteX8" fmla="*/ 36357 w 145969"/>
                <a:gd name="connsiteY8" fmla="*/ 77480 h 151592"/>
                <a:gd name="connsiteX9" fmla="*/ 36357 w 145969"/>
                <a:gd name="connsiteY9" fmla="*/ 151302 h 151592"/>
                <a:gd name="connsiteX10" fmla="*/ -127 w 145969"/>
                <a:gd name="connsiteY10" fmla="*/ 151302 h 151592"/>
                <a:gd name="connsiteX11" fmla="*/ -127 w 145969"/>
                <a:gd name="connsiteY11" fmla="*/ 1131 h 151592"/>
                <a:gd name="connsiteX12" fmla="*/ 36357 w 145969"/>
                <a:gd name="connsiteY12" fmla="*/ 1131 h 151592"/>
                <a:gd name="connsiteX13" fmla="*/ 36357 w 145969"/>
                <a:gd name="connsiteY13" fmla="*/ 29182 h 151592"/>
                <a:gd name="connsiteX14" fmla="*/ 90247 w 145969"/>
                <a:gd name="connsiteY14" fmla="*/ -290 h 151592"/>
                <a:gd name="connsiteX15" fmla="*/ 130964 w 145969"/>
                <a:gd name="connsiteY15" fmla="*/ 15315 h 151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5969" h="151592">
                  <a:moveTo>
                    <a:pt x="130964" y="15315"/>
                  </a:moveTo>
                  <a:cubicBezTo>
                    <a:pt x="140883" y="25675"/>
                    <a:pt x="145843" y="39754"/>
                    <a:pt x="145843" y="57548"/>
                  </a:cubicBezTo>
                  <a:lnTo>
                    <a:pt x="145843" y="151302"/>
                  </a:lnTo>
                  <a:lnTo>
                    <a:pt x="109074" y="151302"/>
                  </a:lnTo>
                  <a:lnTo>
                    <a:pt x="109074" y="68225"/>
                  </a:lnTo>
                  <a:cubicBezTo>
                    <a:pt x="109567" y="59061"/>
                    <a:pt x="106316" y="50090"/>
                    <a:pt x="100071" y="43365"/>
                  </a:cubicBezTo>
                  <a:cubicBezTo>
                    <a:pt x="93548" y="37073"/>
                    <a:pt x="84707" y="33765"/>
                    <a:pt x="75653" y="34236"/>
                  </a:cubicBezTo>
                  <a:cubicBezTo>
                    <a:pt x="64708" y="33901"/>
                    <a:pt x="54173" y="38425"/>
                    <a:pt x="46876" y="46587"/>
                  </a:cubicBezTo>
                  <a:cubicBezTo>
                    <a:pt x="39658" y="55223"/>
                    <a:pt x="35909" y="66235"/>
                    <a:pt x="36357" y="77480"/>
                  </a:cubicBezTo>
                  <a:lnTo>
                    <a:pt x="36357" y="151302"/>
                  </a:lnTo>
                  <a:lnTo>
                    <a:pt x="-127" y="151302"/>
                  </a:lnTo>
                  <a:lnTo>
                    <a:pt x="-127" y="1131"/>
                  </a:lnTo>
                  <a:lnTo>
                    <a:pt x="36357" y="1131"/>
                  </a:lnTo>
                  <a:lnTo>
                    <a:pt x="36357" y="29182"/>
                  </a:lnTo>
                  <a:cubicBezTo>
                    <a:pt x="46655" y="9913"/>
                    <a:pt x="64620" y="89"/>
                    <a:pt x="90247" y="-290"/>
                  </a:cubicBezTo>
                  <a:cubicBezTo>
                    <a:pt x="107472" y="-290"/>
                    <a:pt x="121046" y="4912"/>
                    <a:pt x="130964" y="15315"/>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51" name="Graphique 4">
              <a:extLst>
                <a:ext uri="{FF2B5EF4-FFF2-40B4-BE49-F238E27FC236}">
                  <a16:creationId xmlns:a16="http://schemas.microsoft.com/office/drawing/2014/main" id="{0B6626FE-57A2-4638-84B0-D7DD868F7AF2}"/>
                </a:ext>
              </a:extLst>
            </p:cNvPr>
            <p:cNvSpPr/>
            <p:nvPr/>
          </p:nvSpPr>
          <p:spPr>
            <a:xfrm>
              <a:off x="10871703" y="1983308"/>
              <a:ext cx="156362" cy="206442"/>
            </a:xfrm>
            <a:custGeom>
              <a:avLst/>
              <a:gdLst>
                <a:gd name="connsiteX0" fmla="*/ 68799 w 156362"/>
                <a:gd name="connsiteY0" fmla="*/ 196663 h 206442"/>
                <a:gd name="connsiteX1" fmla="*/ 37779 w 156362"/>
                <a:gd name="connsiteY1" fmla="*/ 206140 h 206442"/>
                <a:gd name="connsiteX2" fmla="*/ 17973 w 156362"/>
                <a:gd name="connsiteY2" fmla="*/ 202981 h 206442"/>
                <a:gd name="connsiteX3" fmla="*/ 442 w 156362"/>
                <a:gd name="connsiteY3" fmla="*/ 192557 h 206442"/>
                <a:gd name="connsiteX4" fmla="*/ 16236 w 156362"/>
                <a:gd name="connsiteY4" fmla="*/ 164759 h 206442"/>
                <a:gd name="connsiteX5" fmla="*/ 26060 w 156362"/>
                <a:gd name="connsiteY5" fmla="*/ 170539 h 206442"/>
                <a:gd name="connsiteX6" fmla="*/ 35536 w 156362"/>
                <a:gd name="connsiteY6" fmla="*/ 172340 h 206442"/>
                <a:gd name="connsiteX7" fmla="*/ 57427 w 156362"/>
                <a:gd name="connsiteY7" fmla="*/ 157178 h 206442"/>
                <a:gd name="connsiteX8" fmla="*/ 61912 w 156362"/>
                <a:gd name="connsiteY8" fmla="*/ 147354 h 206442"/>
                <a:gd name="connsiteX9" fmla="*/ -127 w 156362"/>
                <a:gd name="connsiteY9" fmla="*/ -290 h 206442"/>
                <a:gd name="connsiteX10" fmla="*/ 37779 w 156362"/>
                <a:gd name="connsiteY10" fmla="*/ -290 h 206442"/>
                <a:gd name="connsiteX11" fmla="*/ 80455 w 156362"/>
                <a:gd name="connsiteY11" fmla="*/ 108911 h 206442"/>
                <a:gd name="connsiteX12" fmla="*/ 119466 w 156362"/>
                <a:gd name="connsiteY12" fmla="*/ -290 h 206442"/>
                <a:gd name="connsiteX13" fmla="*/ 156235 w 156362"/>
                <a:gd name="connsiteY13" fmla="*/ -290 h 206442"/>
                <a:gd name="connsiteX14" fmla="*/ 88889 w 156362"/>
                <a:gd name="connsiteY14" fmla="*/ 168707 h 206442"/>
                <a:gd name="connsiteX15" fmla="*/ 68799 w 156362"/>
                <a:gd name="connsiteY15" fmla="*/ 196663 h 20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362" h="206442">
                  <a:moveTo>
                    <a:pt x="68799" y="196663"/>
                  </a:moveTo>
                  <a:cubicBezTo>
                    <a:pt x="59742" y="203066"/>
                    <a:pt x="48866" y="206386"/>
                    <a:pt x="37779" y="206140"/>
                  </a:cubicBezTo>
                  <a:cubicBezTo>
                    <a:pt x="31044" y="206253"/>
                    <a:pt x="24341" y="205182"/>
                    <a:pt x="17973" y="202981"/>
                  </a:cubicBezTo>
                  <a:cubicBezTo>
                    <a:pt x="11602" y="200479"/>
                    <a:pt x="5682" y="196957"/>
                    <a:pt x="442" y="192557"/>
                  </a:cubicBezTo>
                  <a:lnTo>
                    <a:pt x="16236" y="164759"/>
                  </a:lnTo>
                  <a:cubicBezTo>
                    <a:pt x="19262" y="167081"/>
                    <a:pt x="22563" y="169020"/>
                    <a:pt x="26060" y="170539"/>
                  </a:cubicBezTo>
                  <a:cubicBezTo>
                    <a:pt x="29073" y="171743"/>
                    <a:pt x="32292" y="172353"/>
                    <a:pt x="35536" y="172340"/>
                  </a:cubicBezTo>
                  <a:cubicBezTo>
                    <a:pt x="45455" y="172340"/>
                    <a:pt x="52752" y="167286"/>
                    <a:pt x="57427" y="157178"/>
                  </a:cubicBezTo>
                  <a:lnTo>
                    <a:pt x="61912" y="147354"/>
                  </a:lnTo>
                  <a:lnTo>
                    <a:pt x="-127" y="-290"/>
                  </a:lnTo>
                  <a:lnTo>
                    <a:pt x="37779" y="-290"/>
                  </a:lnTo>
                  <a:lnTo>
                    <a:pt x="80455" y="108911"/>
                  </a:lnTo>
                  <a:lnTo>
                    <a:pt x="119466" y="-290"/>
                  </a:lnTo>
                  <a:lnTo>
                    <a:pt x="156235" y="-290"/>
                  </a:lnTo>
                  <a:lnTo>
                    <a:pt x="88889" y="168707"/>
                  </a:lnTo>
                  <a:cubicBezTo>
                    <a:pt x="85130" y="179820"/>
                    <a:pt x="78133" y="189556"/>
                    <a:pt x="68799" y="196663"/>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grpSp>
      <p:sp>
        <p:nvSpPr>
          <p:cNvPr id="27" name="Espace réservé du numéro de diapositive 2">
            <a:extLst>
              <a:ext uri="{FF2B5EF4-FFF2-40B4-BE49-F238E27FC236}">
                <a16:creationId xmlns:a16="http://schemas.microsoft.com/office/drawing/2014/main" id="{290304FF-EF5A-4AF8-9B9D-62263DFA5B7D}"/>
              </a:ext>
            </a:extLst>
          </p:cNvPr>
          <p:cNvSpPr>
            <a:spLocks noGrp="1"/>
          </p:cNvSpPr>
          <p:nvPr>
            <p:ph type="sldNum" sz="quarter" idx="12"/>
          </p:nvPr>
        </p:nvSpPr>
        <p:spPr>
          <a:xfrm>
            <a:off x="9195159" y="6383563"/>
            <a:ext cx="2743200" cy="365125"/>
          </a:xfrm>
        </p:spPr>
        <p:txBody>
          <a:bodyPr>
            <a:normAutofit/>
          </a:bodyPr>
          <a:lstStyle/>
          <a:p>
            <a:pPr>
              <a:spcAft>
                <a:spcPts val="600"/>
              </a:spcAft>
            </a:pPr>
            <a:fld id="{5C309A02-F99E-41B1-8C8C-26A006E55CE6}" type="slidenum">
              <a:rPr lang="fr-FR" sz="1000" smtClean="0">
                <a:solidFill>
                  <a:schemeClr val="bg2"/>
                </a:solidFill>
              </a:rPr>
              <a:pPr>
                <a:spcAft>
                  <a:spcPts val="600"/>
                </a:spcAft>
              </a:pPr>
              <a:t>4</a:t>
            </a:fld>
            <a:endParaRPr lang="fr-FR" sz="1000" dirty="0">
              <a:solidFill>
                <a:schemeClr val="bg2"/>
              </a:solidFill>
            </a:endParaRPr>
          </a:p>
        </p:txBody>
      </p:sp>
    </p:spTree>
    <p:extLst>
      <p:ext uri="{BB962C8B-B14F-4D97-AF65-F5344CB8AC3E}">
        <p14:creationId xmlns:p14="http://schemas.microsoft.com/office/powerpoint/2010/main" val="2835122843"/>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0244754-0391-4769-BA41-8D12779EC0C0}"/>
              </a:ext>
            </a:extLst>
          </p:cNvPr>
          <p:cNvSpPr/>
          <p:nvPr/>
        </p:nvSpPr>
        <p:spPr>
          <a:xfrm>
            <a:off x="-14049" y="-22363"/>
            <a:ext cx="4819650" cy="6902726"/>
          </a:xfrm>
          <a:prstGeom prst="rect">
            <a:avLst/>
          </a:prstGeom>
          <a:solidFill>
            <a:srgbClr val="3300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5" name="ZoneTexte 4">
            <a:extLst>
              <a:ext uri="{FF2B5EF4-FFF2-40B4-BE49-F238E27FC236}">
                <a16:creationId xmlns:a16="http://schemas.microsoft.com/office/drawing/2014/main" id="{C4B112E3-2A9C-6940-BD47-5511DD0874A2}"/>
              </a:ext>
            </a:extLst>
          </p:cNvPr>
          <p:cNvSpPr txBox="1"/>
          <p:nvPr/>
        </p:nvSpPr>
        <p:spPr>
          <a:xfrm>
            <a:off x="5429246" y="1617756"/>
            <a:ext cx="1762129" cy="4098918"/>
          </a:xfrm>
          <a:prstGeom prst="rect">
            <a:avLst/>
          </a:prstGeom>
          <a:solidFill>
            <a:schemeClr val="bg1"/>
          </a:solidFill>
          <a:effectLst>
            <a:outerShdw blurRad="203200" dist="63500" dir="5400000" algn="t" rotWithShape="0">
              <a:prstClr val="black">
                <a:alpha val="8000"/>
              </a:prstClr>
            </a:outerShdw>
          </a:effectLst>
        </p:spPr>
        <p:txBody>
          <a:bodyPr wrap="square" lIns="48000" tIns="48000" rIns="48000" bIns="48000">
            <a:noAutofit/>
          </a:bodyPr>
          <a:lstStyle>
            <a:defPPr>
              <a:defRPr lang="fr-FR"/>
            </a:defPPr>
            <a:lvl1pPr marL="171450" indent="-171450">
              <a:spcBef>
                <a:spcPts val="600"/>
              </a:spcBef>
              <a:buClr>
                <a:schemeClr val="tx1"/>
              </a:buClr>
              <a:buFont typeface="Wingdings 2" panose="05020102010507070707" pitchFamily="18" charset="2"/>
              <a:buChar char="Ç"/>
              <a:defRPr sz="900">
                <a:solidFill>
                  <a:schemeClr val="accent2"/>
                </a:solidFill>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en-GB" sz="1800" b="1" i="0" u="none" strike="noStrike" cap="none" normalizeH="0" baseline="0" noProof="0">
                <a:ln>
                  <a:noFill/>
                </a:ln>
                <a:solidFill>
                  <a:srgbClr val="573EEF"/>
                </a:solidFill>
                <a:uLnTx/>
                <a:uFillTx/>
                <a:latin typeface="Arial" panose="020B0604020202020204" pitchFamily="34" charset="0"/>
                <a:ea typeface="+mn-ea"/>
                <a:cs typeface="Arial" panose="020B0604020202020204" pitchFamily="34" charset="0"/>
              </a:rPr>
              <a:t>Equipment</a:t>
            </a: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en-GB" sz="1200" b="0" i="0" u="none" strike="noStrike" cap="none" normalizeH="0" baseline="0" noProof="0">
                <a:ln>
                  <a:noFill/>
                </a:ln>
                <a:solidFill>
                  <a:srgbClr val="3E0D81"/>
                </a:solidFill>
                <a:uLnTx/>
                <a:uFillTx/>
                <a:latin typeface="Arial" panose="020B0604020202020204" pitchFamily="34" charset="0"/>
                <a:ea typeface="+mn-ea"/>
                <a:cs typeface="Arial" panose="020B0604020202020204" pitchFamily="34" charset="0"/>
              </a:rPr>
              <a:t>A one-stop shop for sourcing products and turnkey digital solutions.</a:t>
            </a:r>
          </a:p>
        </p:txBody>
      </p:sp>
      <p:sp>
        <p:nvSpPr>
          <p:cNvPr id="6" name="ZoneTexte 5">
            <a:extLst>
              <a:ext uri="{FF2B5EF4-FFF2-40B4-BE49-F238E27FC236}">
                <a16:creationId xmlns:a16="http://schemas.microsoft.com/office/drawing/2014/main" id="{C3AB2D65-3496-F94A-9AC6-DCCB5239CC33}"/>
              </a:ext>
            </a:extLst>
          </p:cNvPr>
          <p:cNvSpPr txBox="1"/>
          <p:nvPr/>
        </p:nvSpPr>
        <p:spPr>
          <a:xfrm>
            <a:off x="7629532" y="1601576"/>
            <a:ext cx="1762129" cy="4098918"/>
          </a:xfrm>
          <a:prstGeom prst="rect">
            <a:avLst/>
          </a:prstGeom>
          <a:solidFill>
            <a:schemeClr val="bg1"/>
          </a:solidFill>
          <a:effectLst>
            <a:outerShdw blurRad="203200" dist="63500" dir="5400000" algn="t" rotWithShape="0">
              <a:prstClr val="black">
                <a:alpha val="8000"/>
              </a:prstClr>
            </a:outerShdw>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en-GB" sz="1800" b="1" i="0" u="none" strike="noStrike" cap="none" normalizeH="0" baseline="0" noProof="0">
                <a:ln>
                  <a:noFill/>
                </a:ln>
                <a:solidFill>
                  <a:srgbClr val="573EEF"/>
                </a:solidFill>
                <a:uLnTx/>
                <a:uFillTx/>
                <a:latin typeface="Arial" panose="020B0604020202020204" pitchFamily="34" charset="0"/>
                <a:ea typeface="+mn-ea"/>
                <a:cs typeface="Arial" panose="020B0604020202020204" pitchFamily="34" charset="0"/>
              </a:rPr>
              <a:t>Services</a:t>
            </a: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en-GB" sz="1200" b="0" i="0" u="none" strike="noStrike" cap="none" normalizeH="0" baseline="0" noProof="0">
                <a:ln>
                  <a:noFill/>
                </a:ln>
                <a:solidFill>
                  <a:srgbClr val="3E0D81"/>
                </a:solidFill>
                <a:uLnTx/>
                <a:uFillTx/>
                <a:latin typeface="Arial" panose="020B0604020202020204" pitchFamily="34" charset="0"/>
                <a:ea typeface="+mn-ea"/>
                <a:cs typeface="Arial" panose="020B0604020202020204" pitchFamily="34" charset="0"/>
              </a:rPr>
              <a:t>Services created and developed to make your digital projects perform.</a:t>
            </a:r>
          </a:p>
        </p:txBody>
      </p:sp>
      <p:sp>
        <p:nvSpPr>
          <p:cNvPr id="10" name="ZoneTexte 9">
            <a:extLst>
              <a:ext uri="{FF2B5EF4-FFF2-40B4-BE49-F238E27FC236}">
                <a16:creationId xmlns:a16="http://schemas.microsoft.com/office/drawing/2014/main" id="{90FD1FF1-CB1F-5C48-A8B9-6183D16E7862}"/>
              </a:ext>
            </a:extLst>
          </p:cNvPr>
          <p:cNvSpPr txBox="1"/>
          <p:nvPr/>
        </p:nvSpPr>
        <p:spPr>
          <a:xfrm>
            <a:off x="9829820" y="1601576"/>
            <a:ext cx="1762129" cy="4113420"/>
          </a:xfrm>
          <a:prstGeom prst="rect">
            <a:avLst/>
          </a:prstGeom>
          <a:solidFill>
            <a:schemeClr val="bg1"/>
          </a:solidFill>
          <a:effectLst>
            <a:outerShdw blurRad="203200" dist="63500" dir="5400000" algn="t" rotWithShape="0">
              <a:prstClr val="black">
                <a:alpha val="8000"/>
              </a:prstClr>
            </a:outerShdw>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en-GB" sz="1800" b="1" i="0" u="none" strike="noStrike" cap="none" normalizeH="0" baseline="0" noProof="0" dirty="0">
                <a:ln>
                  <a:noFill/>
                </a:ln>
                <a:solidFill>
                  <a:srgbClr val="573EEF"/>
                </a:solidFill>
                <a:uLnTx/>
                <a:uFillTx/>
                <a:latin typeface="Arial" panose="020B0604020202020204" pitchFamily="34" charset="0"/>
                <a:ea typeface="+mn-ea"/>
                <a:cs typeface="Arial" panose="020B0604020202020204" pitchFamily="34" charset="0"/>
              </a:rPr>
              <a:t>Financing</a:t>
            </a: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en-GB" sz="1200" b="0" i="0" u="none" strike="noStrike" cap="none" normalizeH="0" baseline="0" noProof="0" dirty="0">
                <a:ln>
                  <a:noFill/>
                </a:ln>
                <a:solidFill>
                  <a:srgbClr val="3E0D81"/>
                </a:solidFill>
                <a:uLnTx/>
                <a:uFillTx/>
                <a:latin typeface="Arial" panose="020B0604020202020204" pitchFamily="34" charset="0"/>
                <a:ea typeface="+mn-ea"/>
                <a:cs typeface="Arial" panose="020B0604020202020204" pitchFamily="34" charset="0"/>
              </a:rPr>
              <a:t>Flexible </a:t>
            </a:r>
            <a:r>
              <a:rPr kumimoji="0" lang="en-GB" sz="1200" b="0" i="0" u="none" strike="noStrike" cap="none" normalizeH="0" baseline="0" noProof="0" dirty="0" err="1">
                <a:ln>
                  <a:noFill/>
                </a:ln>
                <a:solidFill>
                  <a:srgbClr val="3E0D81"/>
                </a:solidFill>
                <a:uLnTx/>
                <a:uFillTx/>
                <a:latin typeface="Arial" panose="020B0604020202020204" pitchFamily="34" charset="0"/>
                <a:ea typeface="+mn-ea"/>
                <a:cs typeface="Arial" panose="020B0604020202020204" pitchFamily="34" charset="0"/>
              </a:rPr>
              <a:t>groundbreaking</a:t>
            </a:r>
            <a:r>
              <a:rPr kumimoji="0" lang="en-GB" sz="1200" b="0" i="0" u="none" strike="noStrike" cap="none" normalizeH="0" baseline="0" noProof="0" dirty="0">
                <a:ln>
                  <a:noFill/>
                </a:ln>
                <a:solidFill>
                  <a:srgbClr val="3E0D81"/>
                </a:solidFill>
                <a:uLnTx/>
                <a:uFillTx/>
                <a:latin typeface="Arial" panose="020B0604020202020204" pitchFamily="34" charset="0"/>
                <a:ea typeface="+mn-ea"/>
                <a:cs typeface="Arial" panose="020B0604020202020204" pitchFamily="34" charset="0"/>
              </a:rPr>
              <a:t> solutions to address the new modes of  consumption.</a:t>
            </a:r>
          </a:p>
        </p:txBody>
      </p:sp>
      <p:sp>
        <p:nvSpPr>
          <p:cNvPr id="11" name="Titre 1">
            <a:extLst>
              <a:ext uri="{FF2B5EF4-FFF2-40B4-BE49-F238E27FC236}">
                <a16:creationId xmlns:a16="http://schemas.microsoft.com/office/drawing/2014/main" id="{6089607B-4765-4AAE-A791-5ED510AA647E}"/>
              </a:ext>
            </a:extLst>
          </p:cNvPr>
          <p:cNvSpPr txBox="1">
            <a:spLocks/>
          </p:cNvSpPr>
          <p:nvPr/>
        </p:nvSpPr>
        <p:spPr>
          <a:xfrm>
            <a:off x="159571" y="432697"/>
            <a:ext cx="4472409" cy="2308324"/>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200" b="0" i="0" u="none" strike="noStrike" cap="none" normalizeH="0" baseline="0" noProof="0">
                <a:ln>
                  <a:noFill/>
                </a:ln>
                <a:solidFill>
                  <a:prstClr val="white"/>
                </a:solidFill>
                <a:uLnTx/>
                <a:uFillTx/>
                <a:latin typeface="Arial Black"/>
                <a:ea typeface="+mj-ea"/>
                <a:cs typeface="+mj-cs"/>
              </a:rPr>
              <a:t>Econocom,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200" b="0" i="0" u="none" strike="noStrike" cap="none" normalizeH="0" baseline="0" noProof="0">
                <a:ln>
                  <a:noFill/>
                </a:ln>
                <a:solidFill>
                  <a:prstClr val="white"/>
                </a:solidFill>
                <a:uLnTx/>
                <a:uFillTx/>
                <a:latin typeface="Arial Black"/>
                <a:ea typeface="+mj-ea"/>
                <a:cs typeface="+mj-cs"/>
              </a:rPr>
              <a:t>a unique mix of 3</a:t>
            </a:r>
            <a:br>
              <a:rPr kumimoji="0" lang="en-GB" sz="3200" b="0" i="0" u="none" strike="noStrike" cap="none" normalizeH="0" baseline="0" noProof="0">
                <a:ln>
                  <a:noFill/>
                </a:ln>
                <a:solidFill>
                  <a:prstClr val="white"/>
                </a:solidFill>
                <a:uLnTx/>
                <a:uFillTx/>
                <a:latin typeface="Arial Black"/>
                <a:ea typeface="+mj-ea"/>
                <a:cs typeface="+mj-cs"/>
              </a:rPr>
            </a:br>
            <a:r>
              <a:rPr kumimoji="0" lang="en-GB" sz="3200" b="0" i="0" u="none" strike="noStrike" cap="none" normalizeH="0" baseline="0" noProof="0">
                <a:ln>
                  <a:noFill/>
                </a:ln>
                <a:solidFill>
                  <a:prstClr val="white"/>
                </a:solidFill>
                <a:uLnTx/>
                <a:uFillTx/>
                <a:latin typeface="Arial Black"/>
                <a:ea typeface="+mj-ea"/>
                <a:cs typeface="+mj-cs"/>
              </a:rPr>
              <a:t>complementary</a:t>
            </a:r>
            <a:br>
              <a:rPr kumimoji="0" lang="en-GB" sz="3200" b="0" i="0" u="none" strike="noStrike" cap="none" normalizeH="0" baseline="0" noProof="0">
                <a:ln>
                  <a:noFill/>
                </a:ln>
                <a:solidFill>
                  <a:prstClr val="white"/>
                </a:solidFill>
                <a:uLnTx/>
                <a:uFillTx/>
                <a:latin typeface="Arial Black"/>
                <a:ea typeface="+mj-ea"/>
                <a:cs typeface="+mj-cs"/>
              </a:rPr>
            </a:br>
            <a:r>
              <a:rPr kumimoji="0" lang="en-GB" sz="3200" b="0" i="0" u="none" strike="noStrike" cap="none" normalizeH="0" baseline="0" noProof="0">
                <a:ln>
                  <a:noFill/>
                </a:ln>
                <a:solidFill>
                  <a:prstClr val="white"/>
                </a:solidFill>
                <a:uLnTx/>
                <a:uFillTx/>
                <a:latin typeface="Arial Black"/>
                <a:ea typeface="+mj-ea"/>
                <a:cs typeface="+mj-cs"/>
              </a:rPr>
              <a:t>fields of expertise</a:t>
            </a:r>
          </a:p>
        </p:txBody>
      </p:sp>
      <p:sp>
        <p:nvSpPr>
          <p:cNvPr id="3" name="Rectangle 2">
            <a:extLst>
              <a:ext uri="{FF2B5EF4-FFF2-40B4-BE49-F238E27FC236}">
                <a16:creationId xmlns:a16="http://schemas.microsoft.com/office/drawing/2014/main" id="{506B738E-3FD2-4C38-9B46-41D270B4C407}"/>
              </a:ext>
            </a:extLst>
          </p:cNvPr>
          <p:cNvSpPr/>
          <p:nvPr/>
        </p:nvSpPr>
        <p:spPr>
          <a:xfrm>
            <a:off x="5429246" y="3976985"/>
            <a:ext cx="1762129" cy="110799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prstClr val="white">
                    <a:lumMod val="65000"/>
                  </a:prstClr>
                </a:solidFill>
                <a:uLnTx/>
                <a:uFillTx/>
                <a:latin typeface="Arial" panose="020B0604020202020204"/>
                <a:ea typeface="+mn-ea"/>
                <a:cs typeface="+mn-cs"/>
              </a:rPr>
              <a:t>Distribution, customisation, management, recycling and related services at industrial scale Europe-wide.</a:t>
            </a:r>
          </a:p>
        </p:txBody>
      </p:sp>
      <p:cxnSp>
        <p:nvCxnSpPr>
          <p:cNvPr id="12" name="Connecteur droit 11">
            <a:extLst>
              <a:ext uri="{FF2B5EF4-FFF2-40B4-BE49-F238E27FC236}">
                <a16:creationId xmlns:a16="http://schemas.microsoft.com/office/drawing/2014/main" id="{CDFD6AF7-2A66-459E-AD73-44A1E8B1ADBB}"/>
              </a:ext>
            </a:extLst>
          </p:cNvPr>
          <p:cNvCxnSpPr>
            <a:cxnSpLocks/>
          </p:cNvCxnSpPr>
          <p:nvPr/>
        </p:nvCxnSpPr>
        <p:spPr>
          <a:xfrm>
            <a:off x="6156420" y="3523050"/>
            <a:ext cx="307780" cy="0"/>
          </a:xfrm>
          <a:prstGeom prst="line">
            <a:avLst/>
          </a:prstGeom>
          <a:noFill/>
          <a:ln w="50800" cap="flat" cmpd="sng" algn="ctr">
            <a:solidFill>
              <a:srgbClr val="F9D957"/>
            </a:solidFill>
            <a:prstDash val="solid"/>
            <a:miter lim="800000"/>
          </a:ln>
          <a:effectLst/>
        </p:spPr>
      </p:cxnSp>
      <p:sp>
        <p:nvSpPr>
          <p:cNvPr id="4" name="Rectangle 3">
            <a:extLst>
              <a:ext uri="{FF2B5EF4-FFF2-40B4-BE49-F238E27FC236}">
                <a16:creationId xmlns:a16="http://schemas.microsoft.com/office/drawing/2014/main" id="{0B6DC391-3013-4B7D-9732-3CD4E676FFF6}"/>
              </a:ext>
            </a:extLst>
          </p:cNvPr>
          <p:cNvSpPr/>
          <p:nvPr/>
        </p:nvSpPr>
        <p:spPr>
          <a:xfrm>
            <a:off x="7629532" y="3960805"/>
            <a:ext cx="1762129" cy="161582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a:ln>
                  <a:noFill/>
                </a:ln>
                <a:solidFill>
                  <a:prstClr val="white">
                    <a:lumMod val="65000"/>
                  </a:prstClr>
                </a:solidFill>
                <a:uLnTx/>
                <a:uFillTx/>
                <a:latin typeface="Arial" panose="020B0604020202020204"/>
                <a:ea typeface="+mn-ea"/>
                <a:cs typeface="+mn-cs"/>
              </a:rPr>
              <a:t>User environment and infrastructure development outsourcing, business application modernisation, data management, cloud migration, etc.</a:t>
            </a:r>
          </a:p>
        </p:txBody>
      </p:sp>
      <p:sp>
        <p:nvSpPr>
          <p:cNvPr id="13" name="ZoneTexte 12">
            <a:extLst>
              <a:ext uri="{FF2B5EF4-FFF2-40B4-BE49-F238E27FC236}">
                <a16:creationId xmlns:a16="http://schemas.microsoft.com/office/drawing/2014/main" id="{179C04A8-83BD-476D-9C19-F8144735C0EE}"/>
              </a:ext>
            </a:extLst>
          </p:cNvPr>
          <p:cNvSpPr txBox="1"/>
          <p:nvPr/>
        </p:nvSpPr>
        <p:spPr>
          <a:xfrm>
            <a:off x="9829819" y="3976984"/>
            <a:ext cx="1762129" cy="1446550"/>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prstClr val="white">
                    <a:lumMod val="65000"/>
                  </a:prstClr>
                </a:solidFill>
                <a:uLnTx/>
                <a:uFillTx/>
                <a:latin typeface="Arial" panose="020B0604020202020204"/>
                <a:ea typeface="+mn-ea"/>
                <a:cs typeface="+mn-cs"/>
              </a:rPr>
              <a:t>Pay-as-you-go, financing of technology and industrial assets,  financing of energy transition, etc. ...completely independent at international scale.</a:t>
            </a:r>
          </a:p>
        </p:txBody>
      </p:sp>
      <p:cxnSp>
        <p:nvCxnSpPr>
          <p:cNvPr id="14" name="Connecteur droit 13">
            <a:extLst>
              <a:ext uri="{FF2B5EF4-FFF2-40B4-BE49-F238E27FC236}">
                <a16:creationId xmlns:a16="http://schemas.microsoft.com/office/drawing/2014/main" id="{6F0FFA35-7B3F-464A-952A-0C184AF7D3FA}"/>
              </a:ext>
            </a:extLst>
          </p:cNvPr>
          <p:cNvCxnSpPr>
            <a:cxnSpLocks/>
          </p:cNvCxnSpPr>
          <p:nvPr/>
        </p:nvCxnSpPr>
        <p:spPr>
          <a:xfrm>
            <a:off x="8356706" y="3506870"/>
            <a:ext cx="307780" cy="0"/>
          </a:xfrm>
          <a:prstGeom prst="line">
            <a:avLst/>
          </a:prstGeom>
          <a:noFill/>
          <a:ln w="50800" cap="flat" cmpd="sng" algn="ctr">
            <a:solidFill>
              <a:srgbClr val="F9D957"/>
            </a:solidFill>
            <a:prstDash val="solid"/>
            <a:miter lim="800000"/>
          </a:ln>
          <a:effectLst/>
        </p:spPr>
      </p:cxnSp>
      <p:cxnSp>
        <p:nvCxnSpPr>
          <p:cNvPr id="15" name="Connecteur droit 14">
            <a:extLst>
              <a:ext uri="{FF2B5EF4-FFF2-40B4-BE49-F238E27FC236}">
                <a16:creationId xmlns:a16="http://schemas.microsoft.com/office/drawing/2014/main" id="{F28D7869-7C09-4E55-BA34-0C4ADC454C02}"/>
              </a:ext>
            </a:extLst>
          </p:cNvPr>
          <p:cNvCxnSpPr>
            <a:cxnSpLocks/>
          </p:cNvCxnSpPr>
          <p:nvPr/>
        </p:nvCxnSpPr>
        <p:spPr>
          <a:xfrm>
            <a:off x="10556994" y="3523050"/>
            <a:ext cx="307780" cy="0"/>
          </a:xfrm>
          <a:prstGeom prst="line">
            <a:avLst/>
          </a:prstGeom>
          <a:noFill/>
          <a:ln w="50800" cap="flat" cmpd="sng" algn="ctr">
            <a:solidFill>
              <a:srgbClr val="F9D957"/>
            </a:solidFill>
            <a:prstDash val="solid"/>
            <a:miter lim="800000"/>
          </a:ln>
          <a:effectLst/>
        </p:spPr>
      </p:cxnSp>
      <p:pic>
        <p:nvPicPr>
          <p:cNvPr id="8" name="Image 7" descr="Une image contenant personne, homme, portable, mâle&#10;&#10;Description générée automatiquement">
            <a:extLst>
              <a:ext uri="{FF2B5EF4-FFF2-40B4-BE49-F238E27FC236}">
                <a16:creationId xmlns:a16="http://schemas.microsoft.com/office/drawing/2014/main" id="{7E6F5DB8-C221-4EE9-9D6C-156CF65451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570" y="2549387"/>
            <a:ext cx="4308613" cy="4308613"/>
          </a:xfrm>
          <a:prstGeom prst="rect">
            <a:avLst/>
          </a:prstGeom>
        </p:spPr>
      </p:pic>
      <p:sp>
        <p:nvSpPr>
          <p:cNvPr id="16" name="Espace réservé du numéro de diapositive 2">
            <a:extLst>
              <a:ext uri="{FF2B5EF4-FFF2-40B4-BE49-F238E27FC236}">
                <a16:creationId xmlns:a16="http://schemas.microsoft.com/office/drawing/2014/main" id="{147A64E2-9D04-4A0C-A7F8-BB933BC581A7}"/>
              </a:ext>
            </a:extLst>
          </p:cNvPr>
          <p:cNvSpPr txBox="1">
            <a:spLocks/>
          </p:cNvSpPr>
          <p:nvPr/>
        </p:nvSpPr>
        <p:spPr>
          <a:xfrm>
            <a:off x="9094959" y="6475768"/>
            <a:ext cx="2743200" cy="365125"/>
          </a:xfrm>
          <a:prstGeom prst="rect">
            <a:avLst/>
          </a:prstGeom>
        </p:spPr>
        <p:txBody>
          <a:bodyPr vert="horz" lIns="0" tIns="0" rIns="0" bIns="0" rtlCol="0">
            <a:normAutofit/>
          </a:bodyPr>
          <a:lstStyle>
            <a:lvl1pPr marL="359991" indent="-359991" algn="l" defTabSz="914377"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59991" indent="-359991" algn="l" defTabSz="914377"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59991" indent="-359991" algn="l" defTabSz="914377"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r>
              <a:rPr lang="fr-FR" sz="1000" b="0" dirty="0">
                <a:solidFill>
                  <a:schemeClr val="tx2"/>
                </a:solidFill>
              </a:rPr>
              <a:t>5</a:t>
            </a:r>
          </a:p>
        </p:txBody>
      </p:sp>
    </p:spTree>
    <p:extLst>
      <p:ext uri="{BB962C8B-B14F-4D97-AF65-F5344CB8AC3E}">
        <p14:creationId xmlns:p14="http://schemas.microsoft.com/office/powerpoint/2010/main" val="367965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81">
            <a:extLst>
              <a:ext uri="{FF2B5EF4-FFF2-40B4-BE49-F238E27FC236}">
                <a16:creationId xmlns:a16="http://schemas.microsoft.com/office/drawing/2014/main" id="{31E32955-3FC1-4C10-9271-07C5A7067B7C}"/>
              </a:ext>
            </a:extLst>
          </p:cNvPr>
          <p:cNvSpPr/>
          <p:nvPr/>
        </p:nvSpPr>
        <p:spPr>
          <a:xfrm>
            <a:off x="3674504" y="0"/>
            <a:ext cx="8554412" cy="6869157"/>
          </a:xfrm>
          <a:prstGeom prst="rect">
            <a:avLst/>
          </a:prstGeom>
          <a:solidFill>
            <a:srgbClr val="573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nvGrpSpPr>
          <p:cNvPr id="7" name="Groupe 6">
            <a:extLst>
              <a:ext uri="{FF2B5EF4-FFF2-40B4-BE49-F238E27FC236}">
                <a16:creationId xmlns:a16="http://schemas.microsoft.com/office/drawing/2014/main" id="{BAD1F5C9-E44E-46D5-AA22-767351144150}"/>
              </a:ext>
            </a:extLst>
          </p:cNvPr>
          <p:cNvGrpSpPr/>
          <p:nvPr/>
        </p:nvGrpSpPr>
        <p:grpSpPr>
          <a:xfrm>
            <a:off x="-58380" y="0"/>
            <a:ext cx="7538705" cy="6869157"/>
            <a:chOff x="1299" y="0"/>
            <a:chExt cx="7945491" cy="6858000"/>
          </a:xfrm>
        </p:grpSpPr>
        <p:sp>
          <p:nvSpPr>
            <p:cNvPr id="8" name="Forme libre : forme 7">
              <a:extLst>
                <a:ext uri="{FF2B5EF4-FFF2-40B4-BE49-F238E27FC236}">
                  <a16:creationId xmlns:a16="http://schemas.microsoft.com/office/drawing/2014/main" id="{3778B577-6725-4FED-8B4D-91F08178C1F8}"/>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9" name="Parallélogramme 8">
              <a:extLst>
                <a:ext uri="{FF2B5EF4-FFF2-40B4-BE49-F238E27FC236}">
                  <a16:creationId xmlns:a16="http://schemas.microsoft.com/office/drawing/2014/main" id="{26702054-ED5D-4264-BB8C-3D76E5DA2767}"/>
                </a:ext>
              </a:extLst>
            </p:cNvPr>
            <p:cNvSpPr/>
            <p:nvPr/>
          </p:nvSpPr>
          <p:spPr>
            <a:xfrm flipH="1">
              <a:off x="2668588" y="0"/>
              <a:ext cx="5278202" cy="6858000"/>
            </a:xfrm>
            <a:prstGeom prst="parallelogram">
              <a:avLst>
                <a:gd name="adj" fmla="val 58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62" name="Titre 1">
            <a:extLst>
              <a:ext uri="{FF2B5EF4-FFF2-40B4-BE49-F238E27FC236}">
                <a16:creationId xmlns:a16="http://schemas.microsoft.com/office/drawing/2014/main" id="{2FCE618E-B086-4521-A4A2-0738AE910AB0}"/>
              </a:ext>
            </a:extLst>
          </p:cNvPr>
          <p:cNvSpPr txBox="1">
            <a:spLocks/>
          </p:cNvSpPr>
          <p:nvPr/>
        </p:nvSpPr>
        <p:spPr>
          <a:xfrm>
            <a:off x="247826" y="1275193"/>
            <a:ext cx="4305255" cy="1754326"/>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2400" dirty="0">
                <a:solidFill>
                  <a:srgbClr val="33008E"/>
                </a:solidFill>
                <a:latin typeface="Arial Black" panose="020B0A04020102020204" pitchFamily="34" charset="0"/>
                <a:ea typeface="+mj-ea"/>
                <a:cs typeface="+mj-cs"/>
              </a:rPr>
              <a:t>It’s also a set of expert companies, in strategic segments of the digital universe...</a:t>
            </a:r>
          </a:p>
        </p:txBody>
      </p:sp>
      <p:sp>
        <p:nvSpPr>
          <p:cNvPr id="40" name="Espace réservé du texte 4">
            <a:extLst>
              <a:ext uri="{FF2B5EF4-FFF2-40B4-BE49-F238E27FC236}">
                <a16:creationId xmlns:a16="http://schemas.microsoft.com/office/drawing/2014/main" id="{1D107A61-920F-481D-A5F9-1E4576067360}"/>
              </a:ext>
            </a:extLst>
          </p:cNvPr>
          <p:cNvSpPr txBox="1">
            <a:spLocks/>
          </p:cNvSpPr>
          <p:nvPr/>
        </p:nvSpPr>
        <p:spPr>
          <a:xfrm>
            <a:off x="740943" y="4269737"/>
            <a:ext cx="1475591"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defRPr/>
            </a:pPr>
            <a:r>
              <a:rPr lang="en-GB" sz="1100" dirty="0">
                <a:solidFill>
                  <a:schemeClr val="tx2"/>
                </a:solidFill>
              </a:rPr>
              <a:t>Networks &amp; security</a:t>
            </a:r>
          </a:p>
        </p:txBody>
      </p:sp>
      <p:sp>
        <p:nvSpPr>
          <p:cNvPr id="35" name="Espace réservé du texte 4">
            <a:extLst>
              <a:ext uri="{FF2B5EF4-FFF2-40B4-BE49-F238E27FC236}">
                <a16:creationId xmlns:a16="http://schemas.microsoft.com/office/drawing/2014/main" id="{D4132067-A731-4F4A-81AA-E1F4E5A434CE}"/>
              </a:ext>
            </a:extLst>
          </p:cNvPr>
          <p:cNvSpPr txBox="1">
            <a:spLocks/>
          </p:cNvSpPr>
          <p:nvPr/>
        </p:nvSpPr>
        <p:spPr>
          <a:xfrm>
            <a:off x="2517140" y="4265064"/>
            <a:ext cx="2417717"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kumimoji="0" lang="en-GB" sz="1100" i="0" u="none" strike="noStrike" cap="all" normalizeH="0" baseline="0" noProof="0" dirty="0">
                <a:ln>
                  <a:noFill/>
                </a:ln>
                <a:solidFill>
                  <a:schemeClr val="tx2"/>
                </a:solidFill>
                <a:uLnTx/>
                <a:uFillTx/>
                <a:latin typeface="Arial" panose="020B0604020202020204" pitchFamily="34" charset="0"/>
                <a:cs typeface="Arial" panose="020B0604020202020204" pitchFamily="34" charset="0"/>
              </a:rPr>
              <a:t>Development of web &amp; mobile apps</a:t>
            </a:r>
          </a:p>
        </p:txBody>
      </p:sp>
      <p:sp>
        <p:nvSpPr>
          <p:cNvPr id="36" name="Espace réservé du texte 4">
            <a:extLst>
              <a:ext uri="{FF2B5EF4-FFF2-40B4-BE49-F238E27FC236}">
                <a16:creationId xmlns:a16="http://schemas.microsoft.com/office/drawing/2014/main" id="{EF8BC08C-EB97-48DD-834B-4D63D49F7AA4}"/>
              </a:ext>
            </a:extLst>
          </p:cNvPr>
          <p:cNvSpPr txBox="1">
            <a:spLocks/>
          </p:cNvSpPr>
          <p:nvPr/>
        </p:nvSpPr>
        <p:spPr>
          <a:xfrm>
            <a:off x="764383" y="4988337"/>
            <a:ext cx="1014186" cy="24322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kumimoji="0" lang="en-GB" sz="1100" i="0" u="none" strike="noStrike" cap="all" normalizeH="0" baseline="0" noProof="0" dirty="0">
                <a:ln>
                  <a:noFill/>
                </a:ln>
                <a:solidFill>
                  <a:schemeClr val="tx2"/>
                </a:solidFill>
                <a:uLnTx/>
                <a:uFillTx/>
                <a:latin typeface="Arial" panose="020B0604020202020204" pitchFamily="34" charset="0"/>
                <a:cs typeface="Arial" panose="020B0604020202020204" pitchFamily="34" charset="0"/>
              </a:rPr>
              <a:t>Cloud</a:t>
            </a:r>
          </a:p>
        </p:txBody>
      </p:sp>
      <p:sp>
        <p:nvSpPr>
          <p:cNvPr id="43" name="Espace réservé du texte 4">
            <a:extLst>
              <a:ext uri="{FF2B5EF4-FFF2-40B4-BE49-F238E27FC236}">
                <a16:creationId xmlns:a16="http://schemas.microsoft.com/office/drawing/2014/main" id="{B70EF6D1-B61D-49D8-9F05-BDBB1CEB8776}"/>
              </a:ext>
            </a:extLst>
          </p:cNvPr>
          <p:cNvSpPr txBox="1">
            <a:spLocks/>
          </p:cNvSpPr>
          <p:nvPr/>
        </p:nvSpPr>
        <p:spPr>
          <a:xfrm>
            <a:off x="761916" y="5641798"/>
            <a:ext cx="1534461"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en-GB" sz="1100" dirty="0">
                <a:solidFill>
                  <a:schemeClr val="tx2"/>
                </a:solidFill>
              </a:rPr>
              <a:t>Microsoft solutions </a:t>
            </a:r>
          </a:p>
        </p:txBody>
      </p:sp>
      <p:sp>
        <p:nvSpPr>
          <p:cNvPr id="47" name="Titre 1">
            <a:extLst>
              <a:ext uri="{FF2B5EF4-FFF2-40B4-BE49-F238E27FC236}">
                <a16:creationId xmlns:a16="http://schemas.microsoft.com/office/drawing/2014/main" id="{4AFC4A61-014C-4E81-A05F-D7CBEB4FE0F7}"/>
              </a:ext>
            </a:extLst>
          </p:cNvPr>
          <p:cNvSpPr txBox="1">
            <a:spLocks/>
          </p:cNvSpPr>
          <p:nvPr/>
        </p:nvSpPr>
        <p:spPr>
          <a:xfrm>
            <a:off x="6935413" y="1320913"/>
            <a:ext cx="4207655" cy="1421928"/>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2400" dirty="0">
                <a:solidFill>
                  <a:schemeClr val="bg1"/>
                </a:solidFill>
                <a:latin typeface="Arial Black" panose="020B0A04020102020204" pitchFamily="34" charset="0"/>
                <a:ea typeface="+mj-ea"/>
                <a:cs typeface="+mj-cs"/>
              </a:rPr>
              <a:t>...with a full and robust ecosystem of technology partners</a:t>
            </a:r>
          </a:p>
        </p:txBody>
      </p:sp>
      <p:pic>
        <p:nvPicPr>
          <p:cNvPr id="68" name="Image 67">
            <a:extLst>
              <a:ext uri="{FF2B5EF4-FFF2-40B4-BE49-F238E27FC236}">
                <a16:creationId xmlns:a16="http://schemas.microsoft.com/office/drawing/2014/main" id="{AA7E2B97-3D98-4EC5-B1B3-22D07A878E66}"/>
              </a:ext>
            </a:extLst>
          </p:cNvPr>
          <p:cNvPicPr>
            <a:picLocks noChangeAspect="1"/>
          </p:cNvPicPr>
          <p:nvPr/>
        </p:nvPicPr>
        <p:blipFill>
          <a:blip r:embed="rId3">
            <a:lum bright="70000" contrast="-70000"/>
          </a:blip>
          <a:stretch>
            <a:fillRect/>
          </a:stretch>
        </p:blipFill>
        <p:spPr>
          <a:xfrm>
            <a:off x="2219886" y="5632363"/>
            <a:ext cx="287269" cy="340990"/>
          </a:xfrm>
          <a:prstGeom prst="rect">
            <a:avLst/>
          </a:prstGeom>
        </p:spPr>
      </p:pic>
      <p:sp>
        <p:nvSpPr>
          <p:cNvPr id="3" name="Rectangle 2">
            <a:extLst>
              <a:ext uri="{FF2B5EF4-FFF2-40B4-BE49-F238E27FC236}">
                <a16:creationId xmlns:a16="http://schemas.microsoft.com/office/drawing/2014/main" id="{641AB711-CF57-4CE7-9B6D-1FE9F2E13F75}"/>
              </a:ext>
            </a:extLst>
          </p:cNvPr>
          <p:cNvSpPr/>
          <p:nvPr/>
        </p:nvSpPr>
        <p:spPr>
          <a:xfrm>
            <a:off x="6934303" y="2794091"/>
            <a:ext cx="4006966" cy="313932"/>
          </a:xfrm>
          <a:prstGeom prst="rect">
            <a:avLst/>
          </a:prstGeom>
        </p:spPr>
        <p:txBody>
          <a:bodyPr wrap="square">
            <a:spAutoFit/>
          </a:bodyPr>
          <a:lstStyle/>
          <a:p>
            <a:pPr lvl="0">
              <a:lnSpc>
                <a:spcPct val="90000"/>
              </a:lnSpc>
              <a:spcBef>
                <a:spcPct val="0"/>
              </a:spcBef>
              <a:defRPr/>
            </a:pPr>
            <a:r>
              <a:rPr lang="en-GB" sz="1600" dirty="0">
                <a:solidFill>
                  <a:schemeClr val="bg1"/>
                </a:solidFill>
                <a:latin typeface="Arial" panose="020B0604020202020204" pitchFamily="34" charset="0"/>
                <a:cs typeface="Arial" panose="020B0604020202020204" pitchFamily="34" charset="0"/>
              </a:rPr>
              <a:t>Constructors, operators, editors… </a:t>
            </a:r>
          </a:p>
        </p:txBody>
      </p:sp>
      <p:sp>
        <p:nvSpPr>
          <p:cNvPr id="75" name="Rectangle 74">
            <a:extLst>
              <a:ext uri="{FF2B5EF4-FFF2-40B4-BE49-F238E27FC236}">
                <a16:creationId xmlns:a16="http://schemas.microsoft.com/office/drawing/2014/main" id="{ECCB77C8-FF7B-4D32-B8F8-268F34AD5266}"/>
              </a:ext>
            </a:extLst>
          </p:cNvPr>
          <p:cNvSpPr/>
          <p:nvPr/>
        </p:nvSpPr>
        <p:spPr>
          <a:xfrm>
            <a:off x="247826" y="3025370"/>
            <a:ext cx="4006966" cy="674031"/>
          </a:xfrm>
          <a:prstGeom prst="rect">
            <a:avLst/>
          </a:prstGeom>
        </p:spPr>
        <p:txBody>
          <a:bodyPr wrap="square">
            <a:spAutoFit/>
          </a:bodyPr>
          <a:lstStyle/>
          <a:p>
            <a:pPr lvl="0">
              <a:lnSpc>
                <a:spcPct val="90000"/>
              </a:lnSpc>
              <a:spcBef>
                <a:spcPct val="0"/>
              </a:spcBef>
              <a:defRPr/>
            </a:pPr>
            <a:r>
              <a:rPr lang="en-GB" sz="1400" dirty="0">
                <a:latin typeface="Arial" panose="020B0604020202020204" pitchFamily="34" charset="0"/>
                <a:cs typeface="Arial" panose="020B0604020202020204" pitchFamily="34" charset="0"/>
              </a:rPr>
              <a:t>Independent companies, leaders in their markets, partly or wholly owned by Econocom Group.</a:t>
            </a:r>
          </a:p>
        </p:txBody>
      </p:sp>
      <p:sp>
        <p:nvSpPr>
          <p:cNvPr id="77" name="Espace réservé du texte 4">
            <a:extLst>
              <a:ext uri="{FF2B5EF4-FFF2-40B4-BE49-F238E27FC236}">
                <a16:creationId xmlns:a16="http://schemas.microsoft.com/office/drawing/2014/main" id="{3FC34B35-38D0-4F26-B144-B8F8F356F382}"/>
              </a:ext>
            </a:extLst>
          </p:cNvPr>
          <p:cNvSpPr txBox="1">
            <a:spLocks/>
          </p:cNvSpPr>
          <p:nvPr/>
        </p:nvSpPr>
        <p:spPr>
          <a:xfrm>
            <a:off x="2507155" y="5644556"/>
            <a:ext cx="1372212"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en-GB" sz="1100" dirty="0">
                <a:solidFill>
                  <a:schemeClr val="tx2"/>
                </a:solidFill>
              </a:rPr>
              <a:t>Apple solutions</a:t>
            </a:r>
          </a:p>
        </p:txBody>
      </p:sp>
      <p:sp>
        <p:nvSpPr>
          <p:cNvPr id="78" name="Espace réservé du texte 4">
            <a:extLst>
              <a:ext uri="{FF2B5EF4-FFF2-40B4-BE49-F238E27FC236}">
                <a16:creationId xmlns:a16="http://schemas.microsoft.com/office/drawing/2014/main" id="{97424538-179F-4B2B-A5A9-C696A1704A4A}"/>
              </a:ext>
            </a:extLst>
          </p:cNvPr>
          <p:cNvSpPr txBox="1">
            <a:spLocks/>
          </p:cNvSpPr>
          <p:nvPr/>
        </p:nvSpPr>
        <p:spPr>
          <a:xfrm>
            <a:off x="4351476" y="4914404"/>
            <a:ext cx="1172070"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en-GB" sz="1100" dirty="0">
                <a:solidFill>
                  <a:schemeClr val="tx2"/>
                </a:solidFill>
              </a:rPr>
              <a:t>Digital signage</a:t>
            </a:r>
          </a:p>
        </p:txBody>
      </p:sp>
      <p:pic>
        <p:nvPicPr>
          <p:cNvPr id="3074" name="Picture 2" descr="Cybersecurity Icon 3940315">
            <a:extLst>
              <a:ext uri="{FF2B5EF4-FFF2-40B4-BE49-F238E27FC236}">
                <a16:creationId xmlns:a16="http://schemas.microsoft.com/office/drawing/2014/main" id="{B61104A6-BEDC-498F-ADE0-F49EE6AFB003}"/>
              </a:ext>
            </a:extLst>
          </p:cNvPr>
          <p:cNvPicPr>
            <a:picLocks noChangeAspect="1" noChangeArrowheads="1"/>
          </p:cNvPicPr>
          <p:nvPr/>
        </p:nvPicPr>
        <p:blipFill>
          <a:blip r:embed="rId4">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2684" y="4330410"/>
            <a:ext cx="347744" cy="34774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web app Icon 3305932">
            <a:extLst>
              <a:ext uri="{FF2B5EF4-FFF2-40B4-BE49-F238E27FC236}">
                <a16:creationId xmlns:a16="http://schemas.microsoft.com/office/drawing/2014/main" id="{FA3D6CCE-B8BE-492A-AB28-1328202F5D7B}"/>
              </a:ext>
            </a:extLst>
          </p:cNvPr>
          <p:cNvPicPr>
            <a:picLocks noChangeAspect="1" noChangeArrowheads="1"/>
          </p:cNvPicPr>
          <p:nvPr/>
        </p:nvPicPr>
        <p:blipFill>
          <a:blip r:embed="rId5">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82762" y="4315869"/>
            <a:ext cx="345622" cy="34562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banner Icon 153627">
            <a:extLst>
              <a:ext uri="{FF2B5EF4-FFF2-40B4-BE49-F238E27FC236}">
                <a16:creationId xmlns:a16="http://schemas.microsoft.com/office/drawing/2014/main" id="{4D0A2A79-7C36-4669-B8F2-CA8E9BE24265}"/>
              </a:ext>
            </a:extLst>
          </p:cNvPr>
          <p:cNvPicPr>
            <a:picLocks noChangeAspect="1" noChangeArrowheads="1"/>
          </p:cNvPicPr>
          <p:nvPr/>
        </p:nvPicPr>
        <p:blipFill>
          <a:blip r:embed="rId6">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025703" y="4930452"/>
            <a:ext cx="347745" cy="347745"/>
          </a:xfrm>
          <a:prstGeom prst="rect">
            <a:avLst/>
          </a:prstGeom>
          <a:noFill/>
          <a:extLst>
            <a:ext uri="{909E8E84-426E-40DD-AFC4-6F175D3DCCD1}">
              <a14:hiddenFill xmlns:a14="http://schemas.microsoft.com/office/drawing/2010/main">
                <a:solidFill>
                  <a:srgbClr val="FFFFFF"/>
                </a:solidFill>
              </a14:hiddenFill>
            </a:ext>
          </a:extLst>
        </p:spPr>
      </p:pic>
      <p:pic>
        <p:nvPicPr>
          <p:cNvPr id="80" name="Image 79">
            <a:extLst>
              <a:ext uri="{FF2B5EF4-FFF2-40B4-BE49-F238E27FC236}">
                <a16:creationId xmlns:a16="http://schemas.microsoft.com/office/drawing/2014/main" id="{087ED856-81D9-4D56-BC95-043A13FD089D}"/>
              </a:ext>
            </a:extLst>
          </p:cNvPr>
          <p:cNvPicPr>
            <a:picLocks noChangeAspect="1"/>
          </p:cNvPicPr>
          <p:nvPr/>
        </p:nvPicPr>
        <p:blipFill>
          <a:blip r:embed="rId7">
            <a:duotone>
              <a:schemeClr val="accent4">
                <a:shade val="45000"/>
                <a:satMod val="135000"/>
              </a:schemeClr>
              <a:prstClr val="white"/>
            </a:duotone>
            <a:extLst>
              <a:ext uri="{BEBA8EAE-BF5A-486C-A8C5-ECC9F3942E4B}">
                <a14:imgProps xmlns:a14="http://schemas.microsoft.com/office/drawing/2010/main">
                  <a14:imgLayer r:embed="rId8">
                    <a14:imgEffect>
                      <a14:colorTemperature colorTemp="4700"/>
                    </a14:imgEffect>
                  </a14:imgLayer>
                </a14:imgProps>
              </a:ext>
            </a:extLst>
          </a:blip>
          <a:stretch>
            <a:fillRect/>
          </a:stretch>
        </p:blipFill>
        <p:spPr>
          <a:xfrm>
            <a:off x="384319" y="5674641"/>
            <a:ext cx="253287" cy="253287"/>
          </a:xfrm>
          <a:prstGeom prst="rect">
            <a:avLst/>
          </a:prstGeom>
        </p:spPr>
      </p:pic>
      <p:pic>
        <p:nvPicPr>
          <p:cNvPr id="3086" name="Picture 14" descr="Download Icon 677003">
            <a:extLst>
              <a:ext uri="{FF2B5EF4-FFF2-40B4-BE49-F238E27FC236}">
                <a16:creationId xmlns:a16="http://schemas.microsoft.com/office/drawing/2014/main" id="{CB638746-1E1A-44B5-86E4-DFE1725CACE9}"/>
              </a:ext>
            </a:extLst>
          </p:cNvPr>
          <p:cNvPicPr>
            <a:picLocks noChangeAspect="1" noChangeArrowheads="1"/>
          </p:cNvPicPr>
          <p:nvPr/>
        </p:nvPicPr>
        <p:blipFill>
          <a:blip r:embed="rId9">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1814" y="4930956"/>
            <a:ext cx="347744" cy="347744"/>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device Icon 4272457">
            <a:extLst>
              <a:ext uri="{FF2B5EF4-FFF2-40B4-BE49-F238E27FC236}">
                <a16:creationId xmlns:a16="http://schemas.microsoft.com/office/drawing/2014/main" id="{39CE0CBF-76DF-4BD6-9D98-99E99782F842}"/>
              </a:ext>
            </a:extLst>
          </p:cNvPr>
          <p:cNvPicPr>
            <a:picLocks noChangeAspect="1" noChangeArrowheads="1"/>
          </p:cNvPicPr>
          <p:nvPr/>
        </p:nvPicPr>
        <p:blipFill>
          <a:blip r:embed="rId10">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984830" y="4795054"/>
            <a:ext cx="601522" cy="612047"/>
          </a:xfrm>
          <a:prstGeom prst="rect">
            <a:avLst/>
          </a:prstGeom>
          <a:noFill/>
          <a:extLst>
            <a:ext uri="{909E8E84-426E-40DD-AFC4-6F175D3DCCD1}">
              <a14:hiddenFill xmlns:a14="http://schemas.microsoft.com/office/drawing/2010/main">
                <a:solidFill>
                  <a:srgbClr val="FFFFFF"/>
                </a:solidFill>
              </a14:hiddenFill>
            </a:ext>
          </a:extLst>
        </p:spPr>
      </p:pic>
      <p:sp>
        <p:nvSpPr>
          <p:cNvPr id="81" name="Espace réservé du texte 4">
            <a:extLst>
              <a:ext uri="{FF2B5EF4-FFF2-40B4-BE49-F238E27FC236}">
                <a16:creationId xmlns:a16="http://schemas.microsoft.com/office/drawing/2014/main" id="{F03386C4-D164-4032-94ED-222ABF24A8C4}"/>
              </a:ext>
            </a:extLst>
          </p:cNvPr>
          <p:cNvSpPr txBox="1">
            <a:spLocks/>
          </p:cNvSpPr>
          <p:nvPr/>
        </p:nvSpPr>
        <p:spPr>
          <a:xfrm>
            <a:off x="2581515" y="4988337"/>
            <a:ext cx="1278180" cy="24322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en-GB" sz="1100" dirty="0">
                <a:solidFill>
                  <a:schemeClr val="tx2"/>
                </a:solidFill>
              </a:rPr>
              <a:t>Mobility</a:t>
            </a:r>
          </a:p>
        </p:txBody>
      </p:sp>
      <p:pic>
        <p:nvPicPr>
          <p:cNvPr id="22" name="Image 21">
            <a:extLst>
              <a:ext uri="{FF2B5EF4-FFF2-40B4-BE49-F238E27FC236}">
                <a16:creationId xmlns:a16="http://schemas.microsoft.com/office/drawing/2014/main" id="{FD15FE17-91DF-43DC-AE12-0DBBCA66208D}"/>
              </a:ext>
            </a:extLst>
          </p:cNvPr>
          <p:cNvPicPr>
            <a:picLocks noChangeAspect="1"/>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3882751" y="5665998"/>
            <a:ext cx="360681" cy="323612"/>
          </a:xfrm>
          <a:prstGeom prst="rect">
            <a:avLst/>
          </a:prstGeom>
        </p:spPr>
      </p:pic>
      <p:sp>
        <p:nvSpPr>
          <p:cNvPr id="57" name="Espace réservé du texte 4">
            <a:extLst>
              <a:ext uri="{FF2B5EF4-FFF2-40B4-BE49-F238E27FC236}">
                <a16:creationId xmlns:a16="http://schemas.microsoft.com/office/drawing/2014/main" id="{DE7D424A-F2AC-4879-A169-0D4B62CEAD6F}"/>
              </a:ext>
            </a:extLst>
          </p:cNvPr>
          <p:cNvSpPr txBox="1">
            <a:spLocks/>
          </p:cNvSpPr>
          <p:nvPr/>
        </p:nvSpPr>
        <p:spPr>
          <a:xfrm>
            <a:off x="4245855" y="5632707"/>
            <a:ext cx="1584653"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en-GB" sz="1100" dirty="0">
                <a:solidFill>
                  <a:schemeClr val="tx2"/>
                </a:solidFill>
              </a:rPr>
              <a:t>Google solutions</a:t>
            </a:r>
          </a:p>
        </p:txBody>
      </p:sp>
      <p:pic>
        <p:nvPicPr>
          <p:cNvPr id="38" name="Image 37">
            <a:extLst>
              <a:ext uri="{FF2B5EF4-FFF2-40B4-BE49-F238E27FC236}">
                <a16:creationId xmlns:a16="http://schemas.microsoft.com/office/drawing/2014/main" id="{AF1C0A46-27F5-49DD-9EEE-182EDFE7FBB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861459" y="4233512"/>
            <a:ext cx="3046409" cy="914126"/>
          </a:xfrm>
          <a:prstGeom prst="rect">
            <a:avLst/>
          </a:prstGeom>
        </p:spPr>
      </p:pic>
      <p:pic>
        <p:nvPicPr>
          <p:cNvPr id="39" name="Image 38" descr="Une image contenant texte&#10;&#10;Description générée automatiquement">
            <a:extLst>
              <a:ext uri="{FF2B5EF4-FFF2-40B4-BE49-F238E27FC236}">
                <a16:creationId xmlns:a16="http://schemas.microsoft.com/office/drawing/2014/main" id="{67A94941-3DE9-48AD-A1F5-51AB0148091B}"/>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684523" y="3558235"/>
            <a:ext cx="2065729" cy="503488"/>
          </a:xfrm>
          <a:prstGeom prst="rect">
            <a:avLst/>
          </a:prstGeom>
        </p:spPr>
      </p:pic>
      <p:pic>
        <p:nvPicPr>
          <p:cNvPr id="41" name="Image 40" descr="Une image contenant texte, clipart&#10;&#10;Description générée automatiquement">
            <a:extLst>
              <a:ext uri="{FF2B5EF4-FFF2-40B4-BE49-F238E27FC236}">
                <a16:creationId xmlns:a16="http://schemas.microsoft.com/office/drawing/2014/main" id="{2E633892-851B-407D-9D50-2A3E092830FE}"/>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835659" y="5096519"/>
            <a:ext cx="615988" cy="615988"/>
          </a:xfrm>
          <a:prstGeom prst="rect">
            <a:avLst/>
          </a:prstGeom>
        </p:spPr>
      </p:pic>
      <p:sp>
        <p:nvSpPr>
          <p:cNvPr id="42" name="Espace réservé du numéro de diapositive 2">
            <a:extLst>
              <a:ext uri="{FF2B5EF4-FFF2-40B4-BE49-F238E27FC236}">
                <a16:creationId xmlns:a16="http://schemas.microsoft.com/office/drawing/2014/main" id="{76E365A5-5695-47A3-A595-3FE578476C06}"/>
              </a:ext>
            </a:extLst>
          </p:cNvPr>
          <p:cNvSpPr>
            <a:spLocks noGrp="1"/>
          </p:cNvSpPr>
          <p:nvPr>
            <p:ph type="sldNum" sz="quarter" idx="12"/>
          </p:nvPr>
        </p:nvSpPr>
        <p:spPr>
          <a:xfrm>
            <a:off x="9343448" y="6395383"/>
            <a:ext cx="2743200" cy="365125"/>
          </a:xfrm>
        </p:spPr>
        <p:txBody>
          <a:bodyPr>
            <a:normAutofit/>
          </a:bodyPr>
          <a:lstStyle/>
          <a:p>
            <a:pPr>
              <a:spcAft>
                <a:spcPts val="600"/>
              </a:spcAft>
            </a:pPr>
            <a:fld id="{5C309A02-F99E-41B1-8C8C-26A006E55CE6}" type="slidenum">
              <a:rPr lang="fr-FR" smtClean="0">
                <a:solidFill>
                  <a:schemeClr val="bg1"/>
                </a:solidFill>
                <a:latin typeface="Arial" panose="020B0604020202020204" pitchFamily="34" charset="0"/>
                <a:cs typeface="Arial" panose="020B0604020202020204" pitchFamily="34" charset="0"/>
              </a:rPr>
              <a:pPr>
                <a:spcAft>
                  <a:spcPts val="600"/>
                </a:spcAft>
              </a:pPr>
              <a:t>6</a:t>
            </a:fld>
            <a:endParaRPr lang="fr-FR" dirty="0">
              <a:solidFill>
                <a:schemeClr val="bg1"/>
              </a:solidFill>
              <a:latin typeface="Arial" panose="020B0604020202020204" pitchFamily="34" charset="0"/>
              <a:cs typeface="Arial" panose="020B0604020202020204" pitchFamily="34" charset="0"/>
            </a:endParaRPr>
          </a:p>
        </p:txBody>
      </p:sp>
      <p:pic>
        <p:nvPicPr>
          <p:cNvPr id="44" name="Image 43" descr="Une image contenant texte, vaisselle, assiette, arts de la table&#10;&#10;Description générée automatiquement">
            <a:extLst>
              <a:ext uri="{FF2B5EF4-FFF2-40B4-BE49-F238E27FC236}">
                <a16:creationId xmlns:a16="http://schemas.microsoft.com/office/drawing/2014/main" id="{C5C2C95A-F3BE-4A69-AEA0-70C2A6FCF3E7}"/>
              </a:ext>
            </a:extLst>
          </p:cNvPr>
          <p:cNvPicPr>
            <a:picLocks noChangeAspect="1"/>
          </p:cNvPicPr>
          <p:nvPr/>
        </p:nvPicPr>
        <p:blipFill>
          <a:blip r:embed="rId15">
            <a:biLevel thresh="25000"/>
            <a:extLst>
              <a:ext uri="{28A0092B-C50C-407E-A947-70E740481C1C}">
                <a14:useLocalDpi xmlns:a14="http://schemas.microsoft.com/office/drawing/2010/main" val="0"/>
              </a:ext>
            </a:extLst>
          </a:blip>
          <a:stretch>
            <a:fillRect/>
          </a:stretch>
        </p:blipFill>
        <p:spPr>
          <a:xfrm>
            <a:off x="10126086" y="4346840"/>
            <a:ext cx="1068110" cy="563261"/>
          </a:xfrm>
          <a:prstGeom prst="rect">
            <a:avLst/>
          </a:prstGeom>
        </p:spPr>
      </p:pic>
      <p:pic>
        <p:nvPicPr>
          <p:cNvPr id="46" name="Image 45">
            <a:extLst>
              <a:ext uri="{FF2B5EF4-FFF2-40B4-BE49-F238E27FC236}">
                <a16:creationId xmlns:a16="http://schemas.microsoft.com/office/drawing/2014/main" id="{F2F125A2-1281-4C50-8A31-E4E2FCF99B8C}"/>
              </a:ext>
            </a:extLst>
          </p:cNvPr>
          <p:cNvPicPr>
            <a:picLocks noChangeAspect="1"/>
          </p:cNvPicPr>
          <p:nvPr/>
        </p:nvPicPr>
        <p:blipFill>
          <a:blip r:embed="rId16">
            <a:biLevel thresh="25000"/>
            <a:extLst>
              <a:ext uri="{28A0092B-C50C-407E-A947-70E740481C1C}">
                <a14:useLocalDpi xmlns:a14="http://schemas.microsoft.com/office/drawing/2010/main" val="0"/>
              </a:ext>
            </a:extLst>
          </a:blip>
          <a:stretch>
            <a:fillRect/>
          </a:stretch>
        </p:blipFill>
        <p:spPr>
          <a:xfrm>
            <a:off x="7557074" y="5070419"/>
            <a:ext cx="719654" cy="716035"/>
          </a:xfrm>
          <a:prstGeom prst="rect">
            <a:avLst/>
          </a:prstGeom>
        </p:spPr>
      </p:pic>
      <p:pic>
        <p:nvPicPr>
          <p:cNvPr id="49" name="Image 48">
            <a:extLst>
              <a:ext uri="{FF2B5EF4-FFF2-40B4-BE49-F238E27FC236}">
                <a16:creationId xmlns:a16="http://schemas.microsoft.com/office/drawing/2014/main" id="{21975880-1728-4A6D-93FA-5C937969B7B6}"/>
              </a:ext>
            </a:extLst>
          </p:cNvPr>
          <p:cNvPicPr>
            <a:picLocks noChangeAspect="1"/>
          </p:cNvPicPr>
          <p:nvPr/>
        </p:nvPicPr>
        <p:blipFill>
          <a:blip r:embed="rId17">
            <a:lum bright="70000" contrast="-70000"/>
            <a:alphaModFix/>
            <a:extLst>
              <a:ext uri="{28A0092B-C50C-407E-A947-70E740481C1C}">
                <a14:useLocalDpi xmlns:a14="http://schemas.microsoft.com/office/drawing/2010/main" val="0"/>
              </a:ext>
            </a:extLst>
          </a:blip>
          <a:stretch>
            <a:fillRect/>
          </a:stretch>
        </p:blipFill>
        <p:spPr>
          <a:xfrm>
            <a:off x="9039240" y="3673991"/>
            <a:ext cx="1367116" cy="271976"/>
          </a:xfrm>
          <a:prstGeom prst="rect">
            <a:avLst/>
          </a:prstGeom>
        </p:spPr>
      </p:pic>
      <p:pic>
        <p:nvPicPr>
          <p:cNvPr id="50" name="Image 49" descr="Une image contenant texte, clipart, graphiques vectoriels&#10;&#10;Description générée automatiquement">
            <a:extLst>
              <a:ext uri="{FF2B5EF4-FFF2-40B4-BE49-F238E27FC236}">
                <a16:creationId xmlns:a16="http://schemas.microsoft.com/office/drawing/2014/main" id="{5E5F54BA-7B55-414D-928E-E8E7EB7BD87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747454" y="3644696"/>
            <a:ext cx="791227" cy="472899"/>
          </a:xfrm>
          <a:prstGeom prst="rect">
            <a:avLst/>
          </a:prstGeom>
        </p:spPr>
      </p:pic>
      <p:pic>
        <p:nvPicPr>
          <p:cNvPr id="52" name="Image 51" descr="Une image contenant texte, clipart&#10;&#10;Description générée automatiquement">
            <a:extLst>
              <a:ext uri="{FF2B5EF4-FFF2-40B4-BE49-F238E27FC236}">
                <a16:creationId xmlns:a16="http://schemas.microsoft.com/office/drawing/2014/main" id="{AF08ABD1-924F-444F-B0FC-79C8C458617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9932732" y="5189234"/>
            <a:ext cx="1996303" cy="435712"/>
          </a:xfrm>
          <a:prstGeom prst="rect">
            <a:avLst/>
          </a:prstGeom>
        </p:spPr>
      </p:pic>
      <p:pic>
        <p:nvPicPr>
          <p:cNvPr id="53" name="Image 52" descr="Une image contenant texte&#10;&#10;Description générée automatiquement">
            <a:extLst>
              <a:ext uri="{FF2B5EF4-FFF2-40B4-BE49-F238E27FC236}">
                <a16:creationId xmlns:a16="http://schemas.microsoft.com/office/drawing/2014/main" id="{D1F4ACAA-406F-4374-B59C-FBA90B61FAE7}"/>
              </a:ext>
            </a:extLst>
          </p:cNvPr>
          <p:cNvPicPr>
            <a:picLocks noChangeAspect="1"/>
          </p:cNvPicPr>
          <p:nvPr/>
        </p:nvPicPr>
        <p:blipFill>
          <a:blip r:embed="rId20">
            <a:clrChange>
              <a:clrFrom>
                <a:srgbClr val="000000">
                  <a:alpha val="0"/>
                </a:srgbClr>
              </a:clrFrom>
              <a:clrTo>
                <a:srgbClr val="000000">
                  <a:alpha val="0"/>
                </a:srgbClr>
              </a:clrTo>
            </a:clrChange>
            <a:biLevel thresh="25000"/>
            <a:extLst>
              <a:ext uri="{BEBA8EAE-BF5A-486C-A8C5-ECC9F3942E4B}">
                <a14:imgProps xmlns:a14="http://schemas.microsoft.com/office/drawing/2010/main">
                  <a14:imgLayer r:embed="rId21">
                    <a14:imgEffect>
                      <a14:saturation sat="300000"/>
                    </a14:imgEffect>
                  </a14:imgLayer>
                </a14:imgProps>
              </a:ext>
              <a:ext uri="{28A0092B-C50C-407E-A947-70E740481C1C}">
                <a14:useLocalDpi xmlns:a14="http://schemas.microsoft.com/office/drawing/2010/main" val="0"/>
              </a:ext>
            </a:extLst>
          </a:blip>
          <a:stretch>
            <a:fillRect/>
          </a:stretch>
        </p:blipFill>
        <p:spPr>
          <a:xfrm>
            <a:off x="9873366" y="6331933"/>
            <a:ext cx="1662893" cy="368635"/>
          </a:xfrm>
          <a:prstGeom prst="rect">
            <a:avLst/>
          </a:prstGeom>
        </p:spPr>
      </p:pic>
      <p:pic>
        <p:nvPicPr>
          <p:cNvPr id="54" name="Image 53">
            <a:extLst>
              <a:ext uri="{FF2B5EF4-FFF2-40B4-BE49-F238E27FC236}">
                <a16:creationId xmlns:a16="http://schemas.microsoft.com/office/drawing/2014/main" id="{F638F0B2-796D-4E94-8882-4ADFCC8DBE75}"/>
              </a:ext>
            </a:extLst>
          </p:cNvPr>
          <p:cNvPicPr>
            <a:picLocks noChangeAspect="1"/>
          </p:cNvPicPr>
          <p:nvPr/>
        </p:nvPicPr>
        <p:blipFill>
          <a:blip r:embed="rId22">
            <a:biLevel thresh="25000"/>
            <a:extLst>
              <a:ext uri="{28A0092B-C50C-407E-A947-70E740481C1C}">
                <a14:useLocalDpi xmlns:a14="http://schemas.microsoft.com/office/drawing/2010/main" val="0"/>
              </a:ext>
            </a:extLst>
          </a:blip>
          <a:stretch>
            <a:fillRect/>
          </a:stretch>
        </p:blipFill>
        <p:spPr>
          <a:xfrm>
            <a:off x="8088839" y="6469703"/>
            <a:ext cx="1420490" cy="216483"/>
          </a:xfrm>
          <a:prstGeom prst="rect">
            <a:avLst/>
          </a:prstGeom>
        </p:spPr>
      </p:pic>
      <p:pic>
        <p:nvPicPr>
          <p:cNvPr id="55" name="Image 54">
            <a:extLst>
              <a:ext uri="{FF2B5EF4-FFF2-40B4-BE49-F238E27FC236}">
                <a16:creationId xmlns:a16="http://schemas.microsoft.com/office/drawing/2014/main" id="{F7E5D1A6-B192-46D8-8E21-C5F44AEF011C}"/>
              </a:ext>
            </a:extLst>
          </p:cNvPr>
          <p:cNvPicPr>
            <a:picLocks noChangeAspect="1"/>
          </p:cNvPicPr>
          <p:nvPr/>
        </p:nvPicPr>
        <p:blipFill>
          <a:blip r:embed="rId23">
            <a:biLevel thresh="25000"/>
            <a:extLst>
              <a:ext uri="{28A0092B-C50C-407E-A947-70E740481C1C}">
                <a14:useLocalDpi xmlns:a14="http://schemas.microsoft.com/office/drawing/2010/main" val="0"/>
              </a:ext>
            </a:extLst>
          </a:blip>
          <a:stretch>
            <a:fillRect/>
          </a:stretch>
        </p:blipFill>
        <p:spPr>
          <a:xfrm>
            <a:off x="8104746" y="5616255"/>
            <a:ext cx="1368617" cy="901562"/>
          </a:xfrm>
          <a:prstGeom prst="rect">
            <a:avLst/>
          </a:prstGeom>
        </p:spPr>
      </p:pic>
      <p:pic>
        <p:nvPicPr>
          <p:cNvPr id="56" name="Image 55" descr="Une image contenant texte, clipart, signe&#10;&#10;Description générée automatiquement">
            <a:extLst>
              <a:ext uri="{FF2B5EF4-FFF2-40B4-BE49-F238E27FC236}">
                <a16:creationId xmlns:a16="http://schemas.microsoft.com/office/drawing/2014/main" id="{6AEC11DF-5D47-4A4D-84E3-2E2A7723E637}"/>
              </a:ext>
            </a:extLst>
          </p:cNvPr>
          <p:cNvPicPr>
            <a:picLocks noChangeAspect="1"/>
          </p:cNvPicPr>
          <p:nvPr/>
        </p:nvPicPr>
        <p:blipFill>
          <a:blip r:embed="rId24">
            <a:biLevel thresh="25000"/>
            <a:extLst>
              <a:ext uri="{28A0092B-C50C-407E-A947-70E740481C1C}">
                <a14:useLocalDpi xmlns:a14="http://schemas.microsoft.com/office/drawing/2010/main" val="0"/>
              </a:ext>
            </a:extLst>
          </a:blip>
          <a:stretch>
            <a:fillRect/>
          </a:stretch>
        </p:blipFill>
        <p:spPr>
          <a:xfrm>
            <a:off x="9996259" y="5864629"/>
            <a:ext cx="1260289" cy="368634"/>
          </a:xfrm>
          <a:prstGeom prst="rect">
            <a:avLst/>
          </a:prstGeom>
        </p:spPr>
      </p:pic>
    </p:spTree>
    <p:extLst>
      <p:ext uri="{BB962C8B-B14F-4D97-AF65-F5344CB8AC3E}">
        <p14:creationId xmlns:p14="http://schemas.microsoft.com/office/powerpoint/2010/main" val="148864514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E4B4FF27-E992-437F-A601-C458554A3A35}"/>
              </a:ext>
            </a:extLst>
          </p:cNvPr>
          <p:cNvSpPr/>
          <p:nvPr/>
        </p:nvSpPr>
        <p:spPr>
          <a:xfrm flipV="1">
            <a:off x="-8993" y="835694"/>
            <a:ext cx="12192000" cy="610209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graphicFrame>
        <p:nvGraphicFramePr>
          <p:cNvPr id="3" name="Objet 2" hidden="1"/>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6" imgW="501" imgH="501" progId="TCLayout.ActiveDocument.1">
                  <p:embed/>
                </p:oleObj>
              </mc:Choice>
              <mc:Fallback>
                <p:oleObj name="Diapositive think-cell" r:id="rId6" imgW="501" imgH="501" progId="TCLayout.ActiveDocument.1">
                  <p:embed/>
                  <p:pic>
                    <p:nvPicPr>
                      <p:cNvPr id="3" name="Objet 2" hidden="1"/>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2" name="Rectangle 1" hidden="1"/>
          <p:cNvSpPr/>
          <p:nvPr>
            <p:custDataLst>
              <p:tags r:id="rId2"/>
            </p:custDataLst>
          </p:nvPr>
        </p:nvSpPr>
        <p:spPr>
          <a:xfrm>
            <a:off x="0" y="0"/>
            <a:ext cx="158750" cy="158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80000"/>
              </a:lnSpc>
              <a:spcBef>
                <a:spcPct val="0"/>
              </a:spcBef>
              <a:spcAft>
                <a:spcPct val="0"/>
              </a:spcAft>
              <a:buClrTx/>
              <a:buSzTx/>
              <a:buFontTx/>
              <a:buNone/>
              <a:tabLst/>
              <a:defRPr/>
            </a:pPr>
            <a:endParaRPr kumimoji="0" lang="en-US" sz="2800" b="1" i="0" u="none" strike="noStrike" kern="1200" cap="none" spc="0" normalizeH="0" baseline="0" noProof="0" dirty="0">
              <a:ln>
                <a:noFill/>
              </a:ln>
              <a:solidFill>
                <a:prstClr val="white"/>
              </a:solidFill>
              <a:effectLst/>
              <a:uLnTx/>
              <a:uFillTx/>
              <a:latin typeface="Montserrat" panose="00000500000000000000" pitchFamily="2" charset="0"/>
              <a:ea typeface="+mn-ea"/>
              <a:cs typeface="+mn-cs"/>
              <a:sym typeface="Montserrat" panose="00000500000000000000" pitchFamily="2" charset="0"/>
            </a:endParaRPr>
          </a:p>
        </p:txBody>
      </p:sp>
      <p:sp>
        <p:nvSpPr>
          <p:cNvPr id="7" name="Titre 6">
            <a:extLst>
              <a:ext uri="{FF2B5EF4-FFF2-40B4-BE49-F238E27FC236}">
                <a16:creationId xmlns:a16="http://schemas.microsoft.com/office/drawing/2014/main" id="{5CFDDAFE-8F70-4F9A-94AB-DB36C95D7281}"/>
              </a:ext>
            </a:extLst>
          </p:cNvPr>
          <p:cNvSpPr>
            <a:spLocks noGrp="1"/>
          </p:cNvSpPr>
          <p:nvPr>
            <p:ph type="title"/>
          </p:nvPr>
        </p:nvSpPr>
        <p:spPr>
          <a:xfrm>
            <a:off x="254188" y="221121"/>
            <a:ext cx="11683624" cy="480131"/>
          </a:xfrm>
        </p:spPr>
        <p:txBody>
          <a:bodyPr/>
          <a:lstStyle/>
          <a:p>
            <a:r>
              <a:rPr lang="en-GB" sz="2400" dirty="0">
                <a:latin typeface="Arial" panose="020B0604020202020204" pitchFamily="34" charset="0"/>
                <a:cs typeface="Arial" panose="020B0604020202020204" pitchFamily="34" charset="0"/>
              </a:rPr>
              <a:t>We are </a:t>
            </a:r>
            <a:r>
              <a:rPr lang="en-GB" b="1" dirty="0">
                <a:latin typeface="Arial Black" panose="020B0A04020102020204" pitchFamily="34" charset="0"/>
              </a:rPr>
              <a:t>a solid international group</a:t>
            </a:r>
          </a:p>
        </p:txBody>
      </p:sp>
      <p:sp>
        <p:nvSpPr>
          <p:cNvPr id="22" name="Rectangle 21">
            <a:extLst>
              <a:ext uri="{FF2B5EF4-FFF2-40B4-BE49-F238E27FC236}">
                <a16:creationId xmlns:a16="http://schemas.microsoft.com/office/drawing/2014/main" id="{60554278-3CC3-468F-8132-EF64CB6C41E9}"/>
              </a:ext>
            </a:extLst>
          </p:cNvPr>
          <p:cNvSpPr/>
          <p:nvPr/>
        </p:nvSpPr>
        <p:spPr>
          <a:xfrm>
            <a:off x="6862776" y="1031125"/>
            <a:ext cx="5245294" cy="338554"/>
          </a:xfrm>
          <a:prstGeom prst="rect">
            <a:avLst/>
          </a:prstGeom>
          <a:noFill/>
        </p:spPr>
        <p:txBody>
          <a:bodyPr wrap="square" l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3E0D81"/>
                </a:solidFill>
                <a:latin typeface="Arial" panose="020B0604020202020204" pitchFamily="34" charset="0"/>
                <a:ea typeface="+mn-ea"/>
                <a:cs typeface="Arial" panose="020B0604020202020204" pitchFamily="34" charset="0"/>
              </a:rPr>
              <a:t>Breakdown of 2021 revenue</a:t>
            </a:r>
          </a:p>
        </p:txBody>
      </p:sp>
      <p:sp>
        <p:nvSpPr>
          <p:cNvPr id="23" name="Rectangle 22">
            <a:extLst>
              <a:ext uri="{FF2B5EF4-FFF2-40B4-BE49-F238E27FC236}">
                <a16:creationId xmlns:a16="http://schemas.microsoft.com/office/drawing/2014/main" id="{9BFAA2A8-27A4-48C4-936E-641DB030C8A2}"/>
              </a:ext>
            </a:extLst>
          </p:cNvPr>
          <p:cNvSpPr/>
          <p:nvPr/>
        </p:nvSpPr>
        <p:spPr>
          <a:xfrm flipH="1">
            <a:off x="11115663" y="2587359"/>
            <a:ext cx="525633" cy="261610"/>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1" i="0" u="none" strike="noStrike" cap="none" normalizeH="0" baseline="0" noProof="0">
                <a:ln>
                  <a:noFill/>
                </a:ln>
                <a:solidFill>
                  <a:schemeClr val="bg1"/>
                </a:solidFill>
                <a:highlight>
                  <a:srgbClr val="33008E"/>
                </a:highlight>
                <a:uLnTx/>
                <a:uFillTx/>
                <a:latin typeface="Arial" panose="020B0604020202020204" pitchFamily="34" charset="0"/>
                <a:ea typeface="+mn-ea"/>
                <a:cs typeface="Arial" panose="020B0604020202020204" pitchFamily="34" charset="0"/>
              </a:rPr>
              <a:t>France</a:t>
            </a:r>
          </a:p>
        </p:txBody>
      </p:sp>
      <p:sp>
        <p:nvSpPr>
          <p:cNvPr id="24" name="Forme libre : forme 23">
            <a:extLst>
              <a:ext uri="{FF2B5EF4-FFF2-40B4-BE49-F238E27FC236}">
                <a16:creationId xmlns:a16="http://schemas.microsoft.com/office/drawing/2014/main" id="{4618D018-FCEA-47F1-AFC9-89947F2BEFD7}"/>
              </a:ext>
            </a:extLst>
          </p:cNvPr>
          <p:cNvSpPr/>
          <p:nvPr/>
        </p:nvSpPr>
        <p:spPr>
          <a:xfrm flipH="1">
            <a:off x="11053305" y="2859852"/>
            <a:ext cx="620483" cy="225896"/>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25" name="Rectangle 24">
            <a:extLst>
              <a:ext uri="{FF2B5EF4-FFF2-40B4-BE49-F238E27FC236}">
                <a16:creationId xmlns:a16="http://schemas.microsoft.com/office/drawing/2014/main" id="{37DE8D77-6492-4CDF-A4EB-A4ECD329FFAF}"/>
              </a:ext>
            </a:extLst>
          </p:cNvPr>
          <p:cNvSpPr/>
          <p:nvPr/>
        </p:nvSpPr>
        <p:spPr>
          <a:xfrm flipH="1">
            <a:off x="11290561" y="2844609"/>
            <a:ext cx="434954" cy="307777"/>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cap="none" normalizeH="0" baseline="0" noProof="0" dirty="0">
                <a:ln>
                  <a:noFill/>
                </a:ln>
                <a:solidFill>
                  <a:srgbClr val="573EEF"/>
                </a:solidFill>
                <a:uLnTx/>
                <a:uFillTx/>
                <a:latin typeface="Arial" panose="020B0604020202020204" pitchFamily="34" charset="0"/>
                <a:ea typeface="+mn-ea"/>
                <a:cs typeface="Arial" panose="020B0604020202020204" pitchFamily="34" charset="0"/>
              </a:rPr>
              <a:t>54%</a:t>
            </a:r>
          </a:p>
        </p:txBody>
      </p:sp>
      <p:sp>
        <p:nvSpPr>
          <p:cNvPr id="26" name="Forme libre : forme 77">
            <a:extLst>
              <a:ext uri="{FF2B5EF4-FFF2-40B4-BE49-F238E27FC236}">
                <a16:creationId xmlns:a16="http://schemas.microsoft.com/office/drawing/2014/main" id="{42D80572-AD74-40D8-A30D-86C745C93290}"/>
              </a:ext>
            </a:extLst>
          </p:cNvPr>
          <p:cNvSpPr/>
          <p:nvPr/>
        </p:nvSpPr>
        <p:spPr>
          <a:xfrm flipH="1">
            <a:off x="9442225" y="1679958"/>
            <a:ext cx="1153402" cy="245613"/>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27" name="Rectangle 26">
            <a:extLst>
              <a:ext uri="{FF2B5EF4-FFF2-40B4-BE49-F238E27FC236}">
                <a16:creationId xmlns:a16="http://schemas.microsoft.com/office/drawing/2014/main" id="{4BCC6831-64B1-47EA-BE24-BBE769E2CBC3}"/>
              </a:ext>
            </a:extLst>
          </p:cNvPr>
          <p:cNvSpPr/>
          <p:nvPr/>
        </p:nvSpPr>
        <p:spPr>
          <a:xfrm>
            <a:off x="9288470" y="1662159"/>
            <a:ext cx="1307157" cy="307777"/>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cap="none" normalizeH="0" baseline="0" noProof="0">
                <a:ln>
                  <a:noFill/>
                </a:ln>
                <a:solidFill>
                  <a:srgbClr val="573EEF"/>
                </a:solidFill>
                <a:uLnTx/>
                <a:uFillTx/>
                <a:latin typeface="Arial" panose="020B0604020202020204" pitchFamily="34" charset="0"/>
                <a:ea typeface="+mn-ea"/>
                <a:cs typeface="Arial" panose="020B0604020202020204" pitchFamily="34" charset="0"/>
              </a:rPr>
              <a:t>4%</a:t>
            </a:r>
          </a:p>
        </p:txBody>
      </p:sp>
      <p:sp>
        <p:nvSpPr>
          <p:cNvPr id="32" name="Rectangle 31">
            <a:extLst>
              <a:ext uri="{FF2B5EF4-FFF2-40B4-BE49-F238E27FC236}">
                <a16:creationId xmlns:a16="http://schemas.microsoft.com/office/drawing/2014/main" id="{421F3557-BDC3-4C0E-B2FE-A8E2BD0AF3A0}"/>
              </a:ext>
            </a:extLst>
          </p:cNvPr>
          <p:cNvSpPr/>
          <p:nvPr/>
        </p:nvSpPr>
        <p:spPr>
          <a:xfrm>
            <a:off x="9608099" y="1395337"/>
            <a:ext cx="1536700" cy="276999"/>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cap="none" normalizeH="0" baseline="0" noProof="0">
                <a:ln>
                  <a:noFill/>
                </a:ln>
                <a:highlight>
                  <a:srgbClr val="C0C0C0"/>
                </a:highlight>
                <a:uLnTx/>
                <a:uFillTx/>
                <a:latin typeface="Arial" panose="020B0604020202020204" pitchFamily="34" charset="0"/>
                <a:ea typeface="+mn-ea"/>
                <a:cs typeface="Arial" panose="020B0604020202020204" pitchFamily="34" charset="0"/>
              </a:rPr>
              <a:t>Americas</a:t>
            </a:r>
          </a:p>
        </p:txBody>
      </p:sp>
      <p:sp>
        <p:nvSpPr>
          <p:cNvPr id="33" name="Rectangle 32">
            <a:extLst>
              <a:ext uri="{FF2B5EF4-FFF2-40B4-BE49-F238E27FC236}">
                <a16:creationId xmlns:a16="http://schemas.microsoft.com/office/drawing/2014/main" id="{075BBCD2-E783-4E50-87E7-84CE37976274}"/>
              </a:ext>
            </a:extLst>
          </p:cNvPr>
          <p:cNvSpPr/>
          <p:nvPr/>
        </p:nvSpPr>
        <p:spPr>
          <a:xfrm>
            <a:off x="7719842" y="4194761"/>
            <a:ext cx="670157" cy="276999"/>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cap="none" normalizeH="0" baseline="0" noProof="0">
                <a:ln>
                  <a:noFill/>
                </a:ln>
                <a:solidFill>
                  <a:schemeClr val="bg1"/>
                </a:solidFill>
                <a:highlight>
                  <a:srgbClr val="573EEF"/>
                </a:highlight>
                <a:uLnTx/>
                <a:uFillTx/>
                <a:latin typeface="Arial" panose="020B0604020202020204" pitchFamily="34" charset="0"/>
                <a:ea typeface="+mn-ea"/>
                <a:cs typeface="Arial" panose="020B0604020202020204" pitchFamily="34" charset="0"/>
              </a:rPr>
              <a:t>Benelux</a:t>
            </a:r>
          </a:p>
        </p:txBody>
      </p:sp>
      <p:sp>
        <p:nvSpPr>
          <p:cNvPr id="37" name="Forme libre : forme 36">
            <a:extLst>
              <a:ext uri="{FF2B5EF4-FFF2-40B4-BE49-F238E27FC236}">
                <a16:creationId xmlns:a16="http://schemas.microsoft.com/office/drawing/2014/main" id="{5035687C-D73A-47F2-861C-17B41D9322A2}"/>
              </a:ext>
            </a:extLst>
          </p:cNvPr>
          <p:cNvSpPr/>
          <p:nvPr/>
        </p:nvSpPr>
        <p:spPr>
          <a:xfrm flipV="1">
            <a:off x="7721638" y="4308161"/>
            <a:ext cx="1072194" cy="162044"/>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38" name="Rectangle 37">
            <a:extLst>
              <a:ext uri="{FF2B5EF4-FFF2-40B4-BE49-F238E27FC236}">
                <a16:creationId xmlns:a16="http://schemas.microsoft.com/office/drawing/2014/main" id="{ED65A2AB-7F2A-4892-A2DF-DA60B1B8512A}"/>
              </a:ext>
            </a:extLst>
          </p:cNvPr>
          <p:cNvSpPr/>
          <p:nvPr/>
        </p:nvSpPr>
        <p:spPr>
          <a:xfrm>
            <a:off x="6647730" y="1632421"/>
            <a:ext cx="2102088" cy="276999"/>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cap="none" normalizeH="0" baseline="0" noProof="0" dirty="0">
                <a:ln>
                  <a:noFill/>
                </a:ln>
                <a:solidFill>
                  <a:schemeClr val="bg1"/>
                </a:solidFill>
                <a:highlight>
                  <a:srgbClr val="816EF3"/>
                </a:highlight>
                <a:uLnTx/>
                <a:uFillTx/>
                <a:latin typeface="Arial" panose="020B0604020202020204" pitchFamily="34" charset="0"/>
                <a:ea typeface="+mn-ea"/>
                <a:cs typeface="Arial" panose="020B0604020202020204" pitchFamily="34" charset="0"/>
              </a:rPr>
              <a:t>Northern &amp; Eastern Europe</a:t>
            </a:r>
          </a:p>
        </p:txBody>
      </p:sp>
      <p:sp>
        <p:nvSpPr>
          <p:cNvPr id="40" name="Rectangle 39">
            <a:extLst>
              <a:ext uri="{FF2B5EF4-FFF2-40B4-BE49-F238E27FC236}">
                <a16:creationId xmlns:a16="http://schemas.microsoft.com/office/drawing/2014/main" id="{2091B4A5-D96F-4D3B-BECA-CF146F932C0A}"/>
              </a:ext>
            </a:extLst>
          </p:cNvPr>
          <p:cNvSpPr/>
          <p:nvPr/>
        </p:nvSpPr>
        <p:spPr>
          <a:xfrm>
            <a:off x="7774769" y="4449178"/>
            <a:ext cx="1067167" cy="307777"/>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cap="none" normalizeH="0" baseline="0" noProof="0" dirty="0">
                <a:ln>
                  <a:noFill/>
                </a:ln>
                <a:solidFill>
                  <a:srgbClr val="573EEF"/>
                </a:solidFill>
                <a:uLnTx/>
                <a:uFillTx/>
                <a:latin typeface="Arial" panose="020B0604020202020204" pitchFamily="34" charset="0"/>
                <a:ea typeface="+mn-ea"/>
                <a:cs typeface="Arial" panose="020B0604020202020204" pitchFamily="34" charset="0"/>
              </a:rPr>
              <a:t>13%</a:t>
            </a:r>
          </a:p>
        </p:txBody>
      </p:sp>
      <p:grpSp>
        <p:nvGrpSpPr>
          <p:cNvPr id="42" name="Groupe 41">
            <a:extLst>
              <a:ext uri="{FF2B5EF4-FFF2-40B4-BE49-F238E27FC236}">
                <a16:creationId xmlns:a16="http://schemas.microsoft.com/office/drawing/2014/main" id="{0CBC1A94-84D6-4094-962D-001F0CD4F3DC}"/>
              </a:ext>
            </a:extLst>
          </p:cNvPr>
          <p:cNvGrpSpPr/>
          <p:nvPr/>
        </p:nvGrpSpPr>
        <p:grpSpPr>
          <a:xfrm>
            <a:off x="6726333" y="1903393"/>
            <a:ext cx="2192007" cy="307777"/>
            <a:chOff x="1658394" y="2151874"/>
            <a:chExt cx="2382589" cy="361825"/>
          </a:xfrm>
        </p:grpSpPr>
        <p:sp>
          <p:nvSpPr>
            <p:cNvPr id="44" name="Forme libre : forme 43">
              <a:extLst>
                <a:ext uri="{FF2B5EF4-FFF2-40B4-BE49-F238E27FC236}">
                  <a16:creationId xmlns:a16="http://schemas.microsoft.com/office/drawing/2014/main" id="{E3F8F487-902C-4827-AE8F-BDDCB1D4C127}"/>
                </a:ext>
              </a:extLst>
            </p:cNvPr>
            <p:cNvSpPr/>
            <p:nvPr/>
          </p:nvSpPr>
          <p:spPr>
            <a:xfrm>
              <a:off x="1658394" y="2151874"/>
              <a:ext cx="2382589" cy="244300"/>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46" name="Rectangle 45">
              <a:extLst>
                <a:ext uri="{FF2B5EF4-FFF2-40B4-BE49-F238E27FC236}">
                  <a16:creationId xmlns:a16="http://schemas.microsoft.com/office/drawing/2014/main" id="{30C89289-E816-4E52-B90F-8654A183140D}"/>
                </a:ext>
              </a:extLst>
            </p:cNvPr>
            <p:cNvSpPr/>
            <p:nvPr/>
          </p:nvSpPr>
          <p:spPr>
            <a:xfrm>
              <a:off x="1713069" y="2151874"/>
              <a:ext cx="1668787" cy="361825"/>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cap="none" normalizeH="0" baseline="0" noProof="0" dirty="0">
                  <a:ln>
                    <a:noFill/>
                  </a:ln>
                  <a:solidFill>
                    <a:srgbClr val="573EEF"/>
                  </a:solidFill>
                  <a:uLnTx/>
                  <a:uFillTx/>
                  <a:latin typeface="Arial" panose="020B0604020202020204" pitchFamily="34" charset="0"/>
                  <a:ea typeface="+mn-ea"/>
                  <a:cs typeface="Arial" panose="020B0604020202020204" pitchFamily="34" charset="0"/>
                </a:rPr>
                <a:t>11%</a:t>
              </a:r>
            </a:p>
          </p:txBody>
        </p:sp>
      </p:grpSp>
      <p:graphicFrame>
        <p:nvGraphicFramePr>
          <p:cNvPr id="47" name="Chart 3">
            <a:extLst>
              <a:ext uri="{FF2B5EF4-FFF2-40B4-BE49-F238E27FC236}">
                <a16:creationId xmlns:a16="http://schemas.microsoft.com/office/drawing/2014/main" id="{C7D6758F-656F-48B3-85B8-456B8ED1BA5A}"/>
              </a:ext>
            </a:extLst>
          </p:cNvPr>
          <p:cNvGraphicFramePr/>
          <p:nvPr>
            <p:custDataLst>
              <p:tags r:id="rId3"/>
            </p:custDataLst>
            <p:extLst>
              <p:ext uri="{D42A27DB-BD31-4B8C-83A1-F6EECF244321}">
                <p14:modId xmlns:p14="http://schemas.microsoft.com/office/powerpoint/2010/main" val="3000476643"/>
              </p:ext>
            </p:extLst>
          </p:nvPr>
        </p:nvGraphicFramePr>
        <p:xfrm>
          <a:off x="8106959" y="1891252"/>
          <a:ext cx="2976213" cy="2976211"/>
        </p:xfrm>
        <a:graphic>
          <a:graphicData uri="http://schemas.openxmlformats.org/drawingml/2006/chart">
            <c:chart xmlns:c="http://schemas.openxmlformats.org/drawingml/2006/chart" xmlns:r="http://schemas.openxmlformats.org/officeDocument/2006/relationships" r:id="rId8"/>
          </a:graphicData>
        </a:graphic>
      </p:graphicFrame>
      <p:sp>
        <p:nvSpPr>
          <p:cNvPr id="50" name="Ellipse 49">
            <a:extLst>
              <a:ext uri="{FF2B5EF4-FFF2-40B4-BE49-F238E27FC236}">
                <a16:creationId xmlns:a16="http://schemas.microsoft.com/office/drawing/2014/main" id="{006F0CDB-0971-4ADE-9240-040CA02CE9DB}"/>
              </a:ext>
            </a:extLst>
          </p:cNvPr>
          <p:cNvSpPr/>
          <p:nvPr/>
        </p:nvSpPr>
        <p:spPr>
          <a:xfrm>
            <a:off x="8421472" y="2008408"/>
            <a:ext cx="2535956" cy="2535954"/>
          </a:xfrm>
          <a:prstGeom prst="ellipse">
            <a:avLst/>
          </a:prstGeom>
          <a:noFill/>
          <a:ln w="889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5" name="Rectangle 54">
            <a:extLst>
              <a:ext uri="{FF2B5EF4-FFF2-40B4-BE49-F238E27FC236}">
                <a16:creationId xmlns:a16="http://schemas.microsoft.com/office/drawing/2014/main" id="{F5278859-8081-4E07-BA2C-BF2128E69FAD}"/>
              </a:ext>
            </a:extLst>
          </p:cNvPr>
          <p:cNvSpPr/>
          <p:nvPr/>
        </p:nvSpPr>
        <p:spPr>
          <a:xfrm>
            <a:off x="8688968" y="2898172"/>
            <a:ext cx="2059010" cy="758368"/>
          </a:xfrm>
          <a:prstGeom prst="rect">
            <a:avLst/>
          </a:prstGeom>
          <a:noFill/>
          <a:ln w="12700" cap="flat" cmpd="sng" algn="ctr">
            <a:noFill/>
            <a:prstDash val="solid"/>
            <a:miter lim="800000"/>
          </a:ln>
          <a:effectLst/>
        </p:spPr>
        <p:txBody>
          <a:bodyPr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GB" sz="2000" b="0" i="0" u="none" strike="noStrike" cap="none" normalizeH="0" baseline="0" noProof="0" dirty="0">
                <a:ln>
                  <a:noFill/>
                </a:ln>
                <a:solidFill>
                  <a:srgbClr val="3E0D81"/>
                </a:solidFill>
                <a:uLnTx/>
                <a:uFillTx/>
                <a:latin typeface="Arial" panose="020B0604020202020204" pitchFamily="34" charset="0"/>
                <a:ea typeface="+mn-ea"/>
                <a:cs typeface="Arial" panose="020B0604020202020204" pitchFamily="34" charset="0"/>
              </a:rPr>
              <a:t>Total</a:t>
            </a:r>
          </a:p>
          <a:p>
            <a:pPr marL="0" marR="0" lvl="0" indent="0" algn="ctr" defTabSz="914400" rtl="0" eaLnBrk="1" fontAlgn="auto" latinLnBrk="0" hangingPunct="1">
              <a:lnSpc>
                <a:spcPct val="90000"/>
              </a:lnSpc>
              <a:spcBef>
                <a:spcPts val="0"/>
              </a:spcBef>
              <a:spcAft>
                <a:spcPts val="0"/>
              </a:spcAft>
              <a:buClrTx/>
              <a:buSzTx/>
              <a:buFontTx/>
              <a:buNone/>
              <a:tabLst/>
              <a:defRPr/>
            </a:pPr>
            <a:r>
              <a:rPr kumimoji="0" lang="en-GB" sz="2800" b="0" i="0" u="none" strike="noStrike" cap="none" normalizeH="0" baseline="0" noProof="0" dirty="0">
                <a:ln>
                  <a:noFill/>
                </a:ln>
                <a:solidFill>
                  <a:srgbClr val="573EEF"/>
                </a:solidFill>
                <a:uLnTx/>
                <a:uFillTx/>
                <a:latin typeface="Arial Black" panose="020B0A04020102020204" pitchFamily="34" charset="0"/>
                <a:ea typeface="+mn-ea"/>
                <a:cs typeface="Arial" panose="020B0604020202020204" pitchFamily="34" charset="0"/>
              </a:rPr>
              <a:t>€2,505m</a:t>
            </a:r>
          </a:p>
        </p:txBody>
      </p:sp>
      <p:sp>
        <p:nvSpPr>
          <p:cNvPr id="48" name="ZoneTexte 47">
            <a:extLst>
              <a:ext uri="{FF2B5EF4-FFF2-40B4-BE49-F238E27FC236}">
                <a16:creationId xmlns:a16="http://schemas.microsoft.com/office/drawing/2014/main" id="{AED90BA6-CCE8-48CF-AF04-036C3761DC08}"/>
              </a:ext>
            </a:extLst>
          </p:cNvPr>
          <p:cNvSpPr txBox="1"/>
          <p:nvPr/>
        </p:nvSpPr>
        <p:spPr>
          <a:xfrm>
            <a:off x="1202215" y="1769306"/>
            <a:ext cx="2609868" cy="275460"/>
          </a:xfrm>
          <a:prstGeom prst="rect">
            <a:avLst/>
          </a:prstGeom>
          <a:noFill/>
          <a:ln>
            <a:noFill/>
          </a:ln>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defTabSz="914400" rtl="0" eaLnBrk="1" fontAlgn="auto" latinLnBrk="0" hangingPunct="1">
              <a:lnSpc>
                <a:spcPct val="85000"/>
              </a:lnSpc>
              <a:spcBef>
                <a:spcPts val="0"/>
              </a:spcBef>
              <a:spcAft>
                <a:spcPts val="0"/>
              </a:spcAft>
              <a:buClrTx/>
              <a:buSzTx/>
              <a:buFontTx/>
              <a:buNone/>
              <a:tabLst/>
              <a:defRPr/>
            </a:pPr>
            <a:r>
              <a:rPr kumimoji="0" lang="en-GB" sz="1400" b="0" i="0" u="none" strike="noStrike" cap="none" normalizeH="0" baseline="0" noProof="0" dirty="0">
                <a:ln>
                  <a:noFill/>
                </a:ln>
                <a:uLnTx/>
                <a:uFillTx/>
                <a:latin typeface="Arial" panose="020B0604020202020204" pitchFamily="34" charset="0"/>
                <a:cs typeface="Arial" panose="020B0604020202020204" pitchFamily="34" charset="0"/>
              </a:rPr>
              <a:t>2021 revenue</a:t>
            </a:r>
          </a:p>
        </p:txBody>
      </p:sp>
      <p:cxnSp>
        <p:nvCxnSpPr>
          <p:cNvPr id="49" name="Connecteur droit 48">
            <a:extLst>
              <a:ext uri="{FF2B5EF4-FFF2-40B4-BE49-F238E27FC236}">
                <a16:creationId xmlns:a16="http://schemas.microsoft.com/office/drawing/2014/main" id="{DD05DEA2-AB73-4094-8C63-1252CD04864E}"/>
              </a:ext>
            </a:extLst>
          </p:cNvPr>
          <p:cNvCxnSpPr>
            <a:cxnSpLocks/>
          </p:cNvCxnSpPr>
          <p:nvPr/>
        </p:nvCxnSpPr>
        <p:spPr>
          <a:xfrm>
            <a:off x="2378130" y="2367167"/>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6" name="Connecteur droit 55">
            <a:extLst>
              <a:ext uri="{FF2B5EF4-FFF2-40B4-BE49-F238E27FC236}">
                <a16:creationId xmlns:a16="http://schemas.microsoft.com/office/drawing/2014/main" id="{FC6FB0EC-D308-45F4-AE77-0DA7790F2ACE}"/>
              </a:ext>
            </a:extLst>
          </p:cNvPr>
          <p:cNvCxnSpPr>
            <a:cxnSpLocks/>
          </p:cNvCxnSpPr>
          <p:nvPr/>
        </p:nvCxnSpPr>
        <p:spPr>
          <a:xfrm>
            <a:off x="5577840" y="5098329"/>
            <a:ext cx="82594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57" name="Rectangle 56">
            <a:extLst>
              <a:ext uri="{FF2B5EF4-FFF2-40B4-BE49-F238E27FC236}">
                <a16:creationId xmlns:a16="http://schemas.microsoft.com/office/drawing/2014/main" id="{1B2B9321-7186-484D-9CA5-25E6479F5D37}"/>
              </a:ext>
            </a:extLst>
          </p:cNvPr>
          <p:cNvSpPr/>
          <p:nvPr/>
        </p:nvSpPr>
        <p:spPr>
          <a:xfrm>
            <a:off x="1227086" y="1271973"/>
            <a:ext cx="2609868" cy="52541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cap="none" normalizeH="0" baseline="0" noProof="0" dirty="0">
                <a:ln>
                  <a:noFill/>
                </a:ln>
                <a:solidFill>
                  <a:schemeClr val="tx1"/>
                </a:solidFill>
                <a:uLnTx/>
                <a:uFillTx/>
                <a:latin typeface="Arial Black" panose="020B0A04020102020204" pitchFamily="34" charset="0"/>
                <a:cs typeface="Arial" panose="020B0604020202020204" pitchFamily="34" charset="0"/>
              </a:rPr>
              <a:t>€2,505m</a:t>
            </a:r>
          </a:p>
        </p:txBody>
      </p:sp>
      <p:sp>
        <p:nvSpPr>
          <p:cNvPr id="58" name="ZoneTexte 57">
            <a:extLst>
              <a:ext uri="{FF2B5EF4-FFF2-40B4-BE49-F238E27FC236}">
                <a16:creationId xmlns:a16="http://schemas.microsoft.com/office/drawing/2014/main" id="{883467E4-B72B-4809-A75F-69654A000881}"/>
              </a:ext>
            </a:extLst>
          </p:cNvPr>
          <p:cNvSpPr txBox="1"/>
          <p:nvPr/>
        </p:nvSpPr>
        <p:spPr>
          <a:xfrm>
            <a:off x="1292357" y="3061192"/>
            <a:ext cx="2479325" cy="275460"/>
          </a:xfrm>
          <a:prstGeom prst="rect">
            <a:avLst/>
          </a:prstGeom>
          <a:noFill/>
          <a:ln>
            <a:noFill/>
          </a:ln>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defTabSz="914400" rtl="0" eaLnBrk="1" fontAlgn="auto" latinLnBrk="0" hangingPunct="1">
              <a:lnSpc>
                <a:spcPct val="85000"/>
              </a:lnSpc>
              <a:spcBef>
                <a:spcPts val="0"/>
              </a:spcBef>
              <a:spcAft>
                <a:spcPts val="0"/>
              </a:spcAft>
              <a:buClrTx/>
              <a:buSzTx/>
              <a:buFontTx/>
              <a:buNone/>
              <a:tabLst/>
              <a:defRPr/>
            </a:pPr>
            <a:r>
              <a:rPr kumimoji="0" lang="en-GB" sz="1400" b="0" i="0" u="none" strike="noStrike" cap="none" normalizeH="0" baseline="0" noProof="0" dirty="0">
                <a:ln>
                  <a:noFill/>
                </a:ln>
                <a:uLnTx/>
                <a:uFillTx/>
                <a:latin typeface="Arial" panose="020B0604020202020204" pitchFamily="34" charset="0"/>
                <a:cs typeface="Arial" panose="020B0604020202020204" pitchFamily="34" charset="0"/>
              </a:rPr>
              <a:t>ROP 2021</a:t>
            </a:r>
          </a:p>
        </p:txBody>
      </p:sp>
      <p:sp>
        <p:nvSpPr>
          <p:cNvPr id="64" name="Rectangle 63">
            <a:extLst>
              <a:ext uri="{FF2B5EF4-FFF2-40B4-BE49-F238E27FC236}">
                <a16:creationId xmlns:a16="http://schemas.microsoft.com/office/drawing/2014/main" id="{54624763-76C2-46FA-B8B8-F03ADCDAE5B7}"/>
              </a:ext>
            </a:extLst>
          </p:cNvPr>
          <p:cNvSpPr/>
          <p:nvPr/>
        </p:nvSpPr>
        <p:spPr>
          <a:xfrm>
            <a:off x="1227086" y="2616361"/>
            <a:ext cx="2609868" cy="423755"/>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cap="none" normalizeH="0" baseline="0" noProof="0" dirty="0">
                <a:ln>
                  <a:noFill/>
                </a:ln>
                <a:solidFill>
                  <a:schemeClr val="tx1"/>
                </a:solidFill>
                <a:uLnTx/>
                <a:uFillTx/>
                <a:latin typeface="Arial Black" panose="020B0A04020102020204" pitchFamily="34" charset="0"/>
                <a:cs typeface="Arial" panose="020B0604020202020204" pitchFamily="34" charset="0"/>
              </a:rPr>
              <a:t>€135.7m</a:t>
            </a:r>
          </a:p>
        </p:txBody>
      </p:sp>
      <p:sp>
        <p:nvSpPr>
          <p:cNvPr id="67" name="ZoneTexte 66">
            <a:extLst>
              <a:ext uri="{FF2B5EF4-FFF2-40B4-BE49-F238E27FC236}">
                <a16:creationId xmlns:a16="http://schemas.microsoft.com/office/drawing/2014/main" id="{50CB417D-B65A-4A2C-8955-9C40FD7EC5AF}"/>
              </a:ext>
            </a:extLst>
          </p:cNvPr>
          <p:cNvSpPr txBox="1"/>
          <p:nvPr/>
        </p:nvSpPr>
        <p:spPr>
          <a:xfrm>
            <a:off x="1369312" y="4339145"/>
            <a:ext cx="2325417" cy="275460"/>
          </a:xfrm>
          <a:prstGeom prst="rect">
            <a:avLst/>
          </a:prstGeom>
          <a:noFill/>
          <a:ln>
            <a:noFill/>
          </a:ln>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defTabSz="914400" rtl="0" eaLnBrk="1" fontAlgn="auto" latinLnBrk="0" hangingPunct="1">
              <a:lnSpc>
                <a:spcPct val="85000"/>
              </a:lnSpc>
              <a:spcBef>
                <a:spcPts val="0"/>
              </a:spcBef>
              <a:spcAft>
                <a:spcPts val="0"/>
              </a:spcAft>
              <a:buClrTx/>
              <a:buSzTx/>
              <a:buFontTx/>
              <a:buNone/>
              <a:tabLst/>
              <a:defRPr/>
            </a:pPr>
            <a:r>
              <a:rPr kumimoji="0" lang="en-GB" sz="1400" b="0" i="0" u="none" strike="noStrike" cap="none" normalizeH="0" baseline="0" noProof="0" dirty="0">
                <a:ln>
                  <a:noFill/>
                </a:ln>
                <a:uLnTx/>
                <a:uFillTx/>
                <a:latin typeface="Arial" panose="020B0604020202020204" pitchFamily="34" charset="0"/>
                <a:cs typeface="Arial" panose="020B0604020202020204" pitchFamily="34" charset="0"/>
              </a:rPr>
              <a:t>Net book debt in 2021</a:t>
            </a:r>
          </a:p>
        </p:txBody>
      </p:sp>
      <p:sp>
        <p:nvSpPr>
          <p:cNvPr id="69" name="Rectangle 68">
            <a:extLst>
              <a:ext uri="{FF2B5EF4-FFF2-40B4-BE49-F238E27FC236}">
                <a16:creationId xmlns:a16="http://schemas.microsoft.com/office/drawing/2014/main" id="{7E9FBCC2-0ABB-4886-81FD-4BBECC2373BE}"/>
              </a:ext>
            </a:extLst>
          </p:cNvPr>
          <p:cNvSpPr/>
          <p:nvPr/>
        </p:nvSpPr>
        <p:spPr>
          <a:xfrm>
            <a:off x="1669106" y="3886741"/>
            <a:ext cx="1725828" cy="45079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cap="none" normalizeH="0" baseline="0" noProof="0" dirty="0">
                <a:ln>
                  <a:noFill/>
                </a:ln>
                <a:solidFill>
                  <a:schemeClr val="tx1"/>
                </a:solidFill>
                <a:uLnTx/>
                <a:uFillTx/>
                <a:latin typeface="Arial Black" panose="020B0A04020102020204" pitchFamily="34" charset="0"/>
                <a:cs typeface="Arial" panose="020B0604020202020204" pitchFamily="34" charset="0"/>
              </a:rPr>
              <a:t>€66.8m</a:t>
            </a:r>
          </a:p>
        </p:txBody>
      </p:sp>
      <p:cxnSp>
        <p:nvCxnSpPr>
          <p:cNvPr id="70" name="Connecteur droit 69">
            <a:extLst>
              <a:ext uri="{FF2B5EF4-FFF2-40B4-BE49-F238E27FC236}">
                <a16:creationId xmlns:a16="http://schemas.microsoft.com/office/drawing/2014/main" id="{99F42A4F-D0FF-4145-9FFD-78A6351806C6}"/>
              </a:ext>
            </a:extLst>
          </p:cNvPr>
          <p:cNvCxnSpPr>
            <a:cxnSpLocks/>
          </p:cNvCxnSpPr>
          <p:nvPr/>
        </p:nvCxnSpPr>
        <p:spPr>
          <a:xfrm>
            <a:off x="2378130" y="3585479"/>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89B61F0A-99D2-405D-850A-A5E565F93B2A}"/>
              </a:ext>
            </a:extLst>
          </p:cNvPr>
          <p:cNvSpPr/>
          <p:nvPr/>
        </p:nvSpPr>
        <p:spPr>
          <a:xfrm>
            <a:off x="6842118" y="2764551"/>
            <a:ext cx="1232349" cy="15945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51" name="Groupe 50">
            <a:extLst>
              <a:ext uri="{FF2B5EF4-FFF2-40B4-BE49-F238E27FC236}">
                <a16:creationId xmlns:a16="http://schemas.microsoft.com/office/drawing/2014/main" id="{35E2C831-CFCC-4048-B528-0A38286F172F}"/>
              </a:ext>
            </a:extLst>
          </p:cNvPr>
          <p:cNvGrpSpPr/>
          <p:nvPr/>
        </p:nvGrpSpPr>
        <p:grpSpPr>
          <a:xfrm>
            <a:off x="6833031" y="2713470"/>
            <a:ext cx="1444916" cy="572205"/>
            <a:chOff x="2199590" y="1937411"/>
            <a:chExt cx="1698650" cy="672687"/>
          </a:xfrm>
        </p:grpSpPr>
        <p:sp>
          <p:nvSpPr>
            <p:cNvPr id="53" name="Forme libre : forme 74">
              <a:extLst>
                <a:ext uri="{FF2B5EF4-FFF2-40B4-BE49-F238E27FC236}">
                  <a16:creationId xmlns:a16="http://schemas.microsoft.com/office/drawing/2014/main" id="{45E14094-0951-4214-8D40-13A7E8B534EF}"/>
                </a:ext>
              </a:extLst>
            </p:cNvPr>
            <p:cNvSpPr/>
            <p:nvPr/>
          </p:nvSpPr>
          <p:spPr>
            <a:xfrm>
              <a:off x="2199590" y="2236660"/>
              <a:ext cx="1698650" cy="247650"/>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4" name="Rectangle 53">
              <a:extLst>
                <a:ext uri="{FF2B5EF4-FFF2-40B4-BE49-F238E27FC236}">
                  <a16:creationId xmlns:a16="http://schemas.microsoft.com/office/drawing/2014/main" id="{56724112-8257-43F9-82F2-21E7BCEB40F4}"/>
                </a:ext>
              </a:extLst>
            </p:cNvPr>
            <p:cNvSpPr/>
            <p:nvPr/>
          </p:nvSpPr>
          <p:spPr>
            <a:xfrm>
              <a:off x="2203951" y="2248274"/>
              <a:ext cx="1536700" cy="361824"/>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cap="none" normalizeH="0" baseline="0" noProof="0" dirty="0">
                  <a:ln>
                    <a:noFill/>
                  </a:ln>
                  <a:solidFill>
                    <a:srgbClr val="573EEF"/>
                  </a:solidFill>
                  <a:uLnTx/>
                  <a:uFillTx/>
                  <a:latin typeface="Arial" panose="020B0604020202020204" pitchFamily="34" charset="0"/>
                  <a:ea typeface="+mn-ea"/>
                  <a:cs typeface="Arial" panose="020B0604020202020204" pitchFamily="34" charset="0"/>
                </a:rPr>
                <a:t>18%</a:t>
              </a:r>
            </a:p>
          </p:txBody>
        </p:sp>
        <p:sp>
          <p:nvSpPr>
            <p:cNvPr id="52" name="Rectangle 51">
              <a:extLst>
                <a:ext uri="{FF2B5EF4-FFF2-40B4-BE49-F238E27FC236}">
                  <a16:creationId xmlns:a16="http://schemas.microsoft.com/office/drawing/2014/main" id="{3FB3A33F-C361-4678-8AD9-B17C6381258A}"/>
                </a:ext>
              </a:extLst>
            </p:cNvPr>
            <p:cNvSpPr/>
            <p:nvPr/>
          </p:nvSpPr>
          <p:spPr>
            <a:xfrm>
              <a:off x="2203951" y="1937411"/>
              <a:ext cx="1660475" cy="325641"/>
            </a:xfrm>
            <a:prstGeom prst="rect">
              <a:avLst/>
            </a:prstGeom>
            <a:noFill/>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Southern Europe</a:t>
              </a:r>
            </a:p>
          </p:txBody>
        </p:sp>
      </p:grpSp>
      <p:sp>
        <p:nvSpPr>
          <p:cNvPr id="61" name="Rectangle 60">
            <a:extLst>
              <a:ext uri="{FF2B5EF4-FFF2-40B4-BE49-F238E27FC236}">
                <a16:creationId xmlns:a16="http://schemas.microsoft.com/office/drawing/2014/main" id="{C77AE2B3-0A5A-4EDE-AC45-7C76E8DE9452}"/>
              </a:ext>
            </a:extLst>
          </p:cNvPr>
          <p:cNvSpPr/>
          <p:nvPr/>
        </p:nvSpPr>
        <p:spPr>
          <a:xfrm flipV="1">
            <a:off x="-8993" y="5122713"/>
            <a:ext cx="12209985" cy="188742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62" name="Titre 5">
            <a:extLst>
              <a:ext uri="{FF2B5EF4-FFF2-40B4-BE49-F238E27FC236}">
                <a16:creationId xmlns:a16="http://schemas.microsoft.com/office/drawing/2014/main" id="{FD5160A8-65D8-45B8-97D0-F412CAEDCC76}"/>
              </a:ext>
            </a:extLst>
          </p:cNvPr>
          <p:cNvSpPr txBox="1">
            <a:spLocks/>
          </p:cNvSpPr>
          <p:nvPr/>
        </p:nvSpPr>
        <p:spPr>
          <a:xfrm>
            <a:off x="276540" y="5501737"/>
            <a:ext cx="11087006" cy="867930"/>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r>
              <a:rPr lang="en-GB" dirty="0">
                <a:solidFill>
                  <a:schemeClr val="bg1"/>
                </a:solidFill>
                <a:latin typeface="Arial Black" panose="020B0A04020102020204" pitchFamily="34" charset="0"/>
              </a:rPr>
              <a:t>strongly committed</a:t>
            </a:r>
            <a:br>
              <a:rPr lang="en-GB" dirty="0">
                <a:solidFill>
                  <a:schemeClr val="bg1"/>
                </a:solidFill>
                <a:latin typeface="Arial Black" panose="020B0A04020102020204" pitchFamily="34" charset="0"/>
              </a:rPr>
            </a:br>
            <a:r>
              <a:rPr lang="en-GB" dirty="0">
                <a:solidFill>
                  <a:schemeClr val="bg1"/>
                </a:solidFill>
                <a:latin typeface="Arial Black" panose="020B0A04020102020204" pitchFamily="34" charset="0"/>
              </a:rPr>
              <a:t>in its market </a:t>
            </a:r>
          </a:p>
        </p:txBody>
      </p:sp>
      <p:grpSp>
        <p:nvGrpSpPr>
          <p:cNvPr id="63" name="Groupe 62">
            <a:extLst>
              <a:ext uri="{FF2B5EF4-FFF2-40B4-BE49-F238E27FC236}">
                <a16:creationId xmlns:a16="http://schemas.microsoft.com/office/drawing/2014/main" id="{A4C6A6D1-C1A5-4B5F-B055-68F56D2584A5}"/>
              </a:ext>
            </a:extLst>
          </p:cNvPr>
          <p:cNvGrpSpPr/>
          <p:nvPr/>
        </p:nvGrpSpPr>
        <p:grpSpPr>
          <a:xfrm>
            <a:off x="3591992" y="5391247"/>
            <a:ext cx="7491180" cy="1073091"/>
            <a:chOff x="9256309" y="2407703"/>
            <a:chExt cx="7491180" cy="1073091"/>
          </a:xfrm>
        </p:grpSpPr>
        <p:sp>
          <p:nvSpPr>
            <p:cNvPr id="65" name="ZoneTexte 64">
              <a:extLst>
                <a:ext uri="{FF2B5EF4-FFF2-40B4-BE49-F238E27FC236}">
                  <a16:creationId xmlns:a16="http://schemas.microsoft.com/office/drawing/2014/main" id="{FACBA443-E307-4560-B25D-8395408B44CE}"/>
                </a:ext>
              </a:extLst>
            </p:cNvPr>
            <p:cNvSpPr txBox="1"/>
            <p:nvPr/>
          </p:nvSpPr>
          <p:spPr>
            <a:xfrm>
              <a:off x="13345113" y="2407703"/>
              <a:ext cx="3402376" cy="984885"/>
            </a:xfrm>
            <a:prstGeom prst="rect">
              <a:avLst/>
            </a:prstGeom>
            <a:noFill/>
          </p:spPr>
          <p:txBody>
            <a:bodyPr wrap="squar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kumimoji="0" lang="en-GB" sz="2800" b="1" i="0" u="none" strike="noStrike" cap="none" normalizeH="0" baseline="0" noProof="0" dirty="0">
                  <a:ln>
                    <a:noFill/>
                  </a:ln>
                  <a:solidFill>
                    <a:srgbClr val="F9D957"/>
                  </a:solidFill>
                  <a:uLnTx/>
                  <a:uFillTx/>
                  <a:latin typeface="Arial Black" panose="020B0A04020102020204" pitchFamily="34" charset="0"/>
                  <a:cs typeface="Arial" panose="020B0604020202020204" pitchFamily="34" charset="0"/>
                </a:rPr>
                <a:t>- 40%</a:t>
              </a:r>
              <a:br>
                <a:rPr kumimoji="0" lang="en-GB" sz="2400" b="1" i="0" u="none" strike="noStrike" cap="none" normalizeH="0" baseline="0" noProof="0" dirty="0">
                  <a:ln>
                    <a:noFill/>
                  </a:ln>
                  <a:solidFill>
                    <a:prstClr val="white"/>
                  </a:solidFill>
                  <a:uLnTx/>
                  <a:uFillTx/>
                  <a:latin typeface="Arial Black" panose="020B0A04020102020204" pitchFamily="34" charset="0"/>
                  <a:cs typeface="Arial" panose="020B0604020202020204" pitchFamily="34" charset="0"/>
                </a:rPr>
              </a:br>
              <a:r>
                <a:rPr kumimoji="0" lang="en-GB" sz="1500" b="0" i="0" u="none" strike="noStrike" cap="none" normalizeH="0" baseline="0" noProof="0" dirty="0">
                  <a:ln>
                    <a:noFill/>
                  </a:ln>
                  <a:solidFill>
                    <a:prstClr val="white"/>
                  </a:solidFill>
                  <a:uLnTx/>
                  <a:uFillTx/>
                  <a:latin typeface="Arial" panose="020B0604020202020204" pitchFamily="34" charset="0"/>
                  <a:cs typeface="Arial" panose="020B0604020202020204" pitchFamily="34" charset="0"/>
                </a:rPr>
                <a:t>reduction in our digital technology</a:t>
              </a:r>
              <a:br>
                <a:rPr kumimoji="0" lang="en-GB" sz="1500" b="0" i="0" u="none" strike="noStrike" cap="none" normalizeH="0" baseline="0" noProof="0" dirty="0">
                  <a:ln>
                    <a:noFill/>
                  </a:ln>
                  <a:solidFill>
                    <a:prstClr val="white"/>
                  </a:solidFill>
                  <a:uLnTx/>
                  <a:uFillTx/>
                  <a:latin typeface="Arial" panose="020B0604020202020204" pitchFamily="34" charset="0"/>
                  <a:cs typeface="Arial" panose="020B0604020202020204" pitchFamily="34" charset="0"/>
                </a:rPr>
              </a:br>
              <a:r>
                <a:rPr kumimoji="0" lang="en-GB" sz="1500" b="0" i="0" u="none" strike="noStrike" cap="none" normalizeH="0" baseline="0" noProof="0" dirty="0">
                  <a:ln>
                    <a:noFill/>
                  </a:ln>
                  <a:solidFill>
                    <a:prstClr val="white"/>
                  </a:solidFill>
                  <a:uLnTx/>
                  <a:uFillTx/>
                  <a:latin typeface="Arial" panose="020B0604020202020204" pitchFamily="34" charset="0"/>
                  <a:cs typeface="Arial" panose="020B0604020202020204" pitchFamily="34" charset="0"/>
                </a:rPr>
                <a:t>energy footprint from 2020-2021</a:t>
              </a:r>
            </a:p>
          </p:txBody>
        </p:sp>
        <p:sp>
          <p:nvSpPr>
            <p:cNvPr id="66" name="ZoneTexte 65">
              <a:extLst>
                <a:ext uri="{FF2B5EF4-FFF2-40B4-BE49-F238E27FC236}">
                  <a16:creationId xmlns:a16="http://schemas.microsoft.com/office/drawing/2014/main" id="{0D232E60-FD0B-4DEE-9368-DB6F7E4E5B5C}"/>
                </a:ext>
              </a:extLst>
            </p:cNvPr>
            <p:cNvSpPr txBox="1"/>
            <p:nvPr/>
          </p:nvSpPr>
          <p:spPr>
            <a:xfrm>
              <a:off x="9256309" y="3157629"/>
              <a:ext cx="2373422" cy="323165"/>
            </a:xfrm>
            <a:prstGeom prst="rect">
              <a:avLst/>
            </a:prstGeom>
            <a:noFill/>
          </p:spPr>
          <p:txBody>
            <a:bodyPr wrap="squar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endParaRPr kumimoji="0" lang="fr-FR" sz="15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grpSp>
      <p:sp>
        <p:nvSpPr>
          <p:cNvPr id="68" name="ZoneTexte 67">
            <a:extLst>
              <a:ext uri="{FF2B5EF4-FFF2-40B4-BE49-F238E27FC236}">
                <a16:creationId xmlns:a16="http://schemas.microsoft.com/office/drawing/2014/main" id="{D2840ED9-ED60-41DF-888C-4C5F5B304214}"/>
              </a:ext>
            </a:extLst>
          </p:cNvPr>
          <p:cNvSpPr txBox="1"/>
          <p:nvPr/>
        </p:nvSpPr>
        <p:spPr>
          <a:xfrm>
            <a:off x="4760588" y="5434171"/>
            <a:ext cx="2373422" cy="984885"/>
          </a:xfrm>
          <a:prstGeom prst="rect">
            <a:avLst/>
          </a:prstGeom>
          <a:noFill/>
        </p:spPr>
        <p:txBody>
          <a:bodyPr wrap="squar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kumimoji="0" lang="en-GB" sz="2800" b="1" i="0" u="none" strike="noStrike" cap="none" normalizeH="0" baseline="0" noProof="0" dirty="0">
                <a:ln>
                  <a:noFill/>
                </a:ln>
                <a:solidFill>
                  <a:srgbClr val="F9D957"/>
                </a:solidFill>
                <a:uLnTx/>
                <a:uFillTx/>
                <a:latin typeface="Arial Black" panose="020B0A04020102020204" pitchFamily="34" charset="0"/>
                <a:cs typeface="Arial" panose="020B0604020202020204" pitchFamily="34" charset="0"/>
              </a:rPr>
              <a:t>410,000</a:t>
            </a:r>
            <a:br>
              <a:rPr kumimoji="0" lang="en-GB" sz="1800" b="0" i="0" u="none" strike="noStrike" cap="none" normalizeH="0" baseline="0" noProof="0" dirty="0">
                <a:ln>
                  <a:noFill/>
                </a:ln>
                <a:solidFill>
                  <a:prstClr val="white"/>
                </a:solidFill>
                <a:uLnTx/>
                <a:uFillTx/>
                <a:latin typeface="Arial" panose="020B0604020202020204" pitchFamily="34" charset="0"/>
                <a:cs typeface="Arial" panose="020B0604020202020204" pitchFamily="34" charset="0"/>
              </a:rPr>
            </a:br>
            <a:r>
              <a:rPr kumimoji="0" lang="en-GB" sz="1500" b="0" i="0" u="none" strike="noStrike" cap="none" normalizeH="0" baseline="0" noProof="0" dirty="0">
                <a:ln>
                  <a:noFill/>
                </a:ln>
                <a:solidFill>
                  <a:prstClr val="white"/>
                </a:solidFill>
                <a:uLnTx/>
                <a:uFillTx/>
                <a:latin typeface="Arial" panose="020B0604020202020204" pitchFamily="34" charset="0"/>
                <a:cs typeface="Arial" panose="020B0604020202020204" pitchFamily="34" charset="0"/>
              </a:rPr>
              <a:t>devices refurbished annually</a:t>
            </a:r>
          </a:p>
        </p:txBody>
      </p:sp>
      <p:sp>
        <p:nvSpPr>
          <p:cNvPr id="43" name="Espace réservé du numéro de diapositive 2">
            <a:extLst>
              <a:ext uri="{FF2B5EF4-FFF2-40B4-BE49-F238E27FC236}">
                <a16:creationId xmlns:a16="http://schemas.microsoft.com/office/drawing/2014/main" id="{4732DE4A-353E-4F40-8846-7914376DD737}"/>
              </a:ext>
            </a:extLst>
          </p:cNvPr>
          <p:cNvSpPr>
            <a:spLocks noGrp="1"/>
          </p:cNvSpPr>
          <p:nvPr>
            <p:ph type="sldNum" sz="quarter" idx="12"/>
          </p:nvPr>
        </p:nvSpPr>
        <p:spPr>
          <a:xfrm>
            <a:off x="9224027" y="6409337"/>
            <a:ext cx="2743200" cy="365125"/>
          </a:xfrm>
        </p:spPr>
        <p:txBody>
          <a:bodyPr>
            <a:normAutofit/>
          </a:bodyPr>
          <a:lstStyle/>
          <a:p>
            <a:pPr>
              <a:spcAft>
                <a:spcPts val="600"/>
              </a:spcAft>
            </a:pPr>
            <a:fld id="{5C309A02-F99E-41B1-8C8C-26A006E55CE6}" type="slidenum">
              <a:rPr lang="fr-FR" smtClean="0">
                <a:solidFill>
                  <a:schemeClr val="bg1"/>
                </a:solidFill>
                <a:latin typeface="Arial" panose="020B0604020202020204" pitchFamily="34" charset="0"/>
                <a:cs typeface="Arial" panose="020B0604020202020204" pitchFamily="34" charset="0"/>
              </a:rPr>
              <a:pPr>
                <a:spcAft>
                  <a:spcPts val="600"/>
                </a:spcAft>
              </a:pPr>
              <a:t>7</a:t>
            </a:fld>
            <a:endParaRPr lang="fr-FR"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686541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0244754-0391-4769-BA41-8D12779EC0C0}"/>
              </a:ext>
            </a:extLst>
          </p:cNvPr>
          <p:cNvSpPr/>
          <p:nvPr/>
        </p:nvSpPr>
        <p:spPr>
          <a:xfrm>
            <a:off x="-2939" y="10"/>
            <a:ext cx="4396807" cy="6857990"/>
          </a:xfrm>
          <a:prstGeom prst="rect">
            <a:avLst/>
          </a:prstGeom>
          <a:solidFill>
            <a:srgbClr val="3300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1" name="Titre 1">
            <a:extLst>
              <a:ext uri="{FF2B5EF4-FFF2-40B4-BE49-F238E27FC236}">
                <a16:creationId xmlns:a16="http://schemas.microsoft.com/office/drawing/2014/main" id="{6089607B-4765-4AAE-A791-5ED510AA647E}"/>
              </a:ext>
            </a:extLst>
          </p:cNvPr>
          <p:cNvSpPr txBox="1">
            <a:spLocks/>
          </p:cNvSpPr>
          <p:nvPr/>
        </p:nvSpPr>
        <p:spPr>
          <a:xfrm>
            <a:off x="135521" y="463594"/>
            <a:ext cx="4472409" cy="978729"/>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200" b="0" i="0" u="none" strike="noStrike" cap="none" normalizeH="0" baseline="0" noProof="0" dirty="0">
                <a:ln>
                  <a:noFill/>
                </a:ln>
                <a:solidFill>
                  <a:prstClr val="white"/>
                </a:solidFill>
                <a:uLnTx/>
                <a:uFillTx/>
                <a:latin typeface="Arial Black"/>
                <a:ea typeface="+mj-ea"/>
                <a:cs typeface="+mj-cs"/>
              </a:rPr>
              <a:t>We are European</a:t>
            </a:r>
            <a:br>
              <a:rPr kumimoji="0" lang="en-GB" sz="3200" b="0" i="0" u="none" strike="noStrike" cap="none" normalizeH="0" baseline="0" noProof="0" dirty="0">
                <a:ln>
                  <a:noFill/>
                </a:ln>
                <a:solidFill>
                  <a:prstClr val="white"/>
                </a:solidFill>
                <a:uLnTx/>
                <a:uFillTx/>
                <a:latin typeface="Arial Black"/>
                <a:ea typeface="+mj-ea"/>
                <a:cs typeface="+mj-cs"/>
              </a:rPr>
            </a:br>
            <a:r>
              <a:rPr kumimoji="0" lang="en-GB" sz="3200" b="0" i="0" u="none" strike="noStrike" cap="none" normalizeH="0" baseline="0" noProof="0" dirty="0">
                <a:ln>
                  <a:noFill/>
                </a:ln>
                <a:solidFill>
                  <a:prstClr val="white"/>
                </a:solidFill>
                <a:uLnTx/>
                <a:uFillTx/>
                <a:latin typeface="Arial Black"/>
                <a:ea typeface="+mj-ea"/>
                <a:cs typeface="+mj-cs"/>
              </a:rPr>
              <a:t>leader</a:t>
            </a:r>
          </a:p>
        </p:txBody>
      </p:sp>
      <p:sp>
        <p:nvSpPr>
          <p:cNvPr id="43" name="ZoneTexte 42">
            <a:extLst>
              <a:ext uri="{FF2B5EF4-FFF2-40B4-BE49-F238E27FC236}">
                <a16:creationId xmlns:a16="http://schemas.microsoft.com/office/drawing/2014/main" id="{9BFA70A4-5E85-4E95-94CB-15A7BA6CA205}"/>
              </a:ext>
            </a:extLst>
          </p:cNvPr>
          <p:cNvSpPr txBox="1"/>
          <p:nvPr/>
        </p:nvSpPr>
        <p:spPr>
          <a:xfrm>
            <a:off x="5612466" y="2222185"/>
            <a:ext cx="3476997" cy="6771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cap="none" normalizeH="0" baseline="0" noProof="0" dirty="0">
                <a:ln>
                  <a:noFill/>
                </a:ln>
                <a:solidFill>
                  <a:srgbClr val="33008E"/>
                </a:solidFill>
                <a:uLnTx/>
                <a:uFillTx/>
                <a:latin typeface="Arial Black" panose="020B0A04020102020204" pitchFamily="34" charset="0"/>
                <a:cs typeface="Arial" panose="020B0604020202020204" pitchFamily="34" charset="0"/>
              </a:rPr>
              <a:t>16 countries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rPr>
              <a:t>Europe, USA, </a:t>
            </a:r>
            <a:r>
              <a:rPr lang="en-GB" sz="1400" dirty="0">
                <a:solidFill>
                  <a:srgbClr val="33008E"/>
                </a:solidFill>
                <a:latin typeface="Arial" panose="020B0604020202020204" pitchFamily="34" charset="0"/>
                <a:cs typeface="Arial" panose="020B0604020202020204" pitchFamily="34" charset="0"/>
              </a:rPr>
              <a:t>Canada, …</a:t>
            </a:r>
            <a:endPar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endParaRPr>
          </a:p>
        </p:txBody>
      </p:sp>
      <p:sp>
        <p:nvSpPr>
          <p:cNvPr id="44" name="ZoneTexte 43">
            <a:extLst>
              <a:ext uri="{FF2B5EF4-FFF2-40B4-BE49-F238E27FC236}">
                <a16:creationId xmlns:a16="http://schemas.microsoft.com/office/drawing/2014/main" id="{C97256D7-8FCC-458D-8D4B-7E27D36712BD}"/>
              </a:ext>
            </a:extLst>
          </p:cNvPr>
          <p:cNvSpPr txBox="1"/>
          <p:nvPr/>
        </p:nvSpPr>
        <p:spPr>
          <a:xfrm>
            <a:off x="9696811" y="2235051"/>
            <a:ext cx="2494658" cy="6771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cap="none" normalizeH="0" baseline="0" noProof="0" dirty="0">
                <a:ln>
                  <a:noFill/>
                </a:ln>
                <a:solidFill>
                  <a:srgbClr val="33008E"/>
                </a:solidFill>
                <a:uLnTx/>
                <a:uFillTx/>
                <a:latin typeface="Arial Black" panose="020B0A04020102020204" pitchFamily="34" charset="0"/>
                <a:cs typeface="Arial" panose="020B0604020202020204" pitchFamily="34" charset="0"/>
              </a:rPr>
              <a:t>8,200 </a:t>
            </a:r>
            <a:br>
              <a:rPr kumimoji="0" lang="en-GB" sz="2400" b="1" i="0" u="none" strike="noStrike" cap="none" normalizeH="0" baseline="0" noProof="0" dirty="0">
                <a:ln>
                  <a:noFill/>
                </a:ln>
                <a:solidFill>
                  <a:srgbClr val="33008E"/>
                </a:solidFill>
                <a:uLnTx/>
                <a:uFillTx/>
                <a:latin typeface="Arial Black" panose="020B0A04020102020204" pitchFamily="34" charset="0"/>
                <a:cs typeface="Arial" panose="020B0604020202020204" pitchFamily="34" charset="0"/>
              </a:rPr>
            </a:br>
            <a:r>
              <a:rPr lang="en-GB" sz="1400" dirty="0">
                <a:solidFill>
                  <a:srgbClr val="33008E"/>
                </a:solidFill>
                <a:latin typeface="Arial" panose="020B0604020202020204" pitchFamily="34" charset="0"/>
                <a:cs typeface="Arial" panose="020B0604020202020204" pitchFamily="34" charset="0"/>
              </a:rPr>
              <a:t>employees</a:t>
            </a:r>
          </a:p>
        </p:txBody>
      </p:sp>
      <p:sp>
        <p:nvSpPr>
          <p:cNvPr id="45" name="ZoneTexte 44">
            <a:extLst>
              <a:ext uri="{FF2B5EF4-FFF2-40B4-BE49-F238E27FC236}">
                <a16:creationId xmlns:a16="http://schemas.microsoft.com/office/drawing/2014/main" id="{F828386A-5372-4ABF-85AE-5F4B0E9518B4}"/>
              </a:ext>
            </a:extLst>
          </p:cNvPr>
          <p:cNvSpPr txBox="1"/>
          <p:nvPr/>
        </p:nvSpPr>
        <p:spPr>
          <a:xfrm>
            <a:off x="9448638" y="3782930"/>
            <a:ext cx="2594595" cy="6771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cap="none" normalizeH="0" baseline="0" noProof="0" dirty="0">
                <a:ln>
                  <a:noFill/>
                </a:ln>
                <a:solidFill>
                  <a:srgbClr val="33008E"/>
                </a:solidFill>
                <a:uLnTx/>
                <a:uFillTx/>
                <a:latin typeface="Arial Black" panose="020B0A04020102020204" pitchFamily="34" charset="0"/>
                <a:cs typeface="Arial" panose="020B0604020202020204" pitchFamily="34" charset="0"/>
              </a:rPr>
              <a:t>49 years </a:t>
            </a:r>
            <a:br>
              <a:rPr kumimoji="0" lang="en-GB" sz="2400" b="1" i="0" u="none" strike="noStrike" cap="none" normalizeH="0" baseline="0" noProof="0" dirty="0">
                <a:ln>
                  <a:noFill/>
                </a:ln>
                <a:solidFill>
                  <a:srgbClr val="33008E"/>
                </a:solidFill>
                <a:uLnTx/>
                <a:uFillTx/>
                <a:latin typeface="Arial Black" panose="020B0A04020102020204" pitchFamily="34" charset="0"/>
                <a:cs typeface="Arial" panose="020B0604020202020204" pitchFamily="34" charset="0"/>
              </a:rPr>
            </a:br>
            <a:r>
              <a:rPr lang="en-GB" sz="1400" dirty="0">
                <a:solidFill>
                  <a:srgbClr val="33008E"/>
                </a:solidFill>
                <a:latin typeface="Arial" panose="020B0604020202020204" pitchFamily="34" charset="0"/>
                <a:cs typeface="Arial" panose="020B0604020202020204" pitchFamily="34" charset="0"/>
              </a:rPr>
              <a:t>experience</a:t>
            </a:r>
          </a:p>
        </p:txBody>
      </p:sp>
      <p:sp>
        <p:nvSpPr>
          <p:cNvPr id="46" name="ZoneTexte 45">
            <a:extLst>
              <a:ext uri="{FF2B5EF4-FFF2-40B4-BE49-F238E27FC236}">
                <a16:creationId xmlns:a16="http://schemas.microsoft.com/office/drawing/2014/main" id="{DB2AFA20-DBC1-4C69-B7FB-D99F466DE162}"/>
              </a:ext>
            </a:extLst>
          </p:cNvPr>
          <p:cNvSpPr txBox="1"/>
          <p:nvPr/>
        </p:nvSpPr>
        <p:spPr>
          <a:xfrm>
            <a:off x="5018566" y="1371208"/>
            <a:ext cx="4108924" cy="327782"/>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1800" b="0" i="0" u="none" strike="noStrike" cap="none" normalizeH="0" baseline="0" noProof="0" dirty="0">
                <a:ln>
                  <a:noFill/>
                </a:ln>
                <a:solidFill>
                  <a:srgbClr val="573EEF"/>
                </a:solidFill>
                <a:uLnTx/>
                <a:uFillTx/>
                <a:latin typeface="Arial" panose="020B0604020202020204" pitchFamily="34" charset="0"/>
                <a:cs typeface="Arial" panose="020B0604020202020204" pitchFamily="34" charset="0"/>
              </a:rPr>
              <a:t>At 31 December 2021</a:t>
            </a:r>
          </a:p>
        </p:txBody>
      </p:sp>
      <p:cxnSp>
        <p:nvCxnSpPr>
          <p:cNvPr id="47" name="Connecteur droit 46">
            <a:extLst>
              <a:ext uri="{FF2B5EF4-FFF2-40B4-BE49-F238E27FC236}">
                <a16:creationId xmlns:a16="http://schemas.microsoft.com/office/drawing/2014/main" id="{848A5A22-E60E-4869-88CF-448E19C80CFB}"/>
              </a:ext>
            </a:extLst>
          </p:cNvPr>
          <p:cNvCxnSpPr>
            <a:cxnSpLocks/>
          </p:cNvCxnSpPr>
          <p:nvPr/>
        </p:nvCxnSpPr>
        <p:spPr>
          <a:xfrm>
            <a:off x="5112112" y="1718789"/>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8" name="ZoneTexte 47">
            <a:extLst>
              <a:ext uri="{FF2B5EF4-FFF2-40B4-BE49-F238E27FC236}">
                <a16:creationId xmlns:a16="http://schemas.microsoft.com/office/drawing/2014/main" id="{1C1D4859-956B-497E-9D71-3EE9E4151EAA}"/>
              </a:ext>
            </a:extLst>
          </p:cNvPr>
          <p:cNvSpPr txBox="1"/>
          <p:nvPr/>
        </p:nvSpPr>
        <p:spPr>
          <a:xfrm>
            <a:off x="5721226" y="3754664"/>
            <a:ext cx="224097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cap="none" normalizeH="0" baseline="0" noProof="0" dirty="0">
                <a:ln>
                  <a:noFill/>
                </a:ln>
                <a:solidFill>
                  <a:srgbClr val="33008E"/>
                </a:solidFill>
                <a:uLnTx/>
                <a:uFillTx/>
                <a:latin typeface="Arial Black" panose="020B0A04020102020204" pitchFamily="34" charset="0"/>
                <a:cs typeface="Arial" panose="020B0604020202020204" pitchFamily="34" charset="0"/>
              </a:rPr>
              <a:t>7m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33008E"/>
                </a:solidFill>
                <a:latin typeface="Arial" panose="020B0604020202020204" pitchFamily="34" charset="0"/>
                <a:cs typeface="Arial" panose="020B0604020202020204" pitchFamily="34" charset="0"/>
              </a:rPr>
              <a:t>technology assets under management</a:t>
            </a:r>
          </a:p>
        </p:txBody>
      </p:sp>
      <p:grpSp>
        <p:nvGrpSpPr>
          <p:cNvPr id="49" name="Group 111">
            <a:extLst>
              <a:ext uri="{FF2B5EF4-FFF2-40B4-BE49-F238E27FC236}">
                <a16:creationId xmlns:a16="http://schemas.microsoft.com/office/drawing/2014/main" id="{6EB21513-F8C5-49E9-9C24-BFA5DFE14D23}"/>
              </a:ext>
            </a:extLst>
          </p:cNvPr>
          <p:cNvGrpSpPr>
            <a:grpSpLocks noChangeAspect="1"/>
          </p:cNvGrpSpPr>
          <p:nvPr/>
        </p:nvGrpSpPr>
        <p:grpSpPr bwMode="auto">
          <a:xfrm>
            <a:off x="5003751" y="3807427"/>
            <a:ext cx="600772" cy="489795"/>
            <a:chOff x="7398" y="4089"/>
            <a:chExt cx="563" cy="459"/>
          </a:xfrm>
          <a:solidFill>
            <a:schemeClr val="tx2"/>
          </a:solidFill>
        </p:grpSpPr>
        <p:sp>
          <p:nvSpPr>
            <p:cNvPr id="50" name="Freeform 112">
              <a:extLst>
                <a:ext uri="{FF2B5EF4-FFF2-40B4-BE49-F238E27FC236}">
                  <a16:creationId xmlns:a16="http://schemas.microsoft.com/office/drawing/2014/main" id="{43B731F6-5F8A-435B-AE0F-BA516BA79483}"/>
                </a:ext>
              </a:extLst>
            </p:cNvPr>
            <p:cNvSpPr>
              <a:spLocks noEditPoints="1"/>
            </p:cNvSpPr>
            <p:nvPr/>
          </p:nvSpPr>
          <p:spPr bwMode="auto">
            <a:xfrm>
              <a:off x="7398" y="4089"/>
              <a:ext cx="346" cy="459"/>
            </a:xfrm>
            <a:custGeom>
              <a:avLst/>
              <a:gdLst>
                <a:gd name="T0" fmla="*/ 114 w 128"/>
                <a:gd name="T1" fmla="*/ 6 h 169"/>
                <a:gd name="T2" fmla="*/ 122 w 128"/>
                <a:gd name="T3" fmla="*/ 14 h 169"/>
                <a:gd name="T4" fmla="*/ 122 w 128"/>
                <a:gd name="T5" fmla="*/ 156 h 169"/>
                <a:gd name="T6" fmla="*/ 114 w 128"/>
                <a:gd name="T7" fmla="*/ 163 h 169"/>
                <a:gd name="T8" fmla="*/ 14 w 128"/>
                <a:gd name="T9" fmla="*/ 163 h 169"/>
                <a:gd name="T10" fmla="*/ 6 w 128"/>
                <a:gd name="T11" fmla="*/ 156 h 169"/>
                <a:gd name="T12" fmla="*/ 6 w 128"/>
                <a:gd name="T13" fmla="*/ 14 h 169"/>
                <a:gd name="T14" fmla="*/ 14 w 128"/>
                <a:gd name="T15" fmla="*/ 6 h 169"/>
                <a:gd name="T16" fmla="*/ 114 w 128"/>
                <a:gd name="T17" fmla="*/ 6 h 169"/>
                <a:gd name="T18" fmla="*/ 114 w 128"/>
                <a:gd name="T19" fmla="*/ 0 h 169"/>
                <a:gd name="T20" fmla="*/ 14 w 128"/>
                <a:gd name="T21" fmla="*/ 0 h 169"/>
                <a:gd name="T22" fmla="*/ 0 w 128"/>
                <a:gd name="T23" fmla="*/ 14 h 169"/>
                <a:gd name="T24" fmla="*/ 0 w 128"/>
                <a:gd name="T25" fmla="*/ 156 h 169"/>
                <a:gd name="T26" fmla="*/ 14 w 128"/>
                <a:gd name="T27" fmla="*/ 169 h 169"/>
                <a:gd name="T28" fmla="*/ 114 w 128"/>
                <a:gd name="T29" fmla="*/ 169 h 169"/>
                <a:gd name="T30" fmla="*/ 128 w 128"/>
                <a:gd name="T31" fmla="*/ 156 h 169"/>
                <a:gd name="T32" fmla="*/ 128 w 128"/>
                <a:gd name="T33" fmla="*/ 14 h 169"/>
                <a:gd name="T34" fmla="*/ 114 w 128"/>
                <a:gd name="T35"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8" h="169">
                  <a:moveTo>
                    <a:pt x="114" y="6"/>
                  </a:moveTo>
                  <a:cubicBezTo>
                    <a:pt x="118" y="6"/>
                    <a:pt x="122" y="10"/>
                    <a:pt x="122" y="14"/>
                  </a:cubicBezTo>
                  <a:cubicBezTo>
                    <a:pt x="122" y="156"/>
                    <a:pt x="122" y="156"/>
                    <a:pt x="122" y="156"/>
                  </a:cubicBezTo>
                  <a:cubicBezTo>
                    <a:pt x="122" y="160"/>
                    <a:pt x="118" y="163"/>
                    <a:pt x="114" y="163"/>
                  </a:cubicBezTo>
                  <a:cubicBezTo>
                    <a:pt x="14" y="163"/>
                    <a:pt x="14" y="163"/>
                    <a:pt x="14" y="163"/>
                  </a:cubicBezTo>
                  <a:cubicBezTo>
                    <a:pt x="10" y="163"/>
                    <a:pt x="6" y="160"/>
                    <a:pt x="6" y="156"/>
                  </a:cubicBezTo>
                  <a:cubicBezTo>
                    <a:pt x="6" y="14"/>
                    <a:pt x="6" y="14"/>
                    <a:pt x="6" y="14"/>
                  </a:cubicBezTo>
                  <a:cubicBezTo>
                    <a:pt x="6" y="10"/>
                    <a:pt x="10" y="6"/>
                    <a:pt x="14" y="6"/>
                  </a:cubicBezTo>
                  <a:cubicBezTo>
                    <a:pt x="114" y="6"/>
                    <a:pt x="114" y="6"/>
                    <a:pt x="114" y="6"/>
                  </a:cubicBezTo>
                  <a:moveTo>
                    <a:pt x="114" y="0"/>
                  </a:moveTo>
                  <a:cubicBezTo>
                    <a:pt x="14" y="0"/>
                    <a:pt x="14" y="0"/>
                    <a:pt x="14" y="0"/>
                  </a:cubicBezTo>
                  <a:cubicBezTo>
                    <a:pt x="6" y="0"/>
                    <a:pt x="0" y="6"/>
                    <a:pt x="0" y="14"/>
                  </a:cubicBezTo>
                  <a:cubicBezTo>
                    <a:pt x="0" y="156"/>
                    <a:pt x="0" y="156"/>
                    <a:pt x="0" y="156"/>
                  </a:cubicBezTo>
                  <a:cubicBezTo>
                    <a:pt x="0" y="163"/>
                    <a:pt x="6" y="169"/>
                    <a:pt x="14" y="169"/>
                  </a:cubicBezTo>
                  <a:cubicBezTo>
                    <a:pt x="114" y="169"/>
                    <a:pt x="114" y="169"/>
                    <a:pt x="114" y="169"/>
                  </a:cubicBezTo>
                  <a:cubicBezTo>
                    <a:pt x="121" y="169"/>
                    <a:pt x="128" y="163"/>
                    <a:pt x="128" y="156"/>
                  </a:cubicBezTo>
                  <a:cubicBezTo>
                    <a:pt x="128" y="14"/>
                    <a:pt x="128" y="14"/>
                    <a:pt x="128" y="14"/>
                  </a:cubicBezTo>
                  <a:cubicBezTo>
                    <a:pt x="128" y="6"/>
                    <a:pt x="122" y="0"/>
                    <a:pt x="1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1" name="Freeform 113">
              <a:extLst>
                <a:ext uri="{FF2B5EF4-FFF2-40B4-BE49-F238E27FC236}">
                  <a16:creationId xmlns:a16="http://schemas.microsoft.com/office/drawing/2014/main" id="{63D74C6E-1B64-456B-B2AB-39B0B22E39DA}"/>
                </a:ext>
              </a:extLst>
            </p:cNvPr>
            <p:cNvSpPr>
              <a:spLocks noEditPoints="1"/>
            </p:cNvSpPr>
            <p:nvPr/>
          </p:nvSpPr>
          <p:spPr bwMode="auto">
            <a:xfrm>
              <a:off x="7552" y="4480"/>
              <a:ext cx="38" cy="38"/>
            </a:xfrm>
            <a:custGeom>
              <a:avLst/>
              <a:gdLst>
                <a:gd name="T0" fmla="*/ 7 w 14"/>
                <a:gd name="T1" fmla="*/ 9 h 14"/>
                <a:gd name="T2" fmla="*/ 5 w 14"/>
                <a:gd name="T3" fmla="*/ 7 h 14"/>
                <a:gd name="T4" fmla="*/ 7 w 14"/>
                <a:gd name="T5" fmla="*/ 5 h 14"/>
                <a:gd name="T6" fmla="*/ 9 w 14"/>
                <a:gd name="T7" fmla="*/ 7 h 14"/>
                <a:gd name="T8" fmla="*/ 7 w 14"/>
                <a:gd name="T9" fmla="*/ 9 h 14"/>
                <a:gd name="T10" fmla="*/ 7 w 14"/>
                <a:gd name="T11" fmla="*/ 0 h 14"/>
                <a:gd name="T12" fmla="*/ 0 w 14"/>
                <a:gd name="T13" fmla="*/ 7 h 14"/>
                <a:gd name="T14" fmla="*/ 7 w 14"/>
                <a:gd name="T15" fmla="*/ 14 h 14"/>
                <a:gd name="T16" fmla="*/ 14 w 14"/>
                <a:gd name="T17" fmla="*/ 7 h 14"/>
                <a:gd name="T18" fmla="*/ 7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9"/>
                  </a:moveTo>
                  <a:cubicBezTo>
                    <a:pt x="6" y="9"/>
                    <a:pt x="5" y="8"/>
                    <a:pt x="5" y="7"/>
                  </a:cubicBezTo>
                  <a:cubicBezTo>
                    <a:pt x="5" y="6"/>
                    <a:pt x="6" y="5"/>
                    <a:pt x="7" y="5"/>
                  </a:cubicBezTo>
                  <a:cubicBezTo>
                    <a:pt x="8" y="5"/>
                    <a:pt x="9" y="6"/>
                    <a:pt x="9" y="7"/>
                  </a:cubicBezTo>
                  <a:cubicBezTo>
                    <a:pt x="9" y="8"/>
                    <a:pt x="8" y="9"/>
                    <a:pt x="7" y="9"/>
                  </a:cubicBezTo>
                  <a:moveTo>
                    <a:pt x="7" y="0"/>
                  </a:moveTo>
                  <a:cubicBezTo>
                    <a:pt x="3" y="0"/>
                    <a:pt x="0" y="3"/>
                    <a:pt x="0" y="7"/>
                  </a:cubicBezTo>
                  <a:cubicBezTo>
                    <a:pt x="0" y="11"/>
                    <a:pt x="3" y="14"/>
                    <a:pt x="7" y="14"/>
                  </a:cubicBezTo>
                  <a:cubicBezTo>
                    <a:pt x="11" y="14"/>
                    <a:pt x="14" y="11"/>
                    <a:pt x="14" y="7"/>
                  </a:cubicBezTo>
                  <a:cubicBezTo>
                    <a:pt x="14" y="3"/>
                    <a:pt x="11"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2" name="Freeform 114">
              <a:extLst>
                <a:ext uri="{FF2B5EF4-FFF2-40B4-BE49-F238E27FC236}">
                  <a16:creationId xmlns:a16="http://schemas.microsoft.com/office/drawing/2014/main" id="{5ADC6069-5CD0-484F-B613-D862AD8F2C0D}"/>
                </a:ext>
              </a:extLst>
            </p:cNvPr>
            <p:cNvSpPr>
              <a:spLocks/>
            </p:cNvSpPr>
            <p:nvPr/>
          </p:nvSpPr>
          <p:spPr bwMode="auto">
            <a:xfrm>
              <a:off x="7549" y="4122"/>
              <a:ext cx="44" cy="14"/>
            </a:xfrm>
            <a:custGeom>
              <a:avLst/>
              <a:gdLst>
                <a:gd name="T0" fmla="*/ 2 w 16"/>
                <a:gd name="T1" fmla="*/ 5 h 5"/>
                <a:gd name="T2" fmla="*/ 14 w 16"/>
                <a:gd name="T3" fmla="*/ 5 h 5"/>
                <a:gd name="T4" fmla="*/ 16 w 16"/>
                <a:gd name="T5" fmla="*/ 3 h 5"/>
                <a:gd name="T6" fmla="*/ 14 w 16"/>
                <a:gd name="T7" fmla="*/ 0 h 5"/>
                <a:gd name="T8" fmla="*/ 2 w 16"/>
                <a:gd name="T9" fmla="*/ 0 h 5"/>
                <a:gd name="T10" fmla="*/ 0 w 16"/>
                <a:gd name="T11" fmla="*/ 3 h 5"/>
                <a:gd name="T12" fmla="*/ 2 w 16"/>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 h="5">
                  <a:moveTo>
                    <a:pt x="2" y="5"/>
                  </a:moveTo>
                  <a:cubicBezTo>
                    <a:pt x="14" y="5"/>
                    <a:pt x="14" y="5"/>
                    <a:pt x="14" y="5"/>
                  </a:cubicBezTo>
                  <a:cubicBezTo>
                    <a:pt x="15" y="5"/>
                    <a:pt x="16" y="4"/>
                    <a:pt x="16" y="3"/>
                  </a:cubicBezTo>
                  <a:cubicBezTo>
                    <a:pt x="16" y="1"/>
                    <a:pt x="15" y="0"/>
                    <a:pt x="14" y="0"/>
                  </a:cubicBezTo>
                  <a:cubicBezTo>
                    <a:pt x="2" y="0"/>
                    <a:pt x="2" y="0"/>
                    <a:pt x="2" y="0"/>
                  </a:cubicBezTo>
                  <a:cubicBezTo>
                    <a:pt x="1" y="0"/>
                    <a:pt x="0" y="1"/>
                    <a:pt x="0" y="3"/>
                  </a:cubicBezTo>
                  <a:cubicBezTo>
                    <a:pt x="0" y="4"/>
                    <a:pt x="1" y="5"/>
                    <a:pt x="2"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3" name="Freeform 115">
              <a:extLst>
                <a:ext uri="{FF2B5EF4-FFF2-40B4-BE49-F238E27FC236}">
                  <a16:creationId xmlns:a16="http://schemas.microsoft.com/office/drawing/2014/main" id="{F5317C55-4C40-4C75-8FF6-C565E46FEB28}"/>
                </a:ext>
              </a:extLst>
            </p:cNvPr>
            <p:cNvSpPr>
              <a:spLocks noEditPoints="1"/>
            </p:cNvSpPr>
            <p:nvPr/>
          </p:nvSpPr>
          <p:spPr bwMode="auto">
            <a:xfrm>
              <a:off x="7430" y="4144"/>
              <a:ext cx="282" cy="334"/>
            </a:xfrm>
            <a:custGeom>
              <a:avLst/>
              <a:gdLst>
                <a:gd name="T0" fmla="*/ 98 w 104"/>
                <a:gd name="T1" fmla="*/ 123 h 123"/>
                <a:gd name="T2" fmla="*/ 6 w 104"/>
                <a:gd name="T3" fmla="*/ 123 h 123"/>
                <a:gd name="T4" fmla="*/ 0 w 104"/>
                <a:gd name="T5" fmla="*/ 117 h 123"/>
                <a:gd name="T6" fmla="*/ 0 w 104"/>
                <a:gd name="T7" fmla="*/ 115 h 123"/>
                <a:gd name="T8" fmla="*/ 0 w 104"/>
                <a:gd name="T9" fmla="*/ 6 h 123"/>
                <a:gd name="T10" fmla="*/ 6 w 104"/>
                <a:gd name="T11" fmla="*/ 0 h 123"/>
                <a:gd name="T12" fmla="*/ 98 w 104"/>
                <a:gd name="T13" fmla="*/ 0 h 123"/>
                <a:gd name="T14" fmla="*/ 104 w 104"/>
                <a:gd name="T15" fmla="*/ 6 h 123"/>
                <a:gd name="T16" fmla="*/ 104 w 104"/>
                <a:gd name="T17" fmla="*/ 116 h 123"/>
                <a:gd name="T18" fmla="*/ 104 w 104"/>
                <a:gd name="T19" fmla="*/ 116 h 123"/>
                <a:gd name="T20" fmla="*/ 98 w 104"/>
                <a:gd name="T21" fmla="*/ 123 h 123"/>
                <a:gd name="T22" fmla="*/ 6 w 104"/>
                <a:gd name="T23" fmla="*/ 117 h 123"/>
                <a:gd name="T24" fmla="*/ 6 w 104"/>
                <a:gd name="T25" fmla="*/ 117 h 123"/>
                <a:gd name="T26" fmla="*/ 98 w 104"/>
                <a:gd name="T27" fmla="*/ 117 h 123"/>
                <a:gd name="T28" fmla="*/ 98 w 104"/>
                <a:gd name="T29" fmla="*/ 116 h 123"/>
                <a:gd name="T30" fmla="*/ 98 w 104"/>
                <a:gd name="T31" fmla="*/ 116 h 123"/>
                <a:gd name="T32" fmla="*/ 98 w 104"/>
                <a:gd name="T33" fmla="*/ 116 h 123"/>
                <a:gd name="T34" fmla="*/ 98 w 104"/>
                <a:gd name="T35" fmla="*/ 6 h 123"/>
                <a:gd name="T36" fmla="*/ 98 w 104"/>
                <a:gd name="T37" fmla="*/ 6 h 123"/>
                <a:gd name="T38" fmla="*/ 6 w 104"/>
                <a:gd name="T39" fmla="*/ 6 h 123"/>
                <a:gd name="T40" fmla="*/ 6 w 104"/>
                <a:gd name="T41" fmla="*/ 6 h 123"/>
                <a:gd name="T42" fmla="*/ 6 w 104"/>
                <a:gd name="T43" fmla="*/ 11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4" h="123">
                  <a:moveTo>
                    <a:pt x="98" y="123"/>
                  </a:moveTo>
                  <a:cubicBezTo>
                    <a:pt x="6" y="123"/>
                    <a:pt x="6" y="123"/>
                    <a:pt x="6" y="123"/>
                  </a:cubicBezTo>
                  <a:cubicBezTo>
                    <a:pt x="3" y="123"/>
                    <a:pt x="0" y="120"/>
                    <a:pt x="0" y="117"/>
                  </a:cubicBezTo>
                  <a:cubicBezTo>
                    <a:pt x="0" y="116"/>
                    <a:pt x="0" y="116"/>
                    <a:pt x="0" y="115"/>
                  </a:cubicBezTo>
                  <a:cubicBezTo>
                    <a:pt x="0" y="6"/>
                    <a:pt x="0" y="6"/>
                    <a:pt x="0" y="6"/>
                  </a:cubicBezTo>
                  <a:cubicBezTo>
                    <a:pt x="0" y="3"/>
                    <a:pt x="2" y="0"/>
                    <a:pt x="6" y="0"/>
                  </a:cubicBezTo>
                  <a:cubicBezTo>
                    <a:pt x="98" y="0"/>
                    <a:pt x="98" y="0"/>
                    <a:pt x="98" y="0"/>
                  </a:cubicBezTo>
                  <a:cubicBezTo>
                    <a:pt x="101" y="0"/>
                    <a:pt x="104" y="3"/>
                    <a:pt x="104" y="6"/>
                  </a:cubicBezTo>
                  <a:cubicBezTo>
                    <a:pt x="104" y="116"/>
                    <a:pt x="104" y="116"/>
                    <a:pt x="104" y="116"/>
                  </a:cubicBezTo>
                  <a:cubicBezTo>
                    <a:pt x="104" y="116"/>
                    <a:pt x="104" y="116"/>
                    <a:pt x="104" y="116"/>
                  </a:cubicBezTo>
                  <a:cubicBezTo>
                    <a:pt x="104" y="120"/>
                    <a:pt x="101" y="123"/>
                    <a:pt x="98" y="123"/>
                  </a:cubicBezTo>
                  <a:close/>
                  <a:moveTo>
                    <a:pt x="6" y="117"/>
                  </a:moveTo>
                  <a:cubicBezTo>
                    <a:pt x="6" y="117"/>
                    <a:pt x="6" y="117"/>
                    <a:pt x="6" y="117"/>
                  </a:cubicBezTo>
                  <a:cubicBezTo>
                    <a:pt x="98" y="117"/>
                    <a:pt x="98" y="117"/>
                    <a:pt x="98" y="117"/>
                  </a:cubicBezTo>
                  <a:cubicBezTo>
                    <a:pt x="98" y="117"/>
                    <a:pt x="98" y="117"/>
                    <a:pt x="98" y="116"/>
                  </a:cubicBezTo>
                  <a:cubicBezTo>
                    <a:pt x="98" y="116"/>
                    <a:pt x="98" y="116"/>
                    <a:pt x="98" y="116"/>
                  </a:cubicBezTo>
                  <a:cubicBezTo>
                    <a:pt x="98" y="116"/>
                    <a:pt x="98" y="116"/>
                    <a:pt x="98" y="116"/>
                  </a:cubicBezTo>
                  <a:cubicBezTo>
                    <a:pt x="98" y="6"/>
                    <a:pt x="98" y="6"/>
                    <a:pt x="98" y="6"/>
                  </a:cubicBezTo>
                  <a:cubicBezTo>
                    <a:pt x="98" y="6"/>
                    <a:pt x="98" y="6"/>
                    <a:pt x="98" y="6"/>
                  </a:cubicBezTo>
                  <a:cubicBezTo>
                    <a:pt x="6" y="6"/>
                    <a:pt x="6" y="6"/>
                    <a:pt x="6" y="6"/>
                  </a:cubicBezTo>
                  <a:cubicBezTo>
                    <a:pt x="6" y="6"/>
                    <a:pt x="6" y="6"/>
                    <a:pt x="6" y="6"/>
                  </a:cubicBezTo>
                  <a:lnTo>
                    <a:pt x="6"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4" name="Freeform 116">
              <a:extLst>
                <a:ext uri="{FF2B5EF4-FFF2-40B4-BE49-F238E27FC236}">
                  <a16:creationId xmlns:a16="http://schemas.microsoft.com/office/drawing/2014/main" id="{40265245-7D1C-46D9-8F9A-7D08EF6C9320}"/>
                </a:ext>
              </a:extLst>
            </p:cNvPr>
            <p:cNvSpPr>
              <a:spLocks/>
            </p:cNvSpPr>
            <p:nvPr/>
          </p:nvSpPr>
          <p:spPr bwMode="auto">
            <a:xfrm>
              <a:off x="7847" y="4494"/>
              <a:ext cx="24" cy="24"/>
            </a:xfrm>
            <a:custGeom>
              <a:avLst/>
              <a:gdLst>
                <a:gd name="T0" fmla="*/ 5 w 9"/>
                <a:gd name="T1" fmla="*/ 0 h 9"/>
                <a:gd name="T2" fmla="*/ 2 w 9"/>
                <a:gd name="T3" fmla="*/ 1 h 9"/>
                <a:gd name="T4" fmla="*/ 1 w 9"/>
                <a:gd name="T5" fmla="*/ 2 h 9"/>
                <a:gd name="T6" fmla="*/ 1 w 9"/>
                <a:gd name="T7" fmla="*/ 3 h 9"/>
                <a:gd name="T8" fmla="*/ 0 w 9"/>
                <a:gd name="T9" fmla="*/ 3 h 9"/>
                <a:gd name="T10" fmla="*/ 0 w 9"/>
                <a:gd name="T11" fmla="*/ 4 h 9"/>
                <a:gd name="T12" fmla="*/ 2 w 9"/>
                <a:gd name="T13" fmla="*/ 7 h 9"/>
                <a:gd name="T14" fmla="*/ 5 w 9"/>
                <a:gd name="T15" fmla="*/ 9 h 9"/>
                <a:gd name="T16" fmla="*/ 8 w 9"/>
                <a:gd name="T17" fmla="*/ 7 h 9"/>
                <a:gd name="T18" fmla="*/ 9 w 9"/>
                <a:gd name="T19" fmla="*/ 4 h 9"/>
                <a:gd name="T20" fmla="*/ 8 w 9"/>
                <a:gd name="T21" fmla="*/ 1 h 9"/>
                <a:gd name="T22" fmla="*/ 5 w 9"/>
                <a:gd name="T23"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9">
                  <a:moveTo>
                    <a:pt x="5" y="0"/>
                  </a:moveTo>
                  <a:cubicBezTo>
                    <a:pt x="4" y="0"/>
                    <a:pt x="2" y="0"/>
                    <a:pt x="2" y="1"/>
                  </a:cubicBezTo>
                  <a:cubicBezTo>
                    <a:pt x="1" y="1"/>
                    <a:pt x="1" y="2"/>
                    <a:pt x="1" y="2"/>
                  </a:cubicBezTo>
                  <a:cubicBezTo>
                    <a:pt x="1" y="2"/>
                    <a:pt x="1" y="2"/>
                    <a:pt x="1" y="3"/>
                  </a:cubicBezTo>
                  <a:cubicBezTo>
                    <a:pt x="1" y="3"/>
                    <a:pt x="0" y="3"/>
                    <a:pt x="0" y="3"/>
                  </a:cubicBezTo>
                  <a:cubicBezTo>
                    <a:pt x="0" y="4"/>
                    <a:pt x="0" y="4"/>
                    <a:pt x="0" y="4"/>
                  </a:cubicBezTo>
                  <a:cubicBezTo>
                    <a:pt x="0" y="6"/>
                    <a:pt x="1" y="7"/>
                    <a:pt x="2" y="7"/>
                  </a:cubicBezTo>
                  <a:cubicBezTo>
                    <a:pt x="2" y="8"/>
                    <a:pt x="4" y="9"/>
                    <a:pt x="5" y="9"/>
                  </a:cubicBezTo>
                  <a:cubicBezTo>
                    <a:pt x="6" y="9"/>
                    <a:pt x="7" y="8"/>
                    <a:pt x="8" y="7"/>
                  </a:cubicBezTo>
                  <a:cubicBezTo>
                    <a:pt x="9" y="7"/>
                    <a:pt x="9" y="6"/>
                    <a:pt x="9" y="4"/>
                  </a:cubicBezTo>
                  <a:cubicBezTo>
                    <a:pt x="9" y="3"/>
                    <a:pt x="9" y="2"/>
                    <a:pt x="8" y="1"/>
                  </a:cubicBezTo>
                  <a:cubicBezTo>
                    <a:pt x="7" y="0"/>
                    <a:pt x="6"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5" name="Freeform 117">
              <a:extLst>
                <a:ext uri="{FF2B5EF4-FFF2-40B4-BE49-F238E27FC236}">
                  <a16:creationId xmlns:a16="http://schemas.microsoft.com/office/drawing/2014/main" id="{AA22A1BF-89B5-499C-AFE7-16642535854B}"/>
                </a:ext>
              </a:extLst>
            </p:cNvPr>
            <p:cNvSpPr>
              <a:spLocks noEditPoints="1"/>
            </p:cNvSpPr>
            <p:nvPr/>
          </p:nvSpPr>
          <p:spPr bwMode="auto">
            <a:xfrm>
              <a:off x="7788" y="4258"/>
              <a:ext cx="146" cy="225"/>
            </a:xfrm>
            <a:custGeom>
              <a:avLst/>
              <a:gdLst>
                <a:gd name="T0" fmla="*/ 48 w 54"/>
                <a:gd name="T1" fmla="*/ 5 h 83"/>
                <a:gd name="T2" fmla="*/ 48 w 54"/>
                <a:gd name="T3" fmla="*/ 77 h 83"/>
                <a:gd name="T4" fmla="*/ 5 w 54"/>
                <a:gd name="T5" fmla="*/ 77 h 83"/>
                <a:gd name="T6" fmla="*/ 5 w 54"/>
                <a:gd name="T7" fmla="*/ 5 h 83"/>
                <a:gd name="T8" fmla="*/ 48 w 54"/>
                <a:gd name="T9" fmla="*/ 5 h 83"/>
                <a:gd name="T10" fmla="*/ 50 w 54"/>
                <a:gd name="T11" fmla="*/ 0 h 83"/>
                <a:gd name="T12" fmla="*/ 3 w 54"/>
                <a:gd name="T13" fmla="*/ 0 h 83"/>
                <a:gd name="T14" fmla="*/ 0 w 54"/>
                <a:gd name="T15" fmla="*/ 3 h 83"/>
                <a:gd name="T16" fmla="*/ 0 w 54"/>
                <a:gd name="T17" fmla="*/ 80 h 83"/>
                <a:gd name="T18" fmla="*/ 3 w 54"/>
                <a:gd name="T19" fmla="*/ 83 h 83"/>
                <a:gd name="T20" fmla="*/ 50 w 54"/>
                <a:gd name="T21" fmla="*/ 83 h 83"/>
                <a:gd name="T22" fmla="*/ 54 w 54"/>
                <a:gd name="T23" fmla="*/ 80 h 83"/>
                <a:gd name="T24" fmla="*/ 54 w 54"/>
                <a:gd name="T25" fmla="*/ 3 h 83"/>
                <a:gd name="T26" fmla="*/ 50 w 54"/>
                <a:gd name="T27"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83">
                  <a:moveTo>
                    <a:pt x="48" y="5"/>
                  </a:moveTo>
                  <a:cubicBezTo>
                    <a:pt x="48" y="77"/>
                    <a:pt x="48" y="77"/>
                    <a:pt x="48" y="77"/>
                  </a:cubicBezTo>
                  <a:cubicBezTo>
                    <a:pt x="5" y="77"/>
                    <a:pt x="5" y="77"/>
                    <a:pt x="5" y="77"/>
                  </a:cubicBezTo>
                  <a:cubicBezTo>
                    <a:pt x="5" y="5"/>
                    <a:pt x="5" y="5"/>
                    <a:pt x="5" y="5"/>
                  </a:cubicBezTo>
                  <a:cubicBezTo>
                    <a:pt x="48" y="5"/>
                    <a:pt x="48" y="5"/>
                    <a:pt x="48" y="5"/>
                  </a:cubicBezTo>
                  <a:moveTo>
                    <a:pt x="50" y="0"/>
                  </a:moveTo>
                  <a:cubicBezTo>
                    <a:pt x="3" y="0"/>
                    <a:pt x="3" y="0"/>
                    <a:pt x="3" y="0"/>
                  </a:cubicBezTo>
                  <a:cubicBezTo>
                    <a:pt x="1" y="0"/>
                    <a:pt x="0" y="1"/>
                    <a:pt x="0" y="3"/>
                  </a:cubicBezTo>
                  <a:cubicBezTo>
                    <a:pt x="0" y="80"/>
                    <a:pt x="0" y="80"/>
                    <a:pt x="0" y="80"/>
                  </a:cubicBezTo>
                  <a:cubicBezTo>
                    <a:pt x="0" y="82"/>
                    <a:pt x="1" y="83"/>
                    <a:pt x="3" y="83"/>
                  </a:cubicBezTo>
                  <a:cubicBezTo>
                    <a:pt x="50" y="83"/>
                    <a:pt x="50" y="83"/>
                    <a:pt x="50" y="83"/>
                  </a:cubicBezTo>
                  <a:cubicBezTo>
                    <a:pt x="52" y="83"/>
                    <a:pt x="54" y="82"/>
                    <a:pt x="54" y="80"/>
                  </a:cubicBezTo>
                  <a:cubicBezTo>
                    <a:pt x="54" y="3"/>
                    <a:pt x="54" y="3"/>
                    <a:pt x="54" y="3"/>
                  </a:cubicBezTo>
                  <a:cubicBezTo>
                    <a:pt x="54" y="1"/>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6" name="Freeform 118">
              <a:extLst>
                <a:ext uri="{FF2B5EF4-FFF2-40B4-BE49-F238E27FC236}">
                  <a16:creationId xmlns:a16="http://schemas.microsoft.com/office/drawing/2014/main" id="{DFC3B8AB-6F67-46D8-B4F1-DBA5B8410C48}"/>
                </a:ext>
              </a:extLst>
            </p:cNvPr>
            <p:cNvSpPr>
              <a:spLocks/>
            </p:cNvSpPr>
            <p:nvPr/>
          </p:nvSpPr>
          <p:spPr bwMode="auto">
            <a:xfrm>
              <a:off x="7828" y="4233"/>
              <a:ext cx="16" cy="19"/>
            </a:xfrm>
            <a:custGeom>
              <a:avLst/>
              <a:gdLst>
                <a:gd name="T0" fmla="*/ 3 w 6"/>
                <a:gd name="T1" fmla="*/ 0 h 7"/>
                <a:gd name="T2" fmla="*/ 1 w 6"/>
                <a:gd name="T3" fmla="*/ 1 h 7"/>
                <a:gd name="T4" fmla="*/ 1 w 6"/>
                <a:gd name="T5" fmla="*/ 2 h 7"/>
                <a:gd name="T6" fmla="*/ 0 w 6"/>
                <a:gd name="T7" fmla="*/ 2 h 7"/>
                <a:gd name="T8" fmla="*/ 0 w 6"/>
                <a:gd name="T9" fmla="*/ 3 h 7"/>
                <a:gd name="T10" fmla="*/ 0 w 6"/>
                <a:gd name="T11" fmla="*/ 4 h 7"/>
                <a:gd name="T12" fmla="*/ 1 w 6"/>
                <a:gd name="T13" fmla="*/ 6 h 7"/>
                <a:gd name="T14" fmla="*/ 3 w 6"/>
                <a:gd name="T15" fmla="*/ 7 h 7"/>
                <a:gd name="T16" fmla="*/ 6 w 6"/>
                <a:gd name="T17" fmla="*/ 6 h 7"/>
                <a:gd name="T18" fmla="*/ 6 w 6"/>
                <a:gd name="T19" fmla="*/ 4 h 7"/>
                <a:gd name="T20" fmla="*/ 6 w 6"/>
                <a:gd name="T21" fmla="*/ 1 h 7"/>
                <a:gd name="T22" fmla="*/ 3 w 6"/>
                <a:gd name="T2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7">
                  <a:moveTo>
                    <a:pt x="3" y="0"/>
                  </a:moveTo>
                  <a:cubicBezTo>
                    <a:pt x="2" y="0"/>
                    <a:pt x="2" y="1"/>
                    <a:pt x="1" y="1"/>
                  </a:cubicBezTo>
                  <a:cubicBezTo>
                    <a:pt x="1" y="1"/>
                    <a:pt x="1" y="2"/>
                    <a:pt x="1" y="2"/>
                  </a:cubicBezTo>
                  <a:cubicBezTo>
                    <a:pt x="0" y="2"/>
                    <a:pt x="0" y="2"/>
                    <a:pt x="0" y="2"/>
                  </a:cubicBezTo>
                  <a:cubicBezTo>
                    <a:pt x="0" y="3"/>
                    <a:pt x="0" y="3"/>
                    <a:pt x="0" y="3"/>
                  </a:cubicBezTo>
                  <a:cubicBezTo>
                    <a:pt x="0" y="3"/>
                    <a:pt x="0" y="3"/>
                    <a:pt x="0" y="4"/>
                  </a:cubicBezTo>
                  <a:cubicBezTo>
                    <a:pt x="0" y="4"/>
                    <a:pt x="0" y="5"/>
                    <a:pt x="1" y="6"/>
                  </a:cubicBezTo>
                  <a:cubicBezTo>
                    <a:pt x="2" y="6"/>
                    <a:pt x="2" y="7"/>
                    <a:pt x="3" y="7"/>
                  </a:cubicBezTo>
                  <a:cubicBezTo>
                    <a:pt x="4" y="7"/>
                    <a:pt x="5" y="6"/>
                    <a:pt x="6" y="6"/>
                  </a:cubicBezTo>
                  <a:cubicBezTo>
                    <a:pt x="6" y="5"/>
                    <a:pt x="6" y="4"/>
                    <a:pt x="6" y="4"/>
                  </a:cubicBezTo>
                  <a:cubicBezTo>
                    <a:pt x="6" y="3"/>
                    <a:pt x="6" y="2"/>
                    <a:pt x="6" y="1"/>
                  </a:cubicBezTo>
                  <a:cubicBezTo>
                    <a:pt x="5"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7" name="Freeform 119">
              <a:extLst>
                <a:ext uri="{FF2B5EF4-FFF2-40B4-BE49-F238E27FC236}">
                  <a16:creationId xmlns:a16="http://schemas.microsoft.com/office/drawing/2014/main" id="{733088DB-7483-4F8A-A66E-912A116C129B}"/>
                </a:ext>
              </a:extLst>
            </p:cNvPr>
            <p:cNvSpPr>
              <a:spLocks/>
            </p:cNvSpPr>
            <p:nvPr/>
          </p:nvSpPr>
          <p:spPr bwMode="auto">
            <a:xfrm>
              <a:off x="7858" y="4239"/>
              <a:ext cx="35" cy="11"/>
            </a:xfrm>
            <a:custGeom>
              <a:avLst/>
              <a:gdLst>
                <a:gd name="T0" fmla="*/ 2 w 13"/>
                <a:gd name="T1" fmla="*/ 4 h 4"/>
                <a:gd name="T2" fmla="*/ 11 w 13"/>
                <a:gd name="T3" fmla="*/ 4 h 4"/>
                <a:gd name="T4" fmla="*/ 13 w 13"/>
                <a:gd name="T5" fmla="*/ 2 h 4"/>
                <a:gd name="T6" fmla="*/ 11 w 13"/>
                <a:gd name="T7" fmla="*/ 0 h 4"/>
                <a:gd name="T8" fmla="*/ 2 w 13"/>
                <a:gd name="T9" fmla="*/ 0 h 4"/>
                <a:gd name="T10" fmla="*/ 0 w 13"/>
                <a:gd name="T11" fmla="*/ 2 h 4"/>
                <a:gd name="T12" fmla="*/ 2 w 13"/>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3" h="4">
                  <a:moveTo>
                    <a:pt x="2" y="4"/>
                  </a:moveTo>
                  <a:cubicBezTo>
                    <a:pt x="11" y="4"/>
                    <a:pt x="11" y="4"/>
                    <a:pt x="11" y="4"/>
                  </a:cubicBezTo>
                  <a:cubicBezTo>
                    <a:pt x="12" y="4"/>
                    <a:pt x="13" y="3"/>
                    <a:pt x="13" y="2"/>
                  </a:cubicBezTo>
                  <a:cubicBezTo>
                    <a:pt x="13" y="0"/>
                    <a:pt x="12" y="0"/>
                    <a:pt x="11" y="0"/>
                  </a:cubicBezTo>
                  <a:cubicBezTo>
                    <a:pt x="2" y="0"/>
                    <a:pt x="2" y="0"/>
                    <a:pt x="2" y="0"/>
                  </a:cubicBezTo>
                  <a:cubicBezTo>
                    <a:pt x="1" y="0"/>
                    <a:pt x="0" y="0"/>
                    <a:pt x="0" y="2"/>
                  </a:cubicBezTo>
                  <a:cubicBezTo>
                    <a:pt x="0" y="3"/>
                    <a:pt x="1" y="4"/>
                    <a:pt x="2"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8" name="Freeform 120">
              <a:extLst>
                <a:ext uri="{FF2B5EF4-FFF2-40B4-BE49-F238E27FC236}">
                  <a16:creationId xmlns:a16="http://schemas.microsoft.com/office/drawing/2014/main" id="{6EA1B2D1-ACE5-4E0A-9D8E-4899F8C0E62E}"/>
                </a:ext>
              </a:extLst>
            </p:cNvPr>
            <p:cNvSpPr>
              <a:spLocks noEditPoints="1"/>
            </p:cNvSpPr>
            <p:nvPr/>
          </p:nvSpPr>
          <p:spPr bwMode="auto">
            <a:xfrm>
              <a:off x="7758" y="4209"/>
              <a:ext cx="203" cy="336"/>
            </a:xfrm>
            <a:custGeom>
              <a:avLst/>
              <a:gdLst>
                <a:gd name="T0" fmla="*/ 66 w 75"/>
                <a:gd name="T1" fmla="*/ 5 h 124"/>
                <a:gd name="T2" fmla="*/ 70 w 75"/>
                <a:gd name="T3" fmla="*/ 9 h 124"/>
                <a:gd name="T4" fmla="*/ 70 w 75"/>
                <a:gd name="T5" fmla="*/ 115 h 124"/>
                <a:gd name="T6" fmla="*/ 66 w 75"/>
                <a:gd name="T7" fmla="*/ 118 h 124"/>
                <a:gd name="T8" fmla="*/ 9 w 75"/>
                <a:gd name="T9" fmla="*/ 118 h 124"/>
                <a:gd name="T10" fmla="*/ 6 w 75"/>
                <a:gd name="T11" fmla="*/ 115 h 124"/>
                <a:gd name="T12" fmla="*/ 6 w 75"/>
                <a:gd name="T13" fmla="*/ 9 h 124"/>
                <a:gd name="T14" fmla="*/ 9 w 75"/>
                <a:gd name="T15" fmla="*/ 5 h 124"/>
                <a:gd name="T16" fmla="*/ 66 w 75"/>
                <a:gd name="T17" fmla="*/ 5 h 124"/>
                <a:gd name="T18" fmla="*/ 66 w 75"/>
                <a:gd name="T19" fmla="*/ 0 h 124"/>
                <a:gd name="T20" fmla="*/ 9 w 75"/>
                <a:gd name="T21" fmla="*/ 0 h 124"/>
                <a:gd name="T22" fmla="*/ 0 w 75"/>
                <a:gd name="T23" fmla="*/ 9 h 124"/>
                <a:gd name="T24" fmla="*/ 0 w 75"/>
                <a:gd name="T25" fmla="*/ 115 h 124"/>
                <a:gd name="T26" fmla="*/ 9 w 75"/>
                <a:gd name="T27" fmla="*/ 124 h 124"/>
                <a:gd name="T28" fmla="*/ 66 w 75"/>
                <a:gd name="T29" fmla="*/ 124 h 124"/>
                <a:gd name="T30" fmla="*/ 75 w 75"/>
                <a:gd name="T31" fmla="*/ 115 h 124"/>
                <a:gd name="T32" fmla="*/ 75 w 75"/>
                <a:gd name="T33" fmla="*/ 9 h 124"/>
                <a:gd name="T34" fmla="*/ 66 w 75"/>
                <a:gd name="T3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5" h="124">
                  <a:moveTo>
                    <a:pt x="66" y="5"/>
                  </a:moveTo>
                  <a:cubicBezTo>
                    <a:pt x="68" y="5"/>
                    <a:pt x="70" y="7"/>
                    <a:pt x="70" y="9"/>
                  </a:cubicBezTo>
                  <a:cubicBezTo>
                    <a:pt x="70" y="115"/>
                    <a:pt x="70" y="115"/>
                    <a:pt x="70" y="115"/>
                  </a:cubicBezTo>
                  <a:cubicBezTo>
                    <a:pt x="70" y="117"/>
                    <a:pt x="68" y="118"/>
                    <a:pt x="66" y="118"/>
                  </a:cubicBezTo>
                  <a:cubicBezTo>
                    <a:pt x="9" y="118"/>
                    <a:pt x="9" y="118"/>
                    <a:pt x="9" y="118"/>
                  </a:cubicBezTo>
                  <a:cubicBezTo>
                    <a:pt x="8" y="118"/>
                    <a:pt x="6" y="117"/>
                    <a:pt x="6" y="115"/>
                  </a:cubicBezTo>
                  <a:cubicBezTo>
                    <a:pt x="6" y="9"/>
                    <a:pt x="6" y="9"/>
                    <a:pt x="6" y="9"/>
                  </a:cubicBezTo>
                  <a:cubicBezTo>
                    <a:pt x="6" y="7"/>
                    <a:pt x="8" y="5"/>
                    <a:pt x="9" y="5"/>
                  </a:cubicBezTo>
                  <a:cubicBezTo>
                    <a:pt x="66" y="5"/>
                    <a:pt x="66" y="5"/>
                    <a:pt x="66" y="5"/>
                  </a:cubicBezTo>
                  <a:moveTo>
                    <a:pt x="66" y="0"/>
                  </a:moveTo>
                  <a:cubicBezTo>
                    <a:pt x="9" y="0"/>
                    <a:pt x="9" y="0"/>
                    <a:pt x="9" y="0"/>
                  </a:cubicBezTo>
                  <a:cubicBezTo>
                    <a:pt x="4" y="0"/>
                    <a:pt x="0" y="4"/>
                    <a:pt x="0" y="9"/>
                  </a:cubicBezTo>
                  <a:cubicBezTo>
                    <a:pt x="0" y="115"/>
                    <a:pt x="0" y="115"/>
                    <a:pt x="0" y="115"/>
                  </a:cubicBezTo>
                  <a:cubicBezTo>
                    <a:pt x="0" y="120"/>
                    <a:pt x="4" y="124"/>
                    <a:pt x="9" y="124"/>
                  </a:cubicBezTo>
                  <a:cubicBezTo>
                    <a:pt x="66" y="124"/>
                    <a:pt x="66" y="124"/>
                    <a:pt x="66" y="124"/>
                  </a:cubicBezTo>
                  <a:cubicBezTo>
                    <a:pt x="71" y="124"/>
                    <a:pt x="75" y="120"/>
                    <a:pt x="75" y="115"/>
                  </a:cubicBezTo>
                  <a:cubicBezTo>
                    <a:pt x="75" y="9"/>
                    <a:pt x="75" y="9"/>
                    <a:pt x="75" y="9"/>
                  </a:cubicBezTo>
                  <a:cubicBezTo>
                    <a:pt x="75" y="4"/>
                    <a:pt x="71"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grpSp>
      <p:grpSp>
        <p:nvGrpSpPr>
          <p:cNvPr id="59" name="Group 16">
            <a:extLst>
              <a:ext uri="{FF2B5EF4-FFF2-40B4-BE49-F238E27FC236}">
                <a16:creationId xmlns:a16="http://schemas.microsoft.com/office/drawing/2014/main" id="{D82DA35D-E00B-45FA-B803-ED06DB0B3320}"/>
              </a:ext>
            </a:extLst>
          </p:cNvPr>
          <p:cNvGrpSpPr>
            <a:grpSpLocks noChangeAspect="1"/>
          </p:cNvGrpSpPr>
          <p:nvPr/>
        </p:nvGrpSpPr>
        <p:grpSpPr bwMode="auto">
          <a:xfrm>
            <a:off x="8915931" y="2365808"/>
            <a:ext cx="625874" cy="343158"/>
            <a:chOff x="7357" y="4144"/>
            <a:chExt cx="642" cy="352"/>
          </a:xfrm>
          <a:solidFill>
            <a:schemeClr val="tx2"/>
          </a:solidFill>
        </p:grpSpPr>
        <p:sp>
          <p:nvSpPr>
            <p:cNvPr id="60" name="Freeform 17">
              <a:extLst>
                <a:ext uri="{FF2B5EF4-FFF2-40B4-BE49-F238E27FC236}">
                  <a16:creationId xmlns:a16="http://schemas.microsoft.com/office/drawing/2014/main" id="{24882CDE-6624-4060-8884-1AB07C6306A5}"/>
                </a:ext>
              </a:extLst>
            </p:cNvPr>
            <p:cNvSpPr>
              <a:spLocks noEditPoints="1"/>
            </p:cNvSpPr>
            <p:nvPr/>
          </p:nvSpPr>
          <p:spPr bwMode="auto">
            <a:xfrm>
              <a:off x="7584" y="4193"/>
              <a:ext cx="191" cy="249"/>
            </a:xfrm>
            <a:custGeom>
              <a:avLst/>
              <a:gdLst>
                <a:gd name="T0" fmla="*/ 52 w 71"/>
                <a:gd name="T1" fmla="*/ 50 h 91"/>
                <a:gd name="T2" fmla="*/ 18 w 71"/>
                <a:gd name="T3" fmla="*/ 50 h 91"/>
                <a:gd name="T4" fmla="*/ 0 w 71"/>
                <a:gd name="T5" fmla="*/ 68 h 91"/>
                <a:gd name="T6" fmla="*/ 0 w 71"/>
                <a:gd name="T7" fmla="*/ 91 h 91"/>
                <a:gd name="T8" fmla="*/ 71 w 71"/>
                <a:gd name="T9" fmla="*/ 91 h 91"/>
                <a:gd name="T10" fmla="*/ 71 w 71"/>
                <a:gd name="T11" fmla="*/ 68 h 91"/>
                <a:gd name="T12" fmla="*/ 52 w 71"/>
                <a:gd name="T13" fmla="*/ 50 h 91"/>
                <a:gd name="T14" fmla="*/ 13 w 71"/>
                <a:gd name="T15" fmla="*/ 21 h 91"/>
                <a:gd name="T16" fmla="*/ 34 w 71"/>
                <a:gd name="T17" fmla="*/ 0 h 91"/>
                <a:gd name="T18" fmla="*/ 55 w 71"/>
                <a:gd name="T19" fmla="*/ 21 h 91"/>
                <a:gd name="T20" fmla="*/ 34 w 71"/>
                <a:gd name="T21" fmla="*/ 42 h 91"/>
                <a:gd name="T22" fmla="*/ 13 w 71"/>
                <a:gd name="T23" fmla="*/ 2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91">
                  <a:moveTo>
                    <a:pt x="52" y="50"/>
                  </a:moveTo>
                  <a:cubicBezTo>
                    <a:pt x="18" y="50"/>
                    <a:pt x="18" y="50"/>
                    <a:pt x="18" y="50"/>
                  </a:cubicBezTo>
                  <a:cubicBezTo>
                    <a:pt x="8" y="50"/>
                    <a:pt x="0" y="58"/>
                    <a:pt x="0" y="68"/>
                  </a:cubicBezTo>
                  <a:cubicBezTo>
                    <a:pt x="0" y="91"/>
                    <a:pt x="0" y="91"/>
                    <a:pt x="0" y="91"/>
                  </a:cubicBezTo>
                  <a:cubicBezTo>
                    <a:pt x="71" y="91"/>
                    <a:pt x="71" y="91"/>
                    <a:pt x="71" y="91"/>
                  </a:cubicBezTo>
                  <a:cubicBezTo>
                    <a:pt x="71" y="68"/>
                    <a:pt x="71" y="68"/>
                    <a:pt x="71" y="68"/>
                  </a:cubicBezTo>
                  <a:cubicBezTo>
                    <a:pt x="71" y="58"/>
                    <a:pt x="62" y="50"/>
                    <a:pt x="52" y="50"/>
                  </a:cubicBezTo>
                  <a:moveTo>
                    <a:pt x="13" y="21"/>
                  </a:moveTo>
                  <a:cubicBezTo>
                    <a:pt x="13" y="9"/>
                    <a:pt x="22" y="0"/>
                    <a:pt x="34" y="0"/>
                  </a:cubicBezTo>
                  <a:cubicBezTo>
                    <a:pt x="46" y="0"/>
                    <a:pt x="55" y="9"/>
                    <a:pt x="55" y="21"/>
                  </a:cubicBezTo>
                  <a:cubicBezTo>
                    <a:pt x="55" y="33"/>
                    <a:pt x="46" y="42"/>
                    <a:pt x="34" y="42"/>
                  </a:cubicBezTo>
                  <a:cubicBezTo>
                    <a:pt x="22" y="42"/>
                    <a:pt x="13" y="33"/>
                    <a:pt x="13"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sp>
          <p:nvSpPr>
            <p:cNvPr id="61" name="Freeform 18">
              <a:extLst>
                <a:ext uri="{FF2B5EF4-FFF2-40B4-BE49-F238E27FC236}">
                  <a16:creationId xmlns:a16="http://schemas.microsoft.com/office/drawing/2014/main" id="{1B57242B-DAB7-4EA4-A4B9-8DF73D26E430}"/>
                </a:ext>
              </a:extLst>
            </p:cNvPr>
            <p:cNvSpPr>
              <a:spLocks noEditPoints="1"/>
            </p:cNvSpPr>
            <p:nvPr/>
          </p:nvSpPr>
          <p:spPr bwMode="auto">
            <a:xfrm>
              <a:off x="7805" y="4144"/>
              <a:ext cx="143" cy="142"/>
            </a:xfrm>
            <a:custGeom>
              <a:avLst/>
              <a:gdLst>
                <a:gd name="T0" fmla="*/ 27 w 53"/>
                <a:gd name="T1" fmla="*/ 52 h 52"/>
                <a:gd name="T2" fmla="*/ 26 w 53"/>
                <a:gd name="T3" fmla="*/ 52 h 52"/>
                <a:gd name="T4" fmla="*/ 0 w 53"/>
                <a:gd name="T5" fmla="*/ 26 h 52"/>
                <a:gd name="T6" fmla="*/ 27 w 53"/>
                <a:gd name="T7" fmla="*/ 0 h 52"/>
                <a:gd name="T8" fmla="*/ 27 w 53"/>
                <a:gd name="T9" fmla="*/ 0 h 52"/>
                <a:gd name="T10" fmla="*/ 45 w 53"/>
                <a:gd name="T11" fmla="*/ 8 h 52"/>
                <a:gd name="T12" fmla="*/ 53 w 53"/>
                <a:gd name="T13" fmla="*/ 26 h 52"/>
                <a:gd name="T14" fmla="*/ 45 w 53"/>
                <a:gd name="T15" fmla="*/ 45 h 52"/>
                <a:gd name="T16" fmla="*/ 27 w 53"/>
                <a:gd name="T17" fmla="*/ 52 h 52"/>
                <a:gd name="T18" fmla="*/ 27 w 53"/>
                <a:gd name="T19" fmla="*/ 6 h 52"/>
                <a:gd name="T20" fmla="*/ 6 w 53"/>
                <a:gd name="T21" fmla="*/ 26 h 52"/>
                <a:gd name="T22" fmla="*/ 26 w 53"/>
                <a:gd name="T23" fmla="*/ 46 h 52"/>
                <a:gd name="T24" fmla="*/ 27 w 53"/>
                <a:gd name="T25" fmla="*/ 46 h 52"/>
                <a:gd name="T26" fmla="*/ 41 w 53"/>
                <a:gd name="T27" fmla="*/ 41 h 52"/>
                <a:gd name="T28" fmla="*/ 47 w 53"/>
                <a:gd name="T29" fmla="*/ 26 h 52"/>
                <a:gd name="T30" fmla="*/ 41 w 53"/>
                <a:gd name="T31" fmla="*/ 12 h 52"/>
                <a:gd name="T32" fmla="*/ 27 w 53"/>
                <a:gd name="T33" fmla="*/ 6 h 52"/>
                <a:gd name="T34" fmla="*/ 27 w 53"/>
                <a:gd name="T35" fmla="*/ 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52">
                  <a:moveTo>
                    <a:pt x="27" y="52"/>
                  </a:moveTo>
                  <a:cubicBezTo>
                    <a:pt x="26" y="52"/>
                    <a:pt x="26" y="52"/>
                    <a:pt x="26" y="52"/>
                  </a:cubicBezTo>
                  <a:cubicBezTo>
                    <a:pt x="12" y="52"/>
                    <a:pt x="0" y="41"/>
                    <a:pt x="0" y="26"/>
                  </a:cubicBezTo>
                  <a:cubicBezTo>
                    <a:pt x="0" y="12"/>
                    <a:pt x="12" y="0"/>
                    <a:pt x="27" y="0"/>
                  </a:cubicBezTo>
                  <a:cubicBezTo>
                    <a:pt x="27" y="0"/>
                    <a:pt x="27" y="0"/>
                    <a:pt x="27" y="0"/>
                  </a:cubicBezTo>
                  <a:cubicBezTo>
                    <a:pt x="34" y="0"/>
                    <a:pt x="40" y="3"/>
                    <a:pt x="45" y="8"/>
                  </a:cubicBezTo>
                  <a:cubicBezTo>
                    <a:pt x="50" y="13"/>
                    <a:pt x="53" y="19"/>
                    <a:pt x="53" y="26"/>
                  </a:cubicBezTo>
                  <a:cubicBezTo>
                    <a:pt x="53" y="33"/>
                    <a:pt x="50" y="40"/>
                    <a:pt x="45" y="45"/>
                  </a:cubicBezTo>
                  <a:cubicBezTo>
                    <a:pt x="40" y="50"/>
                    <a:pt x="33" y="52"/>
                    <a:pt x="27" y="52"/>
                  </a:cubicBezTo>
                  <a:close/>
                  <a:moveTo>
                    <a:pt x="27" y="6"/>
                  </a:moveTo>
                  <a:cubicBezTo>
                    <a:pt x="15" y="6"/>
                    <a:pt x="6" y="15"/>
                    <a:pt x="6" y="26"/>
                  </a:cubicBezTo>
                  <a:cubicBezTo>
                    <a:pt x="6" y="37"/>
                    <a:pt x="15" y="46"/>
                    <a:pt x="26" y="46"/>
                  </a:cubicBezTo>
                  <a:cubicBezTo>
                    <a:pt x="26" y="46"/>
                    <a:pt x="27" y="46"/>
                    <a:pt x="27" y="46"/>
                  </a:cubicBezTo>
                  <a:cubicBezTo>
                    <a:pt x="32" y="46"/>
                    <a:pt x="37" y="44"/>
                    <a:pt x="41" y="41"/>
                  </a:cubicBezTo>
                  <a:cubicBezTo>
                    <a:pt x="45" y="37"/>
                    <a:pt x="47" y="32"/>
                    <a:pt x="47" y="26"/>
                  </a:cubicBezTo>
                  <a:cubicBezTo>
                    <a:pt x="47" y="21"/>
                    <a:pt x="45" y="16"/>
                    <a:pt x="41" y="12"/>
                  </a:cubicBezTo>
                  <a:cubicBezTo>
                    <a:pt x="37" y="8"/>
                    <a:pt x="32" y="6"/>
                    <a:pt x="27" y="6"/>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sp>
          <p:nvSpPr>
            <p:cNvPr id="62" name="Freeform 19">
              <a:extLst>
                <a:ext uri="{FF2B5EF4-FFF2-40B4-BE49-F238E27FC236}">
                  <a16:creationId xmlns:a16="http://schemas.microsoft.com/office/drawing/2014/main" id="{3AD57B7F-DE58-458F-B4C8-A07A5A49FDC8}"/>
                </a:ext>
              </a:extLst>
            </p:cNvPr>
            <p:cNvSpPr>
              <a:spLocks noEditPoints="1"/>
            </p:cNvSpPr>
            <p:nvPr/>
          </p:nvSpPr>
          <p:spPr bwMode="auto">
            <a:xfrm>
              <a:off x="7759" y="4308"/>
              <a:ext cx="240" cy="188"/>
            </a:xfrm>
            <a:custGeom>
              <a:avLst/>
              <a:gdLst>
                <a:gd name="T0" fmla="*/ 88 w 89"/>
                <a:gd name="T1" fmla="*/ 69 h 69"/>
                <a:gd name="T2" fmla="*/ 0 w 89"/>
                <a:gd name="T3" fmla="*/ 67 h 69"/>
                <a:gd name="T4" fmla="*/ 0 w 89"/>
                <a:gd name="T5" fmla="*/ 22 h 69"/>
                <a:gd name="T6" fmla="*/ 24 w 89"/>
                <a:gd name="T7" fmla="*/ 0 h 69"/>
                <a:gd name="T8" fmla="*/ 67 w 89"/>
                <a:gd name="T9" fmla="*/ 1 h 69"/>
                <a:gd name="T10" fmla="*/ 89 w 89"/>
                <a:gd name="T11" fmla="*/ 24 h 69"/>
                <a:gd name="T12" fmla="*/ 88 w 89"/>
                <a:gd name="T13" fmla="*/ 69 h 69"/>
                <a:gd name="T14" fmla="*/ 6 w 89"/>
                <a:gd name="T15" fmla="*/ 61 h 69"/>
                <a:gd name="T16" fmla="*/ 83 w 89"/>
                <a:gd name="T17" fmla="*/ 62 h 69"/>
                <a:gd name="T18" fmla="*/ 83 w 89"/>
                <a:gd name="T19" fmla="*/ 23 h 69"/>
                <a:gd name="T20" fmla="*/ 67 w 89"/>
                <a:gd name="T21" fmla="*/ 7 h 69"/>
                <a:gd name="T22" fmla="*/ 23 w 89"/>
                <a:gd name="T23" fmla="*/ 6 h 69"/>
                <a:gd name="T24" fmla="*/ 23 w 89"/>
                <a:gd name="T25" fmla="*/ 6 h 69"/>
                <a:gd name="T26" fmla="*/ 6 w 89"/>
                <a:gd name="T27" fmla="*/ 22 h 69"/>
                <a:gd name="T28" fmla="*/ 6 w 89"/>
                <a:gd name="T29"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69">
                  <a:moveTo>
                    <a:pt x="88" y="69"/>
                  </a:moveTo>
                  <a:cubicBezTo>
                    <a:pt x="0" y="67"/>
                    <a:pt x="0" y="67"/>
                    <a:pt x="0" y="67"/>
                  </a:cubicBezTo>
                  <a:cubicBezTo>
                    <a:pt x="0" y="22"/>
                    <a:pt x="0" y="22"/>
                    <a:pt x="0" y="22"/>
                  </a:cubicBezTo>
                  <a:cubicBezTo>
                    <a:pt x="1" y="10"/>
                    <a:pt x="11" y="0"/>
                    <a:pt x="24" y="0"/>
                  </a:cubicBezTo>
                  <a:cubicBezTo>
                    <a:pt x="67" y="1"/>
                    <a:pt x="67" y="1"/>
                    <a:pt x="67" y="1"/>
                  </a:cubicBezTo>
                  <a:cubicBezTo>
                    <a:pt x="79" y="1"/>
                    <a:pt x="89" y="11"/>
                    <a:pt x="89" y="24"/>
                  </a:cubicBezTo>
                  <a:lnTo>
                    <a:pt x="88" y="69"/>
                  </a:lnTo>
                  <a:close/>
                  <a:moveTo>
                    <a:pt x="6" y="61"/>
                  </a:moveTo>
                  <a:cubicBezTo>
                    <a:pt x="83" y="62"/>
                    <a:pt x="83" y="62"/>
                    <a:pt x="83" y="62"/>
                  </a:cubicBezTo>
                  <a:cubicBezTo>
                    <a:pt x="83" y="23"/>
                    <a:pt x="83" y="23"/>
                    <a:pt x="83" y="23"/>
                  </a:cubicBezTo>
                  <a:cubicBezTo>
                    <a:pt x="83" y="14"/>
                    <a:pt x="76" y="7"/>
                    <a:pt x="67" y="7"/>
                  </a:cubicBezTo>
                  <a:cubicBezTo>
                    <a:pt x="23" y="6"/>
                    <a:pt x="23" y="6"/>
                    <a:pt x="23" y="6"/>
                  </a:cubicBezTo>
                  <a:cubicBezTo>
                    <a:pt x="23" y="6"/>
                    <a:pt x="23" y="6"/>
                    <a:pt x="23" y="6"/>
                  </a:cubicBezTo>
                  <a:cubicBezTo>
                    <a:pt x="14" y="6"/>
                    <a:pt x="7" y="13"/>
                    <a:pt x="6" y="22"/>
                  </a:cubicBezTo>
                  <a:lnTo>
                    <a:pt x="6"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sp>
          <p:nvSpPr>
            <p:cNvPr id="63" name="Freeform 20">
              <a:extLst>
                <a:ext uri="{FF2B5EF4-FFF2-40B4-BE49-F238E27FC236}">
                  <a16:creationId xmlns:a16="http://schemas.microsoft.com/office/drawing/2014/main" id="{63A3A20E-34CA-471D-A341-F42064944A13}"/>
                </a:ext>
              </a:extLst>
            </p:cNvPr>
            <p:cNvSpPr>
              <a:spLocks noEditPoints="1"/>
            </p:cNvSpPr>
            <p:nvPr/>
          </p:nvSpPr>
          <p:spPr bwMode="auto">
            <a:xfrm>
              <a:off x="7405" y="4144"/>
              <a:ext cx="141" cy="142"/>
            </a:xfrm>
            <a:custGeom>
              <a:avLst/>
              <a:gdLst>
                <a:gd name="T0" fmla="*/ 26 w 52"/>
                <a:gd name="T1" fmla="*/ 52 h 52"/>
                <a:gd name="T2" fmla="*/ 26 w 52"/>
                <a:gd name="T3" fmla="*/ 52 h 52"/>
                <a:gd name="T4" fmla="*/ 0 w 52"/>
                <a:gd name="T5" fmla="*/ 26 h 52"/>
                <a:gd name="T6" fmla="*/ 26 w 52"/>
                <a:gd name="T7" fmla="*/ 0 h 52"/>
                <a:gd name="T8" fmla="*/ 26 w 52"/>
                <a:gd name="T9" fmla="*/ 0 h 52"/>
                <a:gd name="T10" fmla="*/ 26 w 52"/>
                <a:gd name="T11" fmla="*/ 0 h 52"/>
                <a:gd name="T12" fmla="*/ 52 w 52"/>
                <a:gd name="T13" fmla="*/ 26 h 52"/>
                <a:gd name="T14" fmla="*/ 26 w 52"/>
                <a:gd name="T15" fmla="*/ 52 h 52"/>
                <a:gd name="T16" fmla="*/ 26 w 52"/>
                <a:gd name="T17" fmla="*/ 6 h 52"/>
                <a:gd name="T18" fmla="*/ 6 w 52"/>
                <a:gd name="T19" fmla="*/ 26 h 52"/>
                <a:gd name="T20" fmla="*/ 26 w 52"/>
                <a:gd name="T21" fmla="*/ 46 h 52"/>
                <a:gd name="T22" fmla="*/ 26 w 52"/>
                <a:gd name="T23" fmla="*/ 46 h 52"/>
                <a:gd name="T24" fmla="*/ 46 w 52"/>
                <a:gd name="T25" fmla="*/ 26 h 52"/>
                <a:gd name="T26" fmla="*/ 26 w 52"/>
                <a:gd name="T27" fmla="*/ 6 h 52"/>
                <a:gd name="T28" fmla="*/ 26 w 52"/>
                <a:gd name="T29" fmla="*/ 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 h="52">
                  <a:moveTo>
                    <a:pt x="26" y="52"/>
                  </a:moveTo>
                  <a:cubicBezTo>
                    <a:pt x="26" y="52"/>
                    <a:pt x="26" y="52"/>
                    <a:pt x="26" y="52"/>
                  </a:cubicBezTo>
                  <a:cubicBezTo>
                    <a:pt x="11" y="52"/>
                    <a:pt x="0" y="41"/>
                    <a:pt x="0" y="26"/>
                  </a:cubicBezTo>
                  <a:cubicBezTo>
                    <a:pt x="0" y="12"/>
                    <a:pt x="11" y="0"/>
                    <a:pt x="26" y="0"/>
                  </a:cubicBezTo>
                  <a:cubicBezTo>
                    <a:pt x="26" y="0"/>
                    <a:pt x="26" y="0"/>
                    <a:pt x="26" y="0"/>
                  </a:cubicBezTo>
                  <a:cubicBezTo>
                    <a:pt x="26" y="0"/>
                    <a:pt x="26" y="0"/>
                    <a:pt x="26" y="0"/>
                  </a:cubicBezTo>
                  <a:cubicBezTo>
                    <a:pt x="40" y="0"/>
                    <a:pt x="52" y="12"/>
                    <a:pt x="52" y="26"/>
                  </a:cubicBezTo>
                  <a:cubicBezTo>
                    <a:pt x="52" y="41"/>
                    <a:pt x="40" y="52"/>
                    <a:pt x="26" y="52"/>
                  </a:cubicBezTo>
                  <a:close/>
                  <a:moveTo>
                    <a:pt x="26" y="6"/>
                  </a:moveTo>
                  <a:cubicBezTo>
                    <a:pt x="15" y="6"/>
                    <a:pt x="6" y="15"/>
                    <a:pt x="6" y="26"/>
                  </a:cubicBezTo>
                  <a:cubicBezTo>
                    <a:pt x="6" y="37"/>
                    <a:pt x="15" y="46"/>
                    <a:pt x="26" y="46"/>
                  </a:cubicBezTo>
                  <a:cubicBezTo>
                    <a:pt x="26" y="46"/>
                    <a:pt x="26" y="46"/>
                    <a:pt x="26" y="46"/>
                  </a:cubicBezTo>
                  <a:cubicBezTo>
                    <a:pt x="37" y="46"/>
                    <a:pt x="46" y="37"/>
                    <a:pt x="46" y="26"/>
                  </a:cubicBezTo>
                  <a:cubicBezTo>
                    <a:pt x="46" y="15"/>
                    <a:pt x="37" y="6"/>
                    <a:pt x="26" y="6"/>
                  </a:cubicBezTo>
                  <a:cubicBezTo>
                    <a:pt x="26" y="6"/>
                    <a:pt x="26" y="6"/>
                    <a:pt x="2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sp>
          <p:nvSpPr>
            <p:cNvPr id="64" name="Freeform 21">
              <a:extLst>
                <a:ext uri="{FF2B5EF4-FFF2-40B4-BE49-F238E27FC236}">
                  <a16:creationId xmlns:a16="http://schemas.microsoft.com/office/drawing/2014/main" id="{1A43E5D3-69D2-4BFF-9320-094321539298}"/>
                </a:ext>
              </a:extLst>
            </p:cNvPr>
            <p:cNvSpPr>
              <a:spLocks noEditPoints="1"/>
            </p:cNvSpPr>
            <p:nvPr/>
          </p:nvSpPr>
          <p:spPr bwMode="auto">
            <a:xfrm>
              <a:off x="7357" y="4308"/>
              <a:ext cx="243" cy="188"/>
            </a:xfrm>
            <a:custGeom>
              <a:avLst/>
              <a:gdLst>
                <a:gd name="T0" fmla="*/ 89 w 90"/>
                <a:gd name="T1" fmla="*/ 69 h 69"/>
                <a:gd name="T2" fmla="*/ 0 w 90"/>
                <a:gd name="T3" fmla="*/ 67 h 69"/>
                <a:gd name="T4" fmla="*/ 1 w 90"/>
                <a:gd name="T5" fmla="*/ 22 h 69"/>
                <a:gd name="T6" fmla="*/ 24 w 90"/>
                <a:gd name="T7" fmla="*/ 0 h 69"/>
                <a:gd name="T8" fmla="*/ 67 w 90"/>
                <a:gd name="T9" fmla="*/ 1 h 69"/>
                <a:gd name="T10" fmla="*/ 83 w 90"/>
                <a:gd name="T11" fmla="*/ 7 h 69"/>
                <a:gd name="T12" fmla="*/ 89 w 90"/>
                <a:gd name="T13" fmla="*/ 24 h 69"/>
                <a:gd name="T14" fmla="*/ 89 w 90"/>
                <a:gd name="T15" fmla="*/ 69 h 69"/>
                <a:gd name="T16" fmla="*/ 6 w 90"/>
                <a:gd name="T17" fmla="*/ 61 h 69"/>
                <a:gd name="T18" fmla="*/ 83 w 90"/>
                <a:gd name="T19" fmla="*/ 62 h 69"/>
                <a:gd name="T20" fmla="*/ 83 w 90"/>
                <a:gd name="T21" fmla="*/ 23 h 69"/>
                <a:gd name="T22" fmla="*/ 79 w 90"/>
                <a:gd name="T23" fmla="*/ 12 h 69"/>
                <a:gd name="T24" fmla="*/ 67 w 90"/>
                <a:gd name="T25" fmla="*/ 7 h 69"/>
                <a:gd name="T26" fmla="*/ 24 w 90"/>
                <a:gd name="T27" fmla="*/ 6 h 69"/>
                <a:gd name="T28" fmla="*/ 23 w 90"/>
                <a:gd name="T29" fmla="*/ 6 h 69"/>
                <a:gd name="T30" fmla="*/ 7 w 90"/>
                <a:gd name="T31" fmla="*/ 22 h 69"/>
                <a:gd name="T32" fmla="*/ 6 w 90"/>
                <a:gd name="T33"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69">
                  <a:moveTo>
                    <a:pt x="89" y="69"/>
                  </a:moveTo>
                  <a:cubicBezTo>
                    <a:pt x="0" y="67"/>
                    <a:pt x="0" y="67"/>
                    <a:pt x="0" y="67"/>
                  </a:cubicBezTo>
                  <a:cubicBezTo>
                    <a:pt x="1" y="22"/>
                    <a:pt x="1" y="22"/>
                    <a:pt x="1" y="22"/>
                  </a:cubicBezTo>
                  <a:cubicBezTo>
                    <a:pt x="1" y="10"/>
                    <a:pt x="11" y="0"/>
                    <a:pt x="24" y="0"/>
                  </a:cubicBezTo>
                  <a:cubicBezTo>
                    <a:pt x="67" y="1"/>
                    <a:pt x="67" y="1"/>
                    <a:pt x="67" y="1"/>
                  </a:cubicBezTo>
                  <a:cubicBezTo>
                    <a:pt x="73" y="1"/>
                    <a:pt x="79" y="3"/>
                    <a:pt x="83" y="7"/>
                  </a:cubicBezTo>
                  <a:cubicBezTo>
                    <a:pt x="87" y="12"/>
                    <a:pt x="90" y="18"/>
                    <a:pt x="89" y="24"/>
                  </a:cubicBezTo>
                  <a:lnTo>
                    <a:pt x="89" y="69"/>
                  </a:lnTo>
                  <a:close/>
                  <a:moveTo>
                    <a:pt x="6" y="61"/>
                  </a:moveTo>
                  <a:cubicBezTo>
                    <a:pt x="83" y="62"/>
                    <a:pt x="83" y="62"/>
                    <a:pt x="83" y="62"/>
                  </a:cubicBezTo>
                  <a:cubicBezTo>
                    <a:pt x="83" y="23"/>
                    <a:pt x="83" y="23"/>
                    <a:pt x="83" y="23"/>
                  </a:cubicBezTo>
                  <a:cubicBezTo>
                    <a:pt x="84" y="19"/>
                    <a:pt x="82" y="15"/>
                    <a:pt x="79" y="12"/>
                  </a:cubicBezTo>
                  <a:cubicBezTo>
                    <a:pt x="76" y="8"/>
                    <a:pt x="72" y="7"/>
                    <a:pt x="67" y="7"/>
                  </a:cubicBezTo>
                  <a:cubicBezTo>
                    <a:pt x="24" y="6"/>
                    <a:pt x="24" y="6"/>
                    <a:pt x="24" y="6"/>
                  </a:cubicBezTo>
                  <a:cubicBezTo>
                    <a:pt x="24" y="6"/>
                    <a:pt x="23" y="6"/>
                    <a:pt x="23" y="6"/>
                  </a:cubicBezTo>
                  <a:cubicBezTo>
                    <a:pt x="14" y="6"/>
                    <a:pt x="7" y="13"/>
                    <a:pt x="7" y="22"/>
                  </a:cubicBezTo>
                  <a:lnTo>
                    <a:pt x="6"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grpSp>
      <p:sp>
        <p:nvSpPr>
          <p:cNvPr id="65" name="Freeform 132">
            <a:extLst>
              <a:ext uri="{FF2B5EF4-FFF2-40B4-BE49-F238E27FC236}">
                <a16:creationId xmlns:a16="http://schemas.microsoft.com/office/drawing/2014/main" id="{B1C8EB47-6D76-48EF-8EE7-57F44E5197B0}"/>
              </a:ext>
            </a:extLst>
          </p:cNvPr>
          <p:cNvSpPr>
            <a:spLocks noEditPoints="1"/>
          </p:cNvSpPr>
          <p:nvPr/>
        </p:nvSpPr>
        <p:spPr bwMode="auto">
          <a:xfrm>
            <a:off x="4972935" y="2279599"/>
            <a:ext cx="478259" cy="540844"/>
          </a:xfrm>
          <a:custGeom>
            <a:avLst/>
            <a:gdLst>
              <a:gd name="T0" fmla="*/ 69 w 189"/>
              <a:gd name="T1" fmla="*/ 214 h 214"/>
              <a:gd name="T2" fmla="*/ 69 w 189"/>
              <a:gd name="T3" fmla="*/ 208 h 214"/>
              <a:gd name="T4" fmla="*/ 106 w 189"/>
              <a:gd name="T5" fmla="*/ 184 h 214"/>
              <a:gd name="T6" fmla="*/ 31 w 189"/>
              <a:gd name="T7" fmla="*/ 154 h 214"/>
              <a:gd name="T8" fmla="*/ 31 w 189"/>
              <a:gd name="T9" fmla="*/ 8 h 214"/>
              <a:gd name="T10" fmla="*/ 35 w 189"/>
              <a:gd name="T11" fmla="*/ 12 h 214"/>
              <a:gd name="T12" fmla="*/ 35 w 189"/>
              <a:gd name="T13" fmla="*/ 150 h 214"/>
              <a:gd name="T14" fmla="*/ 108 w 189"/>
              <a:gd name="T15" fmla="*/ 178 h 214"/>
              <a:gd name="T16" fmla="*/ 181 w 189"/>
              <a:gd name="T17" fmla="*/ 150 h 214"/>
              <a:gd name="T18" fmla="*/ 112 w 189"/>
              <a:gd name="T19" fmla="*/ 184 h 214"/>
              <a:gd name="T20" fmla="*/ 148 w 189"/>
              <a:gd name="T21" fmla="*/ 208 h 214"/>
              <a:gd name="T22" fmla="*/ 148 w 189"/>
              <a:gd name="T23" fmla="*/ 214 h 214"/>
              <a:gd name="T24" fmla="*/ 23 w 189"/>
              <a:gd name="T25" fmla="*/ 81 h 214"/>
              <a:gd name="T26" fmla="*/ 92 w 189"/>
              <a:gd name="T27" fmla="*/ 1 h 214"/>
              <a:gd name="T28" fmla="*/ 112 w 189"/>
              <a:gd name="T29" fmla="*/ 0 h 214"/>
              <a:gd name="T30" fmla="*/ 168 w 189"/>
              <a:gd name="T31" fmla="*/ 136 h 214"/>
              <a:gd name="T32" fmla="*/ 166 w 189"/>
              <a:gd name="T33" fmla="*/ 138 h 214"/>
              <a:gd name="T34" fmla="*/ 163 w 189"/>
              <a:gd name="T35" fmla="*/ 140 h 214"/>
              <a:gd name="T36" fmla="*/ 141 w 189"/>
              <a:gd name="T37" fmla="*/ 155 h 214"/>
              <a:gd name="T38" fmla="*/ 129 w 189"/>
              <a:gd name="T39" fmla="*/ 159 h 214"/>
              <a:gd name="T40" fmla="*/ 80 w 189"/>
              <a:gd name="T41" fmla="*/ 10 h 214"/>
              <a:gd name="T42" fmla="*/ 106 w 189"/>
              <a:gd name="T43" fmla="*/ 156 h 214"/>
              <a:gd name="T44" fmla="*/ 128 w 189"/>
              <a:gd name="T45" fmla="*/ 153 h 214"/>
              <a:gd name="T46" fmla="*/ 128 w 189"/>
              <a:gd name="T47" fmla="*/ 153 h 214"/>
              <a:gd name="T48" fmla="*/ 128 w 189"/>
              <a:gd name="T49" fmla="*/ 147 h 214"/>
              <a:gd name="T50" fmla="*/ 115 w 189"/>
              <a:gd name="T51" fmla="*/ 137 h 214"/>
              <a:gd name="T52" fmla="*/ 112 w 189"/>
              <a:gd name="T53" fmla="*/ 136 h 214"/>
              <a:gd name="T54" fmla="*/ 119 w 189"/>
              <a:gd name="T55" fmla="*/ 106 h 214"/>
              <a:gd name="T56" fmla="*/ 122 w 189"/>
              <a:gd name="T57" fmla="*/ 106 h 214"/>
              <a:gd name="T58" fmla="*/ 141 w 189"/>
              <a:gd name="T59" fmla="*/ 115 h 214"/>
              <a:gd name="T60" fmla="*/ 166 w 189"/>
              <a:gd name="T61" fmla="*/ 129 h 214"/>
              <a:gd name="T62" fmla="*/ 128 w 189"/>
              <a:gd name="T63" fmla="*/ 9 h 214"/>
              <a:gd name="T64" fmla="*/ 98 w 189"/>
              <a:gd name="T65" fmla="*/ 65 h 214"/>
              <a:gd name="T66" fmla="*/ 67 w 189"/>
              <a:gd name="T67" fmla="*/ 47 h 214"/>
              <a:gd name="T68" fmla="*/ 75 w 189"/>
              <a:gd name="T69" fmla="*/ 29 h 214"/>
              <a:gd name="T70" fmla="*/ 82 w 189"/>
              <a:gd name="T71" fmla="*/ 18 h 214"/>
              <a:gd name="T72" fmla="*/ 134 w 189"/>
              <a:gd name="T73" fmla="*/ 147 h 214"/>
              <a:gd name="T74" fmla="*/ 161 w 189"/>
              <a:gd name="T75" fmla="*/ 133 h 214"/>
              <a:gd name="T76" fmla="*/ 135 w 189"/>
              <a:gd name="T77" fmla="*/ 119 h 214"/>
              <a:gd name="T78" fmla="*/ 135 w 189"/>
              <a:gd name="T79" fmla="*/ 118 h 214"/>
              <a:gd name="T80" fmla="*/ 123 w 189"/>
              <a:gd name="T81" fmla="*/ 112 h 214"/>
              <a:gd name="T82" fmla="*/ 112 w 189"/>
              <a:gd name="T83" fmla="*/ 121 h 214"/>
              <a:gd name="T84" fmla="*/ 117 w 189"/>
              <a:gd name="T85" fmla="*/ 131 h 214"/>
              <a:gd name="T86" fmla="*/ 134 w 189"/>
              <a:gd name="T87" fmla="*/ 145 h 214"/>
              <a:gd name="T88" fmla="*/ 88 w 189"/>
              <a:gd name="T89" fmla="*/ 18 h 214"/>
              <a:gd name="T90" fmla="*/ 79 w 189"/>
              <a:gd name="T91" fmla="*/ 33 h 214"/>
              <a:gd name="T92" fmla="*/ 73 w 189"/>
              <a:gd name="T93" fmla="*/ 46 h 214"/>
              <a:gd name="T94" fmla="*/ 98 w 189"/>
              <a:gd name="T95" fmla="*/ 59 h 214"/>
              <a:gd name="T96" fmla="*/ 120 w 189"/>
              <a:gd name="T97" fmla="*/ 33 h 214"/>
              <a:gd name="T98" fmla="*/ 87 w 189"/>
              <a:gd name="T99" fmla="*/ 10 h 214"/>
              <a:gd name="T100" fmla="*/ 85 w 189"/>
              <a:gd name="T101" fmla="*/ 18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9" h="214">
                <a:moveTo>
                  <a:pt x="148" y="214"/>
                </a:moveTo>
                <a:cubicBezTo>
                  <a:pt x="69" y="214"/>
                  <a:pt x="69" y="214"/>
                  <a:pt x="69" y="214"/>
                </a:cubicBezTo>
                <a:cubicBezTo>
                  <a:pt x="67" y="214"/>
                  <a:pt x="66" y="213"/>
                  <a:pt x="66" y="211"/>
                </a:cubicBezTo>
                <a:cubicBezTo>
                  <a:pt x="66" y="209"/>
                  <a:pt x="67" y="208"/>
                  <a:pt x="69" y="208"/>
                </a:cubicBezTo>
                <a:cubicBezTo>
                  <a:pt x="106" y="208"/>
                  <a:pt x="106" y="208"/>
                  <a:pt x="106" y="208"/>
                </a:cubicBezTo>
                <a:cubicBezTo>
                  <a:pt x="106" y="184"/>
                  <a:pt x="106" y="184"/>
                  <a:pt x="106" y="184"/>
                </a:cubicBezTo>
                <a:cubicBezTo>
                  <a:pt x="104" y="184"/>
                  <a:pt x="104" y="184"/>
                  <a:pt x="104" y="184"/>
                </a:cubicBezTo>
                <a:cubicBezTo>
                  <a:pt x="76" y="184"/>
                  <a:pt x="51" y="173"/>
                  <a:pt x="31" y="154"/>
                </a:cubicBezTo>
                <a:cubicBezTo>
                  <a:pt x="11" y="135"/>
                  <a:pt x="0" y="109"/>
                  <a:pt x="0" y="81"/>
                </a:cubicBezTo>
                <a:cubicBezTo>
                  <a:pt x="0" y="53"/>
                  <a:pt x="11" y="28"/>
                  <a:pt x="31" y="8"/>
                </a:cubicBezTo>
                <a:cubicBezTo>
                  <a:pt x="32" y="7"/>
                  <a:pt x="34" y="7"/>
                  <a:pt x="35" y="8"/>
                </a:cubicBezTo>
                <a:cubicBezTo>
                  <a:pt x="37" y="9"/>
                  <a:pt x="37" y="11"/>
                  <a:pt x="35" y="12"/>
                </a:cubicBezTo>
                <a:cubicBezTo>
                  <a:pt x="16" y="31"/>
                  <a:pt x="6" y="55"/>
                  <a:pt x="6" y="81"/>
                </a:cubicBezTo>
                <a:cubicBezTo>
                  <a:pt x="6" y="107"/>
                  <a:pt x="16" y="132"/>
                  <a:pt x="35" y="150"/>
                </a:cubicBezTo>
                <a:cubicBezTo>
                  <a:pt x="54" y="168"/>
                  <a:pt x="78" y="178"/>
                  <a:pt x="104" y="178"/>
                </a:cubicBezTo>
                <a:cubicBezTo>
                  <a:pt x="108" y="178"/>
                  <a:pt x="108" y="178"/>
                  <a:pt x="108" y="178"/>
                </a:cubicBezTo>
                <a:cubicBezTo>
                  <a:pt x="134" y="178"/>
                  <a:pt x="159" y="168"/>
                  <a:pt x="177" y="150"/>
                </a:cubicBezTo>
                <a:cubicBezTo>
                  <a:pt x="178" y="149"/>
                  <a:pt x="180" y="149"/>
                  <a:pt x="181" y="150"/>
                </a:cubicBezTo>
                <a:cubicBezTo>
                  <a:pt x="182" y="151"/>
                  <a:pt x="182" y="153"/>
                  <a:pt x="181" y="154"/>
                </a:cubicBezTo>
                <a:cubicBezTo>
                  <a:pt x="163" y="173"/>
                  <a:pt x="138" y="183"/>
                  <a:pt x="112" y="184"/>
                </a:cubicBezTo>
                <a:cubicBezTo>
                  <a:pt x="112" y="208"/>
                  <a:pt x="112" y="208"/>
                  <a:pt x="112" y="208"/>
                </a:cubicBezTo>
                <a:cubicBezTo>
                  <a:pt x="148" y="208"/>
                  <a:pt x="148" y="208"/>
                  <a:pt x="148" y="208"/>
                </a:cubicBezTo>
                <a:cubicBezTo>
                  <a:pt x="150" y="208"/>
                  <a:pt x="151" y="209"/>
                  <a:pt x="151" y="211"/>
                </a:cubicBezTo>
                <a:cubicBezTo>
                  <a:pt x="151" y="213"/>
                  <a:pt x="150" y="214"/>
                  <a:pt x="148" y="214"/>
                </a:cubicBezTo>
                <a:close/>
                <a:moveTo>
                  <a:pt x="106" y="162"/>
                </a:moveTo>
                <a:cubicBezTo>
                  <a:pt x="60" y="162"/>
                  <a:pt x="23" y="126"/>
                  <a:pt x="23" y="81"/>
                </a:cubicBezTo>
                <a:cubicBezTo>
                  <a:pt x="23" y="42"/>
                  <a:pt x="51" y="8"/>
                  <a:pt x="91" y="1"/>
                </a:cubicBezTo>
                <a:cubicBezTo>
                  <a:pt x="91" y="1"/>
                  <a:pt x="91" y="1"/>
                  <a:pt x="92" y="1"/>
                </a:cubicBezTo>
                <a:cubicBezTo>
                  <a:pt x="94" y="1"/>
                  <a:pt x="96" y="1"/>
                  <a:pt x="99" y="0"/>
                </a:cubicBezTo>
                <a:cubicBezTo>
                  <a:pt x="103" y="0"/>
                  <a:pt x="107" y="0"/>
                  <a:pt x="112" y="0"/>
                </a:cubicBezTo>
                <a:cubicBezTo>
                  <a:pt x="155" y="3"/>
                  <a:pt x="189" y="39"/>
                  <a:pt x="189" y="81"/>
                </a:cubicBezTo>
                <a:cubicBezTo>
                  <a:pt x="189" y="102"/>
                  <a:pt x="182" y="121"/>
                  <a:pt x="168" y="136"/>
                </a:cubicBezTo>
                <a:cubicBezTo>
                  <a:pt x="167" y="136"/>
                  <a:pt x="167" y="137"/>
                  <a:pt x="166" y="137"/>
                </a:cubicBezTo>
                <a:cubicBezTo>
                  <a:pt x="166" y="138"/>
                  <a:pt x="166" y="138"/>
                  <a:pt x="166" y="138"/>
                </a:cubicBezTo>
                <a:cubicBezTo>
                  <a:pt x="165" y="138"/>
                  <a:pt x="165" y="138"/>
                  <a:pt x="165" y="139"/>
                </a:cubicBezTo>
                <a:cubicBezTo>
                  <a:pt x="164" y="139"/>
                  <a:pt x="164" y="140"/>
                  <a:pt x="163" y="140"/>
                </a:cubicBezTo>
                <a:cubicBezTo>
                  <a:pt x="157" y="146"/>
                  <a:pt x="150" y="151"/>
                  <a:pt x="143" y="154"/>
                </a:cubicBezTo>
                <a:cubicBezTo>
                  <a:pt x="142" y="155"/>
                  <a:pt x="142" y="155"/>
                  <a:pt x="141" y="155"/>
                </a:cubicBezTo>
                <a:cubicBezTo>
                  <a:pt x="137" y="156"/>
                  <a:pt x="134" y="158"/>
                  <a:pt x="130" y="159"/>
                </a:cubicBezTo>
                <a:cubicBezTo>
                  <a:pt x="130" y="159"/>
                  <a:pt x="129" y="159"/>
                  <a:pt x="129" y="159"/>
                </a:cubicBezTo>
                <a:cubicBezTo>
                  <a:pt x="121" y="161"/>
                  <a:pt x="114" y="162"/>
                  <a:pt x="106" y="162"/>
                </a:cubicBezTo>
                <a:close/>
                <a:moveTo>
                  <a:pt x="80" y="10"/>
                </a:moveTo>
                <a:cubicBezTo>
                  <a:pt x="50" y="21"/>
                  <a:pt x="29" y="49"/>
                  <a:pt x="29" y="81"/>
                </a:cubicBezTo>
                <a:cubicBezTo>
                  <a:pt x="29" y="123"/>
                  <a:pt x="63" y="156"/>
                  <a:pt x="106" y="156"/>
                </a:cubicBezTo>
                <a:cubicBezTo>
                  <a:pt x="113" y="156"/>
                  <a:pt x="120" y="155"/>
                  <a:pt x="127" y="153"/>
                </a:cubicBezTo>
                <a:cubicBezTo>
                  <a:pt x="128" y="153"/>
                  <a:pt x="128" y="153"/>
                  <a:pt x="128" y="153"/>
                </a:cubicBezTo>
                <a:cubicBezTo>
                  <a:pt x="128" y="153"/>
                  <a:pt x="128" y="153"/>
                  <a:pt x="128" y="153"/>
                </a:cubicBezTo>
                <a:cubicBezTo>
                  <a:pt x="128" y="153"/>
                  <a:pt x="128" y="153"/>
                  <a:pt x="128" y="153"/>
                </a:cubicBezTo>
                <a:cubicBezTo>
                  <a:pt x="129" y="151"/>
                  <a:pt x="129" y="149"/>
                  <a:pt x="128" y="148"/>
                </a:cubicBezTo>
                <a:cubicBezTo>
                  <a:pt x="128" y="148"/>
                  <a:pt x="128" y="147"/>
                  <a:pt x="128" y="147"/>
                </a:cubicBezTo>
                <a:cubicBezTo>
                  <a:pt x="127" y="144"/>
                  <a:pt x="125" y="142"/>
                  <a:pt x="122" y="140"/>
                </a:cubicBezTo>
                <a:cubicBezTo>
                  <a:pt x="120" y="139"/>
                  <a:pt x="117" y="138"/>
                  <a:pt x="115" y="137"/>
                </a:cubicBezTo>
                <a:cubicBezTo>
                  <a:pt x="113" y="136"/>
                  <a:pt x="113" y="136"/>
                  <a:pt x="113" y="136"/>
                </a:cubicBezTo>
                <a:cubicBezTo>
                  <a:pt x="113" y="136"/>
                  <a:pt x="113" y="136"/>
                  <a:pt x="112" y="136"/>
                </a:cubicBezTo>
                <a:cubicBezTo>
                  <a:pt x="107" y="133"/>
                  <a:pt x="105" y="126"/>
                  <a:pt x="106" y="119"/>
                </a:cubicBezTo>
                <a:cubicBezTo>
                  <a:pt x="108" y="112"/>
                  <a:pt x="113" y="107"/>
                  <a:pt x="119" y="106"/>
                </a:cubicBezTo>
                <a:cubicBezTo>
                  <a:pt x="119" y="106"/>
                  <a:pt x="120" y="106"/>
                  <a:pt x="120" y="106"/>
                </a:cubicBezTo>
                <a:cubicBezTo>
                  <a:pt x="122" y="106"/>
                  <a:pt x="122" y="106"/>
                  <a:pt x="122" y="106"/>
                </a:cubicBezTo>
                <a:cubicBezTo>
                  <a:pt x="130" y="105"/>
                  <a:pt x="138" y="109"/>
                  <a:pt x="140" y="115"/>
                </a:cubicBezTo>
                <a:cubicBezTo>
                  <a:pt x="140" y="115"/>
                  <a:pt x="140" y="115"/>
                  <a:pt x="141" y="115"/>
                </a:cubicBezTo>
                <a:cubicBezTo>
                  <a:pt x="144" y="120"/>
                  <a:pt x="149" y="122"/>
                  <a:pt x="154" y="124"/>
                </a:cubicBezTo>
                <a:cubicBezTo>
                  <a:pt x="159" y="125"/>
                  <a:pt x="163" y="127"/>
                  <a:pt x="166" y="129"/>
                </a:cubicBezTo>
                <a:cubicBezTo>
                  <a:pt x="177" y="116"/>
                  <a:pt x="183" y="99"/>
                  <a:pt x="183" y="81"/>
                </a:cubicBezTo>
                <a:cubicBezTo>
                  <a:pt x="183" y="47"/>
                  <a:pt x="160" y="18"/>
                  <a:pt x="128" y="9"/>
                </a:cubicBezTo>
                <a:cubicBezTo>
                  <a:pt x="129" y="17"/>
                  <a:pt x="127" y="26"/>
                  <a:pt x="126" y="34"/>
                </a:cubicBezTo>
                <a:cubicBezTo>
                  <a:pt x="126" y="50"/>
                  <a:pt x="113" y="64"/>
                  <a:pt x="98" y="65"/>
                </a:cubicBezTo>
                <a:cubicBezTo>
                  <a:pt x="92" y="66"/>
                  <a:pt x="85" y="64"/>
                  <a:pt x="79" y="62"/>
                </a:cubicBezTo>
                <a:cubicBezTo>
                  <a:pt x="73" y="58"/>
                  <a:pt x="69" y="53"/>
                  <a:pt x="67" y="47"/>
                </a:cubicBezTo>
                <a:cubicBezTo>
                  <a:pt x="66" y="40"/>
                  <a:pt x="70" y="35"/>
                  <a:pt x="73" y="31"/>
                </a:cubicBezTo>
                <a:cubicBezTo>
                  <a:pt x="75" y="29"/>
                  <a:pt x="75" y="29"/>
                  <a:pt x="75" y="29"/>
                </a:cubicBezTo>
                <a:cubicBezTo>
                  <a:pt x="78" y="26"/>
                  <a:pt x="81" y="22"/>
                  <a:pt x="82" y="18"/>
                </a:cubicBezTo>
                <a:cubicBezTo>
                  <a:pt x="82" y="18"/>
                  <a:pt x="82" y="18"/>
                  <a:pt x="82" y="18"/>
                </a:cubicBezTo>
                <a:cubicBezTo>
                  <a:pt x="82" y="15"/>
                  <a:pt x="82" y="13"/>
                  <a:pt x="80" y="10"/>
                </a:cubicBezTo>
                <a:close/>
                <a:moveTo>
                  <a:pt x="134" y="147"/>
                </a:moveTo>
                <a:cubicBezTo>
                  <a:pt x="134" y="148"/>
                  <a:pt x="134" y="149"/>
                  <a:pt x="134" y="150"/>
                </a:cubicBezTo>
                <a:cubicBezTo>
                  <a:pt x="144" y="146"/>
                  <a:pt x="153" y="141"/>
                  <a:pt x="161" y="133"/>
                </a:cubicBezTo>
                <a:cubicBezTo>
                  <a:pt x="159" y="132"/>
                  <a:pt x="156" y="131"/>
                  <a:pt x="152" y="129"/>
                </a:cubicBezTo>
                <a:cubicBezTo>
                  <a:pt x="146" y="127"/>
                  <a:pt x="140" y="125"/>
                  <a:pt x="135" y="119"/>
                </a:cubicBezTo>
                <a:cubicBezTo>
                  <a:pt x="135" y="119"/>
                  <a:pt x="135" y="119"/>
                  <a:pt x="135" y="119"/>
                </a:cubicBezTo>
                <a:cubicBezTo>
                  <a:pt x="135" y="118"/>
                  <a:pt x="135" y="118"/>
                  <a:pt x="135" y="118"/>
                </a:cubicBezTo>
                <a:cubicBezTo>
                  <a:pt x="135" y="118"/>
                  <a:pt x="135" y="118"/>
                  <a:pt x="135" y="118"/>
                </a:cubicBezTo>
                <a:cubicBezTo>
                  <a:pt x="133" y="113"/>
                  <a:pt x="127" y="112"/>
                  <a:pt x="123" y="112"/>
                </a:cubicBezTo>
                <a:cubicBezTo>
                  <a:pt x="120" y="112"/>
                  <a:pt x="120" y="112"/>
                  <a:pt x="120" y="112"/>
                </a:cubicBezTo>
                <a:cubicBezTo>
                  <a:pt x="116" y="113"/>
                  <a:pt x="113" y="116"/>
                  <a:pt x="112" y="121"/>
                </a:cubicBezTo>
                <a:cubicBezTo>
                  <a:pt x="111" y="125"/>
                  <a:pt x="112" y="129"/>
                  <a:pt x="115" y="131"/>
                </a:cubicBezTo>
                <a:cubicBezTo>
                  <a:pt x="117" y="131"/>
                  <a:pt x="117" y="131"/>
                  <a:pt x="117" y="131"/>
                </a:cubicBezTo>
                <a:cubicBezTo>
                  <a:pt x="119" y="132"/>
                  <a:pt x="122" y="134"/>
                  <a:pt x="125" y="135"/>
                </a:cubicBezTo>
                <a:cubicBezTo>
                  <a:pt x="129" y="138"/>
                  <a:pt x="132" y="141"/>
                  <a:pt x="134" y="145"/>
                </a:cubicBezTo>
                <a:cubicBezTo>
                  <a:pt x="134" y="146"/>
                  <a:pt x="134" y="146"/>
                  <a:pt x="134" y="147"/>
                </a:cubicBezTo>
                <a:close/>
                <a:moveTo>
                  <a:pt x="88" y="18"/>
                </a:moveTo>
                <a:cubicBezTo>
                  <a:pt x="88" y="19"/>
                  <a:pt x="88" y="19"/>
                  <a:pt x="88" y="19"/>
                </a:cubicBezTo>
                <a:cubicBezTo>
                  <a:pt x="86" y="25"/>
                  <a:pt x="83" y="29"/>
                  <a:pt x="79" y="33"/>
                </a:cubicBezTo>
                <a:cubicBezTo>
                  <a:pt x="78" y="35"/>
                  <a:pt x="78" y="35"/>
                  <a:pt x="78" y="35"/>
                </a:cubicBezTo>
                <a:cubicBezTo>
                  <a:pt x="74" y="39"/>
                  <a:pt x="73" y="42"/>
                  <a:pt x="73" y="46"/>
                </a:cubicBezTo>
                <a:cubicBezTo>
                  <a:pt x="74" y="51"/>
                  <a:pt x="79" y="54"/>
                  <a:pt x="82" y="56"/>
                </a:cubicBezTo>
                <a:cubicBezTo>
                  <a:pt x="87" y="59"/>
                  <a:pt x="93" y="60"/>
                  <a:pt x="98" y="59"/>
                </a:cubicBezTo>
                <a:cubicBezTo>
                  <a:pt x="109" y="58"/>
                  <a:pt x="120" y="47"/>
                  <a:pt x="120" y="34"/>
                </a:cubicBezTo>
                <a:cubicBezTo>
                  <a:pt x="120" y="34"/>
                  <a:pt x="120" y="34"/>
                  <a:pt x="120" y="33"/>
                </a:cubicBezTo>
                <a:cubicBezTo>
                  <a:pt x="121" y="25"/>
                  <a:pt x="123" y="17"/>
                  <a:pt x="122" y="9"/>
                </a:cubicBezTo>
                <a:cubicBezTo>
                  <a:pt x="110" y="7"/>
                  <a:pt x="99" y="7"/>
                  <a:pt x="87" y="10"/>
                </a:cubicBezTo>
                <a:cubicBezTo>
                  <a:pt x="88" y="13"/>
                  <a:pt x="88" y="16"/>
                  <a:pt x="88" y="18"/>
                </a:cubicBezTo>
                <a:close/>
                <a:moveTo>
                  <a:pt x="85" y="18"/>
                </a:moveTo>
                <a:cubicBezTo>
                  <a:pt x="85" y="18"/>
                  <a:pt x="85" y="18"/>
                  <a:pt x="85" y="18"/>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GB" sz="2000"/>
          </a:p>
        </p:txBody>
      </p:sp>
      <p:pic>
        <p:nvPicPr>
          <p:cNvPr id="66" name="Graphique 65">
            <a:extLst>
              <a:ext uri="{FF2B5EF4-FFF2-40B4-BE49-F238E27FC236}">
                <a16:creationId xmlns:a16="http://schemas.microsoft.com/office/drawing/2014/main" id="{58A7A7E3-164E-4B28-8862-89D8E44EC1C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65392" y="3659829"/>
            <a:ext cx="387286" cy="619658"/>
          </a:xfrm>
          <a:prstGeom prst="rect">
            <a:avLst/>
          </a:prstGeom>
        </p:spPr>
      </p:pic>
      <p:pic>
        <p:nvPicPr>
          <p:cNvPr id="6" name="Image 5" descr="Une image contenant personne, homme, complet, habits&#10;&#10;Description générée automatiquement">
            <a:extLst>
              <a:ext uri="{FF2B5EF4-FFF2-40B4-BE49-F238E27FC236}">
                <a16:creationId xmlns:a16="http://schemas.microsoft.com/office/drawing/2014/main" id="{E0B5957E-7A72-470E-8B92-3CFCE43A9B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6047" y="2380103"/>
            <a:ext cx="4114457" cy="4488499"/>
          </a:xfrm>
          <a:prstGeom prst="rect">
            <a:avLst/>
          </a:prstGeom>
        </p:spPr>
      </p:pic>
      <p:sp>
        <p:nvSpPr>
          <p:cNvPr id="29" name="Espace réservé du numéro de diapositive 2">
            <a:extLst>
              <a:ext uri="{FF2B5EF4-FFF2-40B4-BE49-F238E27FC236}">
                <a16:creationId xmlns:a16="http://schemas.microsoft.com/office/drawing/2014/main" id="{7DA50DD0-CA99-471A-9E91-49A0073A1A78}"/>
              </a:ext>
            </a:extLst>
          </p:cNvPr>
          <p:cNvSpPr txBox="1">
            <a:spLocks/>
          </p:cNvSpPr>
          <p:nvPr/>
        </p:nvSpPr>
        <p:spPr>
          <a:xfrm>
            <a:off x="9235955" y="6415087"/>
            <a:ext cx="2743200" cy="365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r>
              <a:rPr lang="fr-FR" sz="1000" dirty="0">
                <a:solidFill>
                  <a:schemeClr val="bg2"/>
                </a:solidFill>
                <a:latin typeface="Arial" panose="020B0604020202020204" pitchFamily="34" charset="0"/>
                <a:cs typeface="Arial" panose="020B0604020202020204" pitchFamily="34" charset="0"/>
              </a:rPr>
              <a:t>8</a:t>
            </a:r>
          </a:p>
        </p:txBody>
      </p:sp>
    </p:spTree>
    <p:extLst>
      <p:ext uri="{BB962C8B-B14F-4D97-AF65-F5344CB8AC3E}">
        <p14:creationId xmlns:p14="http://schemas.microsoft.com/office/powerpoint/2010/main" val="2194916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27A32F6F-2FF0-4BE3-A187-F60F814B3C28}"/>
              </a:ext>
            </a:extLst>
          </p:cNvPr>
          <p:cNvSpPr>
            <a:spLocks noGrp="1"/>
          </p:cNvSpPr>
          <p:nvPr>
            <p:ph type="sldNum" sz="quarter" idx="11"/>
          </p:nvPr>
        </p:nvSpPr>
        <p:spPr>
          <a:xfrm>
            <a:off x="11283937" y="6455592"/>
            <a:ext cx="660400" cy="15388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F61B19-5FB1-451F-938F-D0B1FAC2BDF6}" type="slidenum">
              <a:rPr kumimoji="0" lang="fr-FR" sz="1000" b="0" i="0" u="none" strike="noStrike" kern="1200" cap="none" spc="0" normalizeH="0" baseline="0" noProof="0" smtClean="0">
                <a:ln>
                  <a:noFill/>
                </a:ln>
                <a:solidFill>
                  <a:prstClr val="white"/>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fr-FR" sz="12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pic>
        <p:nvPicPr>
          <p:cNvPr id="4" name="Image 3">
            <a:extLst>
              <a:ext uri="{FF2B5EF4-FFF2-40B4-BE49-F238E27FC236}">
                <a16:creationId xmlns:a16="http://schemas.microsoft.com/office/drawing/2014/main" id="{F7B96C0E-044A-44C2-9422-FAC883AFA4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79"/>
            <a:ext cx="12192000" cy="6855842"/>
          </a:xfrm>
          <a:prstGeom prst="rect">
            <a:avLst/>
          </a:prstGeom>
        </p:spPr>
      </p:pic>
      <p:sp>
        <p:nvSpPr>
          <p:cNvPr id="5" name="Espace réservé du numéro de diapositive 2">
            <a:extLst>
              <a:ext uri="{FF2B5EF4-FFF2-40B4-BE49-F238E27FC236}">
                <a16:creationId xmlns:a16="http://schemas.microsoft.com/office/drawing/2014/main" id="{B740CCB3-CCC2-4100-AA31-4F2DD911F53D}"/>
              </a:ext>
            </a:extLst>
          </p:cNvPr>
          <p:cNvSpPr txBox="1">
            <a:spLocks/>
          </p:cNvSpPr>
          <p:nvPr/>
        </p:nvSpPr>
        <p:spPr>
          <a:xfrm>
            <a:off x="9281102" y="6395383"/>
            <a:ext cx="2743200" cy="365125"/>
          </a:xfrm>
          <a:prstGeom prst="rect">
            <a:avLst/>
          </a:prstGeom>
        </p:spPr>
        <p:txBody>
          <a:bodyPr>
            <a:norm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5C309A02-F99E-41B1-8C8C-26A006E55CE6}" type="slidenum">
              <a:rPr lang="fr-FR" sz="1050" smtClean="0">
                <a:solidFill>
                  <a:schemeClr val="bg1"/>
                </a:solidFill>
                <a:latin typeface="Arial" panose="020B0604020202020204" pitchFamily="34" charset="0"/>
                <a:cs typeface="Arial" panose="020B0604020202020204" pitchFamily="34" charset="0"/>
              </a:rPr>
              <a:pPr algn="r">
                <a:spcAft>
                  <a:spcPts val="600"/>
                </a:spcAft>
              </a:pPr>
              <a:t>9</a:t>
            </a:fld>
            <a:endParaRPr lang="fr-FR" sz="105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068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F0A64"/>
        </a:solidFill>
        <a:effectLst/>
      </p:bgPr>
    </p:bg>
    <p:spTree>
      <p:nvGrpSpPr>
        <p:cNvPr id="1" name=""/>
        <p:cNvGrpSpPr/>
        <p:nvPr/>
      </p:nvGrpSpPr>
      <p:grpSpPr>
        <a:xfrm>
          <a:off x="0" y="0"/>
          <a:ext cx="0" cy="0"/>
          <a:chOff x="0" y="0"/>
          <a:chExt cx="0" cy="0"/>
        </a:xfrm>
      </p:grpSpPr>
      <p:sp>
        <p:nvSpPr>
          <p:cNvPr id="22" name="ZoneTexte 21">
            <a:extLst>
              <a:ext uri="{FF2B5EF4-FFF2-40B4-BE49-F238E27FC236}">
                <a16:creationId xmlns:a16="http://schemas.microsoft.com/office/drawing/2014/main" id="{8DE4E953-0FA8-4028-A3AB-5920683EC0C6}"/>
              </a:ext>
            </a:extLst>
          </p:cNvPr>
          <p:cNvSpPr txBox="1"/>
          <p:nvPr/>
        </p:nvSpPr>
        <p:spPr>
          <a:xfrm>
            <a:off x="1635682" y="5353708"/>
            <a:ext cx="8707198" cy="844142"/>
          </a:xfrm>
          <a:prstGeom prst="rect">
            <a:avLst/>
          </a:prstGeom>
          <a:noFill/>
        </p:spPr>
        <p:txBody>
          <a:bodyPr wrap="square" anchor="ctr">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GB" sz="1400" i="0" u="none" strike="noStrike" cap="none" normalizeH="0" baseline="0" noProof="0" dirty="0">
                <a:ln>
                  <a:noFill/>
                </a:ln>
                <a:solidFill>
                  <a:prstClr val="white"/>
                </a:solidFill>
                <a:uLnTx/>
                <a:uFillTx/>
                <a:latin typeface="Arial"/>
                <a:ea typeface="+mn-ea"/>
                <a:cs typeface="Arial" panose="020B0604020202020204" pitchFamily="34" charset="0"/>
              </a:rPr>
              <a:t>Our company culture and determination to create an ethical and innovation-friendly environment for our clients </a:t>
            </a:r>
            <a:r>
              <a:rPr kumimoji="0" lang="en-GB" sz="1400" b="1" i="0" u="none" strike="noStrike" cap="none" normalizeH="0" baseline="0" noProof="0" dirty="0">
                <a:ln>
                  <a:noFill/>
                </a:ln>
                <a:solidFill>
                  <a:prstClr val="white"/>
                </a:solidFill>
                <a:uLnTx/>
                <a:uFillTx/>
                <a:latin typeface="Arial"/>
                <a:ea typeface="+mn-ea"/>
                <a:cs typeface="Arial" panose="020B0604020202020204" pitchFamily="34" charset="0"/>
              </a:rPr>
              <a:t>are based on the values that underpin our actions, behaviour and success.</a:t>
            </a:r>
          </a:p>
        </p:txBody>
      </p:sp>
      <p:cxnSp>
        <p:nvCxnSpPr>
          <p:cNvPr id="26" name="Connecteur droit 25">
            <a:extLst>
              <a:ext uri="{FF2B5EF4-FFF2-40B4-BE49-F238E27FC236}">
                <a16:creationId xmlns:a16="http://schemas.microsoft.com/office/drawing/2014/main" id="{0B421C90-60C6-4EDA-9465-90DBBE6F085A}"/>
              </a:ext>
            </a:extLst>
          </p:cNvPr>
          <p:cNvCxnSpPr>
            <a:cxnSpLocks/>
          </p:cNvCxnSpPr>
          <p:nvPr/>
        </p:nvCxnSpPr>
        <p:spPr>
          <a:xfrm>
            <a:off x="1732991" y="6314544"/>
            <a:ext cx="316640" cy="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sp>
        <p:nvSpPr>
          <p:cNvPr id="27" name="Cadre 26">
            <a:extLst>
              <a:ext uri="{FF2B5EF4-FFF2-40B4-BE49-F238E27FC236}">
                <a16:creationId xmlns:a16="http://schemas.microsoft.com/office/drawing/2014/main" id="{98ADE6BF-7D15-494B-981F-F07AC1F60913}"/>
              </a:ext>
            </a:extLst>
          </p:cNvPr>
          <p:cNvSpPr/>
          <p:nvPr/>
        </p:nvSpPr>
        <p:spPr>
          <a:xfrm>
            <a:off x="1727122" y="1679268"/>
            <a:ext cx="2722858" cy="3446532"/>
          </a:xfrm>
          <a:prstGeom prst="frame">
            <a:avLst>
              <a:gd name="adj1" fmla="val 3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73EEF"/>
              </a:solidFill>
              <a:effectLst/>
              <a:uLnTx/>
              <a:uFillTx/>
              <a:latin typeface="Arial"/>
              <a:ea typeface="+mn-ea"/>
              <a:cs typeface="+mn-cs"/>
            </a:endParaRPr>
          </a:p>
        </p:txBody>
      </p:sp>
      <p:sp>
        <p:nvSpPr>
          <p:cNvPr id="31" name="Cadre 30">
            <a:extLst>
              <a:ext uri="{FF2B5EF4-FFF2-40B4-BE49-F238E27FC236}">
                <a16:creationId xmlns:a16="http://schemas.microsoft.com/office/drawing/2014/main" id="{BF44482A-FC0B-45A9-B057-57E8D6028356}"/>
              </a:ext>
            </a:extLst>
          </p:cNvPr>
          <p:cNvSpPr/>
          <p:nvPr/>
        </p:nvSpPr>
        <p:spPr>
          <a:xfrm>
            <a:off x="4606487" y="1239430"/>
            <a:ext cx="2722858" cy="3446532"/>
          </a:xfrm>
          <a:prstGeom prst="frame">
            <a:avLst>
              <a:gd name="adj1" fmla="val 3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73EEF"/>
              </a:solidFill>
              <a:effectLst/>
              <a:uLnTx/>
              <a:uFillTx/>
              <a:latin typeface="Arial"/>
              <a:ea typeface="+mn-ea"/>
              <a:cs typeface="+mn-cs"/>
            </a:endParaRPr>
          </a:p>
        </p:txBody>
      </p:sp>
      <p:sp>
        <p:nvSpPr>
          <p:cNvPr id="32" name="Cadre 31">
            <a:extLst>
              <a:ext uri="{FF2B5EF4-FFF2-40B4-BE49-F238E27FC236}">
                <a16:creationId xmlns:a16="http://schemas.microsoft.com/office/drawing/2014/main" id="{FB20D7AE-97B3-49E9-8539-096EA7B15281}"/>
              </a:ext>
            </a:extLst>
          </p:cNvPr>
          <p:cNvSpPr/>
          <p:nvPr/>
        </p:nvSpPr>
        <p:spPr>
          <a:xfrm>
            <a:off x="7485852" y="1679268"/>
            <a:ext cx="2722858" cy="3446532"/>
          </a:xfrm>
          <a:prstGeom prst="frame">
            <a:avLst>
              <a:gd name="adj1" fmla="val 3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73EEF"/>
              </a:solidFill>
              <a:effectLst/>
              <a:uLnTx/>
              <a:uFillTx/>
              <a:latin typeface="Arial"/>
              <a:ea typeface="+mn-ea"/>
              <a:cs typeface="+mn-cs"/>
            </a:endParaRPr>
          </a:p>
        </p:txBody>
      </p:sp>
      <p:sp>
        <p:nvSpPr>
          <p:cNvPr id="14" name="Titre 6">
            <a:extLst>
              <a:ext uri="{FF2B5EF4-FFF2-40B4-BE49-F238E27FC236}">
                <a16:creationId xmlns:a16="http://schemas.microsoft.com/office/drawing/2014/main" id="{14202971-C3E4-4887-8C04-39392CE9BA6B}"/>
              </a:ext>
            </a:extLst>
          </p:cNvPr>
          <p:cNvSpPr txBox="1">
            <a:spLocks/>
          </p:cNvSpPr>
          <p:nvPr/>
        </p:nvSpPr>
        <p:spPr>
          <a:xfrm>
            <a:off x="508376" y="502091"/>
            <a:ext cx="11683624" cy="480131"/>
          </a:xfrm>
          <a:prstGeom prst="rect">
            <a:avLst/>
          </a:prstGeom>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r>
              <a:rPr lang="en-GB" sz="2400" dirty="0">
                <a:solidFill>
                  <a:schemeClr val="bg1"/>
                </a:solidFill>
                <a:latin typeface="Arial Black" panose="020B0A04020102020204" pitchFamily="34" charset="0"/>
              </a:rPr>
              <a:t>We work and support our clients based on </a:t>
            </a:r>
            <a:r>
              <a:rPr lang="en-GB" sz="2400" b="1" dirty="0">
                <a:solidFill>
                  <a:schemeClr val="bg1"/>
                </a:solidFill>
                <a:latin typeface="Arial Black" panose="020B0A04020102020204" pitchFamily="34" charset="0"/>
              </a:rPr>
              <a:t>strong values...</a:t>
            </a:r>
          </a:p>
        </p:txBody>
      </p:sp>
      <p:sp>
        <p:nvSpPr>
          <p:cNvPr id="11" name="Espace réservé du numéro de diapositive 2">
            <a:extLst>
              <a:ext uri="{FF2B5EF4-FFF2-40B4-BE49-F238E27FC236}">
                <a16:creationId xmlns:a16="http://schemas.microsoft.com/office/drawing/2014/main" id="{578BE61E-1208-4053-9824-F01EABCD554A}"/>
              </a:ext>
            </a:extLst>
          </p:cNvPr>
          <p:cNvSpPr>
            <a:spLocks noGrp="1"/>
          </p:cNvSpPr>
          <p:nvPr>
            <p:ph type="sldNum" sz="quarter" idx="12"/>
          </p:nvPr>
        </p:nvSpPr>
        <p:spPr>
          <a:xfrm>
            <a:off x="9202771" y="6355909"/>
            <a:ext cx="2743200" cy="365125"/>
          </a:xfrm>
        </p:spPr>
        <p:txBody>
          <a:bodyPr>
            <a:normAutofit/>
          </a:bodyPr>
          <a:lstStyle/>
          <a:p>
            <a:pPr>
              <a:spcAft>
                <a:spcPts val="600"/>
              </a:spcAft>
            </a:pPr>
            <a:fld id="{5C309A02-F99E-41B1-8C8C-26A006E55CE6}" type="slidenum">
              <a:rPr lang="fr-FR" smtClean="0">
                <a:solidFill>
                  <a:schemeClr val="bg1"/>
                </a:solidFill>
                <a:latin typeface="Arial" panose="020B0604020202020204" pitchFamily="34" charset="0"/>
                <a:cs typeface="Arial" panose="020B0604020202020204" pitchFamily="34" charset="0"/>
              </a:rPr>
              <a:pPr>
                <a:spcAft>
                  <a:spcPts val="600"/>
                </a:spcAft>
              </a:pPr>
              <a:t>10</a:t>
            </a:fld>
            <a:endParaRPr lang="fr-FR" dirty="0">
              <a:solidFill>
                <a:schemeClr val="bg1"/>
              </a:solidFill>
              <a:latin typeface="Arial" panose="020B0604020202020204" pitchFamily="34" charset="0"/>
              <a:cs typeface="Arial" panose="020B0604020202020204" pitchFamily="34" charset="0"/>
            </a:endParaRPr>
          </a:p>
        </p:txBody>
      </p:sp>
      <p:pic>
        <p:nvPicPr>
          <p:cNvPr id="4" name="Image 3" descr="Une image contenant texte, skiant&#10;&#10;Description générée automatiquement">
            <a:extLst>
              <a:ext uri="{FF2B5EF4-FFF2-40B4-BE49-F238E27FC236}">
                <a16:creationId xmlns:a16="http://schemas.microsoft.com/office/drawing/2014/main" id="{C333ECFA-74EC-4145-ADD5-88397AA9C0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7026" y="1754623"/>
            <a:ext cx="2583051" cy="3321803"/>
          </a:xfrm>
          <a:prstGeom prst="rect">
            <a:avLst/>
          </a:prstGeom>
        </p:spPr>
      </p:pic>
      <p:sp>
        <p:nvSpPr>
          <p:cNvPr id="15" name="ZoneTexte 14">
            <a:extLst>
              <a:ext uri="{FF2B5EF4-FFF2-40B4-BE49-F238E27FC236}">
                <a16:creationId xmlns:a16="http://schemas.microsoft.com/office/drawing/2014/main" id="{52A60B54-00A4-4C83-A87A-6BA0AF17620E}"/>
              </a:ext>
            </a:extLst>
          </p:cNvPr>
          <p:cNvSpPr txBox="1"/>
          <p:nvPr/>
        </p:nvSpPr>
        <p:spPr>
          <a:xfrm>
            <a:off x="1799214" y="4533891"/>
            <a:ext cx="2399335" cy="430887"/>
          </a:xfrm>
          <a:prstGeom prst="rect">
            <a:avLst/>
          </a:prstGeom>
          <a:noFill/>
        </p:spPr>
        <p:txBody>
          <a:bodyPr wrap="square">
            <a:spAutoFit/>
          </a:bodyPr>
          <a:lstStyle/>
          <a:p>
            <a:r>
              <a:rPr lang="fr-FR" sz="2200" b="1" i="0" u="none" strike="noStrike" baseline="0" dirty="0" err="1">
                <a:solidFill>
                  <a:srgbClr val="FFFFFF"/>
                </a:solidFill>
                <a:latin typeface="Arial" panose="020B0604020202020204" pitchFamily="34" charset="0"/>
                <a:cs typeface="Arial" panose="020B0604020202020204" pitchFamily="34" charset="0"/>
              </a:rPr>
              <a:t>Boldness</a:t>
            </a:r>
            <a:endParaRPr lang="fr-FR" sz="2200" b="1" dirty="0">
              <a:latin typeface="Arial" panose="020B0604020202020204" pitchFamily="34" charset="0"/>
              <a:cs typeface="Arial" panose="020B0604020202020204" pitchFamily="34" charset="0"/>
            </a:endParaRPr>
          </a:p>
        </p:txBody>
      </p:sp>
      <p:pic>
        <p:nvPicPr>
          <p:cNvPr id="7" name="Image 6" descr="Une image contenant joueur&#10;&#10;Description générée automatiquement">
            <a:extLst>
              <a:ext uri="{FF2B5EF4-FFF2-40B4-BE49-F238E27FC236}">
                <a16:creationId xmlns:a16="http://schemas.microsoft.com/office/drawing/2014/main" id="{C2A01A92-26B7-40B7-8343-83F6E61411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3046" y="1325042"/>
            <a:ext cx="2562386" cy="3275308"/>
          </a:xfrm>
          <a:prstGeom prst="rect">
            <a:avLst/>
          </a:prstGeom>
        </p:spPr>
      </p:pic>
      <p:sp>
        <p:nvSpPr>
          <p:cNvPr id="21" name="ZoneTexte 20">
            <a:extLst>
              <a:ext uri="{FF2B5EF4-FFF2-40B4-BE49-F238E27FC236}">
                <a16:creationId xmlns:a16="http://schemas.microsoft.com/office/drawing/2014/main" id="{32AC0AE2-754A-4810-82D0-3E9FEA370FFF}"/>
              </a:ext>
            </a:extLst>
          </p:cNvPr>
          <p:cNvSpPr txBox="1"/>
          <p:nvPr/>
        </p:nvSpPr>
        <p:spPr>
          <a:xfrm>
            <a:off x="4689003" y="4105688"/>
            <a:ext cx="2526156" cy="430887"/>
          </a:xfrm>
          <a:prstGeom prst="rect">
            <a:avLst/>
          </a:prstGeom>
          <a:noFill/>
        </p:spPr>
        <p:txBody>
          <a:bodyPr wrap="square">
            <a:spAutoFit/>
          </a:bodyPr>
          <a:lstStyle/>
          <a:p>
            <a:r>
              <a:rPr lang="fr-FR" sz="2200" b="1" dirty="0">
                <a:solidFill>
                  <a:srgbClr val="FFFFFF"/>
                </a:solidFill>
                <a:latin typeface="Arial" panose="020B0604020202020204" pitchFamily="34" charset="0"/>
                <a:cs typeface="Arial" panose="020B0604020202020204" pitchFamily="34" charset="0"/>
              </a:rPr>
              <a:t>Good Faith</a:t>
            </a:r>
          </a:p>
        </p:txBody>
      </p:sp>
      <p:pic>
        <p:nvPicPr>
          <p:cNvPr id="10" name="Image 9">
            <a:extLst>
              <a:ext uri="{FF2B5EF4-FFF2-40B4-BE49-F238E27FC236}">
                <a16:creationId xmlns:a16="http://schemas.microsoft.com/office/drawing/2014/main" id="{5ADFC1C5-2713-42E6-8458-4AD6237BB7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45423" y="1733841"/>
            <a:ext cx="2603715" cy="3306305"/>
          </a:xfrm>
          <a:prstGeom prst="rect">
            <a:avLst/>
          </a:prstGeom>
        </p:spPr>
      </p:pic>
      <p:sp>
        <p:nvSpPr>
          <p:cNvPr id="23" name="ZoneTexte 22">
            <a:extLst>
              <a:ext uri="{FF2B5EF4-FFF2-40B4-BE49-F238E27FC236}">
                <a16:creationId xmlns:a16="http://schemas.microsoft.com/office/drawing/2014/main" id="{1774BDEB-9A7B-49D0-B359-AF3771766283}"/>
              </a:ext>
            </a:extLst>
          </p:cNvPr>
          <p:cNvSpPr txBox="1"/>
          <p:nvPr/>
        </p:nvSpPr>
        <p:spPr>
          <a:xfrm>
            <a:off x="7572964" y="4567353"/>
            <a:ext cx="2615649" cy="430887"/>
          </a:xfrm>
          <a:prstGeom prst="rect">
            <a:avLst/>
          </a:prstGeom>
          <a:noFill/>
        </p:spPr>
        <p:txBody>
          <a:bodyPr wrap="square">
            <a:spAutoFit/>
          </a:bodyPr>
          <a:lstStyle/>
          <a:p>
            <a:r>
              <a:rPr lang="fr-FR" sz="2200" b="1" i="0" u="none" strike="noStrike" baseline="0" dirty="0" err="1">
                <a:solidFill>
                  <a:srgbClr val="FFFFFF"/>
                </a:solidFill>
                <a:latin typeface="Arial" panose="020B0604020202020204" pitchFamily="34" charset="0"/>
                <a:cs typeface="Arial" panose="020B0604020202020204" pitchFamily="34" charset="0"/>
              </a:rPr>
              <a:t>Responsiveness</a:t>
            </a:r>
            <a:endParaRPr lang="fr-FR" sz="2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832163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alpha val="33000"/>
          </a:schemeClr>
        </a:solidFill>
        <a:effectLst/>
      </p:bgPr>
    </p:bg>
    <p:spTree>
      <p:nvGrpSpPr>
        <p:cNvPr id="1" name=""/>
        <p:cNvGrpSpPr/>
        <p:nvPr/>
      </p:nvGrpSpPr>
      <p:grpSpPr>
        <a:xfrm>
          <a:off x="0" y="0"/>
          <a:ext cx="0" cy="0"/>
          <a:chOff x="0" y="0"/>
          <a:chExt cx="0" cy="0"/>
        </a:xfrm>
      </p:grpSpPr>
      <p:pic>
        <p:nvPicPr>
          <p:cNvPr id="4" name="Image 3" descr="Une image contenant ciel, extérieur, homme, sport aquatique&#10;&#10;Description générée automatiquement">
            <a:extLst>
              <a:ext uri="{FF2B5EF4-FFF2-40B4-BE49-F238E27FC236}">
                <a16:creationId xmlns:a16="http://schemas.microsoft.com/office/drawing/2014/main" id="{EA5C77CF-EBDB-47CF-87FA-2A7BE1C2E3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51" y="-13721"/>
            <a:ext cx="5143500" cy="6858000"/>
          </a:xfrm>
          <a:prstGeom prst="rect">
            <a:avLst/>
          </a:prstGeom>
        </p:spPr>
      </p:pic>
      <p:sp>
        <p:nvSpPr>
          <p:cNvPr id="11"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ontserrat"/>
              <a:ea typeface="+mn-ea"/>
              <a:cs typeface="+mn-cs"/>
            </a:endParaRPr>
          </a:p>
        </p:txBody>
      </p:sp>
      <p:grpSp>
        <p:nvGrpSpPr>
          <p:cNvPr id="24" name="Groupe 23">
            <a:extLst>
              <a:ext uri="{FF2B5EF4-FFF2-40B4-BE49-F238E27FC236}">
                <a16:creationId xmlns:a16="http://schemas.microsoft.com/office/drawing/2014/main" id="{24541B3F-DC5A-447D-82D8-D99D67AE9BFE}"/>
              </a:ext>
            </a:extLst>
          </p:cNvPr>
          <p:cNvGrpSpPr/>
          <p:nvPr/>
        </p:nvGrpSpPr>
        <p:grpSpPr>
          <a:xfrm>
            <a:off x="-37130" y="0"/>
            <a:ext cx="5977815" cy="6869157"/>
            <a:chOff x="1299" y="0"/>
            <a:chExt cx="7945492" cy="6858000"/>
          </a:xfrm>
          <a:noFill/>
        </p:grpSpPr>
        <p:sp>
          <p:nvSpPr>
            <p:cNvPr id="25" name="Forme libre : forme 24">
              <a:extLst>
                <a:ext uri="{FF2B5EF4-FFF2-40B4-BE49-F238E27FC236}">
                  <a16:creationId xmlns:a16="http://schemas.microsoft.com/office/drawing/2014/main" id="{40B6A284-50A6-4675-9BBC-69F8C52335A4}"/>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26" name="Parallélogramme 25">
              <a:extLst>
                <a:ext uri="{FF2B5EF4-FFF2-40B4-BE49-F238E27FC236}">
                  <a16:creationId xmlns:a16="http://schemas.microsoft.com/office/drawing/2014/main" id="{5D4068BC-D25A-45A9-977A-AB5964A6B504}"/>
                </a:ext>
              </a:extLst>
            </p:cNvPr>
            <p:cNvSpPr/>
            <p:nvPr/>
          </p:nvSpPr>
          <p:spPr>
            <a:xfrm flipH="1">
              <a:off x="2668588" y="0"/>
              <a:ext cx="5278202" cy="6858000"/>
            </a:xfrm>
            <a:prstGeom prst="parallelogram">
              <a:avLst>
                <a:gd name="adj" fmla="val 5866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grpSp>
        <p:nvGrpSpPr>
          <p:cNvPr id="27" name="Groupe 26">
            <a:extLst>
              <a:ext uri="{FF2B5EF4-FFF2-40B4-BE49-F238E27FC236}">
                <a16:creationId xmlns:a16="http://schemas.microsoft.com/office/drawing/2014/main" id="{61AC90CF-0DB9-4805-AB1E-BE9D3DE47432}"/>
              </a:ext>
            </a:extLst>
          </p:cNvPr>
          <p:cNvGrpSpPr/>
          <p:nvPr/>
        </p:nvGrpSpPr>
        <p:grpSpPr>
          <a:xfrm>
            <a:off x="1159233" y="2564"/>
            <a:ext cx="5977815" cy="6869157"/>
            <a:chOff x="1299" y="0"/>
            <a:chExt cx="7945492" cy="6858000"/>
          </a:xfrm>
          <a:noFill/>
        </p:grpSpPr>
        <p:sp>
          <p:nvSpPr>
            <p:cNvPr id="28" name="Forme libre : forme 27">
              <a:extLst>
                <a:ext uri="{FF2B5EF4-FFF2-40B4-BE49-F238E27FC236}">
                  <a16:creationId xmlns:a16="http://schemas.microsoft.com/office/drawing/2014/main" id="{B4617B84-1341-4948-A563-BFFD2593EBBA}"/>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29" name="Parallélogramme 28">
              <a:extLst>
                <a:ext uri="{FF2B5EF4-FFF2-40B4-BE49-F238E27FC236}">
                  <a16:creationId xmlns:a16="http://schemas.microsoft.com/office/drawing/2014/main" id="{F32265EE-2BC8-4115-B97C-BDC0DB14B094}"/>
                </a:ext>
              </a:extLst>
            </p:cNvPr>
            <p:cNvSpPr/>
            <p:nvPr/>
          </p:nvSpPr>
          <p:spPr>
            <a:xfrm flipH="1">
              <a:off x="2668588" y="0"/>
              <a:ext cx="5278202" cy="6858000"/>
            </a:xfrm>
            <a:prstGeom prst="parallelogram">
              <a:avLst>
                <a:gd name="adj" fmla="val 5866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10" name="Titre 1">
            <a:extLst>
              <a:ext uri="{FF2B5EF4-FFF2-40B4-BE49-F238E27FC236}">
                <a16:creationId xmlns:a16="http://schemas.microsoft.com/office/drawing/2014/main" id="{388648D0-A8B8-4F93-A8B6-99CEE107EFD6}"/>
              </a:ext>
            </a:extLst>
          </p:cNvPr>
          <p:cNvSpPr txBox="1">
            <a:spLocks/>
          </p:cNvSpPr>
          <p:nvPr/>
        </p:nvSpPr>
        <p:spPr>
          <a:xfrm>
            <a:off x="414610" y="1522529"/>
            <a:ext cx="3652545" cy="2323522"/>
          </a:xfrm>
          <a:prstGeom prst="rect">
            <a:avLst/>
          </a:prstGeom>
          <a:noFill/>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3200" b="0" i="0" u="none" strike="noStrike" kern="1200" cap="none" spc="0" normalizeH="0" baseline="0" noProof="0" dirty="0">
                <a:ln>
                  <a:noFill/>
                </a:ln>
                <a:solidFill>
                  <a:prstClr val="white"/>
                </a:solidFill>
                <a:effectLst/>
                <a:uLnTx/>
                <a:uFillTx/>
                <a:latin typeface="Arial Black" panose="020B0A04020102020204" pitchFamily="34" charset="0"/>
              </a:rPr>
              <a:t>… consistent </a:t>
            </a:r>
            <a:r>
              <a:rPr kumimoji="0" lang="fr-FR" sz="3200" b="0" i="0" u="none" strike="noStrike" kern="1200" cap="none" spc="0" normalizeH="0" baseline="0" noProof="0" dirty="0" err="1">
                <a:ln>
                  <a:noFill/>
                </a:ln>
                <a:solidFill>
                  <a:prstClr val="white"/>
                </a:solidFill>
                <a:effectLst/>
                <a:uLnTx/>
                <a:uFillTx/>
                <a:latin typeface="Arial Black" panose="020B0A04020102020204" pitchFamily="34" charset="0"/>
              </a:rPr>
              <a:t>with</a:t>
            </a:r>
            <a:r>
              <a:rPr kumimoji="0" lang="fr-FR" sz="3200" b="0" i="0" u="none" strike="noStrike" kern="1200" cap="none" spc="0" normalizeH="0" baseline="0" noProof="0" dirty="0">
                <a:ln>
                  <a:noFill/>
                </a:ln>
                <a:solidFill>
                  <a:prstClr val="white"/>
                </a:solidFill>
                <a:effectLst/>
                <a:uLnTx/>
                <a:uFillTx/>
                <a:latin typeface="Arial Black" panose="020B0A04020102020204" pitchFamily="34" charset="0"/>
              </a:rPr>
              <a:t> </a:t>
            </a:r>
            <a:r>
              <a:rPr kumimoji="0" lang="fr-FR" sz="3200" b="0" i="0" u="none" strike="noStrike" kern="1200" cap="none" spc="0" normalizeH="0" baseline="0" noProof="0" dirty="0" err="1">
                <a:ln>
                  <a:noFill/>
                </a:ln>
                <a:solidFill>
                  <a:prstClr val="white"/>
                </a:solidFill>
                <a:effectLst/>
                <a:uLnTx/>
                <a:uFillTx/>
                <a:latin typeface="Arial Black" panose="020B0A04020102020204" pitchFamily="34" charset="0"/>
              </a:rPr>
              <a:t>responsible</a:t>
            </a:r>
            <a:r>
              <a:rPr kumimoji="0" lang="fr-FR" sz="3200" b="0" i="0" u="none" strike="noStrike" kern="1200" cap="none" spc="0" normalizeH="0" baseline="0" noProof="0" dirty="0">
                <a:ln>
                  <a:noFill/>
                </a:ln>
                <a:solidFill>
                  <a:prstClr val="white"/>
                </a:solidFill>
                <a:effectLst/>
                <a:uLnTx/>
                <a:uFillTx/>
                <a:latin typeface="Arial Black" panose="020B0A04020102020204" pitchFamily="34" charset="0"/>
              </a:rPr>
              <a:t> </a:t>
            </a:r>
            <a:r>
              <a:rPr kumimoji="0" lang="fr-FR" sz="3200" b="0" i="0" u="none" strike="noStrike" kern="1200" cap="none" spc="0" normalizeH="0" baseline="0" noProof="0" dirty="0" err="1">
                <a:ln>
                  <a:noFill/>
                </a:ln>
                <a:solidFill>
                  <a:prstClr val="white"/>
                </a:solidFill>
                <a:effectLst/>
                <a:uLnTx/>
                <a:uFillTx/>
                <a:latin typeface="Arial Black" panose="020B0A04020102020204" pitchFamily="34" charset="0"/>
              </a:rPr>
              <a:t>commitments</a:t>
            </a:r>
            <a:endParaRPr kumimoji="0" lang="fr-FR" sz="3200" b="0" i="0" u="none" strike="noStrike" kern="1200" cap="none" spc="0" normalizeH="0" baseline="0" noProof="0" dirty="0">
              <a:ln>
                <a:noFill/>
              </a:ln>
              <a:solidFill>
                <a:prstClr val="white"/>
              </a:solidFill>
              <a:effectLst/>
              <a:uLnTx/>
              <a:uFillTx/>
              <a:latin typeface="Arial Black" panose="020B0A04020102020204" pitchFamily="34" charset="0"/>
            </a:endParaRPr>
          </a:p>
        </p:txBody>
      </p:sp>
      <p:sp>
        <p:nvSpPr>
          <p:cNvPr id="23" name="Espace réservé du texte 4">
            <a:extLst>
              <a:ext uri="{FF2B5EF4-FFF2-40B4-BE49-F238E27FC236}">
                <a16:creationId xmlns:a16="http://schemas.microsoft.com/office/drawing/2014/main" id="{27B2D4B0-51CF-4EA8-9BFF-7344474F7467}"/>
              </a:ext>
            </a:extLst>
          </p:cNvPr>
          <p:cNvSpPr txBox="1">
            <a:spLocks/>
          </p:cNvSpPr>
          <p:nvPr/>
        </p:nvSpPr>
        <p:spPr>
          <a:xfrm>
            <a:off x="5842734" y="1094953"/>
            <a:ext cx="5626724"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400" b="1" dirty="0">
                <a:solidFill>
                  <a:schemeClr val="bg2"/>
                </a:solidFill>
              </a:rPr>
              <a:t>Pioneering the digital circular economy for over 47 years</a:t>
            </a:r>
          </a:p>
        </p:txBody>
      </p:sp>
      <p:sp>
        <p:nvSpPr>
          <p:cNvPr id="30" name="Espace réservé du texte 4">
            <a:extLst>
              <a:ext uri="{FF2B5EF4-FFF2-40B4-BE49-F238E27FC236}">
                <a16:creationId xmlns:a16="http://schemas.microsoft.com/office/drawing/2014/main" id="{F95588F4-C40F-496B-ABC2-CB65014466D4}"/>
              </a:ext>
            </a:extLst>
          </p:cNvPr>
          <p:cNvSpPr txBox="1">
            <a:spLocks/>
          </p:cNvSpPr>
          <p:nvPr/>
        </p:nvSpPr>
        <p:spPr>
          <a:xfrm>
            <a:off x="5901959" y="2449673"/>
            <a:ext cx="3852587"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400" b="1" dirty="0">
                <a:solidFill>
                  <a:schemeClr val="bg2"/>
                </a:solidFill>
              </a:rPr>
              <a:t>Mature, recognised and award-winning ESG policy</a:t>
            </a:r>
          </a:p>
        </p:txBody>
      </p:sp>
      <p:sp>
        <p:nvSpPr>
          <p:cNvPr id="31" name="Espace réservé du texte 4">
            <a:extLst>
              <a:ext uri="{FF2B5EF4-FFF2-40B4-BE49-F238E27FC236}">
                <a16:creationId xmlns:a16="http://schemas.microsoft.com/office/drawing/2014/main" id="{F805EF5D-2D07-427B-B51E-07EE3041B74C}"/>
              </a:ext>
            </a:extLst>
          </p:cNvPr>
          <p:cNvSpPr txBox="1">
            <a:spLocks/>
          </p:cNvSpPr>
          <p:nvPr/>
        </p:nvSpPr>
        <p:spPr>
          <a:xfrm>
            <a:off x="5901201" y="3430958"/>
            <a:ext cx="4092451"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400" b="1" dirty="0">
                <a:solidFill>
                  <a:schemeClr val="bg2"/>
                </a:solidFill>
              </a:rPr>
              <a:t>HR policy that encourages diversity and inclusion</a:t>
            </a:r>
          </a:p>
        </p:txBody>
      </p:sp>
      <p:sp>
        <p:nvSpPr>
          <p:cNvPr id="32" name="Espace réservé du texte 4">
            <a:extLst>
              <a:ext uri="{FF2B5EF4-FFF2-40B4-BE49-F238E27FC236}">
                <a16:creationId xmlns:a16="http://schemas.microsoft.com/office/drawing/2014/main" id="{4BB0E563-98AD-4DAA-83C4-411179FF9A41}"/>
              </a:ext>
            </a:extLst>
          </p:cNvPr>
          <p:cNvSpPr txBox="1">
            <a:spLocks/>
          </p:cNvSpPr>
          <p:nvPr/>
        </p:nvSpPr>
        <p:spPr>
          <a:xfrm>
            <a:off x="5866152" y="4685223"/>
            <a:ext cx="3688080" cy="2847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400" b="1" dirty="0">
                <a:solidFill>
                  <a:schemeClr val="bg2"/>
                </a:solidFill>
              </a:rPr>
              <a:t>Decarbonisation of activities</a:t>
            </a:r>
          </a:p>
        </p:txBody>
      </p:sp>
      <p:pic>
        <p:nvPicPr>
          <p:cNvPr id="36" name="Picture 2" descr="Blue note systems obtient la médaille d'argent Ecovadis pour sa performance  RSE">
            <a:extLst>
              <a:ext uri="{FF2B5EF4-FFF2-40B4-BE49-F238E27FC236}">
                <a16:creationId xmlns:a16="http://schemas.microsoft.com/office/drawing/2014/main" id="{19CF1F9E-A5A2-4F31-8C5B-0C0089B067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69922" y="2241171"/>
            <a:ext cx="1116028" cy="1116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ZoneTexte 36">
            <a:extLst>
              <a:ext uri="{FF2B5EF4-FFF2-40B4-BE49-F238E27FC236}">
                <a16:creationId xmlns:a16="http://schemas.microsoft.com/office/drawing/2014/main" id="{1857520F-52B5-4029-849F-B8325F75C1E4}"/>
              </a:ext>
            </a:extLst>
          </p:cNvPr>
          <p:cNvSpPr txBox="1"/>
          <p:nvPr/>
        </p:nvSpPr>
        <p:spPr>
          <a:xfrm>
            <a:off x="5871373" y="1548569"/>
            <a:ext cx="5214223" cy="646331"/>
          </a:xfrm>
          <a:prstGeom prst="rect">
            <a:avLst/>
          </a:prstGeom>
          <a:noFill/>
        </p:spPr>
        <p:txBody>
          <a:bodyPr wrap="square" lIns="91440" tIns="45720" rIns="91440" bIns="45720" anchor="t">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cap="none" normalizeH="0" baseline="0" noProof="0" dirty="0">
                <a:ln>
                  <a:noFill/>
                </a:ln>
                <a:solidFill>
                  <a:schemeClr val="bg2"/>
                </a:solidFill>
                <a:uLnTx/>
                <a:uFillTx/>
                <a:latin typeface="Arial"/>
                <a:ea typeface="+mn-ea"/>
                <a:cs typeface="+mn-cs"/>
              </a:rPr>
              <a:t>Buying/selling second-hand equipment since the group began, working hand-in-hand with leading Social Economy Companies.</a:t>
            </a:r>
          </a:p>
        </p:txBody>
      </p:sp>
      <p:sp>
        <p:nvSpPr>
          <p:cNvPr id="38" name="ZoneTexte 37">
            <a:extLst>
              <a:ext uri="{FF2B5EF4-FFF2-40B4-BE49-F238E27FC236}">
                <a16:creationId xmlns:a16="http://schemas.microsoft.com/office/drawing/2014/main" id="{7A0CBF8A-5037-4299-816B-4A2F85225934}"/>
              </a:ext>
            </a:extLst>
          </p:cNvPr>
          <p:cNvSpPr txBox="1"/>
          <p:nvPr/>
        </p:nvSpPr>
        <p:spPr>
          <a:xfrm>
            <a:off x="5957778" y="3858282"/>
            <a:ext cx="3912144" cy="461665"/>
          </a:xfrm>
          <a:prstGeom prst="rect">
            <a:avLst/>
          </a:prstGeom>
          <a:noFill/>
        </p:spPr>
        <p:txBody>
          <a:bodyPr wrap="square" lIns="91440" tIns="45720" rIns="91440" bIns="45720" anchor="t">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cap="none" normalizeH="0" baseline="0" noProof="0" dirty="0">
                <a:ln>
                  <a:noFill/>
                </a:ln>
                <a:solidFill>
                  <a:schemeClr val="bg2"/>
                </a:solidFill>
                <a:uLnTx/>
                <a:uFillTx/>
                <a:latin typeface="Arial"/>
                <a:ea typeface="+mn-ea"/>
                <a:cs typeface="+mn-cs"/>
              </a:rPr>
              <a:t>Rollout of “Mission Handicap” and “Digital Women” programmes.</a:t>
            </a:r>
          </a:p>
        </p:txBody>
      </p:sp>
      <p:sp>
        <p:nvSpPr>
          <p:cNvPr id="39" name="ZoneTexte 38">
            <a:extLst>
              <a:ext uri="{FF2B5EF4-FFF2-40B4-BE49-F238E27FC236}">
                <a16:creationId xmlns:a16="http://schemas.microsoft.com/office/drawing/2014/main" id="{C78ACF43-209A-441B-A45B-FFDACD31FD67}"/>
              </a:ext>
            </a:extLst>
          </p:cNvPr>
          <p:cNvSpPr txBox="1"/>
          <p:nvPr/>
        </p:nvSpPr>
        <p:spPr>
          <a:xfrm>
            <a:off x="5894326" y="5090570"/>
            <a:ext cx="4636347" cy="461665"/>
          </a:xfrm>
          <a:prstGeom prst="rect">
            <a:avLst/>
          </a:prstGeom>
          <a:noFill/>
        </p:spPr>
        <p:txBody>
          <a:bodyPr wrap="square" lIns="91440" tIns="45720" rIns="91440" bIns="45720" anchor="t">
            <a:spAutoFit/>
          </a:bodyPr>
          <a:lstStyle/>
          <a:p>
            <a:pPr lvl="0">
              <a:defRPr/>
            </a:pPr>
            <a:r>
              <a:rPr lang="en-GB" sz="1200" dirty="0">
                <a:solidFill>
                  <a:schemeClr val="bg2"/>
                </a:solidFill>
                <a:latin typeface="Arial"/>
                <a:ea typeface="+mn-ea"/>
                <a:cs typeface="+mn-cs"/>
              </a:rPr>
              <a:t>50% reduction in the group's digital footprint through ambitious programmes to measure and reduce its energy footprint.</a:t>
            </a:r>
          </a:p>
        </p:txBody>
      </p:sp>
      <p:sp>
        <p:nvSpPr>
          <p:cNvPr id="40" name="Espace réservé du numéro de diapositive 2">
            <a:extLst>
              <a:ext uri="{FF2B5EF4-FFF2-40B4-BE49-F238E27FC236}">
                <a16:creationId xmlns:a16="http://schemas.microsoft.com/office/drawing/2014/main" id="{24BA2FDA-C0C5-4C6A-B463-24DA910F0990}"/>
              </a:ext>
            </a:extLst>
          </p:cNvPr>
          <p:cNvSpPr>
            <a:spLocks noGrp="1"/>
          </p:cNvSpPr>
          <p:nvPr>
            <p:ph type="sldNum" sz="quarter" idx="12"/>
          </p:nvPr>
        </p:nvSpPr>
        <p:spPr>
          <a:xfrm>
            <a:off x="9231343" y="6354798"/>
            <a:ext cx="2743200" cy="365125"/>
          </a:xfrm>
        </p:spPr>
        <p:txBody>
          <a:bodyPr>
            <a:normAutofit/>
          </a:body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11</a:t>
            </a:fld>
            <a:endParaRPr lang="fr-FR" dirty="0">
              <a:solidFill>
                <a:schemeClr val="bg2"/>
              </a:solidFill>
              <a:latin typeface="Arial" panose="020B0604020202020204" pitchFamily="34" charset="0"/>
              <a:cs typeface="Arial" panose="020B0604020202020204" pitchFamily="34" charset="0"/>
            </a:endParaRPr>
          </a:p>
        </p:txBody>
      </p:sp>
      <p:sp>
        <p:nvSpPr>
          <p:cNvPr id="41" name="Titre 1">
            <a:extLst>
              <a:ext uri="{FF2B5EF4-FFF2-40B4-BE49-F238E27FC236}">
                <a16:creationId xmlns:a16="http://schemas.microsoft.com/office/drawing/2014/main" id="{315613CD-FF8D-42A3-AC87-D17239C0E50C}"/>
              </a:ext>
            </a:extLst>
          </p:cNvPr>
          <p:cNvSpPr txBox="1">
            <a:spLocks/>
          </p:cNvSpPr>
          <p:nvPr/>
        </p:nvSpPr>
        <p:spPr>
          <a:xfrm>
            <a:off x="464053" y="4265969"/>
            <a:ext cx="3453661" cy="402864"/>
          </a:xfrm>
          <a:prstGeom prst="rect">
            <a:avLst/>
          </a:prstGeom>
          <a:noFill/>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1800" i="0" u="none" strike="noStrike" cap="none" normalizeH="0" baseline="0" noProof="0" dirty="0">
                <a:ln>
                  <a:noFill/>
                </a:ln>
                <a:solidFill>
                  <a:schemeClr val="bg1"/>
                </a:solidFill>
                <a:highlight>
                  <a:srgbClr val="33008E"/>
                </a:highlight>
                <a:uLnTx/>
                <a:uFillTx/>
                <a:latin typeface="Arial"/>
                <a:ea typeface="+mj-ea"/>
                <a:cs typeface="+mj-cs"/>
              </a:rPr>
              <a:t>#CSR</a:t>
            </a:r>
          </a:p>
        </p:txBody>
      </p:sp>
      <p:sp>
        <p:nvSpPr>
          <p:cNvPr id="42" name="Titre 1">
            <a:extLst>
              <a:ext uri="{FF2B5EF4-FFF2-40B4-BE49-F238E27FC236}">
                <a16:creationId xmlns:a16="http://schemas.microsoft.com/office/drawing/2014/main" id="{97CF57FF-48EB-466D-92F0-28B8C7B82514}"/>
              </a:ext>
            </a:extLst>
          </p:cNvPr>
          <p:cNvSpPr txBox="1">
            <a:spLocks/>
          </p:cNvSpPr>
          <p:nvPr/>
        </p:nvSpPr>
        <p:spPr>
          <a:xfrm>
            <a:off x="464053" y="4724815"/>
            <a:ext cx="3453661" cy="402864"/>
          </a:xfrm>
          <a:prstGeom prst="rect">
            <a:avLst/>
          </a:prstGeom>
          <a:noFill/>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1800" i="0" u="none" strike="noStrike" cap="none" normalizeH="0" baseline="0" noProof="0" dirty="0">
                <a:ln>
                  <a:noFill/>
                </a:ln>
                <a:solidFill>
                  <a:schemeClr val="bg1"/>
                </a:solidFill>
                <a:highlight>
                  <a:srgbClr val="33008E"/>
                </a:highlight>
                <a:uLnTx/>
                <a:uFillTx/>
                <a:latin typeface="Arial"/>
                <a:ea typeface="+mj-ea"/>
                <a:cs typeface="+mj-cs"/>
              </a:rPr>
              <a:t>#CommittedEmployer</a:t>
            </a:r>
          </a:p>
        </p:txBody>
      </p:sp>
      <p:sp>
        <p:nvSpPr>
          <p:cNvPr id="43" name="Titre 1">
            <a:extLst>
              <a:ext uri="{FF2B5EF4-FFF2-40B4-BE49-F238E27FC236}">
                <a16:creationId xmlns:a16="http://schemas.microsoft.com/office/drawing/2014/main" id="{618724AE-0644-4B4F-8594-E2FC0E97E336}"/>
              </a:ext>
            </a:extLst>
          </p:cNvPr>
          <p:cNvSpPr txBox="1">
            <a:spLocks/>
          </p:cNvSpPr>
          <p:nvPr/>
        </p:nvSpPr>
        <p:spPr>
          <a:xfrm>
            <a:off x="464053" y="5183661"/>
            <a:ext cx="3453661" cy="402864"/>
          </a:xfrm>
          <a:prstGeom prst="rect">
            <a:avLst/>
          </a:prstGeom>
          <a:noFill/>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1800" i="0" u="none" strike="noStrike" cap="none" normalizeH="0" baseline="0" noProof="0" dirty="0">
                <a:ln>
                  <a:noFill/>
                </a:ln>
                <a:solidFill>
                  <a:schemeClr val="bg1"/>
                </a:solidFill>
                <a:highlight>
                  <a:srgbClr val="33008E"/>
                </a:highlight>
                <a:uLnTx/>
                <a:uFillTx/>
                <a:latin typeface="Arial"/>
                <a:ea typeface="+mj-ea"/>
                <a:cs typeface="+mj-cs"/>
              </a:rPr>
              <a:t>#ResponsibleDigital</a:t>
            </a:r>
          </a:p>
        </p:txBody>
      </p:sp>
    </p:spTree>
    <p:extLst>
      <p:ext uri="{BB962C8B-B14F-4D97-AF65-F5344CB8AC3E}">
        <p14:creationId xmlns:p14="http://schemas.microsoft.com/office/powerpoint/2010/main" val="2267376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4D368858-6810-4C98-A704-538FE797C9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829611" cy="6858000"/>
          </a:xfrm>
          <a:prstGeom prst="rect">
            <a:avLst/>
          </a:prstGeom>
        </p:spPr>
      </p:pic>
      <p:grpSp>
        <p:nvGrpSpPr>
          <p:cNvPr id="7" name="Groupe 6">
            <a:extLst>
              <a:ext uri="{FF2B5EF4-FFF2-40B4-BE49-F238E27FC236}">
                <a16:creationId xmlns:a16="http://schemas.microsoft.com/office/drawing/2014/main" id="{BAD1F5C9-E44E-46D5-AA22-767351144150}"/>
              </a:ext>
            </a:extLst>
          </p:cNvPr>
          <p:cNvGrpSpPr/>
          <p:nvPr/>
        </p:nvGrpSpPr>
        <p:grpSpPr>
          <a:xfrm>
            <a:off x="-35512" y="-91606"/>
            <a:ext cx="6866556" cy="6869157"/>
            <a:chOff x="1299" y="0"/>
            <a:chExt cx="7945491" cy="6858000"/>
          </a:xfrm>
          <a:noFill/>
        </p:grpSpPr>
        <p:sp>
          <p:nvSpPr>
            <p:cNvPr id="8" name="Forme libre : forme 7">
              <a:extLst>
                <a:ext uri="{FF2B5EF4-FFF2-40B4-BE49-F238E27FC236}">
                  <a16:creationId xmlns:a16="http://schemas.microsoft.com/office/drawing/2014/main" id="{3778B577-6725-4FED-8B4D-91F08178C1F8}"/>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9" name="Parallélogramme 8">
              <a:extLst>
                <a:ext uri="{FF2B5EF4-FFF2-40B4-BE49-F238E27FC236}">
                  <a16:creationId xmlns:a16="http://schemas.microsoft.com/office/drawing/2014/main" id="{26702054-ED5D-4264-BB8C-3D76E5DA2767}"/>
                </a:ext>
              </a:extLst>
            </p:cNvPr>
            <p:cNvSpPr/>
            <p:nvPr/>
          </p:nvSpPr>
          <p:spPr>
            <a:xfrm flipH="1">
              <a:off x="2668588" y="0"/>
              <a:ext cx="5278202" cy="6858000"/>
            </a:xfrm>
            <a:prstGeom prst="parallelogram">
              <a:avLst>
                <a:gd name="adj" fmla="val 5866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14" name="Espace réservé du numéro de diapositive 2">
            <a:extLst>
              <a:ext uri="{FF2B5EF4-FFF2-40B4-BE49-F238E27FC236}">
                <a16:creationId xmlns:a16="http://schemas.microsoft.com/office/drawing/2014/main" id="{527F65AC-A49A-485D-8AF6-63E28E4D57A4}"/>
              </a:ext>
            </a:extLst>
          </p:cNvPr>
          <p:cNvSpPr>
            <a:spLocks noGrp="1"/>
          </p:cNvSpPr>
          <p:nvPr>
            <p:ph type="sldNum" sz="quarter" idx="12"/>
          </p:nvPr>
        </p:nvSpPr>
        <p:spPr>
          <a:xfrm>
            <a:off x="9284965" y="6380755"/>
            <a:ext cx="274320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C309A02-F99E-41B1-8C8C-26A006E55CE6}" type="slidenum">
              <a:rPr kumimoji="0" lang="fr-FR" sz="1000" b="0" i="0" u="none" strike="noStrike" kern="1200" cap="none" spc="0" normalizeH="0" baseline="0" noProof="0" smtClean="0">
                <a:ln>
                  <a:noFill/>
                </a:ln>
                <a:solidFill>
                  <a:prstClr val="white"/>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fr-FR" sz="1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69" name="Titre 1">
            <a:extLst>
              <a:ext uri="{FF2B5EF4-FFF2-40B4-BE49-F238E27FC236}">
                <a16:creationId xmlns:a16="http://schemas.microsoft.com/office/drawing/2014/main" id="{BD9E8BCF-2280-4A14-B39D-70BDBB93708F}"/>
              </a:ext>
            </a:extLst>
          </p:cNvPr>
          <p:cNvSpPr txBox="1">
            <a:spLocks/>
          </p:cNvSpPr>
          <p:nvPr/>
        </p:nvSpPr>
        <p:spPr>
          <a:xfrm>
            <a:off x="5200353" y="264896"/>
            <a:ext cx="6844618" cy="1144929"/>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0" i="0" u="none" strike="noStrike" kern="1200" cap="none" spc="0" normalizeH="0" baseline="0" noProof="0" dirty="0">
                <a:ln>
                  <a:noFill/>
                </a:ln>
                <a:solidFill>
                  <a:srgbClr val="3E0D81"/>
                </a:solidFill>
                <a:effectLst/>
                <a:uLnTx/>
                <a:uFillTx/>
                <a:latin typeface="Arial Black" panose="020B0A04020102020204" pitchFamily="34" charset="0"/>
                <a:ea typeface="+mj-ea"/>
                <a:cs typeface="Arial" panose="020B0604020202020204" pitchFamily="34" charset="0"/>
              </a:rPr>
              <a:t>We innovate to bring our clients services and expertise that support them in reducing their digital environmental footprint.</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r-FR" sz="1600" b="0" i="0" u="none" strike="noStrike" kern="1200" cap="none" spc="0" normalizeH="0" baseline="0" noProof="0" dirty="0">
              <a:ln>
                <a:noFill/>
              </a:ln>
              <a:solidFill>
                <a:srgbClr val="3E0D81"/>
              </a:solidFill>
              <a:effectLst/>
              <a:uLnTx/>
              <a:uFillTx/>
              <a:latin typeface="Arial" panose="020B0604020202020204"/>
              <a:ea typeface="+mj-ea"/>
              <a:cs typeface="Arial" panose="020B0604020202020204" pitchFamily="34" charset="0"/>
            </a:endParaRPr>
          </a:p>
        </p:txBody>
      </p:sp>
      <p:sp>
        <p:nvSpPr>
          <p:cNvPr id="16" name="Espace réservé du numéro de diapositive 2">
            <a:extLst>
              <a:ext uri="{FF2B5EF4-FFF2-40B4-BE49-F238E27FC236}">
                <a16:creationId xmlns:a16="http://schemas.microsoft.com/office/drawing/2014/main" id="{2194E571-38A2-4591-A912-AD827F824074}"/>
              </a:ext>
            </a:extLst>
          </p:cNvPr>
          <p:cNvSpPr txBox="1">
            <a:spLocks/>
          </p:cNvSpPr>
          <p:nvPr/>
        </p:nvSpPr>
        <p:spPr>
          <a:xfrm>
            <a:off x="9284965" y="6399416"/>
            <a:ext cx="2743200" cy="365125"/>
          </a:xfrm>
          <a:prstGeom prst="rect">
            <a:avLst/>
          </a:prstGeom>
        </p:spPr>
        <p:txBody>
          <a:bodyPr vert="horz" wrap="none" lIns="91440" tIns="45720" rIns="91440" bIns="45720" rtlCol="0" anchor="ctr">
            <a:normAutofit/>
          </a:bodyPr>
          <a:lstStyle>
            <a:defPPr>
              <a:defRPr lang="fr-FR"/>
            </a:defPPr>
            <a:lvl1pPr marL="0" algn="r" defTabSz="914400" rtl="0" eaLnBrk="1" latinLnBrk="0" hangingPunct="1">
              <a:defRPr sz="1000" kern="1200">
                <a:solidFill>
                  <a:schemeClr val="bg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600"/>
              </a:spcAft>
              <a:buClrTx/>
              <a:buSzTx/>
              <a:buFontTx/>
              <a:buNone/>
              <a:tabLst/>
              <a:defRPr/>
            </a:pPr>
            <a:fld id="{5C309A02-F99E-41B1-8C8C-26A006E55CE6}" type="slidenum">
              <a:rPr kumimoji="0" lang="fr-FR" sz="1000" b="0" i="0" u="none" strike="noStrike" kern="1200" cap="none" spc="0" normalizeH="0" baseline="0" noProof="0" smtClean="0">
                <a:ln>
                  <a:noFill/>
                </a:ln>
                <a:solidFill>
                  <a:srgbClr val="3E0D81"/>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fr-FR" sz="10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p:txBody>
      </p:sp>
      <p:sp>
        <p:nvSpPr>
          <p:cNvPr id="18" name="ZoneTexte 17">
            <a:extLst>
              <a:ext uri="{FF2B5EF4-FFF2-40B4-BE49-F238E27FC236}">
                <a16:creationId xmlns:a16="http://schemas.microsoft.com/office/drawing/2014/main" id="{10B4C037-0D7A-4B8E-AAB5-521487016473}"/>
              </a:ext>
            </a:extLst>
          </p:cNvPr>
          <p:cNvSpPr txBox="1"/>
          <p:nvPr/>
        </p:nvSpPr>
        <p:spPr>
          <a:xfrm>
            <a:off x="98322" y="5876196"/>
            <a:ext cx="2621787"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1" i="0" u="none" strike="noStrike" kern="1200" cap="none" spc="0" normalizeH="0" baseline="0" noProof="0" dirty="0">
                <a:ln>
                  <a:noFill/>
                </a:ln>
                <a:solidFill>
                  <a:srgbClr val="F9D957"/>
                </a:solidFill>
                <a:effectLst/>
                <a:uLnTx/>
                <a:uFillTx/>
                <a:latin typeface="Montserrat"/>
                <a:ea typeface="+mn-ea"/>
                <a:cs typeface="+mn-cs"/>
                <a:hlinkClick r:id="rId4">
                  <a:extLst>
                    <a:ext uri="{A12FA001-AC4F-418D-AE19-62706E023703}">
                      <ahyp:hlinkClr xmlns:ahyp="http://schemas.microsoft.com/office/drawing/2018/hyperlinkcolor" val="tx"/>
                    </a:ext>
                  </a:extLst>
                </a:hlinkClick>
              </a:rPr>
              <a:t>Download </a:t>
            </a:r>
            <a:r>
              <a:rPr kumimoji="0" lang="fr-FR" sz="1400" b="1" i="0" u="none" strike="noStrike" kern="1200" cap="none" spc="0" normalizeH="0" baseline="0" noProof="0" dirty="0" err="1">
                <a:ln>
                  <a:noFill/>
                </a:ln>
                <a:solidFill>
                  <a:srgbClr val="F9D957"/>
                </a:solidFill>
                <a:effectLst/>
                <a:uLnTx/>
                <a:uFillTx/>
                <a:latin typeface="Montserrat"/>
                <a:ea typeface="+mn-ea"/>
                <a:cs typeface="+mn-cs"/>
                <a:hlinkClick r:id="rId4">
                  <a:extLst>
                    <a:ext uri="{A12FA001-AC4F-418D-AE19-62706E023703}">
                      <ahyp:hlinkClr xmlns:ahyp="http://schemas.microsoft.com/office/drawing/2018/hyperlinkcolor" val="tx"/>
                    </a:ext>
                  </a:extLst>
                </a:hlinkClick>
              </a:rPr>
              <a:t>our</a:t>
            </a:r>
            <a:r>
              <a:rPr kumimoji="0" lang="fr-FR" sz="1400" b="1" i="0" u="none" strike="noStrike" kern="1200" cap="none" spc="0" normalizeH="0" baseline="0" noProof="0" dirty="0">
                <a:ln>
                  <a:noFill/>
                </a:ln>
                <a:solidFill>
                  <a:srgbClr val="F9D957"/>
                </a:solidFill>
                <a:effectLst/>
                <a:uLnTx/>
                <a:uFillTx/>
                <a:latin typeface="Montserrat"/>
                <a:ea typeface="+mn-ea"/>
                <a:cs typeface="+mn-cs"/>
                <a:hlinkClick r:id="rId4">
                  <a:extLst>
                    <a:ext uri="{A12FA001-AC4F-418D-AE19-62706E023703}">
                      <ahyp:hlinkClr xmlns:ahyp="http://schemas.microsoft.com/office/drawing/2018/hyperlinkcolor" val="tx"/>
                    </a:ext>
                  </a:extLst>
                </a:hlinkClick>
              </a:rPr>
              <a:t> Impact Report</a:t>
            </a:r>
            <a:endParaRPr kumimoji="0" lang="fr-FR" sz="1400" b="1" i="0" u="none" strike="noStrike" kern="1200" cap="none" spc="0" normalizeH="0" baseline="0" noProof="0" dirty="0">
              <a:ln>
                <a:noFill/>
              </a:ln>
              <a:solidFill>
                <a:srgbClr val="F9D957"/>
              </a:solidFill>
              <a:effectLst/>
              <a:uLnTx/>
              <a:uFillTx/>
              <a:latin typeface="Montserrat"/>
              <a:ea typeface="+mn-ea"/>
              <a:cs typeface="+mn-cs"/>
            </a:endParaRPr>
          </a:p>
        </p:txBody>
      </p:sp>
      <p:sp>
        <p:nvSpPr>
          <p:cNvPr id="19" name="Espace réservé du numéro de diapositive 2">
            <a:extLst>
              <a:ext uri="{FF2B5EF4-FFF2-40B4-BE49-F238E27FC236}">
                <a16:creationId xmlns:a16="http://schemas.microsoft.com/office/drawing/2014/main" id="{0F80237E-37B3-4FF5-AE62-D853390B1BF5}"/>
              </a:ext>
            </a:extLst>
          </p:cNvPr>
          <p:cNvSpPr txBox="1">
            <a:spLocks/>
          </p:cNvSpPr>
          <p:nvPr/>
        </p:nvSpPr>
        <p:spPr>
          <a:xfrm>
            <a:off x="8379551" y="7097728"/>
            <a:ext cx="3483347" cy="365125"/>
          </a:xfrm>
          <a:prstGeom prst="rect">
            <a:avLst/>
          </a:prstGeom>
        </p:spPr>
        <p:txBody>
          <a:bodyPr vert="horz" wrap="none" lIns="91440" tIns="45720" rIns="91440" bIns="45720" rtlCol="0" anchor="ctr">
            <a:normAutofit/>
          </a:bodyPr>
          <a:lstStyle>
            <a:defPPr>
              <a:defRPr lang="fr-FR"/>
            </a:defPPr>
            <a:lvl1pPr marL="0" algn="r" defTabSz="914400" rtl="0" eaLnBrk="1" latinLnBrk="0" hangingPunct="1">
              <a:defRPr sz="1000" kern="1200">
                <a:solidFill>
                  <a:schemeClr val="bg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defRPr/>
            </a:pPr>
            <a:fld id="{5C309A02-F99E-41B1-8C8C-26A006E55CE6}" type="slidenum">
              <a:rPr lang="fr-FR" smtClean="0">
                <a:solidFill>
                  <a:prstClr val="white"/>
                </a:solidFill>
                <a:latin typeface="Arial" panose="020B0604020202020204" pitchFamily="34" charset="0"/>
                <a:cs typeface="Arial" panose="020B0604020202020204" pitchFamily="34" charset="0"/>
              </a:rPr>
              <a:pPr>
                <a:spcAft>
                  <a:spcPts val="600"/>
                </a:spcAft>
                <a:defRPr/>
              </a:pPr>
              <a:t>12</a:t>
            </a:fld>
            <a:endParaRPr lang="fr-FR" dirty="0">
              <a:solidFill>
                <a:prstClr val="white"/>
              </a:solidFill>
              <a:latin typeface="Arial" panose="020B0604020202020204" pitchFamily="34" charset="0"/>
              <a:cs typeface="Arial" panose="020B0604020202020204" pitchFamily="34" charset="0"/>
            </a:endParaRPr>
          </a:p>
        </p:txBody>
      </p:sp>
      <p:sp>
        <p:nvSpPr>
          <p:cNvPr id="20" name="Espace réservé du texte 4">
            <a:extLst>
              <a:ext uri="{FF2B5EF4-FFF2-40B4-BE49-F238E27FC236}">
                <a16:creationId xmlns:a16="http://schemas.microsoft.com/office/drawing/2014/main" id="{63BC21D9-4336-43E5-9311-5A1D9B7B5038}"/>
              </a:ext>
            </a:extLst>
          </p:cNvPr>
          <p:cNvSpPr txBox="1">
            <a:spLocks/>
          </p:cNvSpPr>
          <p:nvPr/>
        </p:nvSpPr>
        <p:spPr>
          <a:xfrm>
            <a:off x="5473964" y="2234915"/>
            <a:ext cx="4845660"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400" b="1" dirty="0">
                <a:solidFill>
                  <a:schemeClr val="bg2"/>
                </a:solidFill>
              </a:rPr>
              <a:t>Signature of the Planet </a:t>
            </a:r>
            <a:r>
              <a:rPr lang="en-GB" sz="1400" b="1" dirty="0" err="1">
                <a:solidFill>
                  <a:schemeClr val="bg2"/>
                </a:solidFill>
              </a:rPr>
              <a:t>tech’Care</a:t>
            </a:r>
            <a:r>
              <a:rPr lang="en-GB" sz="1400" b="1" dirty="0">
                <a:solidFill>
                  <a:schemeClr val="bg2"/>
                </a:solidFill>
              </a:rPr>
              <a:t> manifesto</a:t>
            </a:r>
          </a:p>
        </p:txBody>
      </p:sp>
      <p:pic>
        <p:nvPicPr>
          <p:cNvPr id="21" name="Picture 2" descr="Lancement de Planet Tech Care : déjà 100 entreprises et acteurs de la  formation signataires ! | Syntec Numérique">
            <a:extLst>
              <a:ext uri="{FF2B5EF4-FFF2-40B4-BE49-F238E27FC236}">
                <a16:creationId xmlns:a16="http://schemas.microsoft.com/office/drawing/2014/main" id="{0F6011AD-FA8E-49B4-A9B1-F4E4794AFA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02302" y="1888832"/>
            <a:ext cx="2370611" cy="884103"/>
          </a:xfrm>
          <a:prstGeom prst="rect">
            <a:avLst/>
          </a:prstGeom>
          <a:noFill/>
          <a:ln>
            <a:noFill/>
          </a:ln>
        </p:spPr>
      </p:pic>
      <p:sp>
        <p:nvSpPr>
          <p:cNvPr id="22" name="Espace réservé du texte 4">
            <a:extLst>
              <a:ext uri="{FF2B5EF4-FFF2-40B4-BE49-F238E27FC236}">
                <a16:creationId xmlns:a16="http://schemas.microsoft.com/office/drawing/2014/main" id="{2FEB74EA-590B-401E-8A26-68D72A0F13B1}"/>
              </a:ext>
            </a:extLst>
          </p:cNvPr>
          <p:cNvSpPr txBox="1">
            <a:spLocks/>
          </p:cNvSpPr>
          <p:nvPr/>
        </p:nvSpPr>
        <p:spPr>
          <a:xfrm>
            <a:off x="5473964" y="3042174"/>
            <a:ext cx="6095858"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400" dirty="0">
                <a:solidFill>
                  <a:schemeClr val="bg2"/>
                </a:solidFill>
              </a:rPr>
              <a:t>Offers designed </a:t>
            </a:r>
            <a:r>
              <a:rPr lang="en-GB" sz="1400" b="1" dirty="0">
                <a:solidFill>
                  <a:schemeClr val="bg2"/>
                </a:solidFill>
              </a:rPr>
              <a:t>to reduce environmental or digital footprint</a:t>
            </a:r>
          </a:p>
        </p:txBody>
      </p:sp>
      <p:sp>
        <p:nvSpPr>
          <p:cNvPr id="23" name="Espace réservé du texte 4">
            <a:extLst>
              <a:ext uri="{FF2B5EF4-FFF2-40B4-BE49-F238E27FC236}">
                <a16:creationId xmlns:a16="http://schemas.microsoft.com/office/drawing/2014/main" id="{9B7B32CF-7E53-4AA9-9609-352C12AE6292}"/>
              </a:ext>
            </a:extLst>
          </p:cNvPr>
          <p:cNvSpPr txBox="1">
            <a:spLocks/>
          </p:cNvSpPr>
          <p:nvPr/>
        </p:nvSpPr>
        <p:spPr>
          <a:xfrm>
            <a:off x="5473964" y="3910579"/>
            <a:ext cx="6095857"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400" dirty="0">
                <a:solidFill>
                  <a:schemeClr val="bg2"/>
                </a:solidFill>
              </a:rPr>
              <a:t>Cutting-edge expertise in </a:t>
            </a:r>
            <a:r>
              <a:rPr lang="en-GB" sz="1400" b="1" dirty="0">
                <a:solidFill>
                  <a:schemeClr val="bg2"/>
                </a:solidFill>
              </a:rPr>
              <a:t>extending equipment lifetimes </a:t>
            </a:r>
            <a:r>
              <a:rPr lang="en-GB" sz="1400" dirty="0">
                <a:solidFill>
                  <a:schemeClr val="bg2"/>
                </a:solidFill>
              </a:rPr>
              <a:t>and </a:t>
            </a:r>
            <a:r>
              <a:rPr lang="en-GB" sz="1400" b="1" dirty="0">
                <a:solidFill>
                  <a:schemeClr val="bg2"/>
                </a:solidFill>
              </a:rPr>
              <a:t>refurbishment</a:t>
            </a:r>
          </a:p>
        </p:txBody>
      </p:sp>
      <p:sp>
        <p:nvSpPr>
          <p:cNvPr id="24" name="Espace réservé du texte 4">
            <a:extLst>
              <a:ext uri="{FF2B5EF4-FFF2-40B4-BE49-F238E27FC236}">
                <a16:creationId xmlns:a16="http://schemas.microsoft.com/office/drawing/2014/main" id="{81F70435-01D9-464C-9259-F4185B604ADC}"/>
              </a:ext>
            </a:extLst>
          </p:cNvPr>
          <p:cNvSpPr txBox="1">
            <a:spLocks/>
          </p:cNvSpPr>
          <p:nvPr/>
        </p:nvSpPr>
        <p:spPr>
          <a:xfrm>
            <a:off x="5473964" y="4766636"/>
            <a:ext cx="6095855"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400" dirty="0">
                <a:solidFill>
                  <a:schemeClr val="bg2"/>
                </a:solidFill>
              </a:rPr>
              <a:t>offerings built with </a:t>
            </a:r>
            <a:r>
              <a:rPr lang="en-GB" sz="1400" b="1" dirty="0">
                <a:solidFill>
                  <a:schemeClr val="bg2"/>
                </a:solidFill>
              </a:rPr>
              <a:t>partner companies from the social economy </a:t>
            </a:r>
          </a:p>
        </p:txBody>
      </p:sp>
      <p:sp>
        <p:nvSpPr>
          <p:cNvPr id="25" name="Espace réservé du texte 4">
            <a:extLst>
              <a:ext uri="{FF2B5EF4-FFF2-40B4-BE49-F238E27FC236}">
                <a16:creationId xmlns:a16="http://schemas.microsoft.com/office/drawing/2014/main" id="{6189DD4F-9B5F-474F-8260-BE24B0A1BEBA}"/>
              </a:ext>
            </a:extLst>
          </p:cNvPr>
          <p:cNvSpPr txBox="1">
            <a:spLocks/>
          </p:cNvSpPr>
          <p:nvPr/>
        </p:nvSpPr>
        <p:spPr>
          <a:xfrm>
            <a:off x="5473964" y="5623794"/>
            <a:ext cx="6571007" cy="866476"/>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400" b="1" dirty="0">
                <a:solidFill>
                  <a:schemeClr val="bg2"/>
                </a:solidFill>
              </a:rPr>
              <a:t>combating the digital divide </a:t>
            </a:r>
            <a:br>
              <a:rPr lang="en-GB" sz="1400" b="1" dirty="0">
                <a:solidFill>
                  <a:schemeClr val="bg2"/>
                </a:solidFill>
              </a:rPr>
            </a:br>
            <a:r>
              <a:rPr lang="en-GB" sz="1400" dirty="0">
                <a:solidFill>
                  <a:schemeClr val="bg2"/>
                </a:solidFill>
              </a:rPr>
              <a:t>(equipment donations with the </a:t>
            </a:r>
            <a:r>
              <a:rPr lang="en-GB" sz="1400" i="1" dirty="0">
                <a:solidFill>
                  <a:schemeClr val="bg2"/>
                </a:solidFill>
              </a:rPr>
              <a:t>Connexion </a:t>
            </a:r>
            <a:r>
              <a:rPr lang="en-GB" sz="1400" i="1" dirty="0" err="1">
                <a:solidFill>
                  <a:schemeClr val="bg2"/>
                </a:solidFill>
              </a:rPr>
              <a:t>d’Urgence</a:t>
            </a:r>
            <a:r>
              <a:rPr lang="en-GB" sz="1400" dirty="0">
                <a:solidFill>
                  <a:schemeClr val="bg2"/>
                </a:solidFill>
              </a:rPr>
              <a:t> collective AND joint gifts with OUR clients)</a:t>
            </a:r>
          </a:p>
        </p:txBody>
      </p:sp>
      <p:sp>
        <p:nvSpPr>
          <p:cNvPr id="26" name="Espace réservé du numéro de diapositive 2">
            <a:extLst>
              <a:ext uri="{FF2B5EF4-FFF2-40B4-BE49-F238E27FC236}">
                <a16:creationId xmlns:a16="http://schemas.microsoft.com/office/drawing/2014/main" id="{A0DAA95D-55B0-42AB-BD79-CB0B85C1C6D3}"/>
              </a:ext>
            </a:extLst>
          </p:cNvPr>
          <p:cNvSpPr txBox="1">
            <a:spLocks/>
          </p:cNvSpPr>
          <p:nvPr/>
        </p:nvSpPr>
        <p:spPr>
          <a:xfrm>
            <a:off x="8325929" y="7071771"/>
            <a:ext cx="3483347" cy="365125"/>
          </a:xfrm>
          <a:prstGeom prst="rect">
            <a:avLst/>
          </a:prstGeom>
        </p:spPr>
        <p:txBody>
          <a:bodyPr vert="horz" wrap="none" lIns="91440" tIns="45720" rIns="91440" bIns="45720" rtlCol="0" anchor="ctr">
            <a:normAutofit/>
          </a:bodyPr>
          <a:lstStyle>
            <a:defPPr>
              <a:defRPr lang="fr-FR"/>
            </a:defPPr>
            <a:lvl1pPr marL="0" algn="r" defTabSz="914400" rtl="0" eaLnBrk="1" latinLnBrk="0" hangingPunct="1">
              <a:defRPr sz="1000" kern="1200">
                <a:solidFill>
                  <a:schemeClr val="bg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12</a:t>
            </a:fld>
            <a:endParaRPr lang="fr-FR"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7379335"/>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e 2">
            <a:extLst>
              <a:ext uri="{FF2B5EF4-FFF2-40B4-BE49-F238E27FC236}">
                <a16:creationId xmlns:a16="http://schemas.microsoft.com/office/drawing/2014/main" id="{E5564EDF-1C49-4AFE-AD8E-5A0709CBE2B4}"/>
              </a:ext>
            </a:extLst>
          </p:cNvPr>
          <p:cNvGrpSpPr/>
          <p:nvPr/>
        </p:nvGrpSpPr>
        <p:grpSpPr>
          <a:xfrm>
            <a:off x="7092337" y="1502282"/>
            <a:ext cx="4933010" cy="4815624"/>
            <a:chOff x="7092337" y="1502282"/>
            <a:chExt cx="4933010" cy="4815624"/>
          </a:xfrm>
        </p:grpSpPr>
        <p:sp>
          <p:nvSpPr>
            <p:cNvPr id="18" name="Rectangle 17">
              <a:extLst>
                <a:ext uri="{FF2B5EF4-FFF2-40B4-BE49-F238E27FC236}">
                  <a16:creationId xmlns:a16="http://schemas.microsoft.com/office/drawing/2014/main" id="{71B67B85-DAE3-4907-86EB-F65A0C594948}"/>
                </a:ext>
              </a:extLst>
            </p:cNvPr>
            <p:cNvSpPr/>
            <p:nvPr/>
          </p:nvSpPr>
          <p:spPr>
            <a:xfrm>
              <a:off x="7092337" y="1502282"/>
              <a:ext cx="4933010" cy="4815624"/>
            </a:xfrm>
            <a:prstGeom prst="rect">
              <a:avLst/>
            </a:prstGeom>
            <a:solidFill>
              <a:schemeClr val="tx2"/>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24" name="ZoneTexte 23">
              <a:extLst>
                <a:ext uri="{FF2B5EF4-FFF2-40B4-BE49-F238E27FC236}">
                  <a16:creationId xmlns:a16="http://schemas.microsoft.com/office/drawing/2014/main" id="{1A916479-4041-470C-A60B-1B43EDDA0183}"/>
                </a:ext>
              </a:extLst>
            </p:cNvPr>
            <p:cNvSpPr txBox="1"/>
            <p:nvPr/>
          </p:nvSpPr>
          <p:spPr>
            <a:xfrm>
              <a:off x="7480751" y="2548505"/>
              <a:ext cx="4127155" cy="3517777"/>
            </a:xfrm>
            <a:prstGeom prst="rect">
              <a:avLst/>
            </a:prstGeom>
            <a:solidFill>
              <a:schemeClr val="bg1"/>
            </a:solidFill>
            <a:effectLst>
              <a:outerShdw blurRad="203200" dist="63500" dir="5400000" algn="t" rotWithShape="0">
                <a:prstClr val="black">
                  <a:alpha val="8000"/>
                </a:prstClr>
              </a:outerShdw>
            </a:effectLst>
          </p:spPr>
          <p:txBody>
            <a:bodyPr wrap="square" lIns="48000" tIns="48000" rIns="48000" bIns="48000">
              <a:noAutofit/>
            </a:bodyPr>
            <a:lstStyle>
              <a:defPPr>
                <a:defRPr lang="fr-FR"/>
              </a:defPPr>
              <a:lvl1pPr marL="171450" indent="-171450">
                <a:spcBef>
                  <a:spcPts val="600"/>
                </a:spcBef>
                <a:buClr>
                  <a:schemeClr val="tx1"/>
                </a:buClr>
                <a:buFont typeface="Wingdings 2" panose="05020102010507070707" pitchFamily="18" charset="2"/>
                <a:buChar char="Ç"/>
                <a:defRPr sz="900">
                  <a:solidFill>
                    <a:schemeClr val="accent2"/>
                  </a:solidFill>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a:ln>
                    <a:noFill/>
                  </a:ln>
                  <a:solidFill>
                    <a:srgbClr val="3E0D81"/>
                  </a:solidFill>
                  <a:effectLst/>
                  <a:uLnTx/>
                  <a:uFillTx/>
                  <a:latin typeface="Arial Black" panose="020B0A04020102020204" pitchFamily="34" charset="0"/>
                  <a:cs typeface="Arial" panose="020B0604020202020204" pitchFamily="34" charset="0"/>
                </a:rPr>
                <a:t>Apps, cloud &amp; data</a:t>
              </a: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3 </a:t>
              </a:r>
              <a:r>
                <a:rPr kumimoji="0" lang="en-US"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integrated</a:t>
              </a:r>
              <a:r>
                <a:rPr kumimoji="0" lang="en-US"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 offers</a:t>
              </a:r>
              <a:endPar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endParaRPr>
            </a:p>
          </p:txBody>
        </p:sp>
        <p:pic>
          <p:nvPicPr>
            <p:cNvPr id="17" name="Image 16">
              <a:extLst>
                <a:ext uri="{FF2B5EF4-FFF2-40B4-BE49-F238E27FC236}">
                  <a16:creationId xmlns:a16="http://schemas.microsoft.com/office/drawing/2014/main" id="{A5CEF5C6-63D2-4384-9084-94E3E5557516}"/>
                </a:ext>
              </a:extLst>
            </p:cNvPr>
            <p:cNvPicPr>
              <a:picLocks noChangeAspect="1"/>
            </p:cNvPicPr>
            <p:nvPr/>
          </p:nvPicPr>
          <p:blipFill rotWithShape="1">
            <a:blip r:embed="rId3"/>
            <a:srcRect t="30681"/>
            <a:stretch/>
          </p:blipFill>
          <p:spPr>
            <a:xfrm>
              <a:off x="7533365" y="3317264"/>
              <a:ext cx="4314178" cy="2648116"/>
            </a:xfrm>
            <a:prstGeom prst="rect">
              <a:avLst/>
            </a:prstGeom>
            <a:noFill/>
          </p:spPr>
        </p:pic>
        <p:sp>
          <p:nvSpPr>
            <p:cNvPr id="23" name="Espace réservé du texte 3">
              <a:extLst>
                <a:ext uri="{FF2B5EF4-FFF2-40B4-BE49-F238E27FC236}">
                  <a16:creationId xmlns:a16="http://schemas.microsoft.com/office/drawing/2014/main" id="{BBDD51CA-B522-4E40-B530-06553FDDFC95}"/>
                </a:ext>
              </a:extLst>
            </p:cNvPr>
            <p:cNvSpPr txBox="1">
              <a:spLocks/>
            </p:cNvSpPr>
            <p:nvPr/>
          </p:nvSpPr>
          <p:spPr>
            <a:xfrm>
              <a:off x="7480751" y="1799145"/>
              <a:ext cx="4127155" cy="524071"/>
            </a:xfrm>
            <a:prstGeom prst="rect">
              <a:avLst/>
            </a:prstGeom>
          </p:spPr>
          <p:txBody>
            <a:bodyPr vert="horz" lIns="0" tIns="0" rIns="0" bIns="0" rtlCol="0" anchor="ctr">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fr-FR" sz="1600" b="1" i="0" u="none" strike="noStrike" kern="1200" cap="none" spc="0" normalizeH="0" baseline="0" noProof="0" dirty="0">
                  <a:ln>
                    <a:noFill/>
                  </a:ln>
                  <a:solidFill>
                    <a:prstClr val="white"/>
                  </a:solidFill>
                  <a:effectLst/>
                  <a:uLnTx/>
                  <a:uFillTx/>
                  <a:latin typeface="+mj-lt"/>
                  <a:ea typeface="+mn-lt"/>
                  <a:cs typeface="Arial" panose="020B0604020202020204" pitchFamily="34" charset="0"/>
                </a:rPr>
                <a:t>… and digital transformation</a:t>
              </a:r>
            </a:p>
          </p:txBody>
        </p:sp>
      </p:grpSp>
      <p:grpSp>
        <p:nvGrpSpPr>
          <p:cNvPr id="2" name="Groupe 1">
            <a:extLst>
              <a:ext uri="{FF2B5EF4-FFF2-40B4-BE49-F238E27FC236}">
                <a16:creationId xmlns:a16="http://schemas.microsoft.com/office/drawing/2014/main" id="{9A8C6FDB-AD21-4A74-9032-4F41C17F3E28}"/>
              </a:ext>
            </a:extLst>
          </p:cNvPr>
          <p:cNvGrpSpPr/>
          <p:nvPr/>
        </p:nvGrpSpPr>
        <p:grpSpPr>
          <a:xfrm>
            <a:off x="476980" y="1508722"/>
            <a:ext cx="6432534" cy="4815624"/>
            <a:chOff x="476980" y="1508722"/>
            <a:chExt cx="6432534" cy="4815624"/>
          </a:xfrm>
        </p:grpSpPr>
        <p:sp>
          <p:nvSpPr>
            <p:cNvPr id="19" name="Rectangle 18">
              <a:extLst>
                <a:ext uri="{FF2B5EF4-FFF2-40B4-BE49-F238E27FC236}">
                  <a16:creationId xmlns:a16="http://schemas.microsoft.com/office/drawing/2014/main" id="{ADDC0D4E-A0CC-4919-A651-B7B06E9F55BE}"/>
                </a:ext>
              </a:extLst>
            </p:cNvPr>
            <p:cNvSpPr/>
            <p:nvPr/>
          </p:nvSpPr>
          <p:spPr>
            <a:xfrm>
              <a:off x="476980" y="1508722"/>
              <a:ext cx="6432534" cy="4815624"/>
            </a:xfrm>
            <a:prstGeom prst="rect">
              <a:avLst/>
            </a:prstGeom>
            <a:solidFill>
              <a:schemeClr val="tx2"/>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solidFill>
                    <a:srgbClr val="573FF0"/>
                  </a:solidFill>
                </a:ln>
                <a:solidFill>
                  <a:prstClr val="white"/>
                </a:solidFill>
                <a:effectLst/>
                <a:uLnTx/>
                <a:uFillTx/>
                <a:latin typeface="Montserrat"/>
                <a:ea typeface="+mn-ea"/>
                <a:cs typeface="+mn-cs"/>
              </a:endParaRPr>
            </a:p>
          </p:txBody>
        </p:sp>
        <p:sp>
          <p:nvSpPr>
            <p:cNvPr id="5" name="ZoneTexte 4">
              <a:extLst>
                <a:ext uri="{FF2B5EF4-FFF2-40B4-BE49-F238E27FC236}">
                  <a16:creationId xmlns:a16="http://schemas.microsoft.com/office/drawing/2014/main" id="{C4B112E3-2A9C-6940-BD47-5511DD0874A2}"/>
                </a:ext>
              </a:extLst>
            </p:cNvPr>
            <p:cNvSpPr txBox="1"/>
            <p:nvPr/>
          </p:nvSpPr>
          <p:spPr>
            <a:xfrm>
              <a:off x="837670" y="2531682"/>
              <a:ext cx="1762129" cy="3534600"/>
            </a:xfrm>
            <a:prstGeom prst="rect">
              <a:avLst/>
            </a:prstGeom>
            <a:solidFill>
              <a:schemeClr val="bg1"/>
            </a:solidFill>
            <a:effectLst>
              <a:outerShdw blurRad="203200" dist="63500" dir="5400000" algn="t" rotWithShape="0">
                <a:prstClr val="black">
                  <a:alpha val="8000"/>
                </a:prstClr>
              </a:outerShdw>
              <a:softEdge rad="12700"/>
            </a:effectLst>
          </p:spPr>
          <p:txBody>
            <a:bodyPr wrap="square" lIns="48000" tIns="48000" rIns="48000" bIns="48000">
              <a:noAutofit/>
            </a:bodyPr>
            <a:lstStyle>
              <a:defPPr>
                <a:defRPr lang="fr-FR"/>
              </a:defPPr>
              <a:lvl1pPr marL="171450" indent="-171450">
                <a:spcBef>
                  <a:spcPts val="600"/>
                </a:spcBef>
                <a:buClr>
                  <a:schemeClr val="tx1"/>
                </a:buClr>
                <a:buFont typeface="Wingdings 2" panose="05020102010507070707" pitchFamily="18" charset="2"/>
                <a:buChar char="Ç"/>
                <a:defRPr sz="900">
                  <a:solidFill>
                    <a:schemeClr val="accent2"/>
                  </a:solidFill>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err="1">
                  <a:ln>
                    <a:noFill/>
                  </a:ln>
                  <a:solidFill>
                    <a:srgbClr val="33008E"/>
                  </a:solidFill>
                  <a:effectLst/>
                  <a:uLnTx/>
                  <a:uFillTx/>
                  <a:latin typeface="Arial Black" panose="020B0A04020102020204" pitchFamily="34" charset="0"/>
                  <a:cs typeface="Arial" panose="020B0604020202020204" pitchFamily="34" charset="0"/>
                </a:rPr>
                <a:t>eco</a:t>
              </a:r>
              <a:r>
                <a:rPr kumimoji="0" lang="fr-FR" sz="1800" b="1" i="0" u="none" strike="noStrike" kern="1200" cap="none" spc="0" normalizeH="0" baseline="0" noProof="0" dirty="0" err="1">
                  <a:ln>
                    <a:noFill/>
                  </a:ln>
                  <a:solidFill>
                    <a:srgbClr val="573EEF"/>
                  </a:solidFill>
                  <a:effectLst/>
                  <a:uLnTx/>
                  <a:uFillTx/>
                  <a:latin typeface="Arial Black" panose="020B0A04020102020204" pitchFamily="34" charset="0"/>
                  <a:cs typeface="Arial" panose="020B0604020202020204" pitchFamily="34" charset="0"/>
                </a:rPr>
                <a:t>carbon</a:t>
              </a:r>
              <a:endParaRPr kumimoji="0" lang="fr-FR" sz="1800" b="1" i="0" u="none" strike="noStrike" kern="1200" cap="none" spc="0" normalizeH="0" baseline="0" noProof="0" dirty="0">
                <a:ln>
                  <a:noFill/>
                </a:ln>
                <a:solidFill>
                  <a:srgbClr val="573EEF"/>
                </a:solidFill>
                <a:effectLst/>
                <a:uLnTx/>
                <a:uFillTx/>
                <a:latin typeface="Arial Black" panose="020B0A04020102020204" pitchFamily="34" charset="0"/>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p:txBody>
        </p:sp>
        <p:sp>
          <p:nvSpPr>
            <p:cNvPr id="6" name="ZoneTexte 5">
              <a:extLst>
                <a:ext uri="{FF2B5EF4-FFF2-40B4-BE49-F238E27FC236}">
                  <a16:creationId xmlns:a16="http://schemas.microsoft.com/office/drawing/2014/main" id="{C3AB2D65-3496-F94A-9AC6-DCCB5239CC33}"/>
                </a:ext>
              </a:extLst>
            </p:cNvPr>
            <p:cNvSpPr txBox="1"/>
            <p:nvPr/>
          </p:nvSpPr>
          <p:spPr>
            <a:xfrm>
              <a:off x="2780189" y="2531682"/>
              <a:ext cx="1762129" cy="1732828"/>
            </a:xfrm>
            <a:prstGeom prst="rect">
              <a:avLst/>
            </a:prstGeom>
            <a:solidFill>
              <a:schemeClr val="bg1"/>
            </a:solidFill>
            <a:effectLst>
              <a:outerShdw blurRad="203200" dist="63500" dir="5400000" algn="t" rotWithShape="0">
                <a:prstClr val="black">
                  <a:alpha val="8000"/>
                </a:prstClr>
              </a:outerShdw>
              <a:softEdge rad="12700"/>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err="1">
                  <a:ln>
                    <a:noFill/>
                  </a:ln>
                  <a:solidFill>
                    <a:srgbClr val="573EEF"/>
                  </a:solidFill>
                  <a:effectLst/>
                  <a:uLnTx/>
                  <a:uFillTx/>
                  <a:latin typeface="Arial Black" panose="020B0A04020102020204" pitchFamily="34" charset="0"/>
                  <a:cs typeface="Arial" panose="020B0604020202020204" pitchFamily="34" charset="0"/>
                </a:rPr>
                <a:t>eco</a:t>
              </a:r>
              <a:r>
                <a:rPr kumimoji="0" lang="fr-FR" sz="1800" b="1" i="0" u="none" strike="noStrike" kern="1200" cap="none" spc="0" normalizeH="0" baseline="0" noProof="0" dirty="0" err="1">
                  <a:ln>
                    <a:noFill/>
                  </a:ln>
                  <a:solidFill>
                    <a:srgbClr val="33008E"/>
                  </a:solidFill>
                  <a:effectLst/>
                  <a:uLnTx/>
                  <a:uFillTx/>
                  <a:latin typeface="Arial Black" panose="020B0A04020102020204" pitchFamily="34" charset="0"/>
                  <a:cs typeface="Arial" panose="020B0604020202020204" pitchFamily="34" charset="0"/>
                </a:rPr>
                <a:t>twice</a:t>
              </a:r>
              <a:endParaRPr kumimoji="0" lang="fr-FR" sz="18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400" b="1" i="0" u="none" strike="noStrike" kern="1200" cap="none" spc="0" normalizeH="0" baseline="0" noProof="0" dirty="0" err="1">
                  <a:ln>
                    <a:noFill/>
                  </a:ln>
                  <a:solidFill>
                    <a:srgbClr val="573EEF"/>
                  </a:solidFill>
                  <a:effectLst/>
                  <a:uLnTx/>
                  <a:uFillTx/>
                  <a:latin typeface="+mj-lt"/>
                  <a:ea typeface="+mn-ea"/>
                  <a:cs typeface="Arial" panose="020B0604020202020204" pitchFamily="34" charset="0"/>
                </a:rPr>
                <a:t>Employee</a:t>
              </a: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 resale</a:t>
              </a: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 p</a:t>
              </a:r>
              <a:r>
                <a:rPr kumimoji="0" lang="fr-FR" sz="1400" b="0" i="0" u="none" strike="noStrike" kern="1200" cap="none" spc="0" normalizeH="0" baseline="0" noProof="0" dirty="0" err="1">
                  <a:ln>
                    <a:noFill/>
                  </a:ln>
                  <a:solidFill>
                    <a:srgbClr val="3E0D81"/>
                  </a:solidFill>
                  <a:effectLst/>
                  <a:uLnTx/>
                  <a:uFillTx/>
                  <a:latin typeface="+mj-lt"/>
                  <a:ea typeface="+mn-ea"/>
                  <a:cs typeface="Arial" panose="020B0604020202020204" pitchFamily="34" charset="0"/>
                </a:rPr>
                <a:t>lateform</a:t>
              </a:r>
              <a:endPar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endParaRPr>
            </a:p>
          </p:txBody>
        </p:sp>
        <p:sp>
          <p:nvSpPr>
            <p:cNvPr id="10" name="ZoneTexte 9">
              <a:extLst>
                <a:ext uri="{FF2B5EF4-FFF2-40B4-BE49-F238E27FC236}">
                  <a16:creationId xmlns:a16="http://schemas.microsoft.com/office/drawing/2014/main" id="{90FD1FF1-CB1F-5C48-A8B9-6183D16E7862}"/>
                </a:ext>
              </a:extLst>
            </p:cNvPr>
            <p:cNvSpPr txBox="1"/>
            <p:nvPr/>
          </p:nvSpPr>
          <p:spPr>
            <a:xfrm>
              <a:off x="2768997" y="4333454"/>
              <a:ext cx="1762130" cy="1732828"/>
            </a:xfrm>
            <a:prstGeom prst="rect">
              <a:avLst/>
            </a:prstGeom>
            <a:solidFill>
              <a:schemeClr val="bg1"/>
            </a:solidFill>
            <a:effectLst>
              <a:outerShdw blurRad="203200" dist="63500" dir="5400000" algn="t" rotWithShape="0">
                <a:prstClr val="black">
                  <a:alpha val="8000"/>
                </a:prstClr>
              </a:outerShdw>
              <a:softEdge rad="12700"/>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err="1">
                  <a:ln>
                    <a:noFill/>
                  </a:ln>
                  <a:solidFill>
                    <a:srgbClr val="573EEF"/>
                  </a:solidFill>
                  <a:effectLst/>
                  <a:uLnTx/>
                  <a:uFillTx/>
                  <a:latin typeface="Arial Black" panose="020B0A04020102020204" pitchFamily="34" charset="0"/>
                  <a:cs typeface="Arial" panose="020B0604020202020204" pitchFamily="34" charset="0"/>
                </a:rPr>
                <a:t>eco</a:t>
              </a:r>
              <a:r>
                <a:rPr kumimoji="0" lang="fr-FR" sz="1800" b="1" i="0" u="none" strike="noStrike" kern="1200" cap="none" spc="0" normalizeH="0" baseline="0" noProof="0" dirty="0" err="1">
                  <a:ln>
                    <a:noFill/>
                  </a:ln>
                  <a:solidFill>
                    <a:srgbClr val="33008E"/>
                  </a:solidFill>
                  <a:effectLst/>
                  <a:uLnTx/>
                  <a:uFillTx/>
                  <a:latin typeface="Arial Black" panose="020B0A04020102020204" pitchFamily="34" charset="0"/>
                  <a:cs typeface="Arial" panose="020B0604020202020204" pitchFamily="34" charset="0"/>
                </a:rPr>
                <a:t>lease</a:t>
              </a:r>
              <a:endParaRPr kumimoji="0" lang="fr-FR" sz="18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400" b="0" i="0" u="none" strike="noStrike" kern="1200" cap="none" spc="0" normalizeH="0" baseline="0" noProof="0" dirty="0" err="1">
                  <a:ln>
                    <a:noFill/>
                  </a:ln>
                  <a:solidFill>
                    <a:srgbClr val="3E0D81"/>
                  </a:solidFill>
                  <a:effectLst/>
                  <a:uLnTx/>
                  <a:uFillTx/>
                  <a:latin typeface="+mj-lt"/>
                  <a:ea typeface="+mn-ea"/>
                  <a:cs typeface="Arial" panose="020B0604020202020204" pitchFamily="34" charset="0"/>
                </a:rPr>
                <a:t>Financing</a:t>
              </a: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 of </a:t>
              </a:r>
              <a:r>
                <a:rPr kumimoji="0" lang="fr-FR" sz="1400" b="1" i="0" u="none" strike="noStrike" kern="1200" cap="none" spc="0" normalizeH="0" baseline="0" noProof="0" dirty="0" err="1">
                  <a:ln>
                    <a:noFill/>
                  </a:ln>
                  <a:solidFill>
                    <a:srgbClr val="573EEF"/>
                  </a:solidFill>
                  <a:effectLst/>
                  <a:uLnTx/>
                  <a:uFillTx/>
                  <a:latin typeface="+mj-lt"/>
                  <a:ea typeface="+mn-ea"/>
                  <a:cs typeface="Arial" panose="020B0604020202020204" pitchFamily="34" charset="0"/>
                </a:rPr>
                <a:t>refurbished</a:t>
              </a: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 </a:t>
              </a:r>
              <a:r>
                <a:rPr kumimoji="0" lang="fr-FR" sz="1400" b="1" i="0" u="none" strike="noStrike" kern="1200" cap="none" spc="0" normalizeH="0" baseline="0" noProof="0" dirty="0" err="1">
                  <a:ln>
                    <a:noFill/>
                  </a:ln>
                  <a:solidFill>
                    <a:srgbClr val="573EEF"/>
                  </a:solidFill>
                  <a:effectLst/>
                  <a:uLnTx/>
                  <a:uFillTx/>
                  <a:latin typeface="+mj-lt"/>
                  <a:ea typeface="+mn-ea"/>
                  <a:cs typeface="Arial" panose="020B0604020202020204" pitchFamily="34" charset="0"/>
                </a:rPr>
                <a:t>equipment</a:t>
              </a: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 </a:t>
              </a:r>
            </a:p>
          </p:txBody>
        </p:sp>
        <p:sp>
          <p:nvSpPr>
            <p:cNvPr id="26" name="ZoneTexte 25">
              <a:extLst>
                <a:ext uri="{FF2B5EF4-FFF2-40B4-BE49-F238E27FC236}">
                  <a16:creationId xmlns:a16="http://schemas.microsoft.com/office/drawing/2014/main" id="{1BD541A3-02AD-4C5A-977B-FC0ED8A2B1E9}"/>
                </a:ext>
              </a:extLst>
            </p:cNvPr>
            <p:cNvSpPr txBox="1"/>
            <p:nvPr/>
          </p:nvSpPr>
          <p:spPr>
            <a:xfrm>
              <a:off x="4700324" y="2548505"/>
              <a:ext cx="1762129" cy="3517777"/>
            </a:xfrm>
            <a:prstGeom prst="rect">
              <a:avLst/>
            </a:prstGeom>
            <a:solidFill>
              <a:schemeClr val="bg1"/>
            </a:solidFill>
            <a:effectLst>
              <a:outerShdw blurRad="203200" dist="63500" dir="5400000" algn="t" rotWithShape="0">
                <a:prstClr val="black">
                  <a:alpha val="8000"/>
                </a:prstClr>
              </a:outerShdw>
              <a:softEdge rad="12700"/>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err="1">
                  <a:ln>
                    <a:noFill/>
                  </a:ln>
                  <a:solidFill>
                    <a:srgbClr val="573EEF"/>
                  </a:solidFill>
                  <a:effectLst/>
                  <a:uLnTx/>
                  <a:uFillTx/>
                  <a:latin typeface="Arial Black" panose="020B0A04020102020204" pitchFamily="34" charset="0"/>
                  <a:cs typeface="Arial" panose="020B0604020202020204" pitchFamily="34" charset="0"/>
                </a:rPr>
                <a:t>product</a:t>
              </a:r>
              <a:r>
                <a:rPr kumimoji="0" lang="fr-FR" sz="1800" b="1" i="0" u="none" strike="noStrike" kern="1200" cap="none" spc="0" normalizeH="0" baseline="0" noProof="0" dirty="0" err="1">
                  <a:ln>
                    <a:noFill/>
                  </a:ln>
                  <a:solidFill>
                    <a:srgbClr val="33008E"/>
                  </a:solidFill>
                  <a:effectLst/>
                  <a:uLnTx/>
                  <a:uFillTx/>
                  <a:latin typeface="Arial Black" panose="020B0A04020102020204" pitchFamily="34" charset="0"/>
                  <a:cs typeface="Arial" panose="020B0604020202020204" pitchFamily="34" charset="0"/>
                </a:rPr>
                <a:t>care</a:t>
              </a:r>
              <a:endParaRPr kumimoji="0" lang="fr-FR" sz="18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50"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3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Service center </a:t>
              </a:r>
              <a:b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b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for mobile </a:t>
              </a:r>
              <a:r>
                <a:rPr kumimoji="0" lang="fr-FR" sz="1400" b="0" i="0" u="none" strike="noStrike" kern="1200" cap="none" spc="0" normalizeH="0" baseline="0" noProof="0" dirty="0" err="1">
                  <a:ln>
                    <a:noFill/>
                  </a:ln>
                  <a:solidFill>
                    <a:srgbClr val="3E0D81"/>
                  </a:solidFill>
                  <a:effectLst/>
                  <a:uLnTx/>
                  <a:uFillTx/>
                  <a:latin typeface="+mj-lt"/>
                  <a:ea typeface="+mn-ea"/>
                  <a:cs typeface="Arial" panose="020B0604020202020204" pitchFamily="34" charset="0"/>
                </a:rPr>
                <a:t>terminals</a:t>
              </a:r>
              <a:endParaRPr kumimoji="0" lang="fr-FR" sz="16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endParaRPr>
            </a:p>
          </p:txBody>
        </p:sp>
        <p:pic>
          <p:nvPicPr>
            <p:cNvPr id="8" name="Image 7">
              <a:extLst>
                <a:ext uri="{FF2B5EF4-FFF2-40B4-BE49-F238E27FC236}">
                  <a16:creationId xmlns:a16="http://schemas.microsoft.com/office/drawing/2014/main" id="{E5D156B3-B1F2-425F-9105-3FAE922366B9}"/>
                </a:ext>
              </a:extLst>
            </p:cNvPr>
            <p:cNvPicPr>
              <a:picLocks noChangeAspect="1"/>
            </p:cNvPicPr>
            <p:nvPr/>
          </p:nvPicPr>
          <p:blipFill>
            <a:blip r:embed="rId4"/>
            <a:stretch>
              <a:fillRect/>
            </a:stretch>
          </p:blipFill>
          <p:spPr>
            <a:xfrm>
              <a:off x="939802" y="3051651"/>
              <a:ext cx="1557864" cy="2740073"/>
            </a:xfrm>
            <a:prstGeom prst="rect">
              <a:avLst/>
            </a:prstGeom>
          </p:spPr>
        </p:pic>
        <p:sp>
          <p:nvSpPr>
            <p:cNvPr id="22" name="Espace réservé du texte 3">
              <a:extLst>
                <a:ext uri="{FF2B5EF4-FFF2-40B4-BE49-F238E27FC236}">
                  <a16:creationId xmlns:a16="http://schemas.microsoft.com/office/drawing/2014/main" id="{54E86360-6AAF-4D8E-B563-9C0DD7B6C149}"/>
                </a:ext>
              </a:extLst>
            </p:cNvPr>
            <p:cNvSpPr txBox="1">
              <a:spLocks/>
            </p:cNvSpPr>
            <p:nvPr/>
          </p:nvSpPr>
          <p:spPr>
            <a:xfrm>
              <a:off x="837670" y="1799145"/>
              <a:ext cx="5624784" cy="524071"/>
            </a:xfrm>
            <a:prstGeom prst="rect">
              <a:avLst/>
            </a:prstGeom>
          </p:spPr>
          <p:txBody>
            <a:bodyPr vert="horz" lIns="0" tIns="0" rIns="0" bIns="0" rtlCol="0" anchor="ctr">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en-US" sz="1600" b="1" i="0" u="none" strike="noStrike" kern="1200" cap="none" spc="0" normalizeH="0" baseline="0" noProof="0" dirty="0">
                  <a:ln>
                    <a:noFill/>
                  </a:ln>
                  <a:solidFill>
                    <a:prstClr val="white"/>
                  </a:solidFill>
                  <a:effectLst/>
                  <a:uLnTx/>
                  <a:uFillTx/>
                  <a:latin typeface="+mj-lt"/>
                  <a:ea typeface="+mn-lt"/>
                  <a:cs typeface="Arial" panose="020B0604020202020204" pitchFamily="34" charset="0"/>
                </a:rPr>
                <a:t>Responding to sustainable digital challenges…</a:t>
              </a:r>
            </a:p>
          </p:txBody>
        </p:sp>
        <p:pic>
          <p:nvPicPr>
            <p:cNvPr id="33" name="Image 32">
              <a:extLst>
                <a:ext uri="{FF2B5EF4-FFF2-40B4-BE49-F238E27FC236}">
                  <a16:creationId xmlns:a16="http://schemas.microsoft.com/office/drawing/2014/main" id="{A91A5B2B-39A5-4D69-AB86-349C5E60828B}"/>
                </a:ext>
              </a:extLst>
            </p:cNvPr>
            <p:cNvPicPr>
              <a:picLocks noChangeAspect="1"/>
            </p:cNvPicPr>
            <p:nvPr/>
          </p:nvPicPr>
          <p:blipFill rotWithShape="1">
            <a:blip r:embed="rId5"/>
            <a:srcRect t="19868" b="8224"/>
            <a:stretch/>
          </p:blipFill>
          <p:spPr>
            <a:xfrm>
              <a:off x="4750596" y="3210061"/>
              <a:ext cx="1662814" cy="1645202"/>
            </a:xfrm>
            <a:prstGeom prst="rect">
              <a:avLst/>
            </a:prstGeom>
          </p:spPr>
        </p:pic>
      </p:grpSp>
      <p:sp>
        <p:nvSpPr>
          <p:cNvPr id="27" name="Espace réservé du numéro de diapositive 3">
            <a:extLst>
              <a:ext uri="{FF2B5EF4-FFF2-40B4-BE49-F238E27FC236}">
                <a16:creationId xmlns:a16="http://schemas.microsoft.com/office/drawing/2014/main" id="{5EC9BBF0-5992-4BA0-B497-CA162AB0572E}"/>
              </a:ext>
            </a:extLst>
          </p:cNvPr>
          <p:cNvSpPr txBox="1">
            <a:spLocks/>
          </p:cNvSpPr>
          <p:nvPr/>
        </p:nvSpPr>
        <p:spPr>
          <a:xfrm>
            <a:off x="11671300" y="6428502"/>
            <a:ext cx="431800" cy="246221"/>
          </a:xfrm>
          <a:prstGeom prst="rect">
            <a:avLst/>
          </a:prstGeom>
        </p:spPr>
        <p:txBody>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C309A02-F99E-41B1-8C8C-26A006E55CE6}" type="slidenum">
              <a:rPr kumimoji="0" lang="fr-FR" sz="1000" b="0" i="0" u="none" strike="noStrike" kern="1200" cap="none" spc="0" normalizeH="0" baseline="0" noProof="0" smtClean="0">
                <a:ln>
                  <a:noFill/>
                </a:ln>
                <a:solidFill>
                  <a:prstClr val="white"/>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fr-FR" sz="1000" b="0" i="0" u="none" strike="noStrike" kern="1200" cap="none" spc="0" normalizeH="0" baseline="0" noProof="0" dirty="0">
              <a:ln>
                <a:noFill/>
              </a:ln>
              <a:solidFill>
                <a:prstClr val="white"/>
              </a:solidFill>
              <a:effectLst/>
              <a:uLnTx/>
              <a:uFillTx/>
              <a:latin typeface="+mj-lt"/>
              <a:ea typeface="+mn-ea"/>
              <a:cs typeface="+mn-cs"/>
            </a:endParaRPr>
          </a:p>
        </p:txBody>
      </p:sp>
      <p:sp>
        <p:nvSpPr>
          <p:cNvPr id="30" name="Titre 5">
            <a:extLst>
              <a:ext uri="{FF2B5EF4-FFF2-40B4-BE49-F238E27FC236}">
                <a16:creationId xmlns:a16="http://schemas.microsoft.com/office/drawing/2014/main" id="{16DE8BEA-7766-451A-BCC8-909E7BA2C1A6}"/>
              </a:ext>
            </a:extLst>
          </p:cNvPr>
          <p:cNvSpPr txBox="1">
            <a:spLocks/>
          </p:cNvSpPr>
          <p:nvPr/>
        </p:nvSpPr>
        <p:spPr>
          <a:xfrm>
            <a:off x="508376" y="273489"/>
            <a:ext cx="10515600" cy="4801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rial Black" panose="020B0A04020102020204" pitchFamily="34" charset="0"/>
              </a:rPr>
              <a:t>New offers to boost organic growth</a:t>
            </a:r>
          </a:p>
        </p:txBody>
      </p:sp>
    </p:spTree>
    <p:extLst>
      <p:ext uri="{BB962C8B-B14F-4D97-AF65-F5344CB8AC3E}">
        <p14:creationId xmlns:p14="http://schemas.microsoft.com/office/powerpoint/2010/main" val="360213933"/>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27" name="Rectangle 80">
            <a:extLst>
              <a:ext uri="{FF2B5EF4-FFF2-40B4-BE49-F238E27FC236}">
                <a16:creationId xmlns:a16="http://schemas.microsoft.com/office/drawing/2014/main" id="{E18F6E8B-15ED-43C7-94BA-91549A651C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ZoneTexte 2">
            <a:extLst>
              <a:ext uri="{FF2B5EF4-FFF2-40B4-BE49-F238E27FC236}">
                <a16:creationId xmlns:a16="http://schemas.microsoft.com/office/drawing/2014/main" id="{2048C9FF-B432-433C-BBF5-0E15EE32733A}"/>
              </a:ext>
            </a:extLst>
          </p:cNvPr>
          <p:cNvSpPr txBox="1"/>
          <p:nvPr/>
        </p:nvSpPr>
        <p:spPr>
          <a:xfrm>
            <a:off x="1113810" y="3023754"/>
            <a:ext cx="4900144" cy="2736965"/>
          </a:xfrm>
          <a:prstGeom prst="rect">
            <a:avLst/>
          </a:prstGeom>
        </p:spPr>
        <p:txBody>
          <a:bodyPr vert="horz" lIns="91440" tIns="45720" rIns="91440" bIns="45720" rtlCol="0" anchor="t">
            <a:normAutofit/>
          </a:bodyPr>
          <a:lstStyle/>
          <a:p>
            <a:pPr>
              <a:lnSpc>
                <a:spcPct val="90000"/>
              </a:lnSpc>
              <a:spcBef>
                <a:spcPct val="0"/>
              </a:spcBef>
              <a:spcAft>
                <a:spcPts val="600"/>
              </a:spcAft>
            </a:pPr>
            <a:r>
              <a:rPr lang="en-GB" sz="4200" dirty="0">
                <a:latin typeface="+mj-lt"/>
                <a:ea typeface="+mj-ea"/>
                <a:cs typeface="+mj-cs"/>
              </a:rPr>
              <a:t>Econocom  </a:t>
            </a:r>
          </a:p>
          <a:p>
            <a:pPr>
              <a:lnSpc>
                <a:spcPct val="90000"/>
              </a:lnSpc>
              <a:spcBef>
                <a:spcPct val="0"/>
              </a:spcBef>
              <a:spcAft>
                <a:spcPts val="600"/>
              </a:spcAft>
            </a:pPr>
            <a:r>
              <a:rPr lang="en-GB" sz="4200" b="1" dirty="0">
                <a:latin typeface="+mj-lt"/>
                <a:ea typeface="+mj-ea"/>
                <a:cs typeface="+mj-cs"/>
              </a:rPr>
              <a:t>video presentation</a:t>
            </a:r>
          </a:p>
        </p:txBody>
      </p:sp>
      <p:grpSp>
        <p:nvGrpSpPr>
          <p:cNvPr id="4128" name="Group 82">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048031"/>
            <a:ext cx="731521" cy="673460"/>
            <a:chOff x="3940602" y="308034"/>
            <a:chExt cx="2116791" cy="3428999"/>
          </a:xfrm>
          <a:solidFill>
            <a:schemeClr val="accent4"/>
          </a:solidFill>
        </p:grpSpPr>
        <p:sp>
          <p:nvSpPr>
            <p:cNvPr id="84" name="Rectangle 83">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29" name="Rectangle 8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30" name="Rectangle 87">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31" name="Rectangle 89">
            <a:extLst>
              <a:ext uri="{FF2B5EF4-FFF2-40B4-BE49-F238E27FC236}">
                <a16:creationId xmlns:a16="http://schemas.microsoft.com/office/drawing/2014/main" id="{B089A89A-1E9C-4761-9DFF-53C275FBF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257770"/>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play Icon 1939987">
            <a:hlinkClick r:id="rId3"/>
            <a:extLst>
              <a:ext uri="{FF2B5EF4-FFF2-40B4-BE49-F238E27FC236}">
                <a16:creationId xmlns:a16="http://schemas.microsoft.com/office/drawing/2014/main" id="{D2C35C6A-2DC9-478E-8811-EFDEF67138D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000583" y="471748"/>
            <a:ext cx="2552007" cy="2552007"/>
          </a:xfrm>
          <a:prstGeom prst="rect">
            <a:avLst/>
          </a:prstGeom>
          <a:noFill/>
          <a:extLst>
            <a:ext uri="{909E8E84-426E-40DD-AFC4-6F175D3DCCD1}">
              <a14:hiddenFill xmlns:a14="http://schemas.microsoft.com/office/drawing/2010/main">
                <a:solidFill>
                  <a:srgbClr val="FFFFFF"/>
                </a:solidFill>
              </a14:hiddenFill>
            </a:ext>
          </a:extLst>
        </p:spPr>
      </p:pic>
      <p:sp>
        <p:nvSpPr>
          <p:cNvPr id="4132" name="Rectangle 9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3462252"/>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Espace réservé du numéro de diapositive 2">
            <a:extLst>
              <a:ext uri="{FF2B5EF4-FFF2-40B4-BE49-F238E27FC236}">
                <a16:creationId xmlns:a16="http://schemas.microsoft.com/office/drawing/2014/main" id="{86CE07FA-2E22-463C-BC49-AFB29DAC45C2}"/>
              </a:ext>
            </a:extLst>
          </p:cNvPr>
          <p:cNvSpPr>
            <a:spLocks noGrp="1"/>
          </p:cNvSpPr>
          <p:nvPr>
            <p:ph type="sldNum" sz="quarter" idx="12"/>
          </p:nvPr>
        </p:nvSpPr>
        <p:spPr>
          <a:xfrm>
            <a:off x="9244773" y="6343431"/>
            <a:ext cx="2743200" cy="365125"/>
          </a:xfrm>
        </p:spPr>
        <p:txBody>
          <a:bodyPr>
            <a:normAutofit/>
          </a:bodyPr>
          <a:lstStyle/>
          <a:p>
            <a:pPr>
              <a:spcAft>
                <a:spcPts val="600"/>
              </a:spcAft>
            </a:pPr>
            <a:fld id="{5C309A02-F99E-41B1-8C8C-26A006E55CE6}" type="slidenum">
              <a:rPr lang="fr-FR" sz="1000" smtClean="0">
                <a:solidFill>
                  <a:schemeClr val="tx2"/>
                </a:solidFill>
                <a:latin typeface="Arial" panose="020B0604020202020204" pitchFamily="34" charset="0"/>
                <a:cs typeface="Arial" panose="020B0604020202020204" pitchFamily="34" charset="0"/>
              </a:rPr>
              <a:pPr>
                <a:spcAft>
                  <a:spcPts val="600"/>
                </a:spcAft>
              </a:pPr>
              <a:t>14</a:t>
            </a:fld>
            <a:endParaRPr lang="fr-FR" sz="1000" dirty="0">
              <a:solidFill>
                <a:schemeClr val="tx2"/>
              </a:solidFill>
              <a:latin typeface="Arial" panose="020B0604020202020204" pitchFamily="34" charset="0"/>
              <a:cs typeface="Arial" panose="020B0604020202020204" pitchFamily="34" charset="0"/>
            </a:endParaRPr>
          </a:p>
        </p:txBody>
      </p:sp>
      <p:pic>
        <p:nvPicPr>
          <p:cNvPr id="4" name="Image 3">
            <a:extLst>
              <a:ext uri="{FF2B5EF4-FFF2-40B4-BE49-F238E27FC236}">
                <a16:creationId xmlns:a16="http://schemas.microsoft.com/office/drawing/2014/main" id="{CDA58EFB-FE29-4673-9F0D-F344607BA8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9171" y="3880759"/>
            <a:ext cx="4334830" cy="2248693"/>
          </a:xfrm>
          <a:prstGeom prst="rect">
            <a:avLst/>
          </a:prstGeom>
        </p:spPr>
      </p:pic>
    </p:spTree>
    <p:extLst>
      <p:ext uri="{BB962C8B-B14F-4D97-AF65-F5344CB8AC3E}">
        <p14:creationId xmlns:p14="http://schemas.microsoft.com/office/powerpoint/2010/main" val="40805387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D23D3322-D897-48AA-A2D5-AB2FB3C3494A}"/>
              </a:ext>
            </a:extLst>
          </p:cNvPr>
          <p:cNvSpPr>
            <a:spLocks noGrp="1"/>
          </p:cNvSpPr>
          <p:nvPr>
            <p:ph type="body" sz="quarter" idx="10"/>
          </p:nvPr>
        </p:nvSpPr>
        <p:spPr/>
        <p:txBody>
          <a:bodyPr/>
          <a:lstStyle/>
          <a:p>
            <a:endParaRPr lang="fr-FR" dirty="0"/>
          </a:p>
          <a:p>
            <a:endParaRPr lang="fr-FR" dirty="0"/>
          </a:p>
          <a:p>
            <a:endParaRPr lang="fr-FR" dirty="0"/>
          </a:p>
          <a:p>
            <a:r>
              <a:rPr lang="en-GB" sz="5400"/>
              <a:t>Appendices</a:t>
            </a:r>
          </a:p>
        </p:txBody>
      </p:sp>
    </p:spTree>
    <p:extLst>
      <p:ext uri="{BB962C8B-B14F-4D97-AF65-F5344CB8AC3E}">
        <p14:creationId xmlns:p14="http://schemas.microsoft.com/office/powerpoint/2010/main" val="330563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8549E761-87A8-4C22-A729-DE4C1029E590}"/>
              </a:ext>
            </a:extLst>
          </p:cNvPr>
          <p:cNvSpPr/>
          <p:nvPr/>
        </p:nvSpPr>
        <p:spPr>
          <a:xfrm>
            <a:off x="1274254" y="2673910"/>
            <a:ext cx="1132731" cy="1152000"/>
          </a:xfrm>
          <a:prstGeom prst="ellipse">
            <a:avLst/>
          </a:prstGeom>
          <a:solidFill>
            <a:srgbClr val="F0D8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16" name="Titre 1">
            <a:extLst>
              <a:ext uri="{FF2B5EF4-FFF2-40B4-BE49-F238E27FC236}">
                <a16:creationId xmlns:a16="http://schemas.microsoft.com/office/drawing/2014/main" id="{0143B5DC-4FBE-427A-850C-ACE67F955C1B}"/>
              </a:ext>
            </a:extLst>
          </p:cNvPr>
          <p:cNvSpPr txBox="1">
            <a:spLocks/>
          </p:cNvSpPr>
          <p:nvPr/>
        </p:nvSpPr>
        <p:spPr>
          <a:xfrm>
            <a:off x="2428044" y="2677870"/>
            <a:ext cx="3849317" cy="1200329"/>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400" b="1" i="0" u="none" strike="noStrike" kern="1200" cap="none" spc="0" normalizeH="0" baseline="0" noProof="0" dirty="0">
                <a:ln>
                  <a:noFill/>
                </a:ln>
                <a:solidFill>
                  <a:srgbClr val="573EEF"/>
                </a:solidFill>
                <a:effectLst/>
                <a:uLnTx/>
                <a:uFillTx/>
                <a:latin typeface="Arial Black" panose="020B0A04020102020204" pitchFamily="34" charset="0"/>
                <a:ea typeface="+mj-ea"/>
                <a:cs typeface="+mj-cs"/>
              </a:rPr>
              <a:t>Jean-Louis BOUCHARD</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1600" b="0" i="0" u="none" strike="noStrike" kern="1200" cap="none" spc="0" normalizeH="0" baseline="0" noProof="0" dirty="0" err="1">
                <a:ln>
                  <a:noFill/>
                </a:ln>
                <a:solidFill>
                  <a:srgbClr val="3E0D81"/>
                </a:solidFill>
                <a:effectLst/>
                <a:uLnTx/>
                <a:uFillTx/>
                <a:latin typeface="Arial" panose="020B0604020202020204" pitchFamily="34" charset="0"/>
                <a:ea typeface="+mj-ea"/>
                <a:cs typeface="Arial" panose="020B0604020202020204" pitchFamily="34" charset="0"/>
              </a:rPr>
              <a:t>Founder</a:t>
            </a:r>
            <a:endParaRPr kumimoji="0" lang="fr-FR" sz="1600" b="0" i="0" u="none" strike="noStrike" kern="1200" cap="none" spc="0" normalizeH="0" baseline="0" noProof="0" dirty="0">
              <a:ln>
                <a:noFill/>
              </a:ln>
              <a:solidFill>
                <a:srgbClr val="3E0D81"/>
              </a:solidFill>
              <a:effectLst/>
              <a:uLnTx/>
              <a:uFillTx/>
              <a:latin typeface="Arial" panose="020B0604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1600" b="0" i="0" u="none" strike="noStrike" kern="1200" cap="none" spc="0" normalizeH="0" baseline="0" noProof="0" dirty="0">
                <a:ln>
                  <a:noFill/>
                </a:ln>
                <a:solidFill>
                  <a:srgbClr val="3E0D81"/>
                </a:solidFill>
                <a:effectLst/>
                <a:uLnTx/>
                <a:uFillTx/>
                <a:latin typeface="Arial" panose="020B0604020202020204" pitchFamily="34" charset="0"/>
                <a:ea typeface="+mj-ea"/>
                <a:cs typeface="Arial" panose="020B0604020202020204" pitchFamily="34" charset="0"/>
              </a:rPr>
              <a:t>Chairman</a:t>
            </a:r>
          </a:p>
        </p:txBody>
      </p:sp>
      <p:sp>
        <p:nvSpPr>
          <p:cNvPr id="27" name="Ellipse 26">
            <a:extLst>
              <a:ext uri="{FF2B5EF4-FFF2-40B4-BE49-F238E27FC236}">
                <a16:creationId xmlns:a16="http://schemas.microsoft.com/office/drawing/2014/main" id="{0C8AE434-C0CD-4210-9913-3211C7326BF2}"/>
              </a:ext>
            </a:extLst>
          </p:cNvPr>
          <p:cNvSpPr/>
          <p:nvPr/>
        </p:nvSpPr>
        <p:spPr>
          <a:xfrm>
            <a:off x="6194292" y="2287291"/>
            <a:ext cx="1132731" cy="1141709"/>
          </a:xfrm>
          <a:prstGeom prst="ellipse">
            <a:avLst/>
          </a:prstGeom>
          <a:solidFill>
            <a:srgbClr val="F0D8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29" name="Titre 1">
            <a:extLst>
              <a:ext uri="{FF2B5EF4-FFF2-40B4-BE49-F238E27FC236}">
                <a16:creationId xmlns:a16="http://schemas.microsoft.com/office/drawing/2014/main" id="{5A5F2B58-5C99-46CB-9207-5A2DFFAD58D3}"/>
              </a:ext>
            </a:extLst>
          </p:cNvPr>
          <p:cNvSpPr txBox="1">
            <a:spLocks/>
          </p:cNvSpPr>
          <p:nvPr/>
        </p:nvSpPr>
        <p:spPr>
          <a:xfrm>
            <a:off x="7669273" y="4105254"/>
            <a:ext cx="3195847" cy="978729"/>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400" b="1" i="0" u="none" strike="noStrike" kern="1200" cap="none" spc="0" normalizeH="0" baseline="0" noProof="0" dirty="0">
                <a:ln>
                  <a:noFill/>
                </a:ln>
                <a:solidFill>
                  <a:srgbClr val="573EEF"/>
                </a:solidFill>
                <a:effectLst/>
                <a:uLnTx/>
                <a:uFillTx/>
                <a:latin typeface="Arial Black" panose="020B0A04020102020204" pitchFamily="34" charset="0"/>
                <a:ea typeface="+mj-ea"/>
                <a:cs typeface="+mj-cs"/>
              </a:rPr>
              <a:t>Angel BENGUIGUI</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1600" b="0" i="0" u="none" strike="noStrike" kern="1200" cap="none" spc="0" normalizeH="0" baseline="0" noProof="0" dirty="0" err="1">
                <a:ln>
                  <a:noFill/>
                </a:ln>
                <a:solidFill>
                  <a:srgbClr val="3E0D81"/>
                </a:solidFill>
                <a:effectLst/>
                <a:uLnTx/>
                <a:uFillTx/>
                <a:latin typeface="Arial" panose="020B0604020202020204" pitchFamily="34" charset="0"/>
                <a:ea typeface="+mj-ea"/>
                <a:cs typeface="Arial" panose="020B0604020202020204" pitchFamily="34" charset="0"/>
              </a:rPr>
              <a:t>Executive</a:t>
            </a:r>
            <a:r>
              <a:rPr kumimoji="0" lang="fr-FR" sz="1600" b="0" i="0" u="none" strike="noStrike" kern="1200" cap="none" spc="0" normalizeH="0" baseline="0" noProof="0" dirty="0">
                <a:ln>
                  <a:noFill/>
                </a:ln>
                <a:solidFill>
                  <a:srgbClr val="3E0D81"/>
                </a:solidFill>
                <a:effectLst/>
                <a:uLnTx/>
                <a:uFillTx/>
                <a:latin typeface="Arial" panose="020B0604020202020204" pitchFamily="34" charset="0"/>
                <a:ea typeface="+mj-ea"/>
                <a:cs typeface="Arial" panose="020B0604020202020204" pitchFamily="34" charset="0"/>
              </a:rPr>
              <a:t> </a:t>
            </a:r>
            <a:r>
              <a:rPr kumimoji="0" lang="fr-FR" sz="1600" b="0" i="0" u="none" strike="noStrike" kern="1200" cap="none" spc="0" normalizeH="0" baseline="0" noProof="0" dirty="0" err="1">
                <a:ln>
                  <a:noFill/>
                </a:ln>
                <a:solidFill>
                  <a:srgbClr val="3E0D81"/>
                </a:solidFill>
                <a:effectLst/>
                <a:uLnTx/>
                <a:uFillTx/>
                <a:latin typeface="Arial" panose="020B0604020202020204" pitchFamily="34" charset="0"/>
                <a:ea typeface="+mj-ea"/>
                <a:cs typeface="Arial" panose="020B0604020202020204" pitchFamily="34" charset="0"/>
              </a:rPr>
              <a:t>Managing</a:t>
            </a:r>
            <a:r>
              <a:rPr kumimoji="0" lang="fr-FR" sz="1600" b="0" i="0" u="none" strike="noStrike" kern="1200" cap="none" spc="0" normalizeH="0" baseline="0" noProof="0" dirty="0">
                <a:ln>
                  <a:noFill/>
                </a:ln>
                <a:solidFill>
                  <a:srgbClr val="3E0D81"/>
                </a:solidFill>
                <a:effectLst/>
                <a:uLnTx/>
                <a:uFillTx/>
                <a:latin typeface="Arial" panose="020B0604020202020204" pitchFamily="34" charset="0"/>
                <a:ea typeface="+mj-ea"/>
                <a:cs typeface="Arial" panose="020B0604020202020204" pitchFamily="34" charset="0"/>
              </a:rPr>
              <a:t> </a:t>
            </a:r>
            <a:r>
              <a:rPr kumimoji="0" lang="fr-FR" sz="1600" b="0" i="0" u="none" strike="noStrike" kern="1200" cap="none" spc="0" normalizeH="0" baseline="0" noProof="0" dirty="0" err="1">
                <a:ln>
                  <a:noFill/>
                </a:ln>
                <a:solidFill>
                  <a:srgbClr val="3E0D81"/>
                </a:solidFill>
                <a:effectLst/>
                <a:uLnTx/>
                <a:uFillTx/>
                <a:latin typeface="Arial" panose="020B0604020202020204" pitchFamily="34" charset="0"/>
                <a:ea typeface="+mj-ea"/>
                <a:cs typeface="Arial" panose="020B0604020202020204" pitchFamily="34" charset="0"/>
              </a:rPr>
              <a:t>Director</a:t>
            </a:r>
            <a:endParaRPr kumimoji="0" lang="fr-FR" sz="1600" b="0" i="0" u="none" strike="noStrike" kern="1200" cap="none" spc="0" normalizeH="0" baseline="0" noProof="0" dirty="0">
              <a:ln>
                <a:noFill/>
              </a:ln>
              <a:solidFill>
                <a:srgbClr val="3E0D81"/>
              </a:solidFill>
              <a:effectLst/>
              <a:uLnTx/>
              <a:uFillTx/>
              <a:latin typeface="Arial" panose="020B0604020202020204" pitchFamily="34" charset="0"/>
              <a:ea typeface="+mj-ea"/>
              <a:cs typeface="Arial" panose="020B0604020202020204" pitchFamily="34" charset="0"/>
            </a:endParaRPr>
          </a:p>
        </p:txBody>
      </p:sp>
      <p:sp>
        <p:nvSpPr>
          <p:cNvPr id="31" name="Ellipse 30">
            <a:extLst>
              <a:ext uri="{FF2B5EF4-FFF2-40B4-BE49-F238E27FC236}">
                <a16:creationId xmlns:a16="http://schemas.microsoft.com/office/drawing/2014/main" id="{35EAD4F1-477C-45AC-83F9-92A7255FB541}"/>
              </a:ext>
            </a:extLst>
          </p:cNvPr>
          <p:cNvSpPr/>
          <p:nvPr/>
        </p:nvSpPr>
        <p:spPr>
          <a:xfrm>
            <a:off x="6245517" y="3942274"/>
            <a:ext cx="1132731" cy="1141709"/>
          </a:xfrm>
          <a:prstGeom prst="ellipse">
            <a:avLst/>
          </a:prstGeom>
          <a:solidFill>
            <a:srgbClr val="F0D8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33" name="Titre 1">
            <a:extLst>
              <a:ext uri="{FF2B5EF4-FFF2-40B4-BE49-F238E27FC236}">
                <a16:creationId xmlns:a16="http://schemas.microsoft.com/office/drawing/2014/main" id="{6F4A82AC-C74E-4674-96BD-257C188673C8}"/>
              </a:ext>
            </a:extLst>
          </p:cNvPr>
          <p:cNvSpPr txBox="1">
            <a:spLocks/>
          </p:cNvSpPr>
          <p:nvPr/>
        </p:nvSpPr>
        <p:spPr>
          <a:xfrm>
            <a:off x="7589374" y="2523052"/>
            <a:ext cx="2742219" cy="978729"/>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400" b="1" i="0" u="none" strike="noStrike" kern="1200" cap="none" spc="0" normalizeH="0" baseline="0" noProof="0" dirty="0">
                <a:ln>
                  <a:noFill/>
                </a:ln>
                <a:solidFill>
                  <a:srgbClr val="573EEF"/>
                </a:solidFill>
                <a:effectLst/>
                <a:uLnTx/>
                <a:uFillTx/>
                <a:latin typeface="Arial Black" panose="020B0A04020102020204" pitchFamily="34" charset="0"/>
                <a:ea typeface="+mj-ea"/>
                <a:cs typeface="+mj-cs"/>
              </a:rPr>
              <a:t>Laurent ROUDIL</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1600" b="0" i="0" u="none" strike="noStrike" kern="1200" cap="none" spc="0" normalizeH="0" baseline="0" noProof="0" dirty="0">
                <a:ln>
                  <a:noFill/>
                </a:ln>
                <a:solidFill>
                  <a:srgbClr val="3E0D81"/>
                </a:solidFill>
                <a:effectLst/>
                <a:uLnTx/>
                <a:uFillTx/>
                <a:latin typeface="Arial" panose="020B0604020202020204" pitchFamily="34" charset="0"/>
                <a:ea typeface="+mj-ea"/>
                <a:cs typeface="Arial" panose="020B0604020202020204" pitchFamily="34" charset="0"/>
              </a:rPr>
              <a:t>CEO, Econocom Group</a:t>
            </a:r>
            <a:endParaRPr kumimoji="0" lang="fr-FR" sz="1800" b="0" i="0" u="none" strike="noStrike" kern="1200" cap="none" spc="0" normalizeH="0" baseline="0" noProof="0" dirty="0">
              <a:ln>
                <a:noFill/>
              </a:ln>
              <a:solidFill>
                <a:srgbClr val="3E0D81"/>
              </a:solidFill>
              <a:effectLst/>
              <a:uLnTx/>
              <a:uFillTx/>
              <a:latin typeface="Arial" panose="020B0604020202020204" pitchFamily="34" charset="0"/>
              <a:ea typeface="+mj-ea"/>
              <a:cs typeface="Arial" panose="020B0604020202020204" pitchFamily="34" charset="0"/>
            </a:endParaRPr>
          </a:p>
        </p:txBody>
      </p:sp>
      <p:sp>
        <p:nvSpPr>
          <p:cNvPr id="14" name="Espace réservé du numéro de diapositive 2">
            <a:extLst>
              <a:ext uri="{FF2B5EF4-FFF2-40B4-BE49-F238E27FC236}">
                <a16:creationId xmlns:a16="http://schemas.microsoft.com/office/drawing/2014/main" id="{5FB8C933-187D-4462-BBDF-25291DA4D6A1}"/>
              </a:ext>
            </a:extLst>
          </p:cNvPr>
          <p:cNvSpPr txBox="1">
            <a:spLocks/>
          </p:cNvSpPr>
          <p:nvPr/>
        </p:nvSpPr>
        <p:spPr>
          <a:xfrm>
            <a:off x="9193778" y="6442250"/>
            <a:ext cx="2743200" cy="365125"/>
          </a:xfrm>
          <a:prstGeom prst="rect">
            <a:avLst/>
          </a:prstGeom>
        </p:spPr>
        <p:txBody>
          <a:bodyPr>
            <a:norm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600"/>
              </a:spcAft>
              <a:buClrTx/>
              <a:buSzTx/>
              <a:buFontTx/>
              <a:buNone/>
              <a:tabLst/>
              <a:defRPr/>
            </a:pPr>
            <a:fld id="{5C309A02-F99E-41B1-8C8C-26A006E55CE6}" type="slidenum">
              <a:rPr kumimoji="0" lang="fr-FR" sz="1000" b="0" i="0" u="none" strike="noStrike" kern="1200" cap="none" spc="0" normalizeH="0" baseline="0" noProof="0" smtClean="0">
                <a:ln>
                  <a:noFill/>
                </a:ln>
                <a:solidFill>
                  <a:srgbClr val="3E0D81"/>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600"/>
                </a:spcAft>
                <a:buClrTx/>
                <a:buSzTx/>
                <a:buFontTx/>
                <a:buNone/>
                <a:tabLst/>
                <a:defRPr/>
              </a:pPr>
              <a:t>16</a:t>
            </a:fld>
            <a:endParaRPr kumimoji="0" lang="fr-FR" sz="10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p:txBody>
      </p:sp>
      <p:pic>
        <p:nvPicPr>
          <p:cNvPr id="18" name="Image 17">
            <a:extLst>
              <a:ext uri="{FF2B5EF4-FFF2-40B4-BE49-F238E27FC236}">
                <a16:creationId xmlns:a16="http://schemas.microsoft.com/office/drawing/2014/main" id="{C12CFF6D-1933-4F64-86FC-FF37B697C755}"/>
              </a:ext>
            </a:extLst>
          </p:cNvPr>
          <p:cNvPicPr>
            <a:picLocks noChangeAspect="1"/>
          </p:cNvPicPr>
          <p:nvPr/>
        </p:nvPicPr>
        <p:blipFill rotWithShape="1">
          <a:blip r:embed="rId2">
            <a:extLst>
              <a:ext uri="{28A0092B-C50C-407E-A947-70E740481C1C}">
                <a14:useLocalDpi xmlns:a14="http://schemas.microsoft.com/office/drawing/2010/main" val="0"/>
              </a:ext>
            </a:extLst>
          </a:blip>
          <a:srcRect l="159" t="6672" r="159" b="7426"/>
          <a:stretch/>
        </p:blipFill>
        <p:spPr>
          <a:xfrm>
            <a:off x="1234530" y="2691688"/>
            <a:ext cx="1109270" cy="1116000"/>
          </a:xfrm>
          <a:prstGeom prst="ellipse">
            <a:avLst/>
          </a:prstGeom>
          <a:ln>
            <a:noFill/>
          </a:ln>
          <a:effectLst/>
        </p:spPr>
      </p:pic>
      <p:pic>
        <p:nvPicPr>
          <p:cNvPr id="19" name="Image 18">
            <a:extLst>
              <a:ext uri="{FF2B5EF4-FFF2-40B4-BE49-F238E27FC236}">
                <a16:creationId xmlns:a16="http://schemas.microsoft.com/office/drawing/2014/main" id="{18E1E78C-E886-40C3-8A10-620584920D85}"/>
              </a:ext>
            </a:extLst>
          </p:cNvPr>
          <p:cNvPicPr>
            <a:picLocks noChangeAspect="1"/>
          </p:cNvPicPr>
          <p:nvPr/>
        </p:nvPicPr>
        <p:blipFill rotWithShape="1">
          <a:blip r:embed="rId3">
            <a:extLst>
              <a:ext uri="{28A0092B-C50C-407E-A947-70E740481C1C}">
                <a14:useLocalDpi xmlns:a14="http://schemas.microsoft.com/office/drawing/2010/main" val="0"/>
              </a:ext>
            </a:extLst>
          </a:blip>
          <a:srcRect l="3359" t="10558" r="4356" b="10937"/>
          <a:stretch/>
        </p:blipFill>
        <p:spPr>
          <a:xfrm>
            <a:off x="6141790" y="2287291"/>
            <a:ext cx="1120157" cy="1116000"/>
          </a:xfrm>
          <a:prstGeom prst="ellipse">
            <a:avLst/>
          </a:prstGeom>
          <a:ln>
            <a:noFill/>
          </a:ln>
          <a:effectLst/>
        </p:spPr>
      </p:pic>
      <p:pic>
        <p:nvPicPr>
          <p:cNvPr id="20" name="Image 19">
            <a:extLst>
              <a:ext uri="{FF2B5EF4-FFF2-40B4-BE49-F238E27FC236}">
                <a16:creationId xmlns:a16="http://schemas.microsoft.com/office/drawing/2014/main" id="{6C5DF1BE-1272-43ED-A37B-63BC48655BE6}"/>
              </a:ext>
            </a:extLst>
          </p:cNvPr>
          <p:cNvPicPr>
            <a:picLocks noChangeAspect="1"/>
          </p:cNvPicPr>
          <p:nvPr/>
        </p:nvPicPr>
        <p:blipFill rotWithShape="1">
          <a:blip r:embed="rId4">
            <a:extLst>
              <a:ext uri="{28A0092B-C50C-407E-A947-70E740481C1C}">
                <a14:useLocalDpi xmlns:a14="http://schemas.microsoft.com/office/drawing/2010/main" val="0"/>
              </a:ext>
            </a:extLst>
          </a:blip>
          <a:srcRect l="13" t="5994" r="1657" b="9755"/>
          <a:stretch/>
        </p:blipFill>
        <p:spPr>
          <a:xfrm>
            <a:off x="6205406" y="3960936"/>
            <a:ext cx="1110502" cy="1116000"/>
          </a:xfrm>
          <a:prstGeom prst="ellipse">
            <a:avLst/>
          </a:prstGeom>
          <a:ln>
            <a:noFill/>
          </a:ln>
          <a:effectLst/>
        </p:spPr>
      </p:pic>
      <p:sp>
        <p:nvSpPr>
          <p:cNvPr id="13" name="Titre 6">
            <a:extLst>
              <a:ext uri="{FF2B5EF4-FFF2-40B4-BE49-F238E27FC236}">
                <a16:creationId xmlns:a16="http://schemas.microsoft.com/office/drawing/2014/main" id="{28295EC1-79F0-4678-A2C4-24FED127CC0B}"/>
              </a:ext>
            </a:extLst>
          </p:cNvPr>
          <p:cNvSpPr txBox="1">
            <a:spLocks/>
          </p:cNvSpPr>
          <p:nvPr/>
        </p:nvSpPr>
        <p:spPr>
          <a:xfrm>
            <a:off x="508376" y="502091"/>
            <a:ext cx="11683624" cy="4801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1" i="0" u="none" strike="noStrike" cap="none" normalizeH="0" baseline="0" noProof="0" dirty="0">
                <a:ln>
                  <a:noFill/>
                </a:ln>
                <a:solidFill>
                  <a:srgbClr val="3E0D81"/>
                </a:solidFill>
                <a:uLnTx/>
                <a:uFillTx/>
                <a:latin typeface="Arial Black" panose="020B0A04020102020204" pitchFamily="34" charset="0"/>
                <a:ea typeface="+mj-ea"/>
                <a:cs typeface="+mj-cs"/>
              </a:rPr>
              <a:t>Management team</a:t>
            </a:r>
          </a:p>
        </p:txBody>
      </p:sp>
    </p:spTree>
    <p:extLst>
      <p:ext uri="{BB962C8B-B14F-4D97-AF65-F5344CB8AC3E}">
        <p14:creationId xmlns:p14="http://schemas.microsoft.com/office/powerpoint/2010/main" val="12638491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 name="Rectangle 339">
            <a:extLst>
              <a:ext uri="{FF2B5EF4-FFF2-40B4-BE49-F238E27FC236}">
                <a16:creationId xmlns:a16="http://schemas.microsoft.com/office/drawing/2014/main" id="{C2E7F754-CC3B-4A94-91CE-31F3A18736F6}"/>
              </a:ext>
            </a:extLst>
          </p:cNvPr>
          <p:cNvSpPr/>
          <p:nvPr/>
        </p:nvSpPr>
        <p:spPr>
          <a:xfrm>
            <a:off x="6191895" y="-24654"/>
            <a:ext cx="6010229" cy="6913892"/>
          </a:xfrm>
          <a:prstGeom prst="rect">
            <a:avLst/>
          </a:prstGeom>
          <a:solidFill>
            <a:srgbClr val="F9D957">
              <a:alpha val="8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 name="Espace réservé du numéro de diapositive 2">
            <a:extLst>
              <a:ext uri="{FF2B5EF4-FFF2-40B4-BE49-F238E27FC236}">
                <a16:creationId xmlns:a16="http://schemas.microsoft.com/office/drawing/2014/main" id="{0B4604DB-D68D-4B46-A581-08B362823692}"/>
              </a:ext>
            </a:extLst>
          </p:cNvPr>
          <p:cNvSpPr>
            <a:spLocks noGrp="1"/>
          </p:cNvSpPr>
          <p:nvPr>
            <p:ph type="sldNum" sz="quarter" idx="11"/>
          </p:nvPr>
        </p:nvSpPr>
        <p:spPr>
          <a:xfrm>
            <a:off x="11223240" y="6421082"/>
            <a:ext cx="660400" cy="153888"/>
          </a:xfrm>
        </p:spPr>
        <p:txBody>
          <a:bodyPr/>
          <a:lstStyle/>
          <a:p>
            <a:fld id="{16F61B19-5FB1-451F-938F-D0B1FAC2BDF6}" type="slidenum">
              <a:rPr lang="fr-FR" sz="1000" b="0" smtClean="0">
                <a:solidFill>
                  <a:schemeClr val="tx2"/>
                </a:solidFill>
              </a:rPr>
              <a:pPr/>
              <a:t>17</a:t>
            </a:fld>
            <a:endParaRPr lang="fr-FR" sz="1000" b="0" dirty="0">
              <a:solidFill>
                <a:schemeClr val="tx2"/>
              </a:solidFill>
            </a:endParaRPr>
          </a:p>
        </p:txBody>
      </p:sp>
      <p:grpSp>
        <p:nvGrpSpPr>
          <p:cNvPr id="348" name="Groupe 347">
            <a:extLst>
              <a:ext uri="{FF2B5EF4-FFF2-40B4-BE49-F238E27FC236}">
                <a16:creationId xmlns:a16="http://schemas.microsoft.com/office/drawing/2014/main" id="{9BBAAACF-3C9A-4054-9E7D-42390FB18302}"/>
              </a:ext>
            </a:extLst>
          </p:cNvPr>
          <p:cNvGrpSpPr/>
          <p:nvPr/>
        </p:nvGrpSpPr>
        <p:grpSpPr>
          <a:xfrm>
            <a:off x="-37132" y="-27363"/>
            <a:ext cx="9936815" cy="6913891"/>
            <a:chOff x="1298" y="-2695"/>
            <a:chExt cx="11498177" cy="6878047"/>
          </a:xfrm>
        </p:grpSpPr>
        <p:sp>
          <p:nvSpPr>
            <p:cNvPr id="349" name="Forme libre : forme 348">
              <a:extLst>
                <a:ext uri="{FF2B5EF4-FFF2-40B4-BE49-F238E27FC236}">
                  <a16:creationId xmlns:a16="http://schemas.microsoft.com/office/drawing/2014/main" id="{2F3B7277-683C-4EFD-A79A-133ADE9E2E93}"/>
                </a:ext>
              </a:extLst>
            </p:cNvPr>
            <p:cNvSpPr/>
            <p:nvPr/>
          </p:nvSpPr>
          <p:spPr>
            <a:xfrm>
              <a:off x="1298" y="11371"/>
              <a:ext cx="9848625"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350" name="Parallélogramme 349">
              <a:extLst>
                <a:ext uri="{FF2B5EF4-FFF2-40B4-BE49-F238E27FC236}">
                  <a16:creationId xmlns:a16="http://schemas.microsoft.com/office/drawing/2014/main" id="{6DCE8EFB-8F3D-4E28-AA88-38D3C4456DC5}"/>
                </a:ext>
              </a:extLst>
            </p:cNvPr>
            <p:cNvSpPr/>
            <p:nvPr/>
          </p:nvSpPr>
          <p:spPr>
            <a:xfrm flipH="1">
              <a:off x="6221273" y="-2695"/>
              <a:ext cx="5278202" cy="6878047"/>
            </a:xfrm>
            <a:prstGeom prst="parallelogram">
              <a:avLst>
                <a:gd name="adj" fmla="val 58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grpSp>
        <p:nvGrpSpPr>
          <p:cNvPr id="347" name="Groupe 346">
            <a:extLst>
              <a:ext uri="{FF2B5EF4-FFF2-40B4-BE49-F238E27FC236}">
                <a16:creationId xmlns:a16="http://schemas.microsoft.com/office/drawing/2014/main" id="{E0452B27-DD72-4B3D-90BD-80AB433E4BF4}"/>
              </a:ext>
            </a:extLst>
          </p:cNvPr>
          <p:cNvGrpSpPr/>
          <p:nvPr/>
        </p:nvGrpSpPr>
        <p:grpSpPr>
          <a:xfrm>
            <a:off x="288514" y="1926724"/>
            <a:ext cx="7788703" cy="4133812"/>
            <a:chOff x="764549" y="1933902"/>
            <a:chExt cx="7788703" cy="4133812"/>
          </a:xfrm>
        </p:grpSpPr>
        <p:grpSp>
          <p:nvGrpSpPr>
            <p:cNvPr id="7" name="Groupe 6">
              <a:extLst>
                <a:ext uri="{FF2B5EF4-FFF2-40B4-BE49-F238E27FC236}">
                  <a16:creationId xmlns:a16="http://schemas.microsoft.com/office/drawing/2014/main" id="{A0EA925B-1AC1-4D18-8C40-4907C51BA1C5}"/>
                </a:ext>
              </a:extLst>
            </p:cNvPr>
            <p:cNvGrpSpPr/>
            <p:nvPr/>
          </p:nvGrpSpPr>
          <p:grpSpPr>
            <a:xfrm>
              <a:off x="764549" y="1933902"/>
              <a:ext cx="7788703" cy="4133812"/>
              <a:chOff x="200249" y="1709139"/>
              <a:chExt cx="8803181" cy="4672239"/>
            </a:xfrm>
            <a:solidFill>
              <a:schemeClr val="bg1">
                <a:lumMod val="85000"/>
              </a:schemeClr>
            </a:solidFill>
          </p:grpSpPr>
          <p:sp>
            <p:nvSpPr>
              <p:cNvPr id="8" name="Freeform 8">
                <a:extLst>
                  <a:ext uri="{FF2B5EF4-FFF2-40B4-BE49-F238E27FC236}">
                    <a16:creationId xmlns:a16="http://schemas.microsoft.com/office/drawing/2014/main" id="{BC6C107A-6DD0-4058-8F2D-EBAF90685E25}"/>
                  </a:ext>
                </a:extLst>
              </p:cNvPr>
              <p:cNvSpPr>
                <a:spLocks/>
              </p:cNvSpPr>
              <p:nvPr/>
            </p:nvSpPr>
            <p:spPr bwMode="auto">
              <a:xfrm>
                <a:off x="4911741" y="5081267"/>
                <a:ext cx="176620" cy="204421"/>
              </a:xfrm>
              <a:custGeom>
                <a:avLst/>
                <a:gdLst>
                  <a:gd name="T0" fmla="*/ 63 w 64"/>
                  <a:gd name="T1" fmla="*/ 12 h 74"/>
                  <a:gd name="T2" fmla="*/ 45 w 64"/>
                  <a:gd name="T3" fmla="*/ 6 h 74"/>
                  <a:gd name="T4" fmla="*/ 44 w 64"/>
                  <a:gd name="T5" fmla="*/ 0 h 74"/>
                  <a:gd name="T6" fmla="*/ 21 w 64"/>
                  <a:gd name="T7" fmla="*/ 4 h 74"/>
                  <a:gd name="T8" fmla="*/ 9 w 64"/>
                  <a:gd name="T9" fmla="*/ 18 h 74"/>
                  <a:gd name="T10" fmla="*/ 5 w 64"/>
                  <a:gd name="T11" fmla="*/ 19 h 74"/>
                  <a:gd name="T12" fmla="*/ 0 w 64"/>
                  <a:gd name="T13" fmla="*/ 20 h 74"/>
                  <a:gd name="T14" fmla="*/ 0 w 64"/>
                  <a:gd name="T15" fmla="*/ 23 h 74"/>
                  <a:gd name="T16" fmla="*/ 11 w 64"/>
                  <a:gd name="T17" fmla="*/ 36 h 74"/>
                  <a:gd name="T18" fmla="*/ 26 w 64"/>
                  <a:gd name="T19" fmla="*/ 48 h 74"/>
                  <a:gd name="T20" fmla="*/ 30 w 64"/>
                  <a:gd name="T21" fmla="*/ 61 h 74"/>
                  <a:gd name="T22" fmla="*/ 39 w 64"/>
                  <a:gd name="T23" fmla="*/ 66 h 74"/>
                  <a:gd name="T24" fmla="*/ 41 w 64"/>
                  <a:gd name="T25" fmla="*/ 72 h 74"/>
                  <a:gd name="T26" fmla="*/ 54 w 64"/>
                  <a:gd name="T27" fmla="*/ 74 h 74"/>
                  <a:gd name="T28" fmla="*/ 64 w 64"/>
                  <a:gd name="T29" fmla="*/ 45 h 74"/>
                  <a:gd name="T30" fmla="*/ 63 w 64"/>
                  <a:gd name="T31" fmla="*/ 1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74">
                    <a:moveTo>
                      <a:pt x="63" y="12"/>
                    </a:moveTo>
                    <a:cubicBezTo>
                      <a:pt x="45" y="6"/>
                      <a:pt x="45" y="6"/>
                      <a:pt x="45" y="6"/>
                    </a:cubicBezTo>
                    <a:cubicBezTo>
                      <a:pt x="44" y="0"/>
                      <a:pt x="44" y="0"/>
                      <a:pt x="44" y="0"/>
                    </a:cubicBezTo>
                    <a:cubicBezTo>
                      <a:pt x="21" y="4"/>
                      <a:pt x="21" y="4"/>
                      <a:pt x="21" y="4"/>
                    </a:cubicBezTo>
                    <a:cubicBezTo>
                      <a:pt x="9" y="18"/>
                      <a:pt x="9" y="18"/>
                      <a:pt x="9" y="18"/>
                    </a:cubicBezTo>
                    <a:cubicBezTo>
                      <a:pt x="5" y="19"/>
                      <a:pt x="5" y="19"/>
                      <a:pt x="5" y="19"/>
                    </a:cubicBezTo>
                    <a:cubicBezTo>
                      <a:pt x="0" y="20"/>
                      <a:pt x="0" y="20"/>
                      <a:pt x="0" y="20"/>
                    </a:cubicBezTo>
                    <a:cubicBezTo>
                      <a:pt x="0" y="23"/>
                      <a:pt x="0" y="23"/>
                      <a:pt x="0" y="23"/>
                    </a:cubicBezTo>
                    <a:cubicBezTo>
                      <a:pt x="3" y="28"/>
                      <a:pt x="7" y="32"/>
                      <a:pt x="11" y="36"/>
                    </a:cubicBezTo>
                    <a:cubicBezTo>
                      <a:pt x="16" y="40"/>
                      <a:pt x="21" y="44"/>
                      <a:pt x="26" y="48"/>
                    </a:cubicBezTo>
                    <a:cubicBezTo>
                      <a:pt x="30" y="61"/>
                      <a:pt x="30" y="61"/>
                      <a:pt x="30" y="61"/>
                    </a:cubicBezTo>
                    <a:cubicBezTo>
                      <a:pt x="39" y="66"/>
                      <a:pt x="39" y="66"/>
                      <a:pt x="39" y="66"/>
                    </a:cubicBezTo>
                    <a:cubicBezTo>
                      <a:pt x="41" y="72"/>
                      <a:pt x="41" y="72"/>
                      <a:pt x="41" y="72"/>
                    </a:cubicBezTo>
                    <a:cubicBezTo>
                      <a:pt x="54" y="74"/>
                      <a:pt x="54" y="74"/>
                      <a:pt x="54" y="74"/>
                    </a:cubicBezTo>
                    <a:cubicBezTo>
                      <a:pt x="57" y="64"/>
                      <a:pt x="60" y="55"/>
                      <a:pt x="64" y="45"/>
                    </a:cubicBezTo>
                    <a:lnTo>
                      <a:pt x="63"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 name="Freeform 9">
                <a:extLst>
                  <a:ext uri="{FF2B5EF4-FFF2-40B4-BE49-F238E27FC236}">
                    <a16:creationId xmlns:a16="http://schemas.microsoft.com/office/drawing/2014/main" id="{6A78BC27-5D4F-43DB-9479-885D298FD966}"/>
                  </a:ext>
                </a:extLst>
              </p:cNvPr>
              <p:cNvSpPr>
                <a:spLocks noEditPoints="1"/>
              </p:cNvSpPr>
              <p:nvPr/>
            </p:nvSpPr>
            <p:spPr bwMode="auto">
              <a:xfrm>
                <a:off x="4839785" y="4849044"/>
                <a:ext cx="263293" cy="287824"/>
              </a:xfrm>
              <a:custGeom>
                <a:avLst/>
                <a:gdLst>
                  <a:gd name="T0" fmla="*/ 87 w 95"/>
                  <a:gd name="T1" fmla="*/ 56 h 104"/>
                  <a:gd name="T2" fmla="*/ 95 w 95"/>
                  <a:gd name="T3" fmla="*/ 18 h 104"/>
                  <a:gd name="T4" fmla="*/ 88 w 95"/>
                  <a:gd name="T5" fmla="*/ 13 h 104"/>
                  <a:gd name="T6" fmla="*/ 86 w 95"/>
                  <a:gd name="T7" fmla="*/ 12 h 104"/>
                  <a:gd name="T8" fmla="*/ 83 w 95"/>
                  <a:gd name="T9" fmla="*/ 10 h 104"/>
                  <a:gd name="T10" fmla="*/ 83 w 95"/>
                  <a:gd name="T11" fmla="*/ 12 h 104"/>
                  <a:gd name="T12" fmla="*/ 78 w 95"/>
                  <a:gd name="T13" fmla="*/ 13 h 104"/>
                  <a:gd name="T14" fmla="*/ 78 w 95"/>
                  <a:gd name="T15" fmla="*/ 8 h 104"/>
                  <a:gd name="T16" fmla="*/ 76 w 95"/>
                  <a:gd name="T17" fmla="*/ 3 h 104"/>
                  <a:gd name="T18" fmla="*/ 64 w 95"/>
                  <a:gd name="T19" fmla="*/ 0 h 104"/>
                  <a:gd name="T20" fmla="*/ 52 w 95"/>
                  <a:gd name="T21" fmla="*/ 6 h 104"/>
                  <a:gd name="T22" fmla="*/ 51 w 95"/>
                  <a:gd name="T23" fmla="*/ 40 h 104"/>
                  <a:gd name="T24" fmla="*/ 57 w 95"/>
                  <a:gd name="T25" fmla="*/ 46 h 104"/>
                  <a:gd name="T26" fmla="*/ 68 w 95"/>
                  <a:gd name="T27" fmla="*/ 45 h 104"/>
                  <a:gd name="T28" fmla="*/ 68 w 95"/>
                  <a:gd name="T29" fmla="*/ 59 h 104"/>
                  <a:gd name="T30" fmla="*/ 61 w 95"/>
                  <a:gd name="T31" fmla="*/ 59 h 104"/>
                  <a:gd name="T32" fmla="*/ 45 w 95"/>
                  <a:gd name="T33" fmla="*/ 48 h 104"/>
                  <a:gd name="T34" fmla="*/ 39 w 95"/>
                  <a:gd name="T35" fmla="*/ 49 h 104"/>
                  <a:gd name="T36" fmla="*/ 23 w 95"/>
                  <a:gd name="T37" fmla="*/ 35 h 104"/>
                  <a:gd name="T38" fmla="*/ 21 w 95"/>
                  <a:gd name="T39" fmla="*/ 35 h 104"/>
                  <a:gd name="T40" fmla="*/ 16 w 95"/>
                  <a:gd name="T41" fmla="*/ 35 h 104"/>
                  <a:gd name="T42" fmla="*/ 16 w 95"/>
                  <a:gd name="T43" fmla="*/ 35 h 104"/>
                  <a:gd name="T44" fmla="*/ 16 w 95"/>
                  <a:gd name="T45" fmla="*/ 55 h 104"/>
                  <a:gd name="T46" fmla="*/ 0 w 95"/>
                  <a:gd name="T47" fmla="*/ 55 h 104"/>
                  <a:gd name="T48" fmla="*/ 0 w 95"/>
                  <a:gd name="T49" fmla="*/ 98 h 104"/>
                  <a:gd name="T50" fmla="*/ 6 w 95"/>
                  <a:gd name="T51" fmla="*/ 104 h 104"/>
                  <a:gd name="T52" fmla="*/ 6 w 95"/>
                  <a:gd name="T53" fmla="*/ 104 h 104"/>
                  <a:gd name="T54" fmla="*/ 23 w 95"/>
                  <a:gd name="T55" fmla="*/ 104 h 104"/>
                  <a:gd name="T56" fmla="*/ 26 w 95"/>
                  <a:gd name="T57" fmla="*/ 104 h 104"/>
                  <a:gd name="T58" fmla="*/ 31 w 95"/>
                  <a:gd name="T59" fmla="*/ 103 h 104"/>
                  <a:gd name="T60" fmla="*/ 35 w 95"/>
                  <a:gd name="T61" fmla="*/ 102 h 104"/>
                  <a:gd name="T62" fmla="*/ 47 w 95"/>
                  <a:gd name="T63" fmla="*/ 88 h 104"/>
                  <a:gd name="T64" fmla="*/ 70 w 95"/>
                  <a:gd name="T65" fmla="*/ 84 h 104"/>
                  <a:gd name="T66" fmla="*/ 69 w 95"/>
                  <a:gd name="T67" fmla="*/ 74 h 104"/>
                  <a:gd name="T68" fmla="*/ 89 w 95"/>
                  <a:gd name="T69" fmla="*/ 66 h 104"/>
                  <a:gd name="T70" fmla="*/ 87 w 95"/>
                  <a:gd name="T71" fmla="*/ 56 h 104"/>
                  <a:gd name="T72" fmla="*/ 62 w 95"/>
                  <a:gd name="T73" fmla="*/ 10 h 104"/>
                  <a:gd name="T74" fmla="*/ 59 w 95"/>
                  <a:gd name="T75" fmla="*/ 15 h 104"/>
                  <a:gd name="T76" fmla="*/ 54 w 95"/>
                  <a:gd name="T77" fmla="*/ 14 h 104"/>
                  <a:gd name="T78" fmla="*/ 60 w 95"/>
                  <a:gd name="T79" fmla="*/ 4 h 104"/>
                  <a:gd name="T80" fmla="*/ 63 w 95"/>
                  <a:gd name="T81" fmla="*/ 6 h 104"/>
                  <a:gd name="T82" fmla="*/ 62 w 95"/>
                  <a:gd name="T83" fmla="*/ 1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 h="104">
                    <a:moveTo>
                      <a:pt x="87" y="56"/>
                    </a:moveTo>
                    <a:cubicBezTo>
                      <a:pt x="95" y="18"/>
                      <a:pt x="95" y="18"/>
                      <a:pt x="95" y="18"/>
                    </a:cubicBezTo>
                    <a:cubicBezTo>
                      <a:pt x="88" y="13"/>
                      <a:pt x="88" y="13"/>
                      <a:pt x="88" y="13"/>
                    </a:cubicBezTo>
                    <a:cubicBezTo>
                      <a:pt x="86" y="12"/>
                      <a:pt x="86" y="12"/>
                      <a:pt x="86" y="12"/>
                    </a:cubicBezTo>
                    <a:cubicBezTo>
                      <a:pt x="85" y="11"/>
                      <a:pt x="84" y="11"/>
                      <a:pt x="83" y="10"/>
                    </a:cubicBezTo>
                    <a:cubicBezTo>
                      <a:pt x="83" y="12"/>
                      <a:pt x="83" y="12"/>
                      <a:pt x="83" y="12"/>
                    </a:cubicBezTo>
                    <a:cubicBezTo>
                      <a:pt x="78" y="13"/>
                      <a:pt x="78" y="13"/>
                      <a:pt x="78" y="13"/>
                    </a:cubicBezTo>
                    <a:cubicBezTo>
                      <a:pt x="78" y="11"/>
                      <a:pt x="78" y="9"/>
                      <a:pt x="78" y="8"/>
                    </a:cubicBezTo>
                    <a:cubicBezTo>
                      <a:pt x="77" y="6"/>
                      <a:pt x="77" y="5"/>
                      <a:pt x="76" y="3"/>
                    </a:cubicBezTo>
                    <a:cubicBezTo>
                      <a:pt x="64" y="0"/>
                      <a:pt x="64" y="0"/>
                      <a:pt x="64" y="0"/>
                    </a:cubicBezTo>
                    <a:cubicBezTo>
                      <a:pt x="52" y="6"/>
                      <a:pt x="52" y="6"/>
                      <a:pt x="52" y="6"/>
                    </a:cubicBezTo>
                    <a:cubicBezTo>
                      <a:pt x="51" y="40"/>
                      <a:pt x="51" y="40"/>
                      <a:pt x="51" y="40"/>
                    </a:cubicBezTo>
                    <a:cubicBezTo>
                      <a:pt x="57" y="46"/>
                      <a:pt x="57" y="46"/>
                      <a:pt x="57" y="46"/>
                    </a:cubicBezTo>
                    <a:cubicBezTo>
                      <a:pt x="68" y="45"/>
                      <a:pt x="68" y="45"/>
                      <a:pt x="68" y="45"/>
                    </a:cubicBezTo>
                    <a:cubicBezTo>
                      <a:pt x="68" y="59"/>
                      <a:pt x="68" y="59"/>
                      <a:pt x="68" y="59"/>
                    </a:cubicBezTo>
                    <a:cubicBezTo>
                      <a:pt x="61" y="59"/>
                      <a:pt x="61" y="59"/>
                      <a:pt x="61" y="59"/>
                    </a:cubicBezTo>
                    <a:cubicBezTo>
                      <a:pt x="56" y="55"/>
                      <a:pt x="51" y="52"/>
                      <a:pt x="45" y="48"/>
                    </a:cubicBezTo>
                    <a:cubicBezTo>
                      <a:pt x="39" y="49"/>
                      <a:pt x="39" y="49"/>
                      <a:pt x="39" y="49"/>
                    </a:cubicBezTo>
                    <a:cubicBezTo>
                      <a:pt x="34" y="44"/>
                      <a:pt x="28" y="40"/>
                      <a:pt x="23" y="35"/>
                    </a:cubicBezTo>
                    <a:cubicBezTo>
                      <a:pt x="21" y="35"/>
                      <a:pt x="21" y="35"/>
                      <a:pt x="21" y="35"/>
                    </a:cubicBezTo>
                    <a:cubicBezTo>
                      <a:pt x="16" y="35"/>
                      <a:pt x="16" y="35"/>
                      <a:pt x="16" y="35"/>
                    </a:cubicBezTo>
                    <a:cubicBezTo>
                      <a:pt x="16" y="35"/>
                      <a:pt x="16" y="35"/>
                      <a:pt x="16" y="35"/>
                    </a:cubicBezTo>
                    <a:cubicBezTo>
                      <a:pt x="16" y="55"/>
                      <a:pt x="16" y="55"/>
                      <a:pt x="16" y="55"/>
                    </a:cubicBezTo>
                    <a:cubicBezTo>
                      <a:pt x="0" y="55"/>
                      <a:pt x="0" y="55"/>
                      <a:pt x="0" y="55"/>
                    </a:cubicBezTo>
                    <a:cubicBezTo>
                      <a:pt x="0" y="98"/>
                      <a:pt x="0" y="98"/>
                      <a:pt x="0" y="98"/>
                    </a:cubicBezTo>
                    <a:cubicBezTo>
                      <a:pt x="6" y="104"/>
                      <a:pt x="6" y="104"/>
                      <a:pt x="6" y="104"/>
                    </a:cubicBezTo>
                    <a:cubicBezTo>
                      <a:pt x="6" y="104"/>
                      <a:pt x="6" y="104"/>
                      <a:pt x="6" y="104"/>
                    </a:cubicBezTo>
                    <a:cubicBezTo>
                      <a:pt x="12" y="104"/>
                      <a:pt x="18" y="104"/>
                      <a:pt x="23" y="104"/>
                    </a:cubicBezTo>
                    <a:cubicBezTo>
                      <a:pt x="26" y="104"/>
                      <a:pt x="26" y="104"/>
                      <a:pt x="26" y="104"/>
                    </a:cubicBezTo>
                    <a:cubicBezTo>
                      <a:pt x="27" y="103"/>
                      <a:pt x="29" y="103"/>
                      <a:pt x="31" y="103"/>
                    </a:cubicBezTo>
                    <a:cubicBezTo>
                      <a:pt x="35" y="102"/>
                      <a:pt x="35" y="102"/>
                      <a:pt x="35" y="102"/>
                    </a:cubicBezTo>
                    <a:cubicBezTo>
                      <a:pt x="47" y="88"/>
                      <a:pt x="47" y="88"/>
                      <a:pt x="47" y="88"/>
                    </a:cubicBezTo>
                    <a:cubicBezTo>
                      <a:pt x="70" y="84"/>
                      <a:pt x="70" y="84"/>
                      <a:pt x="70" y="84"/>
                    </a:cubicBezTo>
                    <a:cubicBezTo>
                      <a:pt x="69" y="74"/>
                      <a:pt x="69" y="74"/>
                      <a:pt x="69" y="74"/>
                    </a:cubicBezTo>
                    <a:cubicBezTo>
                      <a:pt x="89" y="66"/>
                      <a:pt x="89" y="66"/>
                      <a:pt x="89" y="66"/>
                    </a:cubicBezTo>
                    <a:lnTo>
                      <a:pt x="87" y="56"/>
                    </a:lnTo>
                    <a:close/>
                    <a:moveTo>
                      <a:pt x="62" y="10"/>
                    </a:moveTo>
                    <a:cubicBezTo>
                      <a:pt x="59" y="15"/>
                      <a:pt x="59" y="15"/>
                      <a:pt x="59" y="15"/>
                    </a:cubicBezTo>
                    <a:cubicBezTo>
                      <a:pt x="54" y="14"/>
                      <a:pt x="54" y="14"/>
                      <a:pt x="54" y="14"/>
                    </a:cubicBezTo>
                    <a:cubicBezTo>
                      <a:pt x="60" y="4"/>
                      <a:pt x="60" y="4"/>
                      <a:pt x="60" y="4"/>
                    </a:cubicBezTo>
                    <a:cubicBezTo>
                      <a:pt x="63" y="6"/>
                      <a:pt x="63" y="6"/>
                      <a:pt x="63" y="6"/>
                    </a:cubicBezTo>
                    <a:lnTo>
                      <a:pt x="62"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 name="Freeform 10">
                <a:extLst>
                  <a:ext uri="{FF2B5EF4-FFF2-40B4-BE49-F238E27FC236}">
                    <a16:creationId xmlns:a16="http://schemas.microsoft.com/office/drawing/2014/main" id="{92939E14-C54D-410C-91EA-F330FFE83B10}"/>
                  </a:ext>
                </a:extLst>
              </p:cNvPr>
              <p:cNvSpPr>
                <a:spLocks/>
              </p:cNvSpPr>
              <p:nvPr/>
            </p:nvSpPr>
            <p:spPr bwMode="auto">
              <a:xfrm>
                <a:off x="4484911" y="3460617"/>
                <a:ext cx="107934" cy="212598"/>
              </a:xfrm>
              <a:custGeom>
                <a:avLst/>
                <a:gdLst>
                  <a:gd name="T0" fmla="*/ 11 w 39"/>
                  <a:gd name="T1" fmla="*/ 5 h 77"/>
                  <a:gd name="T2" fmla="*/ 5 w 39"/>
                  <a:gd name="T3" fmla="*/ 4 h 77"/>
                  <a:gd name="T4" fmla="*/ 4 w 39"/>
                  <a:gd name="T5" fmla="*/ 13 h 77"/>
                  <a:gd name="T6" fmla="*/ 7 w 39"/>
                  <a:gd name="T7" fmla="*/ 31 h 77"/>
                  <a:gd name="T8" fmla="*/ 0 w 39"/>
                  <a:gd name="T9" fmla="*/ 40 h 77"/>
                  <a:gd name="T10" fmla="*/ 2 w 39"/>
                  <a:gd name="T11" fmla="*/ 49 h 77"/>
                  <a:gd name="T12" fmla="*/ 10 w 39"/>
                  <a:gd name="T13" fmla="*/ 54 h 77"/>
                  <a:gd name="T14" fmla="*/ 18 w 39"/>
                  <a:gd name="T15" fmla="*/ 77 h 77"/>
                  <a:gd name="T16" fmla="*/ 22 w 39"/>
                  <a:gd name="T17" fmla="*/ 76 h 77"/>
                  <a:gd name="T18" fmla="*/ 23 w 39"/>
                  <a:gd name="T19" fmla="*/ 68 h 77"/>
                  <a:gd name="T20" fmla="*/ 32 w 39"/>
                  <a:gd name="T21" fmla="*/ 54 h 77"/>
                  <a:gd name="T22" fmla="*/ 33 w 39"/>
                  <a:gd name="T23" fmla="*/ 45 h 77"/>
                  <a:gd name="T24" fmla="*/ 27 w 39"/>
                  <a:gd name="T25" fmla="*/ 40 h 77"/>
                  <a:gd name="T26" fmla="*/ 27 w 39"/>
                  <a:gd name="T27" fmla="*/ 32 h 77"/>
                  <a:gd name="T28" fmla="*/ 34 w 39"/>
                  <a:gd name="T29" fmla="*/ 29 h 77"/>
                  <a:gd name="T30" fmla="*/ 35 w 39"/>
                  <a:gd name="T31" fmla="*/ 24 h 77"/>
                  <a:gd name="T32" fmla="*/ 30 w 39"/>
                  <a:gd name="T33" fmla="*/ 19 h 77"/>
                  <a:gd name="T34" fmla="*/ 39 w 39"/>
                  <a:gd name="T35" fmla="*/ 9 h 77"/>
                  <a:gd name="T36" fmla="*/ 36 w 39"/>
                  <a:gd name="T37" fmla="*/ 4 h 77"/>
                  <a:gd name="T38" fmla="*/ 27 w 39"/>
                  <a:gd name="T39" fmla="*/ 9 h 77"/>
                  <a:gd name="T40" fmla="*/ 28 w 39"/>
                  <a:gd name="T41" fmla="*/ 3 h 77"/>
                  <a:gd name="T42" fmla="*/ 23 w 39"/>
                  <a:gd name="T43" fmla="*/ 0 h 77"/>
                  <a:gd name="T44" fmla="*/ 11 w 39"/>
                  <a:gd name="T45" fmla="*/ 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 h="77">
                    <a:moveTo>
                      <a:pt x="11" y="5"/>
                    </a:moveTo>
                    <a:cubicBezTo>
                      <a:pt x="5" y="4"/>
                      <a:pt x="5" y="4"/>
                      <a:pt x="5" y="4"/>
                    </a:cubicBezTo>
                    <a:cubicBezTo>
                      <a:pt x="4" y="13"/>
                      <a:pt x="4" y="13"/>
                      <a:pt x="4" y="13"/>
                    </a:cubicBezTo>
                    <a:cubicBezTo>
                      <a:pt x="7" y="31"/>
                      <a:pt x="7" y="31"/>
                      <a:pt x="7" y="31"/>
                    </a:cubicBezTo>
                    <a:cubicBezTo>
                      <a:pt x="0" y="40"/>
                      <a:pt x="0" y="40"/>
                      <a:pt x="0" y="40"/>
                    </a:cubicBezTo>
                    <a:cubicBezTo>
                      <a:pt x="2" y="49"/>
                      <a:pt x="2" y="49"/>
                      <a:pt x="2" y="49"/>
                    </a:cubicBezTo>
                    <a:cubicBezTo>
                      <a:pt x="10" y="54"/>
                      <a:pt x="10" y="54"/>
                      <a:pt x="10" y="54"/>
                    </a:cubicBezTo>
                    <a:cubicBezTo>
                      <a:pt x="18" y="77"/>
                      <a:pt x="18" y="77"/>
                      <a:pt x="18" y="77"/>
                    </a:cubicBezTo>
                    <a:cubicBezTo>
                      <a:pt x="22" y="76"/>
                      <a:pt x="22" y="76"/>
                      <a:pt x="22" y="76"/>
                    </a:cubicBezTo>
                    <a:cubicBezTo>
                      <a:pt x="23" y="68"/>
                      <a:pt x="23" y="68"/>
                      <a:pt x="23" y="68"/>
                    </a:cubicBezTo>
                    <a:cubicBezTo>
                      <a:pt x="32" y="54"/>
                      <a:pt x="32" y="54"/>
                      <a:pt x="32" y="54"/>
                    </a:cubicBezTo>
                    <a:cubicBezTo>
                      <a:pt x="33" y="45"/>
                      <a:pt x="33" y="45"/>
                      <a:pt x="33" y="45"/>
                    </a:cubicBezTo>
                    <a:cubicBezTo>
                      <a:pt x="27" y="40"/>
                      <a:pt x="27" y="40"/>
                      <a:pt x="27" y="40"/>
                    </a:cubicBezTo>
                    <a:cubicBezTo>
                      <a:pt x="26" y="39"/>
                      <a:pt x="26" y="36"/>
                      <a:pt x="27" y="32"/>
                    </a:cubicBezTo>
                    <a:cubicBezTo>
                      <a:pt x="34" y="29"/>
                      <a:pt x="34" y="29"/>
                      <a:pt x="34" y="29"/>
                    </a:cubicBezTo>
                    <a:cubicBezTo>
                      <a:pt x="35" y="24"/>
                      <a:pt x="35" y="24"/>
                      <a:pt x="35" y="24"/>
                    </a:cubicBezTo>
                    <a:cubicBezTo>
                      <a:pt x="30" y="19"/>
                      <a:pt x="30" y="19"/>
                      <a:pt x="30" y="19"/>
                    </a:cubicBezTo>
                    <a:cubicBezTo>
                      <a:pt x="39" y="9"/>
                      <a:pt x="39" y="9"/>
                      <a:pt x="39" y="9"/>
                    </a:cubicBezTo>
                    <a:cubicBezTo>
                      <a:pt x="36" y="4"/>
                      <a:pt x="36" y="4"/>
                      <a:pt x="36" y="4"/>
                    </a:cubicBezTo>
                    <a:cubicBezTo>
                      <a:pt x="27" y="9"/>
                      <a:pt x="27" y="9"/>
                      <a:pt x="27" y="9"/>
                    </a:cubicBezTo>
                    <a:cubicBezTo>
                      <a:pt x="28" y="3"/>
                      <a:pt x="28" y="3"/>
                      <a:pt x="28" y="3"/>
                    </a:cubicBezTo>
                    <a:cubicBezTo>
                      <a:pt x="23" y="0"/>
                      <a:pt x="23" y="0"/>
                      <a:pt x="23" y="0"/>
                    </a:cubicBezTo>
                    <a:lnTo>
                      <a:pt x="11"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 name="Freeform 11">
                <a:extLst>
                  <a:ext uri="{FF2B5EF4-FFF2-40B4-BE49-F238E27FC236}">
                    <a16:creationId xmlns:a16="http://schemas.microsoft.com/office/drawing/2014/main" id="{E19AE80B-90AE-4C5C-879A-5267770E87FB}"/>
                  </a:ext>
                </a:extLst>
              </p:cNvPr>
              <p:cNvSpPr>
                <a:spLocks/>
              </p:cNvSpPr>
              <p:nvPr/>
            </p:nvSpPr>
            <p:spPr bwMode="auto">
              <a:xfrm>
                <a:off x="4308292" y="4293019"/>
                <a:ext cx="34342" cy="147183"/>
              </a:xfrm>
              <a:custGeom>
                <a:avLst/>
                <a:gdLst>
                  <a:gd name="T0" fmla="*/ 10 w 12"/>
                  <a:gd name="T1" fmla="*/ 0 h 53"/>
                  <a:gd name="T2" fmla="*/ 0 w 12"/>
                  <a:gd name="T3" fmla="*/ 2 h 53"/>
                  <a:gd name="T4" fmla="*/ 0 w 12"/>
                  <a:gd name="T5" fmla="*/ 3 h 53"/>
                  <a:gd name="T6" fmla="*/ 1 w 12"/>
                  <a:gd name="T7" fmla="*/ 8 h 53"/>
                  <a:gd name="T8" fmla="*/ 3 w 12"/>
                  <a:gd name="T9" fmla="*/ 17 h 53"/>
                  <a:gd name="T10" fmla="*/ 3 w 12"/>
                  <a:gd name="T11" fmla="*/ 18 h 53"/>
                  <a:gd name="T12" fmla="*/ 2 w 12"/>
                  <a:gd name="T13" fmla="*/ 53 h 53"/>
                  <a:gd name="T14" fmla="*/ 3 w 12"/>
                  <a:gd name="T15" fmla="*/ 53 h 53"/>
                  <a:gd name="T16" fmla="*/ 9 w 12"/>
                  <a:gd name="T17" fmla="*/ 53 h 53"/>
                  <a:gd name="T18" fmla="*/ 10 w 12"/>
                  <a:gd name="T19" fmla="*/ 53 h 53"/>
                  <a:gd name="T20" fmla="*/ 12 w 12"/>
                  <a:gd name="T21" fmla="*/ 18 h 53"/>
                  <a:gd name="T22" fmla="*/ 9 w 12"/>
                  <a:gd name="T23" fmla="*/ 6 h 53"/>
                  <a:gd name="T24" fmla="*/ 10 w 12"/>
                  <a:gd name="T2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53">
                    <a:moveTo>
                      <a:pt x="10" y="0"/>
                    </a:moveTo>
                    <a:cubicBezTo>
                      <a:pt x="0" y="2"/>
                      <a:pt x="0" y="2"/>
                      <a:pt x="0" y="2"/>
                    </a:cubicBezTo>
                    <a:cubicBezTo>
                      <a:pt x="0" y="3"/>
                      <a:pt x="0" y="3"/>
                      <a:pt x="0" y="3"/>
                    </a:cubicBezTo>
                    <a:cubicBezTo>
                      <a:pt x="0" y="4"/>
                      <a:pt x="0" y="6"/>
                      <a:pt x="1" y="8"/>
                    </a:cubicBezTo>
                    <a:cubicBezTo>
                      <a:pt x="1" y="11"/>
                      <a:pt x="2" y="14"/>
                      <a:pt x="3" y="17"/>
                    </a:cubicBezTo>
                    <a:cubicBezTo>
                      <a:pt x="3" y="18"/>
                      <a:pt x="3" y="18"/>
                      <a:pt x="3" y="18"/>
                    </a:cubicBezTo>
                    <a:cubicBezTo>
                      <a:pt x="2" y="53"/>
                      <a:pt x="2" y="53"/>
                      <a:pt x="2" y="53"/>
                    </a:cubicBezTo>
                    <a:cubicBezTo>
                      <a:pt x="3" y="53"/>
                      <a:pt x="3" y="53"/>
                      <a:pt x="3" y="53"/>
                    </a:cubicBezTo>
                    <a:cubicBezTo>
                      <a:pt x="9" y="53"/>
                      <a:pt x="9" y="53"/>
                      <a:pt x="9" y="53"/>
                    </a:cubicBezTo>
                    <a:cubicBezTo>
                      <a:pt x="9" y="53"/>
                      <a:pt x="9" y="53"/>
                      <a:pt x="10" y="53"/>
                    </a:cubicBezTo>
                    <a:cubicBezTo>
                      <a:pt x="12" y="18"/>
                      <a:pt x="12" y="18"/>
                      <a:pt x="12" y="18"/>
                    </a:cubicBezTo>
                    <a:cubicBezTo>
                      <a:pt x="9" y="6"/>
                      <a:pt x="9" y="6"/>
                      <a:pt x="9" y="6"/>
                    </a:cubicBezTo>
                    <a:lnTo>
                      <a:pt x="1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 name="Freeform 12">
                <a:extLst>
                  <a:ext uri="{FF2B5EF4-FFF2-40B4-BE49-F238E27FC236}">
                    <a16:creationId xmlns:a16="http://schemas.microsoft.com/office/drawing/2014/main" id="{67778F36-B714-4F5F-B0EE-27A40B58BC4F}"/>
                  </a:ext>
                </a:extLst>
              </p:cNvPr>
              <p:cNvSpPr>
                <a:spLocks/>
              </p:cNvSpPr>
              <p:nvPr/>
            </p:nvSpPr>
            <p:spPr bwMode="auto">
              <a:xfrm>
                <a:off x="4632094" y="3900531"/>
                <a:ext cx="246940" cy="480798"/>
              </a:xfrm>
              <a:custGeom>
                <a:avLst/>
                <a:gdLst>
                  <a:gd name="T0" fmla="*/ 8 w 89"/>
                  <a:gd name="T1" fmla="*/ 25 h 174"/>
                  <a:gd name="T2" fmla="*/ 11 w 89"/>
                  <a:gd name="T3" fmla="*/ 36 h 174"/>
                  <a:gd name="T4" fmla="*/ 10 w 89"/>
                  <a:gd name="T5" fmla="*/ 46 h 174"/>
                  <a:gd name="T6" fmla="*/ 8 w 89"/>
                  <a:gd name="T7" fmla="*/ 88 h 174"/>
                  <a:gd name="T8" fmla="*/ 5 w 89"/>
                  <a:gd name="T9" fmla="*/ 97 h 174"/>
                  <a:gd name="T10" fmla="*/ 0 w 89"/>
                  <a:gd name="T11" fmla="*/ 114 h 174"/>
                  <a:gd name="T12" fmla="*/ 3 w 89"/>
                  <a:gd name="T13" fmla="*/ 123 h 174"/>
                  <a:gd name="T14" fmla="*/ 8 w 89"/>
                  <a:gd name="T15" fmla="*/ 122 h 174"/>
                  <a:gd name="T16" fmla="*/ 13 w 89"/>
                  <a:gd name="T17" fmla="*/ 128 h 174"/>
                  <a:gd name="T18" fmla="*/ 13 w 89"/>
                  <a:gd name="T19" fmla="*/ 138 h 174"/>
                  <a:gd name="T20" fmla="*/ 18 w 89"/>
                  <a:gd name="T21" fmla="*/ 147 h 174"/>
                  <a:gd name="T22" fmla="*/ 6 w 89"/>
                  <a:gd name="T23" fmla="*/ 148 h 174"/>
                  <a:gd name="T24" fmla="*/ 4 w 89"/>
                  <a:gd name="T25" fmla="*/ 153 h 174"/>
                  <a:gd name="T26" fmla="*/ 11 w 89"/>
                  <a:gd name="T27" fmla="*/ 163 h 174"/>
                  <a:gd name="T28" fmla="*/ 15 w 89"/>
                  <a:gd name="T29" fmla="*/ 172 h 174"/>
                  <a:gd name="T30" fmla="*/ 21 w 89"/>
                  <a:gd name="T31" fmla="*/ 174 h 174"/>
                  <a:gd name="T32" fmla="*/ 34 w 89"/>
                  <a:gd name="T33" fmla="*/ 172 h 174"/>
                  <a:gd name="T34" fmla="*/ 40 w 89"/>
                  <a:gd name="T35" fmla="*/ 169 h 174"/>
                  <a:gd name="T36" fmla="*/ 61 w 89"/>
                  <a:gd name="T37" fmla="*/ 162 h 174"/>
                  <a:gd name="T38" fmla="*/ 68 w 89"/>
                  <a:gd name="T39" fmla="*/ 152 h 174"/>
                  <a:gd name="T40" fmla="*/ 75 w 89"/>
                  <a:gd name="T41" fmla="*/ 149 h 174"/>
                  <a:gd name="T42" fmla="*/ 67 w 89"/>
                  <a:gd name="T43" fmla="*/ 136 h 174"/>
                  <a:gd name="T44" fmla="*/ 66 w 89"/>
                  <a:gd name="T45" fmla="*/ 134 h 174"/>
                  <a:gd name="T46" fmla="*/ 71 w 89"/>
                  <a:gd name="T47" fmla="*/ 122 h 174"/>
                  <a:gd name="T48" fmla="*/ 72 w 89"/>
                  <a:gd name="T49" fmla="*/ 114 h 174"/>
                  <a:gd name="T50" fmla="*/ 71 w 89"/>
                  <a:gd name="T51" fmla="*/ 101 h 174"/>
                  <a:gd name="T52" fmla="*/ 78 w 89"/>
                  <a:gd name="T53" fmla="*/ 82 h 174"/>
                  <a:gd name="T54" fmla="*/ 81 w 89"/>
                  <a:gd name="T55" fmla="*/ 79 h 174"/>
                  <a:gd name="T56" fmla="*/ 89 w 89"/>
                  <a:gd name="T57" fmla="*/ 79 h 174"/>
                  <a:gd name="T58" fmla="*/ 89 w 89"/>
                  <a:gd name="T59" fmla="*/ 61 h 174"/>
                  <a:gd name="T60" fmla="*/ 89 w 89"/>
                  <a:gd name="T61" fmla="*/ 56 h 174"/>
                  <a:gd name="T62" fmla="*/ 20 w 89"/>
                  <a:gd name="T63" fmla="*/ 0 h 174"/>
                  <a:gd name="T64" fmla="*/ 7 w 89"/>
                  <a:gd name="T65" fmla="*/ 6 h 174"/>
                  <a:gd name="T66" fmla="*/ 8 w 89"/>
                  <a:gd name="T67" fmla="*/ 2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9" h="174">
                    <a:moveTo>
                      <a:pt x="8" y="25"/>
                    </a:moveTo>
                    <a:cubicBezTo>
                      <a:pt x="9" y="29"/>
                      <a:pt x="10" y="32"/>
                      <a:pt x="11" y="36"/>
                    </a:cubicBezTo>
                    <a:cubicBezTo>
                      <a:pt x="10" y="46"/>
                      <a:pt x="10" y="46"/>
                      <a:pt x="10" y="46"/>
                    </a:cubicBezTo>
                    <a:cubicBezTo>
                      <a:pt x="8" y="88"/>
                      <a:pt x="8" y="88"/>
                      <a:pt x="8" y="88"/>
                    </a:cubicBezTo>
                    <a:cubicBezTo>
                      <a:pt x="7" y="91"/>
                      <a:pt x="5" y="94"/>
                      <a:pt x="5" y="97"/>
                    </a:cubicBezTo>
                    <a:cubicBezTo>
                      <a:pt x="3" y="103"/>
                      <a:pt x="1" y="108"/>
                      <a:pt x="0" y="114"/>
                    </a:cubicBezTo>
                    <a:cubicBezTo>
                      <a:pt x="3" y="123"/>
                      <a:pt x="3" y="123"/>
                      <a:pt x="3" y="123"/>
                    </a:cubicBezTo>
                    <a:cubicBezTo>
                      <a:pt x="8" y="122"/>
                      <a:pt x="8" y="122"/>
                      <a:pt x="8" y="122"/>
                    </a:cubicBezTo>
                    <a:cubicBezTo>
                      <a:pt x="13" y="128"/>
                      <a:pt x="13" y="128"/>
                      <a:pt x="13" y="128"/>
                    </a:cubicBezTo>
                    <a:cubicBezTo>
                      <a:pt x="13" y="138"/>
                      <a:pt x="13" y="138"/>
                      <a:pt x="13" y="138"/>
                    </a:cubicBezTo>
                    <a:cubicBezTo>
                      <a:pt x="18" y="147"/>
                      <a:pt x="18" y="147"/>
                      <a:pt x="18" y="147"/>
                    </a:cubicBezTo>
                    <a:cubicBezTo>
                      <a:pt x="6" y="148"/>
                      <a:pt x="6" y="148"/>
                      <a:pt x="6" y="148"/>
                    </a:cubicBezTo>
                    <a:cubicBezTo>
                      <a:pt x="4" y="153"/>
                      <a:pt x="4" y="153"/>
                      <a:pt x="4" y="153"/>
                    </a:cubicBezTo>
                    <a:cubicBezTo>
                      <a:pt x="7" y="156"/>
                      <a:pt x="9" y="159"/>
                      <a:pt x="11" y="163"/>
                    </a:cubicBezTo>
                    <a:cubicBezTo>
                      <a:pt x="13" y="166"/>
                      <a:pt x="14" y="169"/>
                      <a:pt x="15" y="172"/>
                    </a:cubicBezTo>
                    <a:cubicBezTo>
                      <a:pt x="21" y="174"/>
                      <a:pt x="21" y="174"/>
                      <a:pt x="21" y="174"/>
                    </a:cubicBezTo>
                    <a:cubicBezTo>
                      <a:pt x="34" y="172"/>
                      <a:pt x="34" y="172"/>
                      <a:pt x="34" y="172"/>
                    </a:cubicBezTo>
                    <a:cubicBezTo>
                      <a:pt x="36" y="171"/>
                      <a:pt x="38" y="169"/>
                      <a:pt x="40" y="169"/>
                    </a:cubicBezTo>
                    <a:cubicBezTo>
                      <a:pt x="47" y="166"/>
                      <a:pt x="54" y="164"/>
                      <a:pt x="61" y="162"/>
                    </a:cubicBezTo>
                    <a:cubicBezTo>
                      <a:pt x="68" y="152"/>
                      <a:pt x="68" y="152"/>
                      <a:pt x="68" y="152"/>
                    </a:cubicBezTo>
                    <a:cubicBezTo>
                      <a:pt x="75" y="149"/>
                      <a:pt x="75" y="149"/>
                      <a:pt x="75" y="149"/>
                    </a:cubicBezTo>
                    <a:cubicBezTo>
                      <a:pt x="73" y="144"/>
                      <a:pt x="70" y="140"/>
                      <a:pt x="67" y="136"/>
                    </a:cubicBezTo>
                    <a:cubicBezTo>
                      <a:pt x="66" y="134"/>
                      <a:pt x="66" y="134"/>
                      <a:pt x="66" y="134"/>
                    </a:cubicBezTo>
                    <a:cubicBezTo>
                      <a:pt x="67" y="129"/>
                      <a:pt x="69" y="126"/>
                      <a:pt x="71" y="122"/>
                    </a:cubicBezTo>
                    <a:cubicBezTo>
                      <a:pt x="72" y="119"/>
                      <a:pt x="72" y="116"/>
                      <a:pt x="72" y="114"/>
                    </a:cubicBezTo>
                    <a:cubicBezTo>
                      <a:pt x="71" y="101"/>
                      <a:pt x="71" y="101"/>
                      <a:pt x="71" y="101"/>
                    </a:cubicBezTo>
                    <a:cubicBezTo>
                      <a:pt x="73" y="95"/>
                      <a:pt x="76" y="88"/>
                      <a:pt x="78" y="82"/>
                    </a:cubicBezTo>
                    <a:cubicBezTo>
                      <a:pt x="81" y="79"/>
                      <a:pt x="81" y="79"/>
                      <a:pt x="81" y="79"/>
                    </a:cubicBezTo>
                    <a:cubicBezTo>
                      <a:pt x="89" y="79"/>
                      <a:pt x="89" y="79"/>
                      <a:pt x="89" y="79"/>
                    </a:cubicBezTo>
                    <a:cubicBezTo>
                      <a:pt x="89" y="61"/>
                      <a:pt x="89" y="61"/>
                      <a:pt x="89" y="61"/>
                    </a:cubicBezTo>
                    <a:cubicBezTo>
                      <a:pt x="89" y="56"/>
                      <a:pt x="89" y="56"/>
                      <a:pt x="89" y="56"/>
                    </a:cubicBezTo>
                    <a:cubicBezTo>
                      <a:pt x="20" y="0"/>
                      <a:pt x="20" y="0"/>
                      <a:pt x="20" y="0"/>
                    </a:cubicBezTo>
                    <a:cubicBezTo>
                      <a:pt x="7" y="6"/>
                      <a:pt x="7" y="6"/>
                      <a:pt x="7" y="6"/>
                    </a:cubicBezTo>
                    <a:cubicBezTo>
                      <a:pt x="7" y="13"/>
                      <a:pt x="7" y="19"/>
                      <a:pt x="8" y="2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 name="Freeform 13">
                <a:extLst>
                  <a:ext uri="{FF2B5EF4-FFF2-40B4-BE49-F238E27FC236}">
                    <a16:creationId xmlns:a16="http://schemas.microsoft.com/office/drawing/2014/main" id="{1C4574B9-DD51-40D6-B86A-F4405E91738F}"/>
                  </a:ext>
                </a:extLst>
              </p:cNvPr>
              <p:cNvSpPr>
                <a:spLocks/>
              </p:cNvSpPr>
              <p:nvPr/>
            </p:nvSpPr>
            <p:spPr bwMode="auto">
              <a:xfrm>
                <a:off x="4632094" y="3900531"/>
                <a:ext cx="246940" cy="480798"/>
              </a:xfrm>
              <a:custGeom>
                <a:avLst/>
                <a:gdLst>
                  <a:gd name="T0" fmla="*/ 8 w 89"/>
                  <a:gd name="T1" fmla="*/ 25 h 174"/>
                  <a:gd name="T2" fmla="*/ 11 w 89"/>
                  <a:gd name="T3" fmla="*/ 36 h 174"/>
                  <a:gd name="T4" fmla="*/ 10 w 89"/>
                  <a:gd name="T5" fmla="*/ 46 h 174"/>
                  <a:gd name="T6" fmla="*/ 8 w 89"/>
                  <a:gd name="T7" fmla="*/ 88 h 174"/>
                  <a:gd name="T8" fmla="*/ 5 w 89"/>
                  <a:gd name="T9" fmla="*/ 97 h 174"/>
                  <a:gd name="T10" fmla="*/ 0 w 89"/>
                  <a:gd name="T11" fmla="*/ 114 h 174"/>
                  <a:gd name="T12" fmla="*/ 3 w 89"/>
                  <a:gd name="T13" fmla="*/ 123 h 174"/>
                  <a:gd name="T14" fmla="*/ 8 w 89"/>
                  <a:gd name="T15" fmla="*/ 122 h 174"/>
                  <a:gd name="T16" fmla="*/ 13 w 89"/>
                  <a:gd name="T17" fmla="*/ 128 h 174"/>
                  <a:gd name="T18" fmla="*/ 13 w 89"/>
                  <a:gd name="T19" fmla="*/ 138 h 174"/>
                  <a:gd name="T20" fmla="*/ 18 w 89"/>
                  <a:gd name="T21" fmla="*/ 147 h 174"/>
                  <a:gd name="T22" fmla="*/ 6 w 89"/>
                  <a:gd name="T23" fmla="*/ 148 h 174"/>
                  <a:gd name="T24" fmla="*/ 4 w 89"/>
                  <a:gd name="T25" fmla="*/ 153 h 174"/>
                  <a:gd name="T26" fmla="*/ 11 w 89"/>
                  <a:gd name="T27" fmla="*/ 163 h 174"/>
                  <a:gd name="T28" fmla="*/ 15 w 89"/>
                  <a:gd name="T29" fmla="*/ 172 h 174"/>
                  <a:gd name="T30" fmla="*/ 21 w 89"/>
                  <a:gd name="T31" fmla="*/ 174 h 174"/>
                  <a:gd name="T32" fmla="*/ 34 w 89"/>
                  <a:gd name="T33" fmla="*/ 172 h 174"/>
                  <a:gd name="T34" fmla="*/ 40 w 89"/>
                  <a:gd name="T35" fmla="*/ 169 h 174"/>
                  <a:gd name="T36" fmla="*/ 61 w 89"/>
                  <a:gd name="T37" fmla="*/ 162 h 174"/>
                  <a:gd name="T38" fmla="*/ 68 w 89"/>
                  <a:gd name="T39" fmla="*/ 152 h 174"/>
                  <a:gd name="T40" fmla="*/ 75 w 89"/>
                  <a:gd name="T41" fmla="*/ 149 h 174"/>
                  <a:gd name="T42" fmla="*/ 67 w 89"/>
                  <a:gd name="T43" fmla="*/ 136 h 174"/>
                  <a:gd name="T44" fmla="*/ 66 w 89"/>
                  <a:gd name="T45" fmla="*/ 134 h 174"/>
                  <a:gd name="T46" fmla="*/ 71 w 89"/>
                  <a:gd name="T47" fmla="*/ 122 h 174"/>
                  <a:gd name="T48" fmla="*/ 72 w 89"/>
                  <a:gd name="T49" fmla="*/ 114 h 174"/>
                  <a:gd name="T50" fmla="*/ 71 w 89"/>
                  <a:gd name="T51" fmla="*/ 101 h 174"/>
                  <a:gd name="T52" fmla="*/ 78 w 89"/>
                  <a:gd name="T53" fmla="*/ 82 h 174"/>
                  <a:gd name="T54" fmla="*/ 81 w 89"/>
                  <a:gd name="T55" fmla="*/ 79 h 174"/>
                  <a:gd name="T56" fmla="*/ 89 w 89"/>
                  <a:gd name="T57" fmla="*/ 79 h 174"/>
                  <a:gd name="T58" fmla="*/ 89 w 89"/>
                  <a:gd name="T59" fmla="*/ 61 h 174"/>
                  <a:gd name="T60" fmla="*/ 89 w 89"/>
                  <a:gd name="T61" fmla="*/ 56 h 174"/>
                  <a:gd name="T62" fmla="*/ 20 w 89"/>
                  <a:gd name="T63" fmla="*/ 0 h 174"/>
                  <a:gd name="T64" fmla="*/ 7 w 89"/>
                  <a:gd name="T65" fmla="*/ 6 h 174"/>
                  <a:gd name="T66" fmla="*/ 8 w 89"/>
                  <a:gd name="T67" fmla="*/ 2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9" h="174">
                    <a:moveTo>
                      <a:pt x="8" y="25"/>
                    </a:moveTo>
                    <a:cubicBezTo>
                      <a:pt x="9" y="29"/>
                      <a:pt x="10" y="32"/>
                      <a:pt x="11" y="36"/>
                    </a:cubicBezTo>
                    <a:cubicBezTo>
                      <a:pt x="10" y="46"/>
                      <a:pt x="10" y="46"/>
                      <a:pt x="10" y="46"/>
                    </a:cubicBezTo>
                    <a:cubicBezTo>
                      <a:pt x="8" y="88"/>
                      <a:pt x="8" y="88"/>
                      <a:pt x="8" y="88"/>
                    </a:cubicBezTo>
                    <a:cubicBezTo>
                      <a:pt x="7" y="91"/>
                      <a:pt x="5" y="94"/>
                      <a:pt x="5" y="97"/>
                    </a:cubicBezTo>
                    <a:cubicBezTo>
                      <a:pt x="3" y="103"/>
                      <a:pt x="1" y="108"/>
                      <a:pt x="0" y="114"/>
                    </a:cubicBezTo>
                    <a:cubicBezTo>
                      <a:pt x="3" y="123"/>
                      <a:pt x="3" y="123"/>
                      <a:pt x="3" y="123"/>
                    </a:cubicBezTo>
                    <a:cubicBezTo>
                      <a:pt x="8" y="122"/>
                      <a:pt x="8" y="122"/>
                      <a:pt x="8" y="122"/>
                    </a:cubicBezTo>
                    <a:cubicBezTo>
                      <a:pt x="13" y="128"/>
                      <a:pt x="13" y="128"/>
                      <a:pt x="13" y="128"/>
                    </a:cubicBezTo>
                    <a:cubicBezTo>
                      <a:pt x="13" y="138"/>
                      <a:pt x="13" y="138"/>
                      <a:pt x="13" y="138"/>
                    </a:cubicBezTo>
                    <a:cubicBezTo>
                      <a:pt x="18" y="147"/>
                      <a:pt x="18" y="147"/>
                      <a:pt x="18" y="147"/>
                    </a:cubicBezTo>
                    <a:cubicBezTo>
                      <a:pt x="6" y="148"/>
                      <a:pt x="6" y="148"/>
                      <a:pt x="6" y="148"/>
                    </a:cubicBezTo>
                    <a:cubicBezTo>
                      <a:pt x="4" y="153"/>
                      <a:pt x="4" y="153"/>
                      <a:pt x="4" y="153"/>
                    </a:cubicBezTo>
                    <a:cubicBezTo>
                      <a:pt x="7" y="156"/>
                      <a:pt x="9" y="159"/>
                      <a:pt x="11" y="163"/>
                    </a:cubicBezTo>
                    <a:cubicBezTo>
                      <a:pt x="13" y="166"/>
                      <a:pt x="14" y="169"/>
                      <a:pt x="15" y="172"/>
                    </a:cubicBezTo>
                    <a:cubicBezTo>
                      <a:pt x="21" y="174"/>
                      <a:pt x="21" y="174"/>
                      <a:pt x="21" y="174"/>
                    </a:cubicBezTo>
                    <a:cubicBezTo>
                      <a:pt x="34" y="172"/>
                      <a:pt x="34" y="172"/>
                      <a:pt x="34" y="172"/>
                    </a:cubicBezTo>
                    <a:cubicBezTo>
                      <a:pt x="36" y="171"/>
                      <a:pt x="38" y="169"/>
                      <a:pt x="40" y="169"/>
                    </a:cubicBezTo>
                    <a:cubicBezTo>
                      <a:pt x="47" y="166"/>
                      <a:pt x="54" y="164"/>
                      <a:pt x="61" y="162"/>
                    </a:cubicBezTo>
                    <a:cubicBezTo>
                      <a:pt x="68" y="152"/>
                      <a:pt x="68" y="152"/>
                      <a:pt x="68" y="152"/>
                    </a:cubicBezTo>
                    <a:cubicBezTo>
                      <a:pt x="75" y="149"/>
                      <a:pt x="75" y="149"/>
                      <a:pt x="75" y="149"/>
                    </a:cubicBezTo>
                    <a:cubicBezTo>
                      <a:pt x="73" y="144"/>
                      <a:pt x="70" y="140"/>
                      <a:pt x="67" y="136"/>
                    </a:cubicBezTo>
                    <a:cubicBezTo>
                      <a:pt x="66" y="134"/>
                      <a:pt x="66" y="134"/>
                      <a:pt x="66" y="134"/>
                    </a:cubicBezTo>
                    <a:cubicBezTo>
                      <a:pt x="67" y="129"/>
                      <a:pt x="69" y="126"/>
                      <a:pt x="71" y="122"/>
                    </a:cubicBezTo>
                    <a:cubicBezTo>
                      <a:pt x="72" y="119"/>
                      <a:pt x="72" y="116"/>
                      <a:pt x="72" y="114"/>
                    </a:cubicBezTo>
                    <a:cubicBezTo>
                      <a:pt x="71" y="101"/>
                      <a:pt x="71" y="101"/>
                      <a:pt x="71" y="101"/>
                    </a:cubicBezTo>
                    <a:cubicBezTo>
                      <a:pt x="73" y="95"/>
                      <a:pt x="76" y="88"/>
                      <a:pt x="78" y="82"/>
                    </a:cubicBezTo>
                    <a:cubicBezTo>
                      <a:pt x="81" y="79"/>
                      <a:pt x="81" y="79"/>
                      <a:pt x="81" y="79"/>
                    </a:cubicBezTo>
                    <a:cubicBezTo>
                      <a:pt x="89" y="79"/>
                      <a:pt x="89" y="79"/>
                      <a:pt x="89" y="79"/>
                    </a:cubicBezTo>
                    <a:cubicBezTo>
                      <a:pt x="89" y="61"/>
                      <a:pt x="89" y="61"/>
                      <a:pt x="89" y="61"/>
                    </a:cubicBezTo>
                    <a:cubicBezTo>
                      <a:pt x="89" y="56"/>
                      <a:pt x="89" y="56"/>
                      <a:pt x="89" y="56"/>
                    </a:cubicBezTo>
                    <a:cubicBezTo>
                      <a:pt x="20" y="0"/>
                      <a:pt x="20" y="0"/>
                      <a:pt x="20" y="0"/>
                    </a:cubicBezTo>
                    <a:cubicBezTo>
                      <a:pt x="7" y="6"/>
                      <a:pt x="7" y="6"/>
                      <a:pt x="7" y="6"/>
                    </a:cubicBezTo>
                    <a:cubicBezTo>
                      <a:pt x="7" y="13"/>
                      <a:pt x="7" y="19"/>
                      <a:pt x="8" y="2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 name="Freeform 14">
                <a:extLst>
                  <a:ext uri="{FF2B5EF4-FFF2-40B4-BE49-F238E27FC236}">
                    <a16:creationId xmlns:a16="http://schemas.microsoft.com/office/drawing/2014/main" id="{55E2385B-C1CF-4ADD-BB8F-91AB9A29E708}"/>
                  </a:ext>
                </a:extLst>
              </p:cNvPr>
              <p:cNvSpPr>
                <a:spLocks/>
              </p:cNvSpPr>
              <p:nvPr/>
            </p:nvSpPr>
            <p:spPr bwMode="auto">
              <a:xfrm>
                <a:off x="5031124" y="4647893"/>
                <a:ext cx="264929" cy="312355"/>
              </a:xfrm>
              <a:custGeom>
                <a:avLst/>
                <a:gdLst>
                  <a:gd name="T0" fmla="*/ 41 w 96"/>
                  <a:gd name="T1" fmla="*/ 1 h 113"/>
                  <a:gd name="T2" fmla="*/ 40 w 96"/>
                  <a:gd name="T3" fmla="*/ 6 h 113"/>
                  <a:gd name="T4" fmla="*/ 35 w 96"/>
                  <a:gd name="T5" fmla="*/ 6 h 113"/>
                  <a:gd name="T6" fmla="*/ 35 w 96"/>
                  <a:gd name="T7" fmla="*/ 10 h 113"/>
                  <a:gd name="T8" fmla="*/ 40 w 96"/>
                  <a:gd name="T9" fmla="*/ 11 h 113"/>
                  <a:gd name="T10" fmla="*/ 40 w 96"/>
                  <a:gd name="T11" fmla="*/ 15 h 113"/>
                  <a:gd name="T12" fmla="*/ 30 w 96"/>
                  <a:gd name="T13" fmla="*/ 15 h 113"/>
                  <a:gd name="T14" fmla="*/ 20 w 96"/>
                  <a:gd name="T15" fmla="*/ 15 h 113"/>
                  <a:gd name="T16" fmla="*/ 20 w 96"/>
                  <a:gd name="T17" fmla="*/ 11 h 113"/>
                  <a:gd name="T18" fmla="*/ 20 w 96"/>
                  <a:gd name="T19" fmla="*/ 2 h 113"/>
                  <a:gd name="T20" fmla="*/ 21 w 96"/>
                  <a:gd name="T21" fmla="*/ 0 h 113"/>
                  <a:gd name="T22" fmla="*/ 6 w 96"/>
                  <a:gd name="T23" fmla="*/ 1 h 113"/>
                  <a:gd name="T24" fmla="*/ 6 w 96"/>
                  <a:gd name="T25" fmla="*/ 3 h 113"/>
                  <a:gd name="T26" fmla="*/ 7 w 96"/>
                  <a:gd name="T27" fmla="*/ 17 h 113"/>
                  <a:gd name="T28" fmla="*/ 11 w 96"/>
                  <a:gd name="T29" fmla="*/ 31 h 113"/>
                  <a:gd name="T30" fmla="*/ 12 w 96"/>
                  <a:gd name="T31" fmla="*/ 32 h 113"/>
                  <a:gd name="T32" fmla="*/ 0 w 96"/>
                  <a:gd name="T33" fmla="*/ 39 h 113"/>
                  <a:gd name="T34" fmla="*/ 3 w 96"/>
                  <a:gd name="T35" fmla="*/ 47 h 113"/>
                  <a:gd name="T36" fmla="*/ 0 w 96"/>
                  <a:gd name="T37" fmla="*/ 50 h 113"/>
                  <a:gd name="T38" fmla="*/ 5 w 96"/>
                  <a:gd name="T39" fmla="*/ 60 h 113"/>
                  <a:gd name="T40" fmla="*/ 14 w 96"/>
                  <a:gd name="T41" fmla="*/ 81 h 113"/>
                  <a:gd name="T42" fmla="*/ 14 w 96"/>
                  <a:gd name="T43" fmla="*/ 83 h 113"/>
                  <a:gd name="T44" fmla="*/ 17 w 96"/>
                  <a:gd name="T45" fmla="*/ 85 h 113"/>
                  <a:gd name="T46" fmla="*/ 19 w 96"/>
                  <a:gd name="T47" fmla="*/ 86 h 113"/>
                  <a:gd name="T48" fmla="*/ 26 w 96"/>
                  <a:gd name="T49" fmla="*/ 90 h 113"/>
                  <a:gd name="T50" fmla="*/ 32 w 96"/>
                  <a:gd name="T51" fmla="*/ 93 h 113"/>
                  <a:gd name="T52" fmla="*/ 32 w 96"/>
                  <a:gd name="T53" fmla="*/ 93 h 113"/>
                  <a:gd name="T54" fmla="*/ 33 w 96"/>
                  <a:gd name="T55" fmla="*/ 94 h 113"/>
                  <a:gd name="T56" fmla="*/ 34 w 96"/>
                  <a:gd name="T57" fmla="*/ 89 h 113"/>
                  <a:gd name="T58" fmla="*/ 36 w 96"/>
                  <a:gd name="T59" fmla="*/ 88 h 113"/>
                  <a:gd name="T60" fmla="*/ 39 w 96"/>
                  <a:gd name="T61" fmla="*/ 97 h 113"/>
                  <a:gd name="T62" fmla="*/ 41 w 96"/>
                  <a:gd name="T63" fmla="*/ 106 h 113"/>
                  <a:gd name="T64" fmla="*/ 48 w 96"/>
                  <a:gd name="T65" fmla="*/ 111 h 113"/>
                  <a:gd name="T66" fmla="*/ 48 w 96"/>
                  <a:gd name="T67" fmla="*/ 113 h 113"/>
                  <a:gd name="T68" fmla="*/ 65 w 96"/>
                  <a:gd name="T69" fmla="*/ 111 h 113"/>
                  <a:gd name="T70" fmla="*/ 96 w 96"/>
                  <a:gd name="T71" fmla="*/ 97 h 113"/>
                  <a:gd name="T72" fmla="*/ 85 w 96"/>
                  <a:gd name="T73" fmla="*/ 86 h 113"/>
                  <a:gd name="T74" fmla="*/ 86 w 96"/>
                  <a:gd name="T75" fmla="*/ 69 h 113"/>
                  <a:gd name="T76" fmla="*/ 85 w 96"/>
                  <a:gd name="T77" fmla="*/ 62 h 113"/>
                  <a:gd name="T78" fmla="*/ 88 w 96"/>
                  <a:gd name="T79" fmla="*/ 56 h 113"/>
                  <a:gd name="T80" fmla="*/ 86 w 96"/>
                  <a:gd name="T81" fmla="*/ 52 h 113"/>
                  <a:gd name="T82" fmla="*/ 82 w 96"/>
                  <a:gd name="T83" fmla="*/ 47 h 113"/>
                  <a:gd name="T84" fmla="*/ 82 w 96"/>
                  <a:gd name="T85" fmla="*/ 44 h 113"/>
                  <a:gd name="T86" fmla="*/ 71 w 96"/>
                  <a:gd name="T87" fmla="*/ 35 h 113"/>
                  <a:gd name="T88" fmla="*/ 69 w 96"/>
                  <a:gd name="T89" fmla="*/ 28 h 113"/>
                  <a:gd name="T90" fmla="*/ 41 w 96"/>
                  <a:gd name="T91" fmla="*/ 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13">
                    <a:moveTo>
                      <a:pt x="41" y="1"/>
                    </a:moveTo>
                    <a:cubicBezTo>
                      <a:pt x="40" y="6"/>
                      <a:pt x="40" y="6"/>
                      <a:pt x="40" y="6"/>
                    </a:cubicBezTo>
                    <a:cubicBezTo>
                      <a:pt x="35" y="6"/>
                      <a:pt x="35" y="6"/>
                      <a:pt x="35" y="6"/>
                    </a:cubicBezTo>
                    <a:cubicBezTo>
                      <a:pt x="35" y="10"/>
                      <a:pt x="35" y="10"/>
                      <a:pt x="35" y="10"/>
                    </a:cubicBezTo>
                    <a:cubicBezTo>
                      <a:pt x="40" y="11"/>
                      <a:pt x="40" y="11"/>
                      <a:pt x="40" y="11"/>
                    </a:cubicBezTo>
                    <a:cubicBezTo>
                      <a:pt x="40" y="15"/>
                      <a:pt x="40" y="15"/>
                      <a:pt x="40" y="15"/>
                    </a:cubicBezTo>
                    <a:cubicBezTo>
                      <a:pt x="36" y="15"/>
                      <a:pt x="33" y="15"/>
                      <a:pt x="30" y="15"/>
                    </a:cubicBezTo>
                    <a:cubicBezTo>
                      <a:pt x="20" y="15"/>
                      <a:pt x="20" y="15"/>
                      <a:pt x="20" y="15"/>
                    </a:cubicBezTo>
                    <a:cubicBezTo>
                      <a:pt x="20" y="14"/>
                      <a:pt x="20" y="12"/>
                      <a:pt x="20" y="11"/>
                    </a:cubicBezTo>
                    <a:cubicBezTo>
                      <a:pt x="20" y="8"/>
                      <a:pt x="20" y="5"/>
                      <a:pt x="20" y="2"/>
                    </a:cubicBezTo>
                    <a:cubicBezTo>
                      <a:pt x="21" y="0"/>
                      <a:pt x="21" y="0"/>
                      <a:pt x="21" y="0"/>
                    </a:cubicBezTo>
                    <a:cubicBezTo>
                      <a:pt x="6" y="1"/>
                      <a:pt x="6" y="1"/>
                      <a:pt x="6" y="1"/>
                    </a:cubicBezTo>
                    <a:cubicBezTo>
                      <a:pt x="6" y="3"/>
                      <a:pt x="6" y="3"/>
                      <a:pt x="6" y="3"/>
                    </a:cubicBezTo>
                    <a:cubicBezTo>
                      <a:pt x="6" y="8"/>
                      <a:pt x="6" y="12"/>
                      <a:pt x="7" y="17"/>
                    </a:cubicBezTo>
                    <a:cubicBezTo>
                      <a:pt x="8" y="22"/>
                      <a:pt x="9" y="26"/>
                      <a:pt x="11" y="31"/>
                    </a:cubicBezTo>
                    <a:cubicBezTo>
                      <a:pt x="12" y="32"/>
                      <a:pt x="12" y="32"/>
                      <a:pt x="12" y="32"/>
                    </a:cubicBezTo>
                    <a:cubicBezTo>
                      <a:pt x="0" y="39"/>
                      <a:pt x="0" y="39"/>
                      <a:pt x="0" y="39"/>
                    </a:cubicBezTo>
                    <a:cubicBezTo>
                      <a:pt x="3" y="47"/>
                      <a:pt x="3" y="47"/>
                      <a:pt x="3" y="47"/>
                    </a:cubicBezTo>
                    <a:cubicBezTo>
                      <a:pt x="0" y="50"/>
                      <a:pt x="0" y="50"/>
                      <a:pt x="0" y="50"/>
                    </a:cubicBezTo>
                    <a:cubicBezTo>
                      <a:pt x="1" y="54"/>
                      <a:pt x="3" y="56"/>
                      <a:pt x="5" y="60"/>
                    </a:cubicBezTo>
                    <a:cubicBezTo>
                      <a:pt x="8" y="67"/>
                      <a:pt x="11" y="74"/>
                      <a:pt x="14" y="81"/>
                    </a:cubicBezTo>
                    <a:cubicBezTo>
                      <a:pt x="14" y="81"/>
                      <a:pt x="14" y="82"/>
                      <a:pt x="14" y="83"/>
                    </a:cubicBezTo>
                    <a:cubicBezTo>
                      <a:pt x="15" y="84"/>
                      <a:pt x="16" y="84"/>
                      <a:pt x="17" y="85"/>
                    </a:cubicBezTo>
                    <a:cubicBezTo>
                      <a:pt x="19" y="86"/>
                      <a:pt x="19" y="86"/>
                      <a:pt x="19" y="86"/>
                    </a:cubicBezTo>
                    <a:cubicBezTo>
                      <a:pt x="21" y="88"/>
                      <a:pt x="24" y="89"/>
                      <a:pt x="26" y="90"/>
                    </a:cubicBezTo>
                    <a:cubicBezTo>
                      <a:pt x="28" y="91"/>
                      <a:pt x="29" y="92"/>
                      <a:pt x="32" y="93"/>
                    </a:cubicBezTo>
                    <a:cubicBezTo>
                      <a:pt x="32" y="93"/>
                      <a:pt x="32" y="93"/>
                      <a:pt x="32" y="93"/>
                    </a:cubicBezTo>
                    <a:cubicBezTo>
                      <a:pt x="32" y="93"/>
                      <a:pt x="33" y="93"/>
                      <a:pt x="33" y="94"/>
                    </a:cubicBezTo>
                    <a:cubicBezTo>
                      <a:pt x="34" y="89"/>
                      <a:pt x="34" y="89"/>
                      <a:pt x="34" y="89"/>
                    </a:cubicBezTo>
                    <a:cubicBezTo>
                      <a:pt x="36" y="88"/>
                      <a:pt x="36" y="88"/>
                      <a:pt x="36" y="88"/>
                    </a:cubicBezTo>
                    <a:cubicBezTo>
                      <a:pt x="38" y="91"/>
                      <a:pt x="39" y="94"/>
                      <a:pt x="39" y="97"/>
                    </a:cubicBezTo>
                    <a:cubicBezTo>
                      <a:pt x="40" y="100"/>
                      <a:pt x="41" y="103"/>
                      <a:pt x="41" y="106"/>
                    </a:cubicBezTo>
                    <a:cubicBezTo>
                      <a:pt x="48" y="111"/>
                      <a:pt x="48" y="111"/>
                      <a:pt x="48" y="111"/>
                    </a:cubicBezTo>
                    <a:cubicBezTo>
                      <a:pt x="48" y="113"/>
                      <a:pt x="48" y="113"/>
                      <a:pt x="48" y="113"/>
                    </a:cubicBezTo>
                    <a:cubicBezTo>
                      <a:pt x="65" y="111"/>
                      <a:pt x="65" y="111"/>
                      <a:pt x="65" y="111"/>
                    </a:cubicBezTo>
                    <a:cubicBezTo>
                      <a:pt x="96" y="97"/>
                      <a:pt x="96" y="97"/>
                      <a:pt x="96" y="97"/>
                    </a:cubicBezTo>
                    <a:cubicBezTo>
                      <a:pt x="85" y="86"/>
                      <a:pt x="85" y="86"/>
                      <a:pt x="85" y="86"/>
                    </a:cubicBezTo>
                    <a:cubicBezTo>
                      <a:pt x="86" y="80"/>
                      <a:pt x="86" y="74"/>
                      <a:pt x="86" y="69"/>
                    </a:cubicBezTo>
                    <a:cubicBezTo>
                      <a:pt x="86" y="66"/>
                      <a:pt x="86" y="64"/>
                      <a:pt x="85" y="62"/>
                    </a:cubicBezTo>
                    <a:cubicBezTo>
                      <a:pt x="88" y="56"/>
                      <a:pt x="88" y="56"/>
                      <a:pt x="88" y="56"/>
                    </a:cubicBezTo>
                    <a:cubicBezTo>
                      <a:pt x="88" y="54"/>
                      <a:pt x="87" y="53"/>
                      <a:pt x="86" y="52"/>
                    </a:cubicBezTo>
                    <a:cubicBezTo>
                      <a:pt x="85" y="50"/>
                      <a:pt x="84" y="48"/>
                      <a:pt x="82" y="47"/>
                    </a:cubicBezTo>
                    <a:cubicBezTo>
                      <a:pt x="82" y="44"/>
                      <a:pt x="82" y="44"/>
                      <a:pt x="82" y="44"/>
                    </a:cubicBezTo>
                    <a:cubicBezTo>
                      <a:pt x="71" y="35"/>
                      <a:pt x="71" y="35"/>
                      <a:pt x="71" y="35"/>
                    </a:cubicBezTo>
                    <a:cubicBezTo>
                      <a:pt x="69" y="28"/>
                      <a:pt x="69" y="28"/>
                      <a:pt x="69" y="28"/>
                    </a:cubicBezTo>
                    <a:lnTo>
                      <a:pt x="41"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 name="Freeform 15">
                <a:extLst>
                  <a:ext uri="{FF2B5EF4-FFF2-40B4-BE49-F238E27FC236}">
                    <a16:creationId xmlns:a16="http://schemas.microsoft.com/office/drawing/2014/main" id="{5F777E56-25B3-409A-9AD0-3E43E40D639A}"/>
                  </a:ext>
                </a:extLst>
              </p:cNvPr>
              <p:cNvSpPr>
                <a:spLocks/>
              </p:cNvSpPr>
              <p:nvPr/>
            </p:nvSpPr>
            <p:spPr bwMode="auto">
              <a:xfrm>
                <a:off x="5040936" y="5377267"/>
                <a:ext cx="45790" cy="62144"/>
              </a:xfrm>
              <a:custGeom>
                <a:avLst/>
                <a:gdLst>
                  <a:gd name="T0" fmla="*/ 22 w 28"/>
                  <a:gd name="T1" fmla="*/ 38 h 38"/>
                  <a:gd name="T2" fmla="*/ 9 w 28"/>
                  <a:gd name="T3" fmla="*/ 36 h 38"/>
                  <a:gd name="T4" fmla="*/ 0 w 28"/>
                  <a:gd name="T5" fmla="*/ 14 h 38"/>
                  <a:gd name="T6" fmla="*/ 9 w 28"/>
                  <a:gd name="T7" fmla="*/ 0 h 38"/>
                  <a:gd name="T8" fmla="*/ 22 w 28"/>
                  <a:gd name="T9" fmla="*/ 4 h 38"/>
                  <a:gd name="T10" fmla="*/ 28 w 28"/>
                  <a:gd name="T11" fmla="*/ 26 h 38"/>
                  <a:gd name="T12" fmla="*/ 22 w 28"/>
                  <a:gd name="T13" fmla="*/ 38 h 38"/>
                </a:gdLst>
                <a:ahLst/>
                <a:cxnLst>
                  <a:cxn ang="0">
                    <a:pos x="T0" y="T1"/>
                  </a:cxn>
                  <a:cxn ang="0">
                    <a:pos x="T2" y="T3"/>
                  </a:cxn>
                  <a:cxn ang="0">
                    <a:pos x="T4" y="T5"/>
                  </a:cxn>
                  <a:cxn ang="0">
                    <a:pos x="T6" y="T7"/>
                  </a:cxn>
                  <a:cxn ang="0">
                    <a:pos x="T8" y="T9"/>
                  </a:cxn>
                  <a:cxn ang="0">
                    <a:pos x="T10" y="T11"/>
                  </a:cxn>
                  <a:cxn ang="0">
                    <a:pos x="T12" y="T13"/>
                  </a:cxn>
                </a:cxnLst>
                <a:rect l="0" t="0" r="r" b="b"/>
                <a:pathLst>
                  <a:path w="28" h="38">
                    <a:moveTo>
                      <a:pt x="22" y="38"/>
                    </a:moveTo>
                    <a:lnTo>
                      <a:pt x="9" y="36"/>
                    </a:lnTo>
                    <a:lnTo>
                      <a:pt x="0" y="14"/>
                    </a:lnTo>
                    <a:lnTo>
                      <a:pt x="9" y="0"/>
                    </a:lnTo>
                    <a:lnTo>
                      <a:pt x="22" y="4"/>
                    </a:lnTo>
                    <a:lnTo>
                      <a:pt x="28" y="26"/>
                    </a:lnTo>
                    <a:lnTo>
                      <a:pt x="22" y="3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 name="Freeform 16">
                <a:extLst>
                  <a:ext uri="{FF2B5EF4-FFF2-40B4-BE49-F238E27FC236}">
                    <a16:creationId xmlns:a16="http://schemas.microsoft.com/office/drawing/2014/main" id="{6379B3B5-1C31-4981-8413-E0ED4B0A87AF}"/>
                  </a:ext>
                </a:extLst>
              </p:cNvPr>
              <p:cNvSpPr>
                <a:spLocks/>
              </p:cNvSpPr>
              <p:nvPr/>
            </p:nvSpPr>
            <p:spPr bwMode="auto">
              <a:xfrm>
                <a:off x="4859409" y="4255406"/>
                <a:ext cx="296001" cy="248576"/>
              </a:xfrm>
              <a:custGeom>
                <a:avLst/>
                <a:gdLst>
                  <a:gd name="T0" fmla="*/ 0 w 181"/>
                  <a:gd name="T1" fmla="*/ 57 h 152"/>
                  <a:gd name="T2" fmla="*/ 30 w 181"/>
                  <a:gd name="T3" fmla="*/ 45 h 152"/>
                  <a:gd name="T4" fmla="*/ 35 w 181"/>
                  <a:gd name="T5" fmla="*/ 35 h 152"/>
                  <a:gd name="T6" fmla="*/ 47 w 181"/>
                  <a:gd name="T7" fmla="*/ 35 h 152"/>
                  <a:gd name="T8" fmla="*/ 57 w 181"/>
                  <a:gd name="T9" fmla="*/ 50 h 152"/>
                  <a:gd name="T10" fmla="*/ 78 w 181"/>
                  <a:gd name="T11" fmla="*/ 50 h 152"/>
                  <a:gd name="T12" fmla="*/ 93 w 181"/>
                  <a:gd name="T13" fmla="*/ 54 h 152"/>
                  <a:gd name="T14" fmla="*/ 105 w 181"/>
                  <a:gd name="T15" fmla="*/ 40 h 152"/>
                  <a:gd name="T16" fmla="*/ 113 w 181"/>
                  <a:gd name="T17" fmla="*/ 35 h 152"/>
                  <a:gd name="T18" fmla="*/ 125 w 181"/>
                  <a:gd name="T19" fmla="*/ 45 h 152"/>
                  <a:gd name="T20" fmla="*/ 132 w 181"/>
                  <a:gd name="T21" fmla="*/ 45 h 152"/>
                  <a:gd name="T22" fmla="*/ 144 w 181"/>
                  <a:gd name="T23" fmla="*/ 23 h 152"/>
                  <a:gd name="T24" fmla="*/ 144 w 181"/>
                  <a:gd name="T25" fmla="*/ 5 h 152"/>
                  <a:gd name="T26" fmla="*/ 159 w 181"/>
                  <a:gd name="T27" fmla="*/ 0 h 152"/>
                  <a:gd name="T28" fmla="*/ 159 w 181"/>
                  <a:gd name="T29" fmla="*/ 27 h 152"/>
                  <a:gd name="T30" fmla="*/ 174 w 181"/>
                  <a:gd name="T31" fmla="*/ 40 h 152"/>
                  <a:gd name="T32" fmla="*/ 169 w 181"/>
                  <a:gd name="T33" fmla="*/ 62 h 152"/>
                  <a:gd name="T34" fmla="*/ 159 w 181"/>
                  <a:gd name="T35" fmla="*/ 77 h 152"/>
                  <a:gd name="T36" fmla="*/ 167 w 181"/>
                  <a:gd name="T37" fmla="*/ 82 h 152"/>
                  <a:gd name="T38" fmla="*/ 176 w 181"/>
                  <a:gd name="T39" fmla="*/ 116 h 152"/>
                  <a:gd name="T40" fmla="*/ 181 w 181"/>
                  <a:gd name="T41" fmla="*/ 123 h 152"/>
                  <a:gd name="T42" fmla="*/ 181 w 181"/>
                  <a:gd name="T43" fmla="*/ 135 h 152"/>
                  <a:gd name="T44" fmla="*/ 164 w 181"/>
                  <a:gd name="T45" fmla="*/ 137 h 152"/>
                  <a:gd name="T46" fmla="*/ 159 w 181"/>
                  <a:gd name="T47" fmla="*/ 143 h 152"/>
                  <a:gd name="T48" fmla="*/ 133 w 181"/>
                  <a:gd name="T49" fmla="*/ 150 h 152"/>
                  <a:gd name="T50" fmla="*/ 123 w 181"/>
                  <a:gd name="T51" fmla="*/ 143 h 152"/>
                  <a:gd name="T52" fmla="*/ 113 w 181"/>
                  <a:gd name="T53" fmla="*/ 152 h 152"/>
                  <a:gd name="T54" fmla="*/ 93 w 181"/>
                  <a:gd name="T55" fmla="*/ 140 h 152"/>
                  <a:gd name="T56" fmla="*/ 81 w 181"/>
                  <a:gd name="T57" fmla="*/ 143 h 152"/>
                  <a:gd name="T58" fmla="*/ 51 w 181"/>
                  <a:gd name="T59" fmla="*/ 123 h 152"/>
                  <a:gd name="T60" fmla="*/ 17 w 181"/>
                  <a:gd name="T61" fmla="*/ 76 h 152"/>
                  <a:gd name="T62" fmla="*/ 7 w 181"/>
                  <a:gd name="T63" fmla="*/ 71 h 152"/>
                  <a:gd name="T64" fmla="*/ 0 w 181"/>
                  <a:gd name="T65" fmla="*/ 57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1" h="152">
                    <a:moveTo>
                      <a:pt x="0" y="57"/>
                    </a:moveTo>
                    <a:lnTo>
                      <a:pt x="30" y="45"/>
                    </a:lnTo>
                    <a:lnTo>
                      <a:pt x="35" y="35"/>
                    </a:lnTo>
                    <a:lnTo>
                      <a:pt x="47" y="35"/>
                    </a:lnTo>
                    <a:lnTo>
                      <a:pt x="57" y="50"/>
                    </a:lnTo>
                    <a:lnTo>
                      <a:pt x="78" y="50"/>
                    </a:lnTo>
                    <a:lnTo>
                      <a:pt x="93" y="54"/>
                    </a:lnTo>
                    <a:lnTo>
                      <a:pt x="105" y="40"/>
                    </a:lnTo>
                    <a:lnTo>
                      <a:pt x="113" y="35"/>
                    </a:lnTo>
                    <a:lnTo>
                      <a:pt x="125" y="45"/>
                    </a:lnTo>
                    <a:lnTo>
                      <a:pt x="132" y="45"/>
                    </a:lnTo>
                    <a:lnTo>
                      <a:pt x="144" y="23"/>
                    </a:lnTo>
                    <a:lnTo>
                      <a:pt x="144" y="5"/>
                    </a:lnTo>
                    <a:lnTo>
                      <a:pt x="159" y="0"/>
                    </a:lnTo>
                    <a:lnTo>
                      <a:pt x="159" y="27"/>
                    </a:lnTo>
                    <a:lnTo>
                      <a:pt x="174" y="40"/>
                    </a:lnTo>
                    <a:lnTo>
                      <a:pt x="169" y="62"/>
                    </a:lnTo>
                    <a:lnTo>
                      <a:pt x="159" y="77"/>
                    </a:lnTo>
                    <a:lnTo>
                      <a:pt x="167" y="82"/>
                    </a:lnTo>
                    <a:lnTo>
                      <a:pt x="176" y="116"/>
                    </a:lnTo>
                    <a:lnTo>
                      <a:pt x="181" y="123"/>
                    </a:lnTo>
                    <a:lnTo>
                      <a:pt x="181" y="135"/>
                    </a:lnTo>
                    <a:lnTo>
                      <a:pt x="164" y="137"/>
                    </a:lnTo>
                    <a:lnTo>
                      <a:pt x="159" y="143"/>
                    </a:lnTo>
                    <a:lnTo>
                      <a:pt x="133" y="150"/>
                    </a:lnTo>
                    <a:lnTo>
                      <a:pt x="123" y="143"/>
                    </a:lnTo>
                    <a:lnTo>
                      <a:pt x="113" y="152"/>
                    </a:lnTo>
                    <a:lnTo>
                      <a:pt x="93" y="140"/>
                    </a:lnTo>
                    <a:lnTo>
                      <a:pt x="81" y="143"/>
                    </a:lnTo>
                    <a:lnTo>
                      <a:pt x="51" y="123"/>
                    </a:lnTo>
                    <a:lnTo>
                      <a:pt x="17" y="76"/>
                    </a:lnTo>
                    <a:lnTo>
                      <a:pt x="7" y="71"/>
                    </a:lnTo>
                    <a:lnTo>
                      <a:pt x="0" y="5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 name="Freeform 17">
                <a:extLst>
                  <a:ext uri="{FF2B5EF4-FFF2-40B4-BE49-F238E27FC236}">
                    <a16:creationId xmlns:a16="http://schemas.microsoft.com/office/drawing/2014/main" id="{CB4576BC-65B7-479E-9F1D-D0128A3FF3BB}"/>
                  </a:ext>
                </a:extLst>
              </p:cNvPr>
              <p:cNvSpPr>
                <a:spLocks/>
              </p:cNvSpPr>
              <p:nvPr/>
            </p:nvSpPr>
            <p:spPr bwMode="auto">
              <a:xfrm>
                <a:off x="4815256" y="3923427"/>
                <a:ext cx="425195" cy="425195"/>
              </a:xfrm>
              <a:custGeom>
                <a:avLst/>
                <a:gdLst>
                  <a:gd name="T0" fmla="*/ 123 w 154"/>
                  <a:gd name="T1" fmla="*/ 5 h 154"/>
                  <a:gd name="T2" fmla="*/ 120 w 154"/>
                  <a:gd name="T3" fmla="*/ 7 h 154"/>
                  <a:gd name="T4" fmla="*/ 119 w 154"/>
                  <a:gd name="T5" fmla="*/ 9 h 154"/>
                  <a:gd name="T6" fmla="*/ 32 w 154"/>
                  <a:gd name="T7" fmla="*/ 9 h 154"/>
                  <a:gd name="T8" fmla="*/ 32 w 154"/>
                  <a:gd name="T9" fmla="*/ 36 h 154"/>
                  <a:gd name="T10" fmla="*/ 24 w 154"/>
                  <a:gd name="T11" fmla="*/ 36 h 154"/>
                  <a:gd name="T12" fmla="*/ 24 w 154"/>
                  <a:gd name="T13" fmla="*/ 42 h 154"/>
                  <a:gd name="T14" fmla="*/ 23 w 154"/>
                  <a:gd name="T15" fmla="*/ 48 h 154"/>
                  <a:gd name="T16" fmla="*/ 23 w 154"/>
                  <a:gd name="T17" fmla="*/ 53 h 154"/>
                  <a:gd name="T18" fmla="*/ 23 w 154"/>
                  <a:gd name="T19" fmla="*/ 71 h 154"/>
                  <a:gd name="T20" fmla="*/ 15 w 154"/>
                  <a:gd name="T21" fmla="*/ 71 h 154"/>
                  <a:gd name="T22" fmla="*/ 12 w 154"/>
                  <a:gd name="T23" fmla="*/ 74 h 154"/>
                  <a:gd name="T24" fmla="*/ 5 w 154"/>
                  <a:gd name="T25" fmla="*/ 93 h 154"/>
                  <a:gd name="T26" fmla="*/ 6 w 154"/>
                  <a:gd name="T27" fmla="*/ 106 h 154"/>
                  <a:gd name="T28" fmla="*/ 0 w 154"/>
                  <a:gd name="T29" fmla="*/ 126 h 154"/>
                  <a:gd name="T30" fmla="*/ 1 w 154"/>
                  <a:gd name="T31" fmla="*/ 128 h 154"/>
                  <a:gd name="T32" fmla="*/ 9 w 154"/>
                  <a:gd name="T33" fmla="*/ 141 h 154"/>
                  <a:gd name="T34" fmla="*/ 16 w 154"/>
                  <a:gd name="T35" fmla="*/ 154 h 154"/>
                  <a:gd name="T36" fmla="*/ 34 w 154"/>
                  <a:gd name="T37" fmla="*/ 147 h 154"/>
                  <a:gd name="T38" fmla="*/ 37 w 154"/>
                  <a:gd name="T39" fmla="*/ 141 h 154"/>
                  <a:gd name="T40" fmla="*/ 44 w 154"/>
                  <a:gd name="T41" fmla="*/ 141 h 154"/>
                  <a:gd name="T42" fmla="*/ 50 w 154"/>
                  <a:gd name="T43" fmla="*/ 150 h 154"/>
                  <a:gd name="T44" fmla="*/ 62 w 154"/>
                  <a:gd name="T45" fmla="*/ 150 h 154"/>
                  <a:gd name="T46" fmla="*/ 71 w 154"/>
                  <a:gd name="T47" fmla="*/ 152 h 154"/>
                  <a:gd name="T48" fmla="*/ 78 w 154"/>
                  <a:gd name="T49" fmla="*/ 144 h 154"/>
                  <a:gd name="T50" fmla="*/ 83 w 154"/>
                  <a:gd name="T51" fmla="*/ 141 h 154"/>
                  <a:gd name="T52" fmla="*/ 90 w 154"/>
                  <a:gd name="T53" fmla="*/ 147 h 154"/>
                  <a:gd name="T54" fmla="*/ 94 w 154"/>
                  <a:gd name="T55" fmla="*/ 147 h 154"/>
                  <a:gd name="T56" fmla="*/ 101 w 154"/>
                  <a:gd name="T57" fmla="*/ 134 h 154"/>
                  <a:gd name="T58" fmla="*/ 101 w 154"/>
                  <a:gd name="T59" fmla="*/ 123 h 154"/>
                  <a:gd name="T60" fmla="*/ 110 w 154"/>
                  <a:gd name="T61" fmla="*/ 120 h 154"/>
                  <a:gd name="T62" fmla="*/ 110 w 154"/>
                  <a:gd name="T63" fmla="*/ 136 h 154"/>
                  <a:gd name="T64" fmla="*/ 119 w 154"/>
                  <a:gd name="T65" fmla="*/ 144 h 154"/>
                  <a:gd name="T66" fmla="*/ 120 w 154"/>
                  <a:gd name="T67" fmla="*/ 140 h 154"/>
                  <a:gd name="T68" fmla="*/ 126 w 154"/>
                  <a:gd name="T69" fmla="*/ 113 h 154"/>
                  <a:gd name="T70" fmla="*/ 133 w 154"/>
                  <a:gd name="T71" fmla="*/ 89 h 154"/>
                  <a:gd name="T72" fmla="*/ 142 w 154"/>
                  <a:gd name="T73" fmla="*/ 69 h 154"/>
                  <a:gd name="T74" fmla="*/ 148 w 154"/>
                  <a:gd name="T75" fmla="*/ 66 h 154"/>
                  <a:gd name="T76" fmla="*/ 154 w 154"/>
                  <a:gd name="T77" fmla="*/ 55 h 154"/>
                  <a:gd name="T78" fmla="*/ 143 w 154"/>
                  <a:gd name="T79" fmla="*/ 45 h 154"/>
                  <a:gd name="T80" fmla="*/ 140 w 154"/>
                  <a:gd name="T81" fmla="*/ 23 h 154"/>
                  <a:gd name="T82" fmla="*/ 138 w 154"/>
                  <a:gd name="T83" fmla="*/ 16 h 154"/>
                  <a:gd name="T84" fmla="*/ 127 w 154"/>
                  <a:gd name="T85" fmla="*/ 0 h 154"/>
                  <a:gd name="T86" fmla="*/ 123 w 154"/>
                  <a:gd name="T87" fmla="*/ 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4" h="154">
                    <a:moveTo>
                      <a:pt x="123" y="5"/>
                    </a:moveTo>
                    <a:cubicBezTo>
                      <a:pt x="120" y="7"/>
                      <a:pt x="120" y="7"/>
                      <a:pt x="120" y="7"/>
                    </a:cubicBezTo>
                    <a:cubicBezTo>
                      <a:pt x="119" y="9"/>
                      <a:pt x="119" y="9"/>
                      <a:pt x="119" y="9"/>
                    </a:cubicBezTo>
                    <a:cubicBezTo>
                      <a:pt x="32" y="9"/>
                      <a:pt x="32" y="9"/>
                      <a:pt x="32" y="9"/>
                    </a:cubicBezTo>
                    <a:cubicBezTo>
                      <a:pt x="32" y="36"/>
                      <a:pt x="32" y="36"/>
                      <a:pt x="32" y="36"/>
                    </a:cubicBezTo>
                    <a:cubicBezTo>
                      <a:pt x="24" y="36"/>
                      <a:pt x="24" y="36"/>
                      <a:pt x="24" y="36"/>
                    </a:cubicBezTo>
                    <a:cubicBezTo>
                      <a:pt x="24" y="42"/>
                      <a:pt x="24" y="42"/>
                      <a:pt x="24" y="42"/>
                    </a:cubicBezTo>
                    <a:cubicBezTo>
                      <a:pt x="23" y="44"/>
                      <a:pt x="23" y="45"/>
                      <a:pt x="23" y="48"/>
                    </a:cubicBezTo>
                    <a:cubicBezTo>
                      <a:pt x="23" y="53"/>
                      <a:pt x="23" y="53"/>
                      <a:pt x="23" y="53"/>
                    </a:cubicBezTo>
                    <a:cubicBezTo>
                      <a:pt x="23" y="71"/>
                      <a:pt x="23" y="71"/>
                      <a:pt x="23" y="71"/>
                    </a:cubicBezTo>
                    <a:cubicBezTo>
                      <a:pt x="15" y="71"/>
                      <a:pt x="15" y="71"/>
                      <a:pt x="15" y="71"/>
                    </a:cubicBezTo>
                    <a:cubicBezTo>
                      <a:pt x="12" y="74"/>
                      <a:pt x="12" y="74"/>
                      <a:pt x="12" y="74"/>
                    </a:cubicBezTo>
                    <a:cubicBezTo>
                      <a:pt x="10" y="80"/>
                      <a:pt x="7" y="87"/>
                      <a:pt x="5" y="93"/>
                    </a:cubicBezTo>
                    <a:cubicBezTo>
                      <a:pt x="6" y="106"/>
                      <a:pt x="6" y="106"/>
                      <a:pt x="6" y="106"/>
                    </a:cubicBezTo>
                    <a:cubicBezTo>
                      <a:pt x="4" y="112"/>
                      <a:pt x="2" y="119"/>
                      <a:pt x="0" y="126"/>
                    </a:cubicBezTo>
                    <a:cubicBezTo>
                      <a:pt x="1" y="128"/>
                      <a:pt x="1" y="128"/>
                      <a:pt x="1" y="128"/>
                    </a:cubicBezTo>
                    <a:cubicBezTo>
                      <a:pt x="2" y="129"/>
                      <a:pt x="9" y="141"/>
                      <a:pt x="9" y="141"/>
                    </a:cubicBezTo>
                    <a:cubicBezTo>
                      <a:pt x="16" y="154"/>
                      <a:pt x="16" y="154"/>
                      <a:pt x="16" y="154"/>
                    </a:cubicBezTo>
                    <a:cubicBezTo>
                      <a:pt x="34" y="147"/>
                      <a:pt x="34" y="147"/>
                      <a:pt x="34" y="147"/>
                    </a:cubicBezTo>
                    <a:cubicBezTo>
                      <a:pt x="37" y="141"/>
                      <a:pt x="37" y="141"/>
                      <a:pt x="37" y="141"/>
                    </a:cubicBezTo>
                    <a:cubicBezTo>
                      <a:pt x="44" y="141"/>
                      <a:pt x="44" y="141"/>
                      <a:pt x="44" y="141"/>
                    </a:cubicBezTo>
                    <a:cubicBezTo>
                      <a:pt x="50" y="150"/>
                      <a:pt x="50" y="150"/>
                      <a:pt x="50" y="150"/>
                    </a:cubicBezTo>
                    <a:cubicBezTo>
                      <a:pt x="62" y="150"/>
                      <a:pt x="62" y="150"/>
                      <a:pt x="62" y="150"/>
                    </a:cubicBezTo>
                    <a:cubicBezTo>
                      <a:pt x="71" y="152"/>
                      <a:pt x="71" y="152"/>
                      <a:pt x="71" y="152"/>
                    </a:cubicBezTo>
                    <a:cubicBezTo>
                      <a:pt x="78" y="144"/>
                      <a:pt x="78" y="144"/>
                      <a:pt x="78" y="144"/>
                    </a:cubicBezTo>
                    <a:cubicBezTo>
                      <a:pt x="83" y="141"/>
                      <a:pt x="83" y="141"/>
                      <a:pt x="83" y="141"/>
                    </a:cubicBezTo>
                    <a:cubicBezTo>
                      <a:pt x="90" y="147"/>
                      <a:pt x="90" y="147"/>
                      <a:pt x="90" y="147"/>
                    </a:cubicBezTo>
                    <a:cubicBezTo>
                      <a:pt x="94" y="147"/>
                      <a:pt x="94" y="147"/>
                      <a:pt x="94" y="147"/>
                    </a:cubicBezTo>
                    <a:cubicBezTo>
                      <a:pt x="101" y="134"/>
                      <a:pt x="101" y="134"/>
                      <a:pt x="101" y="134"/>
                    </a:cubicBezTo>
                    <a:cubicBezTo>
                      <a:pt x="101" y="123"/>
                      <a:pt x="101" y="123"/>
                      <a:pt x="101" y="123"/>
                    </a:cubicBezTo>
                    <a:cubicBezTo>
                      <a:pt x="110" y="120"/>
                      <a:pt x="110" y="120"/>
                      <a:pt x="110" y="120"/>
                    </a:cubicBezTo>
                    <a:cubicBezTo>
                      <a:pt x="110" y="136"/>
                      <a:pt x="110" y="136"/>
                      <a:pt x="110" y="136"/>
                    </a:cubicBezTo>
                    <a:cubicBezTo>
                      <a:pt x="119" y="144"/>
                      <a:pt x="119" y="144"/>
                      <a:pt x="119" y="144"/>
                    </a:cubicBezTo>
                    <a:cubicBezTo>
                      <a:pt x="120" y="140"/>
                      <a:pt x="120" y="140"/>
                      <a:pt x="120" y="140"/>
                    </a:cubicBezTo>
                    <a:cubicBezTo>
                      <a:pt x="122" y="131"/>
                      <a:pt x="124" y="122"/>
                      <a:pt x="126" y="113"/>
                    </a:cubicBezTo>
                    <a:cubicBezTo>
                      <a:pt x="128" y="105"/>
                      <a:pt x="130" y="97"/>
                      <a:pt x="133" y="89"/>
                    </a:cubicBezTo>
                    <a:cubicBezTo>
                      <a:pt x="142" y="69"/>
                      <a:pt x="142" y="69"/>
                      <a:pt x="142" y="69"/>
                    </a:cubicBezTo>
                    <a:cubicBezTo>
                      <a:pt x="148" y="66"/>
                      <a:pt x="148" y="66"/>
                      <a:pt x="148" y="66"/>
                    </a:cubicBezTo>
                    <a:cubicBezTo>
                      <a:pt x="154" y="55"/>
                      <a:pt x="154" y="55"/>
                      <a:pt x="154" y="55"/>
                    </a:cubicBezTo>
                    <a:cubicBezTo>
                      <a:pt x="150" y="51"/>
                      <a:pt x="147" y="48"/>
                      <a:pt x="143" y="45"/>
                    </a:cubicBezTo>
                    <a:cubicBezTo>
                      <a:pt x="142" y="37"/>
                      <a:pt x="141" y="30"/>
                      <a:pt x="140" y="23"/>
                    </a:cubicBezTo>
                    <a:cubicBezTo>
                      <a:pt x="140" y="20"/>
                      <a:pt x="139" y="18"/>
                      <a:pt x="138" y="16"/>
                    </a:cubicBezTo>
                    <a:cubicBezTo>
                      <a:pt x="135" y="11"/>
                      <a:pt x="131" y="5"/>
                      <a:pt x="127" y="0"/>
                    </a:cubicBezTo>
                    <a:cubicBezTo>
                      <a:pt x="126" y="2"/>
                      <a:pt x="124" y="4"/>
                      <a:pt x="123" y="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 name="Freeform 18">
                <a:extLst>
                  <a:ext uri="{FF2B5EF4-FFF2-40B4-BE49-F238E27FC236}">
                    <a16:creationId xmlns:a16="http://schemas.microsoft.com/office/drawing/2014/main" id="{2442415F-21F6-4D0E-AD9C-048A69CCB0FB}"/>
                  </a:ext>
                </a:extLst>
              </p:cNvPr>
              <p:cNvSpPr>
                <a:spLocks/>
              </p:cNvSpPr>
              <p:nvPr/>
            </p:nvSpPr>
            <p:spPr bwMode="auto">
              <a:xfrm>
                <a:off x="4815256" y="3923427"/>
                <a:ext cx="425195" cy="425195"/>
              </a:xfrm>
              <a:custGeom>
                <a:avLst/>
                <a:gdLst>
                  <a:gd name="T0" fmla="*/ 123 w 154"/>
                  <a:gd name="T1" fmla="*/ 5 h 154"/>
                  <a:gd name="T2" fmla="*/ 120 w 154"/>
                  <a:gd name="T3" fmla="*/ 7 h 154"/>
                  <a:gd name="T4" fmla="*/ 119 w 154"/>
                  <a:gd name="T5" fmla="*/ 9 h 154"/>
                  <a:gd name="T6" fmla="*/ 32 w 154"/>
                  <a:gd name="T7" fmla="*/ 9 h 154"/>
                  <a:gd name="T8" fmla="*/ 32 w 154"/>
                  <a:gd name="T9" fmla="*/ 36 h 154"/>
                  <a:gd name="T10" fmla="*/ 24 w 154"/>
                  <a:gd name="T11" fmla="*/ 36 h 154"/>
                  <a:gd name="T12" fmla="*/ 24 w 154"/>
                  <a:gd name="T13" fmla="*/ 42 h 154"/>
                  <a:gd name="T14" fmla="*/ 23 w 154"/>
                  <a:gd name="T15" fmla="*/ 48 h 154"/>
                  <a:gd name="T16" fmla="*/ 23 w 154"/>
                  <a:gd name="T17" fmla="*/ 53 h 154"/>
                  <a:gd name="T18" fmla="*/ 23 w 154"/>
                  <a:gd name="T19" fmla="*/ 71 h 154"/>
                  <a:gd name="T20" fmla="*/ 15 w 154"/>
                  <a:gd name="T21" fmla="*/ 71 h 154"/>
                  <a:gd name="T22" fmla="*/ 12 w 154"/>
                  <a:gd name="T23" fmla="*/ 74 h 154"/>
                  <a:gd name="T24" fmla="*/ 5 w 154"/>
                  <a:gd name="T25" fmla="*/ 93 h 154"/>
                  <a:gd name="T26" fmla="*/ 6 w 154"/>
                  <a:gd name="T27" fmla="*/ 106 h 154"/>
                  <a:gd name="T28" fmla="*/ 0 w 154"/>
                  <a:gd name="T29" fmla="*/ 126 h 154"/>
                  <a:gd name="T30" fmla="*/ 1 w 154"/>
                  <a:gd name="T31" fmla="*/ 128 h 154"/>
                  <a:gd name="T32" fmla="*/ 9 w 154"/>
                  <a:gd name="T33" fmla="*/ 141 h 154"/>
                  <a:gd name="T34" fmla="*/ 16 w 154"/>
                  <a:gd name="T35" fmla="*/ 154 h 154"/>
                  <a:gd name="T36" fmla="*/ 34 w 154"/>
                  <a:gd name="T37" fmla="*/ 147 h 154"/>
                  <a:gd name="T38" fmla="*/ 37 w 154"/>
                  <a:gd name="T39" fmla="*/ 141 h 154"/>
                  <a:gd name="T40" fmla="*/ 44 w 154"/>
                  <a:gd name="T41" fmla="*/ 141 h 154"/>
                  <a:gd name="T42" fmla="*/ 50 w 154"/>
                  <a:gd name="T43" fmla="*/ 150 h 154"/>
                  <a:gd name="T44" fmla="*/ 62 w 154"/>
                  <a:gd name="T45" fmla="*/ 150 h 154"/>
                  <a:gd name="T46" fmla="*/ 71 w 154"/>
                  <a:gd name="T47" fmla="*/ 152 h 154"/>
                  <a:gd name="T48" fmla="*/ 78 w 154"/>
                  <a:gd name="T49" fmla="*/ 144 h 154"/>
                  <a:gd name="T50" fmla="*/ 83 w 154"/>
                  <a:gd name="T51" fmla="*/ 141 h 154"/>
                  <a:gd name="T52" fmla="*/ 90 w 154"/>
                  <a:gd name="T53" fmla="*/ 147 h 154"/>
                  <a:gd name="T54" fmla="*/ 94 w 154"/>
                  <a:gd name="T55" fmla="*/ 147 h 154"/>
                  <a:gd name="T56" fmla="*/ 101 w 154"/>
                  <a:gd name="T57" fmla="*/ 134 h 154"/>
                  <a:gd name="T58" fmla="*/ 101 w 154"/>
                  <a:gd name="T59" fmla="*/ 123 h 154"/>
                  <a:gd name="T60" fmla="*/ 110 w 154"/>
                  <a:gd name="T61" fmla="*/ 120 h 154"/>
                  <a:gd name="T62" fmla="*/ 110 w 154"/>
                  <a:gd name="T63" fmla="*/ 136 h 154"/>
                  <a:gd name="T64" fmla="*/ 119 w 154"/>
                  <a:gd name="T65" fmla="*/ 144 h 154"/>
                  <a:gd name="T66" fmla="*/ 120 w 154"/>
                  <a:gd name="T67" fmla="*/ 140 h 154"/>
                  <a:gd name="T68" fmla="*/ 126 w 154"/>
                  <a:gd name="T69" fmla="*/ 113 h 154"/>
                  <a:gd name="T70" fmla="*/ 133 w 154"/>
                  <a:gd name="T71" fmla="*/ 89 h 154"/>
                  <a:gd name="T72" fmla="*/ 142 w 154"/>
                  <a:gd name="T73" fmla="*/ 69 h 154"/>
                  <a:gd name="T74" fmla="*/ 148 w 154"/>
                  <a:gd name="T75" fmla="*/ 66 h 154"/>
                  <a:gd name="T76" fmla="*/ 154 w 154"/>
                  <a:gd name="T77" fmla="*/ 55 h 154"/>
                  <a:gd name="T78" fmla="*/ 143 w 154"/>
                  <a:gd name="T79" fmla="*/ 45 h 154"/>
                  <a:gd name="T80" fmla="*/ 140 w 154"/>
                  <a:gd name="T81" fmla="*/ 23 h 154"/>
                  <a:gd name="T82" fmla="*/ 138 w 154"/>
                  <a:gd name="T83" fmla="*/ 16 h 154"/>
                  <a:gd name="T84" fmla="*/ 127 w 154"/>
                  <a:gd name="T85" fmla="*/ 0 h 154"/>
                  <a:gd name="T86" fmla="*/ 123 w 154"/>
                  <a:gd name="T87" fmla="*/ 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4" h="154">
                    <a:moveTo>
                      <a:pt x="123" y="5"/>
                    </a:moveTo>
                    <a:cubicBezTo>
                      <a:pt x="120" y="7"/>
                      <a:pt x="120" y="7"/>
                      <a:pt x="120" y="7"/>
                    </a:cubicBezTo>
                    <a:cubicBezTo>
                      <a:pt x="119" y="9"/>
                      <a:pt x="119" y="9"/>
                      <a:pt x="119" y="9"/>
                    </a:cubicBezTo>
                    <a:cubicBezTo>
                      <a:pt x="32" y="9"/>
                      <a:pt x="32" y="9"/>
                      <a:pt x="32" y="9"/>
                    </a:cubicBezTo>
                    <a:cubicBezTo>
                      <a:pt x="32" y="36"/>
                      <a:pt x="32" y="36"/>
                      <a:pt x="32" y="36"/>
                    </a:cubicBezTo>
                    <a:cubicBezTo>
                      <a:pt x="24" y="36"/>
                      <a:pt x="24" y="36"/>
                      <a:pt x="24" y="36"/>
                    </a:cubicBezTo>
                    <a:cubicBezTo>
                      <a:pt x="24" y="42"/>
                      <a:pt x="24" y="42"/>
                      <a:pt x="24" y="42"/>
                    </a:cubicBezTo>
                    <a:cubicBezTo>
                      <a:pt x="23" y="44"/>
                      <a:pt x="23" y="45"/>
                      <a:pt x="23" y="48"/>
                    </a:cubicBezTo>
                    <a:cubicBezTo>
                      <a:pt x="23" y="53"/>
                      <a:pt x="23" y="53"/>
                      <a:pt x="23" y="53"/>
                    </a:cubicBezTo>
                    <a:cubicBezTo>
                      <a:pt x="23" y="71"/>
                      <a:pt x="23" y="71"/>
                      <a:pt x="23" y="71"/>
                    </a:cubicBezTo>
                    <a:cubicBezTo>
                      <a:pt x="15" y="71"/>
                      <a:pt x="15" y="71"/>
                      <a:pt x="15" y="71"/>
                    </a:cubicBezTo>
                    <a:cubicBezTo>
                      <a:pt x="12" y="74"/>
                      <a:pt x="12" y="74"/>
                      <a:pt x="12" y="74"/>
                    </a:cubicBezTo>
                    <a:cubicBezTo>
                      <a:pt x="10" y="80"/>
                      <a:pt x="7" y="87"/>
                      <a:pt x="5" y="93"/>
                    </a:cubicBezTo>
                    <a:cubicBezTo>
                      <a:pt x="6" y="106"/>
                      <a:pt x="6" y="106"/>
                      <a:pt x="6" y="106"/>
                    </a:cubicBezTo>
                    <a:cubicBezTo>
                      <a:pt x="4" y="112"/>
                      <a:pt x="2" y="119"/>
                      <a:pt x="0" y="126"/>
                    </a:cubicBezTo>
                    <a:cubicBezTo>
                      <a:pt x="1" y="128"/>
                      <a:pt x="1" y="128"/>
                      <a:pt x="1" y="128"/>
                    </a:cubicBezTo>
                    <a:cubicBezTo>
                      <a:pt x="2" y="129"/>
                      <a:pt x="9" y="141"/>
                      <a:pt x="9" y="141"/>
                    </a:cubicBezTo>
                    <a:cubicBezTo>
                      <a:pt x="16" y="154"/>
                      <a:pt x="16" y="154"/>
                      <a:pt x="16" y="154"/>
                    </a:cubicBezTo>
                    <a:cubicBezTo>
                      <a:pt x="34" y="147"/>
                      <a:pt x="34" y="147"/>
                      <a:pt x="34" y="147"/>
                    </a:cubicBezTo>
                    <a:cubicBezTo>
                      <a:pt x="37" y="141"/>
                      <a:pt x="37" y="141"/>
                      <a:pt x="37" y="141"/>
                    </a:cubicBezTo>
                    <a:cubicBezTo>
                      <a:pt x="44" y="141"/>
                      <a:pt x="44" y="141"/>
                      <a:pt x="44" y="141"/>
                    </a:cubicBezTo>
                    <a:cubicBezTo>
                      <a:pt x="50" y="150"/>
                      <a:pt x="50" y="150"/>
                      <a:pt x="50" y="150"/>
                    </a:cubicBezTo>
                    <a:cubicBezTo>
                      <a:pt x="62" y="150"/>
                      <a:pt x="62" y="150"/>
                      <a:pt x="62" y="150"/>
                    </a:cubicBezTo>
                    <a:cubicBezTo>
                      <a:pt x="71" y="152"/>
                      <a:pt x="71" y="152"/>
                      <a:pt x="71" y="152"/>
                    </a:cubicBezTo>
                    <a:cubicBezTo>
                      <a:pt x="78" y="144"/>
                      <a:pt x="78" y="144"/>
                      <a:pt x="78" y="144"/>
                    </a:cubicBezTo>
                    <a:cubicBezTo>
                      <a:pt x="83" y="141"/>
                      <a:pt x="83" y="141"/>
                      <a:pt x="83" y="141"/>
                    </a:cubicBezTo>
                    <a:cubicBezTo>
                      <a:pt x="90" y="147"/>
                      <a:pt x="90" y="147"/>
                      <a:pt x="90" y="147"/>
                    </a:cubicBezTo>
                    <a:cubicBezTo>
                      <a:pt x="94" y="147"/>
                      <a:pt x="94" y="147"/>
                      <a:pt x="94" y="147"/>
                    </a:cubicBezTo>
                    <a:cubicBezTo>
                      <a:pt x="101" y="134"/>
                      <a:pt x="101" y="134"/>
                      <a:pt x="101" y="134"/>
                    </a:cubicBezTo>
                    <a:cubicBezTo>
                      <a:pt x="101" y="123"/>
                      <a:pt x="101" y="123"/>
                      <a:pt x="101" y="123"/>
                    </a:cubicBezTo>
                    <a:cubicBezTo>
                      <a:pt x="110" y="120"/>
                      <a:pt x="110" y="120"/>
                      <a:pt x="110" y="120"/>
                    </a:cubicBezTo>
                    <a:cubicBezTo>
                      <a:pt x="110" y="136"/>
                      <a:pt x="110" y="136"/>
                      <a:pt x="110" y="136"/>
                    </a:cubicBezTo>
                    <a:cubicBezTo>
                      <a:pt x="119" y="144"/>
                      <a:pt x="119" y="144"/>
                      <a:pt x="119" y="144"/>
                    </a:cubicBezTo>
                    <a:cubicBezTo>
                      <a:pt x="120" y="140"/>
                      <a:pt x="120" y="140"/>
                      <a:pt x="120" y="140"/>
                    </a:cubicBezTo>
                    <a:cubicBezTo>
                      <a:pt x="122" y="131"/>
                      <a:pt x="124" y="122"/>
                      <a:pt x="126" y="113"/>
                    </a:cubicBezTo>
                    <a:cubicBezTo>
                      <a:pt x="128" y="105"/>
                      <a:pt x="130" y="97"/>
                      <a:pt x="133" y="89"/>
                    </a:cubicBezTo>
                    <a:cubicBezTo>
                      <a:pt x="142" y="69"/>
                      <a:pt x="142" y="69"/>
                      <a:pt x="142" y="69"/>
                    </a:cubicBezTo>
                    <a:cubicBezTo>
                      <a:pt x="148" y="66"/>
                      <a:pt x="148" y="66"/>
                      <a:pt x="148" y="66"/>
                    </a:cubicBezTo>
                    <a:cubicBezTo>
                      <a:pt x="154" y="55"/>
                      <a:pt x="154" y="55"/>
                      <a:pt x="154" y="55"/>
                    </a:cubicBezTo>
                    <a:cubicBezTo>
                      <a:pt x="150" y="51"/>
                      <a:pt x="147" y="48"/>
                      <a:pt x="143" y="45"/>
                    </a:cubicBezTo>
                    <a:cubicBezTo>
                      <a:pt x="142" y="37"/>
                      <a:pt x="141" y="30"/>
                      <a:pt x="140" y="23"/>
                    </a:cubicBezTo>
                    <a:cubicBezTo>
                      <a:pt x="140" y="20"/>
                      <a:pt x="139" y="18"/>
                      <a:pt x="138" y="16"/>
                    </a:cubicBezTo>
                    <a:cubicBezTo>
                      <a:pt x="135" y="11"/>
                      <a:pt x="131" y="5"/>
                      <a:pt x="127" y="0"/>
                    </a:cubicBezTo>
                    <a:cubicBezTo>
                      <a:pt x="126" y="2"/>
                      <a:pt x="124" y="4"/>
                      <a:pt x="123" y="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 name="Freeform 19">
                <a:extLst>
                  <a:ext uri="{FF2B5EF4-FFF2-40B4-BE49-F238E27FC236}">
                    <a16:creationId xmlns:a16="http://schemas.microsoft.com/office/drawing/2014/main" id="{22D1FB78-739D-410F-8650-69D47925188D}"/>
                  </a:ext>
                </a:extLst>
              </p:cNvPr>
              <p:cNvSpPr>
                <a:spLocks/>
              </p:cNvSpPr>
              <p:nvPr/>
            </p:nvSpPr>
            <p:spPr bwMode="auto">
              <a:xfrm>
                <a:off x="5304230" y="4257041"/>
                <a:ext cx="263293" cy="395759"/>
              </a:xfrm>
              <a:custGeom>
                <a:avLst/>
                <a:gdLst>
                  <a:gd name="T0" fmla="*/ 87 w 95"/>
                  <a:gd name="T1" fmla="*/ 0 h 143"/>
                  <a:gd name="T2" fmla="*/ 81 w 95"/>
                  <a:gd name="T3" fmla="*/ 2 h 143"/>
                  <a:gd name="T4" fmla="*/ 59 w 95"/>
                  <a:gd name="T5" fmla="*/ 5 h 143"/>
                  <a:gd name="T6" fmla="*/ 52 w 95"/>
                  <a:gd name="T7" fmla="*/ 11 h 143"/>
                  <a:gd name="T8" fmla="*/ 45 w 95"/>
                  <a:gd name="T9" fmla="*/ 9 h 143"/>
                  <a:gd name="T10" fmla="*/ 29 w 95"/>
                  <a:gd name="T11" fmla="*/ 16 h 143"/>
                  <a:gd name="T12" fmla="*/ 26 w 95"/>
                  <a:gd name="T13" fmla="*/ 16 h 143"/>
                  <a:gd name="T14" fmla="*/ 21 w 95"/>
                  <a:gd name="T15" fmla="*/ 7 h 143"/>
                  <a:gd name="T16" fmla="*/ 14 w 95"/>
                  <a:gd name="T17" fmla="*/ 17 h 143"/>
                  <a:gd name="T18" fmla="*/ 14 w 95"/>
                  <a:gd name="T19" fmla="*/ 19 h 143"/>
                  <a:gd name="T20" fmla="*/ 20 w 95"/>
                  <a:gd name="T21" fmla="*/ 26 h 143"/>
                  <a:gd name="T22" fmla="*/ 44 w 95"/>
                  <a:gd name="T23" fmla="*/ 44 h 143"/>
                  <a:gd name="T24" fmla="*/ 53 w 95"/>
                  <a:gd name="T25" fmla="*/ 48 h 143"/>
                  <a:gd name="T26" fmla="*/ 33 w 95"/>
                  <a:gd name="T27" fmla="*/ 73 h 143"/>
                  <a:gd name="T28" fmla="*/ 26 w 95"/>
                  <a:gd name="T29" fmla="*/ 72 h 143"/>
                  <a:gd name="T30" fmla="*/ 23 w 95"/>
                  <a:gd name="T31" fmla="*/ 75 h 143"/>
                  <a:gd name="T32" fmla="*/ 16 w 95"/>
                  <a:gd name="T33" fmla="*/ 76 h 143"/>
                  <a:gd name="T34" fmla="*/ 13 w 95"/>
                  <a:gd name="T35" fmla="*/ 80 h 143"/>
                  <a:gd name="T36" fmla="*/ 8 w 95"/>
                  <a:gd name="T37" fmla="*/ 86 h 143"/>
                  <a:gd name="T38" fmla="*/ 2 w 95"/>
                  <a:gd name="T39" fmla="*/ 94 h 143"/>
                  <a:gd name="T40" fmla="*/ 1 w 95"/>
                  <a:gd name="T41" fmla="*/ 97 h 143"/>
                  <a:gd name="T42" fmla="*/ 0 w 95"/>
                  <a:gd name="T43" fmla="*/ 133 h 143"/>
                  <a:gd name="T44" fmla="*/ 7 w 95"/>
                  <a:gd name="T45" fmla="*/ 143 h 143"/>
                  <a:gd name="T46" fmla="*/ 37 w 95"/>
                  <a:gd name="T47" fmla="*/ 109 h 143"/>
                  <a:gd name="T48" fmla="*/ 64 w 95"/>
                  <a:gd name="T49" fmla="*/ 69 h 143"/>
                  <a:gd name="T50" fmla="*/ 80 w 95"/>
                  <a:gd name="T51" fmla="*/ 40 h 143"/>
                  <a:gd name="T52" fmla="*/ 85 w 95"/>
                  <a:gd name="T53" fmla="*/ 28 h 143"/>
                  <a:gd name="T54" fmla="*/ 86 w 95"/>
                  <a:gd name="T55" fmla="*/ 23 h 143"/>
                  <a:gd name="T56" fmla="*/ 89 w 95"/>
                  <a:gd name="T57" fmla="*/ 19 h 143"/>
                  <a:gd name="T58" fmla="*/ 93 w 95"/>
                  <a:gd name="T59" fmla="*/ 20 h 143"/>
                  <a:gd name="T60" fmla="*/ 95 w 95"/>
                  <a:gd name="T61" fmla="*/ 18 h 143"/>
                  <a:gd name="T62" fmla="*/ 91 w 95"/>
                  <a:gd name="T63" fmla="*/ 15 h 143"/>
                  <a:gd name="T64" fmla="*/ 93 w 95"/>
                  <a:gd name="T65" fmla="*/ 3 h 143"/>
                  <a:gd name="T66" fmla="*/ 87 w 95"/>
                  <a:gd name="T6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5" h="143">
                    <a:moveTo>
                      <a:pt x="87" y="0"/>
                    </a:moveTo>
                    <a:cubicBezTo>
                      <a:pt x="86" y="2"/>
                      <a:pt x="83" y="2"/>
                      <a:pt x="81" y="2"/>
                    </a:cubicBezTo>
                    <a:cubicBezTo>
                      <a:pt x="74" y="4"/>
                      <a:pt x="66" y="5"/>
                      <a:pt x="59" y="5"/>
                    </a:cubicBezTo>
                    <a:cubicBezTo>
                      <a:pt x="52" y="11"/>
                      <a:pt x="52" y="11"/>
                      <a:pt x="52" y="11"/>
                    </a:cubicBezTo>
                    <a:cubicBezTo>
                      <a:pt x="45" y="9"/>
                      <a:pt x="45" y="9"/>
                      <a:pt x="45" y="9"/>
                    </a:cubicBezTo>
                    <a:cubicBezTo>
                      <a:pt x="29" y="16"/>
                      <a:pt x="29" y="16"/>
                      <a:pt x="29" y="16"/>
                    </a:cubicBezTo>
                    <a:cubicBezTo>
                      <a:pt x="26" y="16"/>
                      <a:pt x="26" y="16"/>
                      <a:pt x="26" y="16"/>
                    </a:cubicBezTo>
                    <a:cubicBezTo>
                      <a:pt x="21" y="7"/>
                      <a:pt x="21" y="7"/>
                      <a:pt x="21" y="7"/>
                    </a:cubicBezTo>
                    <a:cubicBezTo>
                      <a:pt x="14" y="17"/>
                      <a:pt x="14" y="17"/>
                      <a:pt x="14" y="17"/>
                    </a:cubicBezTo>
                    <a:cubicBezTo>
                      <a:pt x="14" y="19"/>
                      <a:pt x="14" y="19"/>
                      <a:pt x="14" y="19"/>
                    </a:cubicBezTo>
                    <a:cubicBezTo>
                      <a:pt x="16" y="21"/>
                      <a:pt x="18" y="23"/>
                      <a:pt x="20" y="26"/>
                    </a:cubicBezTo>
                    <a:cubicBezTo>
                      <a:pt x="28" y="32"/>
                      <a:pt x="36" y="38"/>
                      <a:pt x="44" y="44"/>
                    </a:cubicBezTo>
                    <a:cubicBezTo>
                      <a:pt x="47" y="46"/>
                      <a:pt x="50" y="47"/>
                      <a:pt x="53" y="48"/>
                    </a:cubicBezTo>
                    <a:cubicBezTo>
                      <a:pt x="33" y="73"/>
                      <a:pt x="33" y="73"/>
                      <a:pt x="33" y="73"/>
                    </a:cubicBezTo>
                    <a:cubicBezTo>
                      <a:pt x="26" y="72"/>
                      <a:pt x="26" y="72"/>
                      <a:pt x="26" y="72"/>
                    </a:cubicBezTo>
                    <a:cubicBezTo>
                      <a:pt x="23" y="75"/>
                      <a:pt x="23" y="75"/>
                      <a:pt x="23" y="75"/>
                    </a:cubicBezTo>
                    <a:cubicBezTo>
                      <a:pt x="16" y="76"/>
                      <a:pt x="16" y="76"/>
                      <a:pt x="16" y="76"/>
                    </a:cubicBezTo>
                    <a:cubicBezTo>
                      <a:pt x="15" y="78"/>
                      <a:pt x="14" y="79"/>
                      <a:pt x="13" y="80"/>
                    </a:cubicBezTo>
                    <a:cubicBezTo>
                      <a:pt x="11" y="82"/>
                      <a:pt x="10" y="84"/>
                      <a:pt x="8" y="86"/>
                    </a:cubicBezTo>
                    <a:cubicBezTo>
                      <a:pt x="7" y="88"/>
                      <a:pt x="5" y="91"/>
                      <a:pt x="2" y="94"/>
                    </a:cubicBezTo>
                    <a:cubicBezTo>
                      <a:pt x="1" y="97"/>
                      <a:pt x="1" y="97"/>
                      <a:pt x="1" y="97"/>
                    </a:cubicBezTo>
                    <a:cubicBezTo>
                      <a:pt x="0" y="133"/>
                      <a:pt x="0" y="133"/>
                      <a:pt x="0" y="133"/>
                    </a:cubicBezTo>
                    <a:cubicBezTo>
                      <a:pt x="7" y="143"/>
                      <a:pt x="7" y="143"/>
                      <a:pt x="7" y="143"/>
                    </a:cubicBezTo>
                    <a:cubicBezTo>
                      <a:pt x="17" y="132"/>
                      <a:pt x="27" y="121"/>
                      <a:pt x="37" y="109"/>
                    </a:cubicBezTo>
                    <a:cubicBezTo>
                      <a:pt x="46" y="96"/>
                      <a:pt x="55" y="83"/>
                      <a:pt x="64" y="69"/>
                    </a:cubicBezTo>
                    <a:cubicBezTo>
                      <a:pt x="80" y="40"/>
                      <a:pt x="80" y="40"/>
                      <a:pt x="80" y="40"/>
                    </a:cubicBezTo>
                    <a:cubicBezTo>
                      <a:pt x="82" y="36"/>
                      <a:pt x="83" y="32"/>
                      <a:pt x="85" y="28"/>
                    </a:cubicBezTo>
                    <a:cubicBezTo>
                      <a:pt x="86" y="26"/>
                      <a:pt x="86" y="24"/>
                      <a:pt x="86" y="23"/>
                    </a:cubicBezTo>
                    <a:cubicBezTo>
                      <a:pt x="89" y="19"/>
                      <a:pt x="89" y="19"/>
                      <a:pt x="89" y="19"/>
                    </a:cubicBezTo>
                    <a:cubicBezTo>
                      <a:pt x="93" y="20"/>
                      <a:pt x="93" y="20"/>
                      <a:pt x="93" y="20"/>
                    </a:cubicBezTo>
                    <a:cubicBezTo>
                      <a:pt x="95" y="18"/>
                      <a:pt x="95" y="18"/>
                      <a:pt x="95" y="18"/>
                    </a:cubicBezTo>
                    <a:cubicBezTo>
                      <a:pt x="91" y="15"/>
                      <a:pt x="91" y="15"/>
                      <a:pt x="91" y="15"/>
                    </a:cubicBezTo>
                    <a:cubicBezTo>
                      <a:pt x="93" y="3"/>
                      <a:pt x="93" y="3"/>
                      <a:pt x="93" y="3"/>
                    </a:cubicBezTo>
                    <a:lnTo>
                      <a:pt x="87"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 name="Freeform 20">
                <a:extLst>
                  <a:ext uri="{FF2B5EF4-FFF2-40B4-BE49-F238E27FC236}">
                    <a16:creationId xmlns:a16="http://schemas.microsoft.com/office/drawing/2014/main" id="{A6F711FD-AE56-4F69-BA13-12F0D0E9E926}"/>
                  </a:ext>
                </a:extLst>
              </p:cNvPr>
              <p:cNvSpPr>
                <a:spLocks/>
              </p:cNvSpPr>
              <p:nvPr/>
            </p:nvSpPr>
            <p:spPr bwMode="auto">
              <a:xfrm>
                <a:off x="3955051" y="4317550"/>
                <a:ext cx="91580" cy="86675"/>
              </a:xfrm>
              <a:custGeom>
                <a:avLst/>
                <a:gdLst>
                  <a:gd name="T0" fmla="*/ 33 w 33"/>
                  <a:gd name="T1" fmla="*/ 15 h 31"/>
                  <a:gd name="T2" fmla="*/ 29 w 33"/>
                  <a:gd name="T3" fmla="*/ 2 h 31"/>
                  <a:gd name="T4" fmla="*/ 16 w 33"/>
                  <a:gd name="T5" fmla="*/ 0 h 31"/>
                  <a:gd name="T6" fmla="*/ 1 w 33"/>
                  <a:gd name="T7" fmla="*/ 6 h 31"/>
                  <a:gd name="T8" fmla="*/ 6 w 33"/>
                  <a:gd name="T9" fmla="*/ 7 h 31"/>
                  <a:gd name="T10" fmla="*/ 5 w 33"/>
                  <a:gd name="T11" fmla="*/ 9 h 31"/>
                  <a:gd name="T12" fmla="*/ 0 w 33"/>
                  <a:gd name="T13" fmla="*/ 12 h 31"/>
                  <a:gd name="T14" fmla="*/ 3 w 33"/>
                  <a:gd name="T15" fmla="*/ 15 h 31"/>
                  <a:gd name="T16" fmla="*/ 7 w 33"/>
                  <a:gd name="T17" fmla="*/ 21 h 31"/>
                  <a:gd name="T18" fmla="*/ 10 w 33"/>
                  <a:gd name="T19" fmla="*/ 26 h 31"/>
                  <a:gd name="T20" fmla="*/ 22 w 33"/>
                  <a:gd name="T21" fmla="*/ 31 h 31"/>
                  <a:gd name="T22" fmla="*/ 33 w 33"/>
                  <a:gd name="T23" fmla="*/ 1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 h="31">
                    <a:moveTo>
                      <a:pt x="33" y="15"/>
                    </a:moveTo>
                    <a:cubicBezTo>
                      <a:pt x="29" y="2"/>
                      <a:pt x="29" y="2"/>
                      <a:pt x="29" y="2"/>
                    </a:cubicBezTo>
                    <a:cubicBezTo>
                      <a:pt x="16" y="0"/>
                      <a:pt x="16" y="0"/>
                      <a:pt x="16" y="0"/>
                    </a:cubicBezTo>
                    <a:cubicBezTo>
                      <a:pt x="1" y="6"/>
                      <a:pt x="1" y="6"/>
                      <a:pt x="1" y="6"/>
                    </a:cubicBezTo>
                    <a:cubicBezTo>
                      <a:pt x="6" y="7"/>
                      <a:pt x="6" y="7"/>
                      <a:pt x="6" y="7"/>
                    </a:cubicBezTo>
                    <a:cubicBezTo>
                      <a:pt x="5" y="9"/>
                      <a:pt x="5" y="9"/>
                      <a:pt x="5" y="9"/>
                    </a:cubicBezTo>
                    <a:cubicBezTo>
                      <a:pt x="0" y="12"/>
                      <a:pt x="0" y="12"/>
                      <a:pt x="0" y="12"/>
                    </a:cubicBezTo>
                    <a:cubicBezTo>
                      <a:pt x="1" y="13"/>
                      <a:pt x="2" y="14"/>
                      <a:pt x="3" y="15"/>
                    </a:cubicBezTo>
                    <a:cubicBezTo>
                      <a:pt x="5" y="17"/>
                      <a:pt x="6" y="19"/>
                      <a:pt x="7" y="21"/>
                    </a:cubicBezTo>
                    <a:cubicBezTo>
                      <a:pt x="8" y="23"/>
                      <a:pt x="9" y="24"/>
                      <a:pt x="10" y="26"/>
                    </a:cubicBezTo>
                    <a:cubicBezTo>
                      <a:pt x="22" y="31"/>
                      <a:pt x="22" y="31"/>
                      <a:pt x="22" y="31"/>
                    </a:cubicBezTo>
                    <a:lnTo>
                      <a:pt x="33"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 name="Freeform 21">
                <a:extLst>
                  <a:ext uri="{FF2B5EF4-FFF2-40B4-BE49-F238E27FC236}">
                    <a16:creationId xmlns:a16="http://schemas.microsoft.com/office/drawing/2014/main" id="{DED757EA-58C2-4310-9AFA-05C58B3C8C0E}"/>
                  </a:ext>
                </a:extLst>
              </p:cNvPr>
              <p:cNvSpPr>
                <a:spLocks/>
              </p:cNvSpPr>
              <p:nvPr/>
            </p:nvSpPr>
            <p:spPr bwMode="auto">
              <a:xfrm>
                <a:off x="3863471" y="4116400"/>
                <a:ext cx="168442" cy="143912"/>
              </a:xfrm>
              <a:custGeom>
                <a:avLst/>
                <a:gdLst>
                  <a:gd name="T0" fmla="*/ 35 w 61"/>
                  <a:gd name="T1" fmla="*/ 2 h 52"/>
                  <a:gd name="T2" fmla="*/ 33 w 61"/>
                  <a:gd name="T3" fmla="*/ 2 h 52"/>
                  <a:gd name="T4" fmla="*/ 18 w 61"/>
                  <a:gd name="T5" fmla="*/ 0 h 52"/>
                  <a:gd name="T6" fmla="*/ 9 w 61"/>
                  <a:gd name="T7" fmla="*/ 2 h 52"/>
                  <a:gd name="T8" fmla="*/ 8 w 61"/>
                  <a:gd name="T9" fmla="*/ 2 h 52"/>
                  <a:gd name="T10" fmla="*/ 3 w 61"/>
                  <a:gd name="T11" fmla="*/ 17 h 52"/>
                  <a:gd name="T12" fmla="*/ 0 w 61"/>
                  <a:gd name="T13" fmla="*/ 22 h 52"/>
                  <a:gd name="T14" fmla="*/ 0 w 61"/>
                  <a:gd name="T15" fmla="*/ 25 h 52"/>
                  <a:gd name="T16" fmla="*/ 5 w 61"/>
                  <a:gd name="T17" fmla="*/ 26 h 52"/>
                  <a:gd name="T18" fmla="*/ 6 w 61"/>
                  <a:gd name="T19" fmla="*/ 33 h 52"/>
                  <a:gd name="T20" fmla="*/ 20 w 61"/>
                  <a:gd name="T21" fmla="*/ 31 h 52"/>
                  <a:gd name="T22" fmla="*/ 37 w 61"/>
                  <a:gd name="T23" fmla="*/ 30 h 52"/>
                  <a:gd name="T24" fmla="*/ 38 w 61"/>
                  <a:gd name="T25" fmla="*/ 38 h 52"/>
                  <a:gd name="T26" fmla="*/ 8 w 61"/>
                  <a:gd name="T27" fmla="*/ 43 h 52"/>
                  <a:gd name="T28" fmla="*/ 8 w 61"/>
                  <a:gd name="T29" fmla="*/ 50 h 52"/>
                  <a:gd name="T30" fmla="*/ 11 w 61"/>
                  <a:gd name="T31" fmla="*/ 52 h 52"/>
                  <a:gd name="T32" fmla="*/ 26 w 61"/>
                  <a:gd name="T33" fmla="*/ 47 h 52"/>
                  <a:gd name="T34" fmla="*/ 40 w 61"/>
                  <a:gd name="T35" fmla="*/ 44 h 52"/>
                  <a:gd name="T36" fmla="*/ 61 w 61"/>
                  <a:gd name="T37" fmla="*/ 45 h 52"/>
                  <a:gd name="T38" fmla="*/ 60 w 61"/>
                  <a:gd name="T39" fmla="*/ 35 h 52"/>
                  <a:gd name="T40" fmla="*/ 56 w 61"/>
                  <a:gd name="T41" fmla="*/ 33 h 52"/>
                  <a:gd name="T42" fmla="*/ 56 w 61"/>
                  <a:gd name="T43" fmla="*/ 24 h 52"/>
                  <a:gd name="T44" fmla="*/ 35 w 61"/>
                  <a:gd name="T45"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1" h="52">
                    <a:moveTo>
                      <a:pt x="35" y="2"/>
                    </a:moveTo>
                    <a:cubicBezTo>
                      <a:pt x="33" y="2"/>
                      <a:pt x="33" y="2"/>
                      <a:pt x="33" y="2"/>
                    </a:cubicBezTo>
                    <a:cubicBezTo>
                      <a:pt x="28" y="1"/>
                      <a:pt x="18" y="0"/>
                      <a:pt x="18" y="0"/>
                    </a:cubicBezTo>
                    <a:cubicBezTo>
                      <a:pt x="18" y="0"/>
                      <a:pt x="12" y="1"/>
                      <a:pt x="9" y="2"/>
                    </a:cubicBezTo>
                    <a:cubicBezTo>
                      <a:pt x="8" y="2"/>
                      <a:pt x="8" y="2"/>
                      <a:pt x="8" y="2"/>
                    </a:cubicBezTo>
                    <a:cubicBezTo>
                      <a:pt x="7" y="7"/>
                      <a:pt x="5" y="13"/>
                      <a:pt x="3" y="17"/>
                    </a:cubicBezTo>
                    <a:cubicBezTo>
                      <a:pt x="2" y="19"/>
                      <a:pt x="1" y="20"/>
                      <a:pt x="0" y="22"/>
                    </a:cubicBezTo>
                    <a:cubicBezTo>
                      <a:pt x="0" y="25"/>
                      <a:pt x="0" y="25"/>
                      <a:pt x="0" y="25"/>
                    </a:cubicBezTo>
                    <a:cubicBezTo>
                      <a:pt x="5" y="26"/>
                      <a:pt x="5" y="26"/>
                      <a:pt x="5" y="26"/>
                    </a:cubicBezTo>
                    <a:cubicBezTo>
                      <a:pt x="6" y="33"/>
                      <a:pt x="6" y="33"/>
                      <a:pt x="6" y="33"/>
                    </a:cubicBezTo>
                    <a:cubicBezTo>
                      <a:pt x="11" y="32"/>
                      <a:pt x="16" y="31"/>
                      <a:pt x="20" y="31"/>
                    </a:cubicBezTo>
                    <a:cubicBezTo>
                      <a:pt x="26" y="30"/>
                      <a:pt x="31" y="30"/>
                      <a:pt x="37" y="30"/>
                    </a:cubicBezTo>
                    <a:cubicBezTo>
                      <a:pt x="38" y="38"/>
                      <a:pt x="38" y="38"/>
                      <a:pt x="38" y="38"/>
                    </a:cubicBezTo>
                    <a:cubicBezTo>
                      <a:pt x="28" y="39"/>
                      <a:pt x="18" y="41"/>
                      <a:pt x="8" y="43"/>
                    </a:cubicBezTo>
                    <a:cubicBezTo>
                      <a:pt x="8" y="50"/>
                      <a:pt x="8" y="50"/>
                      <a:pt x="8" y="50"/>
                    </a:cubicBezTo>
                    <a:cubicBezTo>
                      <a:pt x="11" y="52"/>
                      <a:pt x="11" y="52"/>
                      <a:pt x="11" y="52"/>
                    </a:cubicBezTo>
                    <a:cubicBezTo>
                      <a:pt x="16" y="51"/>
                      <a:pt x="21" y="49"/>
                      <a:pt x="26" y="47"/>
                    </a:cubicBezTo>
                    <a:cubicBezTo>
                      <a:pt x="30" y="46"/>
                      <a:pt x="35" y="45"/>
                      <a:pt x="40" y="44"/>
                    </a:cubicBezTo>
                    <a:cubicBezTo>
                      <a:pt x="61" y="45"/>
                      <a:pt x="61" y="45"/>
                      <a:pt x="61" y="45"/>
                    </a:cubicBezTo>
                    <a:cubicBezTo>
                      <a:pt x="60" y="35"/>
                      <a:pt x="60" y="35"/>
                      <a:pt x="60" y="35"/>
                    </a:cubicBezTo>
                    <a:cubicBezTo>
                      <a:pt x="56" y="33"/>
                      <a:pt x="56" y="33"/>
                      <a:pt x="56" y="33"/>
                    </a:cubicBezTo>
                    <a:cubicBezTo>
                      <a:pt x="56" y="24"/>
                      <a:pt x="56" y="24"/>
                      <a:pt x="56" y="24"/>
                    </a:cubicBezTo>
                    <a:lnTo>
                      <a:pt x="35"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 name="Freeform 22">
                <a:extLst>
                  <a:ext uri="{FF2B5EF4-FFF2-40B4-BE49-F238E27FC236}">
                    <a16:creationId xmlns:a16="http://schemas.microsoft.com/office/drawing/2014/main" id="{174C0D0E-3164-41EA-8626-A1CC8C00B32B}"/>
                  </a:ext>
                </a:extLst>
              </p:cNvPr>
              <p:cNvSpPr>
                <a:spLocks/>
              </p:cNvSpPr>
              <p:nvPr/>
            </p:nvSpPr>
            <p:spPr bwMode="auto">
              <a:xfrm>
                <a:off x="5016405" y="4647893"/>
                <a:ext cx="31072" cy="63780"/>
              </a:xfrm>
              <a:custGeom>
                <a:avLst/>
                <a:gdLst>
                  <a:gd name="T0" fmla="*/ 19 w 19"/>
                  <a:gd name="T1" fmla="*/ 1 h 39"/>
                  <a:gd name="T2" fmla="*/ 5 w 19"/>
                  <a:gd name="T3" fmla="*/ 0 h 39"/>
                  <a:gd name="T4" fmla="*/ 0 w 19"/>
                  <a:gd name="T5" fmla="*/ 0 h 39"/>
                  <a:gd name="T6" fmla="*/ 0 w 19"/>
                  <a:gd name="T7" fmla="*/ 37 h 39"/>
                  <a:gd name="T8" fmla="*/ 4 w 19"/>
                  <a:gd name="T9" fmla="*/ 37 h 39"/>
                  <a:gd name="T10" fmla="*/ 4 w 19"/>
                  <a:gd name="T11" fmla="*/ 39 h 39"/>
                  <a:gd name="T12" fmla="*/ 17 w 19"/>
                  <a:gd name="T13" fmla="*/ 29 h 39"/>
                  <a:gd name="T14" fmla="*/ 19 w 19"/>
                  <a:gd name="T15" fmla="*/ 5 h 39"/>
                  <a:gd name="T16" fmla="*/ 19 w 19"/>
                  <a:gd name="T1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9">
                    <a:moveTo>
                      <a:pt x="19" y="1"/>
                    </a:moveTo>
                    <a:lnTo>
                      <a:pt x="5" y="0"/>
                    </a:lnTo>
                    <a:lnTo>
                      <a:pt x="0" y="0"/>
                    </a:lnTo>
                    <a:lnTo>
                      <a:pt x="0" y="37"/>
                    </a:lnTo>
                    <a:lnTo>
                      <a:pt x="4" y="37"/>
                    </a:lnTo>
                    <a:lnTo>
                      <a:pt x="4" y="39"/>
                    </a:lnTo>
                    <a:lnTo>
                      <a:pt x="17" y="29"/>
                    </a:lnTo>
                    <a:lnTo>
                      <a:pt x="19" y="5"/>
                    </a:lnTo>
                    <a:lnTo>
                      <a:pt x="19"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 name="Freeform 23">
                <a:extLst>
                  <a:ext uri="{FF2B5EF4-FFF2-40B4-BE49-F238E27FC236}">
                    <a16:creationId xmlns:a16="http://schemas.microsoft.com/office/drawing/2014/main" id="{502B7ABA-FF4F-4612-A26E-31495564524F}"/>
                  </a:ext>
                </a:extLst>
              </p:cNvPr>
              <p:cNvSpPr>
                <a:spLocks/>
              </p:cNvSpPr>
              <p:nvPr/>
            </p:nvSpPr>
            <p:spPr bwMode="auto">
              <a:xfrm>
                <a:off x="4604292" y="4456556"/>
                <a:ext cx="459537" cy="556025"/>
              </a:xfrm>
              <a:custGeom>
                <a:avLst/>
                <a:gdLst>
                  <a:gd name="T0" fmla="*/ 38 w 166"/>
                  <a:gd name="T1" fmla="*/ 77 h 201"/>
                  <a:gd name="T2" fmla="*/ 27 w 166"/>
                  <a:gd name="T3" fmla="*/ 100 h 201"/>
                  <a:gd name="T4" fmla="*/ 25 w 166"/>
                  <a:gd name="T5" fmla="*/ 101 h 201"/>
                  <a:gd name="T6" fmla="*/ 14 w 166"/>
                  <a:gd name="T7" fmla="*/ 107 h 201"/>
                  <a:gd name="T8" fmla="*/ 5 w 166"/>
                  <a:gd name="T9" fmla="*/ 113 h 201"/>
                  <a:gd name="T10" fmla="*/ 4 w 166"/>
                  <a:gd name="T11" fmla="*/ 119 h 201"/>
                  <a:gd name="T12" fmla="*/ 2 w 166"/>
                  <a:gd name="T13" fmla="*/ 120 h 201"/>
                  <a:gd name="T14" fmla="*/ 3 w 166"/>
                  <a:gd name="T15" fmla="*/ 120 h 201"/>
                  <a:gd name="T16" fmla="*/ 1 w 166"/>
                  <a:gd name="T17" fmla="*/ 124 h 201"/>
                  <a:gd name="T18" fmla="*/ 0 w 166"/>
                  <a:gd name="T19" fmla="*/ 127 h 201"/>
                  <a:gd name="T20" fmla="*/ 39 w 166"/>
                  <a:gd name="T21" fmla="*/ 121 h 201"/>
                  <a:gd name="T22" fmla="*/ 46 w 166"/>
                  <a:gd name="T23" fmla="*/ 137 h 201"/>
                  <a:gd name="T24" fmla="*/ 58 w 166"/>
                  <a:gd name="T25" fmla="*/ 136 h 201"/>
                  <a:gd name="T26" fmla="*/ 64 w 166"/>
                  <a:gd name="T27" fmla="*/ 124 h 201"/>
                  <a:gd name="T28" fmla="*/ 81 w 166"/>
                  <a:gd name="T29" fmla="*/ 125 h 201"/>
                  <a:gd name="T30" fmla="*/ 90 w 166"/>
                  <a:gd name="T31" fmla="*/ 158 h 201"/>
                  <a:gd name="T32" fmla="*/ 92 w 166"/>
                  <a:gd name="T33" fmla="*/ 162 h 201"/>
                  <a:gd name="T34" fmla="*/ 93 w 166"/>
                  <a:gd name="T35" fmla="*/ 177 h 201"/>
                  <a:gd name="T36" fmla="*/ 101 w 166"/>
                  <a:gd name="T37" fmla="*/ 177 h 201"/>
                  <a:gd name="T38" fmla="*/ 101 w 166"/>
                  <a:gd name="T39" fmla="*/ 177 h 201"/>
                  <a:gd name="T40" fmla="*/ 106 w 166"/>
                  <a:gd name="T41" fmla="*/ 177 h 201"/>
                  <a:gd name="T42" fmla="*/ 108 w 166"/>
                  <a:gd name="T43" fmla="*/ 177 h 201"/>
                  <a:gd name="T44" fmla="*/ 124 w 166"/>
                  <a:gd name="T45" fmla="*/ 191 h 201"/>
                  <a:gd name="T46" fmla="*/ 130 w 166"/>
                  <a:gd name="T47" fmla="*/ 190 h 201"/>
                  <a:gd name="T48" fmla="*/ 142 w 166"/>
                  <a:gd name="T49" fmla="*/ 197 h 201"/>
                  <a:gd name="T50" fmla="*/ 146 w 166"/>
                  <a:gd name="T51" fmla="*/ 201 h 201"/>
                  <a:gd name="T52" fmla="*/ 153 w 166"/>
                  <a:gd name="T53" fmla="*/ 201 h 201"/>
                  <a:gd name="T54" fmla="*/ 153 w 166"/>
                  <a:gd name="T55" fmla="*/ 187 h 201"/>
                  <a:gd name="T56" fmla="*/ 142 w 166"/>
                  <a:gd name="T57" fmla="*/ 188 h 201"/>
                  <a:gd name="T58" fmla="*/ 136 w 166"/>
                  <a:gd name="T59" fmla="*/ 182 h 201"/>
                  <a:gd name="T60" fmla="*/ 137 w 166"/>
                  <a:gd name="T61" fmla="*/ 148 h 201"/>
                  <a:gd name="T62" fmla="*/ 149 w 166"/>
                  <a:gd name="T63" fmla="*/ 142 h 201"/>
                  <a:gd name="T64" fmla="*/ 161 w 166"/>
                  <a:gd name="T65" fmla="*/ 145 h 201"/>
                  <a:gd name="T66" fmla="*/ 159 w 166"/>
                  <a:gd name="T67" fmla="*/ 140 h 201"/>
                  <a:gd name="T68" fmla="*/ 155 w 166"/>
                  <a:gd name="T69" fmla="*/ 139 h 201"/>
                  <a:gd name="T70" fmla="*/ 152 w 166"/>
                  <a:gd name="T71" fmla="*/ 131 h 201"/>
                  <a:gd name="T72" fmla="*/ 148 w 166"/>
                  <a:gd name="T73" fmla="*/ 121 h 201"/>
                  <a:gd name="T74" fmla="*/ 148 w 166"/>
                  <a:gd name="T75" fmla="*/ 106 h 201"/>
                  <a:gd name="T76" fmla="*/ 148 w 166"/>
                  <a:gd name="T77" fmla="*/ 91 h 201"/>
                  <a:gd name="T78" fmla="*/ 149 w 166"/>
                  <a:gd name="T79" fmla="*/ 91 h 201"/>
                  <a:gd name="T80" fmla="*/ 149 w 166"/>
                  <a:gd name="T81" fmla="*/ 69 h 201"/>
                  <a:gd name="T82" fmla="*/ 152 w 166"/>
                  <a:gd name="T83" fmla="*/ 69 h 201"/>
                  <a:gd name="T84" fmla="*/ 152 w 166"/>
                  <a:gd name="T85" fmla="*/ 69 h 201"/>
                  <a:gd name="T86" fmla="*/ 155 w 166"/>
                  <a:gd name="T87" fmla="*/ 53 h 201"/>
                  <a:gd name="T88" fmla="*/ 155 w 166"/>
                  <a:gd name="T89" fmla="*/ 53 h 201"/>
                  <a:gd name="T90" fmla="*/ 161 w 166"/>
                  <a:gd name="T91" fmla="*/ 38 h 201"/>
                  <a:gd name="T92" fmla="*/ 161 w 166"/>
                  <a:gd name="T93" fmla="*/ 38 h 201"/>
                  <a:gd name="T94" fmla="*/ 162 w 166"/>
                  <a:gd name="T95" fmla="*/ 38 h 201"/>
                  <a:gd name="T96" fmla="*/ 166 w 166"/>
                  <a:gd name="T97" fmla="*/ 31 h 201"/>
                  <a:gd name="T98" fmla="*/ 160 w 166"/>
                  <a:gd name="T99" fmla="*/ 27 h 201"/>
                  <a:gd name="T100" fmla="*/ 159 w 166"/>
                  <a:gd name="T101" fmla="*/ 17 h 201"/>
                  <a:gd name="T102" fmla="*/ 147 w 166"/>
                  <a:gd name="T103" fmla="*/ 10 h 201"/>
                  <a:gd name="T104" fmla="*/ 140 w 166"/>
                  <a:gd name="T105" fmla="*/ 12 h 201"/>
                  <a:gd name="T106" fmla="*/ 122 w 166"/>
                  <a:gd name="T107" fmla="*/ 0 h 201"/>
                  <a:gd name="T108" fmla="*/ 100 w 166"/>
                  <a:gd name="T109" fmla="*/ 5 h 201"/>
                  <a:gd name="T110" fmla="*/ 95 w 166"/>
                  <a:gd name="T111" fmla="*/ 10 h 201"/>
                  <a:gd name="T112" fmla="*/ 75 w 166"/>
                  <a:gd name="T113" fmla="*/ 12 h 201"/>
                  <a:gd name="T114" fmla="*/ 69 w 166"/>
                  <a:gd name="T115" fmla="*/ 4 h 201"/>
                  <a:gd name="T116" fmla="*/ 64 w 166"/>
                  <a:gd name="T117" fmla="*/ 5 h 201"/>
                  <a:gd name="T118" fmla="*/ 61 w 166"/>
                  <a:gd name="T119" fmla="*/ 12 h 201"/>
                  <a:gd name="T120" fmla="*/ 47 w 166"/>
                  <a:gd name="T121" fmla="*/ 60 h 201"/>
                  <a:gd name="T122" fmla="*/ 38 w 166"/>
                  <a:gd name="T123" fmla="*/ 7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6" h="201">
                    <a:moveTo>
                      <a:pt x="38" y="77"/>
                    </a:moveTo>
                    <a:cubicBezTo>
                      <a:pt x="36" y="83"/>
                      <a:pt x="27" y="100"/>
                      <a:pt x="27" y="100"/>
                    </a:cubicBezTo>
                    <a:cubicBezTo>
                      <a:pt x="25" y="101"/>
                      <a:pt x="25" y="101"/>
                      <a:pt x="25" y="101"/>
                    </a:cubicBezTo>
                    <a:cubicBezTo>
                      <a:pt x="21" y="103"/>
                      <a:pt x="17" y="105"/>
                      <a:pt x="14" y="107"/>
                    </a:cubicBezTo>
                    <a:cubicBezTo>
                      <a:pt x="5" y="113"/>
                      <a:pt x="5" y="113"/>
                      <a:pt x="5" y="113"/>
                    </a:cubicBezTo>
                    <a:cubicBezTo>
                      <a:pt x="4" y="119"/>
                      <a:pt x="4" y="119"/>
                      <a:pt x="4" y="119"/>
                    </a:cubicBezTo>
                    <a:cubicBezTo>
                      <a:pt x="2" y="120"/>
                      <a:pt x="2" y="120"/>
                      <a:pt x="2" y="120"/>
                    </a:cubicBezTo>
                    <a:cubicBezTo>
                      <a:pt x="3" y="120"/>
                      <a:pt x="3" y="120"/>
                      <a:pt x="3" y="120"/>
                    </a:cubicBezTo>
                    <a:cubicBezTo>
                      <a:pt x="1" y="124"/>
                      <a:pt x="1" y="124"/>
                      <a:pt x="1" y="124"/>
                    </a:cubicBezTo>
                    <a:cubicBezTo>
                      <a:pt x="0" y="127"/>
                      <a:pt x="0" y="127"/>
                      <a:pt x="0" y="127"/>
                    </a:cubicBezTo>
                    <a:cubicBezTo>
                      <a:pt x="13" y="125"/>
                      <a:pt x="26" y="123"/>
                      <a:pt x="39" y="121"/>
                    </a:cubicBezTo>
                    <a:cubicBezTo>
                      <a:pt x="46" y="137"/>
                      <a:pt x="46" y="137"/>
                      <a:pt x="46" y="137"/>
                    </a:cubicBezTo>
                    <a:cubicBezTo>
                      <a:pt x="58" y="136"/>
                      <a:pt x="58" y="136"/>
                      <a:pt x="58" y="136"/>
                    </a:cubicBezTo>
                    <a:cubicBezTo>
                      <a:pt x="64" y="124"/>
                      <a:pt x="64" y="124"/>
                      <a:pt x="64" y="124"/>
                    </a:cubicBezTo>
                    <a:cubicBezTo>
                      <a:pt x="81" y="125"/>
                      <a:pt x="81" y="125"/>
                      <a:pt x="81" y="125"/>
                    </a:cubicBezTo>
                    <a:cubicBezTo>
                      <a:pt x="84" y="136"/>
                      <a:pt x="87" y="147"/>
                      <a:pt x="90" y="158"/>
                    </a:cubicBezTo>
                    <a:cubicBezTo>
                      <a:pt x="92" y="162"/>
                      <a:pt x="92" y="162"/>
                      <a:pt x="92" y="162"/>
                    </a:cubicBezTo>
                    <a:cubicBezTo>
                      <a:pt x="93" y="177"/>
                      <a:pt x="93" y="177"/>
                      <a:pt x="93" y="177"/>
                    </a:cubicBezTo>
                    <a:cubicBezTo>
                      <a:pt x="96" y="177"/>
                      <a:pt x="99" y="177"/>
                      <a:pt x="101" y="177"/>
                    </a:cubicBezTo>
                    <a:cubicBezTo>
                      <a:pt x="101" y="177"/>
                      <a:pt x="101" y="177"/>
                      <a:pt x="101" y="177"/>
                    </a:cubicBezTo>
                    <a:cubicBezTo>
                      <a:pt x="106" y="177"/>
                      <a:pt x="106" y="177"/>
                      <a:pt x="106" y="177"/>
                    </a:cubicBezTo>
                    <a:cubicBezTo>
                      <a:pt x="108" y="177"/>
                      <a:pt x="108" y="177"/>
                      <a:pt x="108" y="177"/>
                    </a:cubicBezTo>
                    <a:cubicBezTo>
                      <a:pt x="113" y="182"/>
                      <a:pt x="119" y="186"/>
                      <a:pt x="124" y="191"/>
                    </a:cubicBezTo>
                    <a:cubicBezTo>
                      <a:pt x="130" y="190"/>
                      <a:pt x="130" y="190"/>
                      <a:pt x="130" y="190"/>
                    </a:cubicBezTo>
                    <a:cubicBezTo>
                      <a:pt x="134" y="192"/>
                      <a:pt x="138" y="194"/>
                      <a:pt x="142" y="197"/>
                    </a:cubicBezTo>
                    <a:cubicBezTo>
                      <a:pt x="143" y="198"/>
                      <a:pt x="145" y="200"/>
                      <a:pt x="146" y="201"/>
                    </a:cubicBezTo>
                    <a:cubicBezTo>
                      <a:pt x="153" y="201"/>
                      <a:pt x="153" y="201"/>
                      <a:pt x="153" y="201"/>
                    </a:cubicBezTo>
                    <a:cubicBezTo>
                      <a:pt x="153" y="187"/>
                      <a:pt x="153" y="187"/>
                      <a:pt x="153" y="187"/>
                    </a:cubicBezTo>
                    <a:cubicBezTo>
                      <a:pt x="142" y="188"/>
                      <a:pt x="142" y="188"/>
                      <a:pt x="142" y="188"/>
                    </a:cubicBezTo>
                    <a:cubicBezTo>
                      <a:pt x="136" y="182"/>
                      <a:pt x="136" y="182"/>
                      <a:pt x="136" y="182"/>
                    </a:cubicBezTo>
                    <a:cubicBezTo>
                      <a:pt x="137" y="148"/>
                      <a:pt x="137" y="148"/>
                      <a:pt x="137" y="148"/>
                    </a:cubicBezTo>
                    <a:cubicBezTo>
                      <a:pt x="149" y="142"/>
                      <a:pt x="149" y="142"/>
                      <a:pt x="149" y="142"/>
                    </a:cubicBezTo>
                    <a:cubicBezTo>
                      <a:pt x="161" y="145"/>
                      <a:pt x="161" y="145"/>
                      <a:pt x="161" y="145"/>
                    </a:cubicBezTo>
                    <a:cubicBezTo>
                      <a:pt x="159" y="140"/>
                      <a:pt x="159" y="140"/>
                      <a:pt x="159" y="140"/>
                    </a:cubicBezTo>
                    <a:cubicBezTo>
                      <a:pt x="155" y="139"/>
                      <a:pt x="155" y="139"/>
                      <a:pt x="155" y="139"/>
                    </a:cubicBezTo>
                    <a:cubicBezTo>
                      <a:pt x="154" y="136"/>
                      <a:pt x="153" y="134"/>
                      <a:pt x="152" y="131"/>
                    </a:cubicBezTo>
                    <a:cubicBezTo>
                      <a:pt x="150" y="128"/>
                      <a:pt x="149" y="124"/>
                      <a:pt x="148" y="121"/>
                    </a:cubicBezTo>
                    <a:cubicBezTo>
                      <a:pt x="148" y="116"/>
                      <a:pt x="148" y="111"/>
                      <a:pt x="148" y="106"/>
                    </a:cubicBezTo>
                    <a:cubicBezTo>
                      <a:pt x="148" y="101"/>
                      <a:pt x="148" y="96"/>
                      <a:pt x="148" y="91"/>
                    </a:cubicBezTo>
                    <a:cubicBezTo>
                      <a:pt x="149" y="91"/>
                      <a:pt x="149" y="91"/>
                      <a:pt x="149" y="91"/>
                    </a:cubicBezTo>
                    <a:cubicBezTo>
                      <a:pt x="149" y="69"/>
                      <a:pt x="149" y="69"/>
                      <a:pt x="149" y="69"/>
                    </a:cubicBezTo>
                    <a:cubicBezTo>
                      <a:pt x="152" y="69"/>
                      <a:pt x="152" y="69"/>
                      <a:pt x="152" y="69"/>
                    </a:cubicBezTo>
                    <a:cubicBezTo>
                      <a:pt x="152" y="69"/>
                      <a:pt x="152" y="69"/>
                      <a:pt x="152" y="69"/>
                    </a:cubicBezTo>
                    <a:cubicBezTo>
                      <a:pt x="153" y="64"/>
                      <a:pt x="154" y="58"/>
                      <a:pt x="155" y="53"/>
                    </a:cubicBezTo>
                    <a:cubicBezTo>
                      <a:pt x="155" y="53"/>
                      <a:pt x="155" y="53"/>
                      <a:pt x="155" y="53"/>
                    </a:cubicBezTo>
                    <a:cubicBezTo>
                      <a:pt x="157" y="48"/>
                      <a:pt x="158" y="43"/>
                      <a:pt x="161" y="38"/>
                    </a:cubicBezTo>
                    <a:cubicBezTo>
                      <a:pt x="161" y="38"/>
                      <a:pt x="161" y="38"/>
                      <a:pt x="161" y="38"/>
                    </a:cubicBezTo>
                    <a:cubicBezTo>
                      <a:pt x="162" y="38"/>
                      <a:pt x="162" y="38"/>
                      <a:pt x="162" y="38"/>
                    </a:cubicBezTo>
                    <a:cubicBezTo>
                      <a:pt x="166" y="31"/>
                      <a:pt x="166" y="31"/>
                      <a:pt x="166" y="31"/>
                    </a:cubicBezTo>
                    <a:cubicBezTo>
                      <a:pt x="160" y="27"/>
                      <a:pt x="160" y="27"/>
                      <a:pt x="160" y="27"/>
                    </a:cubicBezTo>
                    <a:cubicBezTo>
                      <a:pt x="159" y="17"/>
                      <a:pt x="159" y="17"/>
                      <a:pt x="159" y="17"/>
                    </a:cubicBezTo>
                    <a:cubicBezTo>
                      <a:pt x="147" y="10"/>
                      <a:pt x="147" y="10"/>
                      <a:pt x="147" y="10"/>
                    </a:cubicBezTo>
                    <a:cubicBezTo>
                      <a:pt x="140" y="12"/>
                      <a:pt x="140" y="12"/>
                      <a:pt x="140" y="12"/>
                    </a:cubicBezTo>
                    <a:cubicBezTo>
                      <a:pt x="122" y="0"/>
                      <a:pt x="122" y="0"/>
                      <a:pt x="122" y="0"/>
                    </a:cubicBezTo>
                    <a:cubicBezTo>
                      <a:pt x="100" y="5"/>
                      <a:pt x="100" y="5"/>
                      <a:pt x="100" y="5"/>
                    </a:cubicBezTo>
                    <a:cubicBezTo>
                      <a:pt x="95" y="10"/>
                      <a:pt x="95" y="10"/>
                      <a:pt x="95" y="10"/>
                    </a:cubicBezTo>
                    <a:cubicBezTo>
                      <a:pt x="75" y="12"/>
                      <a:pt x="75" y="12"/>
                      <a:pt x="75" y="12"/>
                    </a:cubicBezTo>
                    <a:cubicBezTo>
                      <a:pt x="69" y="4"/>
                      <a:pt x="69" y="4"/>
                      <a:pt x="69" y="4"/>
                    </a:cubicBezTo>
                    <a:cubicBezTo>
                      <a:pt x="64" y="5"/>
                      <a:pt x="64" y="5"/>
                      <a:pt x="64" y="5"/>
                    </a:cubicBezTo>
                    <a:cubicBezTo>
                      <a:pt x="61" y="12"/>
                      <a:pt x="61" y="12"/>
                      <a:pt x="61" y="12"/>
                    </a:cubicBezTo>
                    <a:cubicBezTo>
                      <a:pt x="47" y="60"/>
                      <a:pt x="47" y="60"/>
                      <a:pt x="47" y="60"/>
                    </a:cubicBezTo>
                    <a:cubicBezTo>
                      <a:pt x="47" y="60"/>
                      <a:pt x="41" y="72"/>
                      <a:pt x="38" y="77"/>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 name="Freeform 24">
                <a:extLst>
                  <a:ext uri="{FF2B5EF4-FFF2-40B4-BE49-F238E27FC236}">
                    <a16:creationId xmlns:a16="http://schemas.microsoft.com/office/drawing/2014/main" id="{D507BA95-ADE4-453E-89AA-E4C5171FACFA}"/>
                  </a:ext>
                </a:extLst>
              </p:cNvPr>
              <p:cNvSpPr>
                <a:spLocks/>
              </p:cNvSpPr>
              <p:nvPr/>
            </p:nvSpPr>
            <p:spPr bwMode="auto">
              <a:xfrm>
                <a:off x="4659895" y="4312643"/>
                <a:ext cx="282919" cy="191338"/>
              </a:xfrm>
              <a:custGeom>
                <a:avLst/>
                <a:gdLst>
                  <a:gd name="T0" fmla="*/ 11 w 102"/>
                  <a:gd name="T1" fmla="*/ 25 h 69"/>
                  <a:gd name="T2" fmla="*/ 5 w 102"/>
                  <a:gd name="T3" fmla="*/ 23 h 69"/>
                  <a:gd name="T4" fmla="*/ 0 w 102"/>
                  <a:gd name="T5" fmla="*/ 35 h 69"/>
                  <a:gd name="T6" fmla="*/ 8 w 102"/>
                  <a:gd name="T7" fmla="*/ 50 h 69"/>
                  <a:gd name="T8" fmla="*/ 14 w 102"/>
                  <a:gd name="T9" fmla="*/ 61 h 69"/>
                  <a:gd name="T10" fmla="*/ 21 w 102"/>
                  <a:gd name="T11" fmla="*/ 69 h 69"/>
                  <a:gd name="T12" fmla="*/ 26 w 102"/>
                  <a:gd name="T13" fmla="*/ 65 h 69"/>
                  <a:gd name="T14" fmla="*/ 41 w 102"/>
                  <a:gd name="T15" fmla="*/ 64 h 69"/>
                  <a:gd name="T16" fmla="*/ 44 w 102"/>
                  <a:gd name="T17" fmla="*/ 57 h 69"/>
                  <a:gd name="T18" fmla="*/ 49 w 102"/>
                  <a:gd name="T19" fmla="*/ 56 h 69"/>
                  <a:gd name="T20" fmla="*/ 55 w 102"/>
                  <a:gd name="T21" fmla="*/ 64 h 69"/>
                  <a:gd name="T22" fmla="*/ 75 w 102"/>
                  <a:gd name="T23" fmla="*/ 62 h 69"/>
                  <a:gd name="T24" fmla="*/ 80 w 102"/>
                  <a:gd name="T25" fmla="*/ 57 h 69"/>
                  <a:gd name="T26" fmla="*/ 102 w 102"/>
                  <a:gd name="T27" fmla="*/ 52 h 69"/>
                  <a:gd name="T28" fmla="*/ 82 w 102"/>
                  <a:gd name="T29" fmla="*/ 24 h 69"/>
                  <a:gd name="T30" fmla="*/ 76 w 102"/>
                  <a:gd name="T31" fmla="*/ 21 h 69"/>
                  <a:gd name="T32" fmla="*/ 75 w 102"/>
                  <a:gd name="T33" fmla="*/ 18 h 69"/>
                  <a:gd name="T34" fmla="*/ 72 w 102"/>
                  <a:gd name="T35" fmla="*/ 12 h 69"/>
                  <a:gd name="T36" fmla="*/ 65 w 102"/>
                  <a:gd name="T37" fmla="*/ 0 h 69"/>
                  <a:gd name="T38" fmla="*/ 58 w 102"/>
                  <a:gd name="T39" fmla="*/ 3 h 69"/>
                  <a:gd name="T40" fmla="*/ 51 w 102"/>
                  <a:gd name="T41" fmla="*/ 13 h 69"/>
                  <a:gd name="T42" fmla="*/ 30 w 102"/>
                  <a:gd name="T43" fmla="*/ 20 h 69"/>
                  <a:gd name="T44" fmla="*/ 24 w 102"/>
                  <a:gd name="T45" fmla="*/ 23 h 69"/>
                  <a:gd name="T46" fmla="*/ 11 w 102"/>
                  <a:gd name="T47"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69">
                    <a:moveTo>
                      <a:pt x="11" y="25"/>
                    </a:moveTo>
                    <a:cubicBezTo>
                      <a:pt x="5" y="23"/>
                      <a:pt x="5" y="23"/>
                      <a:pt x="5" y="23"/>
                    </a:cubicBezTo>
                    <a:cubicBezTo>
                      <a:pt x="0" y="35"/>
                      <a:pt x="0" y="35"/>
                      <a:pt x="0" y="35"/>
                    </a:cubicBezTo>
                    <a:cubicBezTo>
                      <a:pt x="3" y="40"/>
                      <a:pt x="5" y="45"/>
                      <a:pt x="8" y="50"/>
                    </a:cubicBezTo>
                    <a:cubicBezTo>
                      <a:pt x="10" y="54"/>
                      <a:pt x="12" y="58"/>
                      <a:pt x="14" y="61"/>
                    </a:cubicBezTo>
                    <a:cubicBezTo>
                      <a:pt x="16" y="64"/>
                      <a:pt x="18" y="67"/>
                      <a:pt x="21" y="69"/>
                    </a:cubicBezTo>
                    <a:cubicBezTo>
                      <a:pt x="26" y="65"/>
                      <a:pt x="26" y="65"/>
                      <a:pt x="26" y="65"/>
                    </a:cubicBezTo>
                    <a:cubicBezTo>
                      <a:pt x="41" y="64"/>
                      <a:pt x="41" y="64"/>
                      <a:pt x="41" y="64"/>
                    </a:cubicBezTo>
                    <a:cubicBezTo>
                      <a:pt x="44" y="57"/>
                      <a:pt x="44" y="57"/>
                      <a:pt x="44" y="57"/>
                    </a:cubicBezTo>
                    <a:cubicBezTo>
                      <a:pt x="49" y="56"/>
                      <a:pt x="49" y="56"/>
                      <a:pt x="49" y="56"/>
                    </a:cubicBezTo>
                    <a:cubicBezTo>
                      <a:pt x="55" y="64"/>
                      <a:pt x="55" y="64"/>
                      <a:pt x="55" y="64"/>
                    </a:cubicBezTo>
                    <a:cubicBezTo>
                      <a:pt x="75" y="62"/>
                      <a:pt x="75" y="62"/>
                      <a:pt x="75" y="62"/>
                    </a:cubicBezTo>
                    <a:cubicBezTo>
                      <a:pt x="80" y="57"/>
                      <a:pt x="80" y="57"/>
                      <a:pt x="80" y="57"/>
                    </a:cubicBezTo>
                    <a:cubicBezTo>
                      <a:pt x="102" y="52"/>
                      <a:pt x="102" y="52"/>
                      <a:pt x="102" y="52"/>
                    </a:cubicBezTo>
                    <a:cubicBezTo>
                      <a:pt x="82" y="24"/>
                      <a:pt x="82" y="24"/>
                      <a:pt x="82" y="24"/>
                    </a:cubicBezTo>
                    <a:cubicBezTo>
                      <a:pt x="76" y="21"/>
                      <a:pt x="76" y="21"/>
                      <a:pt x="76" y="21"/>
                    </a:cubicBezTo>
                    <a:cubicBezTo>
                      <a:pt x="75" y="18"/>
                      <a:pt x="75" y="18"/>
                      <a:pt x="75" y="18"/>
                    </a:cubicBezTo>
                    <a:cubicBezTo>
                      <a:pt x="74" y="16"/>
                      <a:pt x="73" y="14"/>
                      <a:pt x="72" y="12"/>
                    </a:cubicBezTo>
                    <a:cubicBezTo>
                      <a:pt x="70" y="8"/>
                      <a:pt x="68" y="4"/>
                      <a:pt x="65" y="0"/>
                    </a:cubicBezTo>
                    <a:cubicBezTo>
                      <a:pt x="58" y="3"/>
                      <a:pt x="58" y="3"/>
                      <a:pt x="58" y="3"/>
                    </a:cubicBezTo>
                    <a:cubicBezTo>
                      <a:pt x="51" y="13"/>
                      <a:pt x="51" y="13"/>
                      <a:pt x="51" y="13"/>
                    </a:cubicBezTo>
                    <a:cubicBezTo>
                      <a:pt x="44" y="15"/>
                      <a:pt x="37" y="17"/>
                      <a:pt x="30" y="20"/>
                    </a:cubicBezTo>
                    <a:cubicBezTo>
                      <a:pt x="28" y="20"/>
                      <a:pt x="26" y="22"/>
                      <a:pt x="24" y="23"/>
                    </a:cubicBezTo>
                    <a:lnTo>
                      <a:pt x="11" y="2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 name="Freeform 25">
                <a:extLst>
                  <a:ext uri="{FF2B5EF4-FFF2-40B4-BE49-F238E27FC236}">
                    <a16:creationId xmlns:a16="http://schemas.microsoft.com/office/drawing/2014/main" id="{65E8AAB2-4258-4807-A362-A6085FEF922A}"/>
                  </a:ext>
                </a:extLst>
              </p:cNvPr>
              <p:cNvSpPr>
                <a:spLocks/>
              </p:cNvSpPr>
              <p:nvPr/>
            </p:nvSpPr>
            <p:spPr bwMode="auto">
              <a:xfrm>
                <a:off x="5024583" y="4489264"/>
                <a:ext cx="124288" cy="160266"/>
              </a:xfrm>
              <a:custGeom>
                <a:avLst/>
                <a:gdLst>
                  <a:gd name="T0" fmla="*/ 0 w 45"/>
                  <a:gd name="T1" fmla="*/ 57 h 58"/>
                  <a:gd name="T2" fmla="*/ 1 w 45"/>
                  <a:gd name="T3" fmla="*/ 56 h 58"/>
                  <a:gd name="T4" fmla="*/ 5 w 45"/>
                  <a:gd name="T5" fmla="*/ 35 h 58"/>
                  <a:gd name="T6" fmla="*/ 14 w 45"/>
                  <a:gd name="T7" fmla="*/ 19 h 58"/>
                  <a:gd name="T8" fmla="*/ 8 w 45"/>
                  <a:gd name="T9" fmla="*/ 15 h 58"/>
                  <a:gd name="T10" fmla="*/ 7 w 45"/>
                  <a:gd name="T11" fmla="*/ 5 h 58"/>
                  <a:gd name="T12" fmla="*/ 13 w 45"/>
                  <a:gd name="T13" fmla="*/ 0 h 58"/>
                  <a:gd name="T14" fmla="*/ 19 w 45"/>
                  <a:gd name="T15" fmla="*/ 4 h 58"/>
                  <a:gd name="T16" fmla="*/ 34 w 45"/>
                  <a:gd name="T17" fmla="*/ 0 h 58"/>
                  <a:gd name="T18" fmla="*/ 45 w 45"/>
                  <a:gd name="T19" fmla="*/ 14 h 58"/>
                  <a:gd name="T20" fmla="*/ 41 w 45"/>
                  <a:gd name="T21" fmla="*/ 43 h 58"/>
                  <a:gd name="T22" fmla="*/ 36 w 45"/>
                  <a:gd name="T23" fmla="*/ 42 h 58"/>
                  <a:gd name="T24" fmla="*/ 26 w 45"/>
                  <a:gd name="T25" fmla="*/ 44 h 58"/>
                  <a:gd name="T26" fmla="*/ 22 w 45"/>
                  <a:gd name="T27" fmla="*/ 53 h 58"/>
                  <a:gd name="T28" fmla="*/ 25 w 45"/>
                  <a:gd name="T29" fmla="*/ 56 h 58"/>
                  <a:gd name="T30" fmla="*/ 23 w 45"/>
                  <a:gd name="T31" fmla="*/ 57 h 58"/>
                  <a:gd name="T32" fmla="*/ 8 w 45"/>
                  <a:gd name="T33" fmla="*/ 58 h 58"/>
                  <a:gd name="T34" fmla="*/ 0 w 45"/>
                  <a:gd name="T35" fmla="*/ 57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5" h="58">
                    <a:moveTo>
                      <a:pt x="0" y="57"/>
                    </a:moveTo>
                    <a:cubicBezTo>
                      <a:pt x="1" y="56"/>
                      <a:pt x="1" y="56"/>
                      <a:pt x="1" y="56"/>
                    </a:cubicBezTo>
                    <a:cubicBezTo>
                      <a:pt x="3" y="43"/>
                      <a:pt x="4" y="37"/>
                      <a:pt x="5" y="35"/>
                    </a:cubicBezTo>
                    <a:cubicBezTo>
                      <a:pt x="6" y="32"/>
                      <a:pt x="13" y="21"/>
                      <a:pt x="14" y="19"/>
                    </a:cubicBezTo>
                    <a:cubicBezTo>
                      <a:pt x="8" y="15"/>
                      <a:pt x="8" y="15"/>
                      <a:pt x="8" y="15"/>
                    </a:cubicBezTo>
                    <a:cubicBezTo>
                      <a:pt x="7" y="5"/>
                      <a:pt x="7" y="5"/>
                      <a:pt x="7" y="5"/>
                    </a:cubicBezTo>
                    <a:cubicBezTo>
                      <a:pt x="13" y="0"/>
                      <a:pt x="13" y="0"/>
                      <a:pt x="13" y="0"/>
                    </a:cubicBezTo>
                    <a:cubicBezTo>
                      <a:pt x="19" y="4"/>
                      <a:pt x="19" y="4"/>
                      <a:pt x="19" y="4"/>
                    </a:cubicBezTo>
                    <a:cubicBezTo>
                      <a:pt x="34" y="0"/>
                      <a:pt x="34" y="0"/>
                      <a:pt x="34" y="0"/>
                    </a:cubicBezTo>
                    <a:cubicBezTo>
                      <a:pt x="45" y="14"/>
                      <a:pt x="45" y="14"/>
                      <a:pt x="45" y="14"/>
                    </a:cubicBezTo>
                    <a:cubicBezTo>
                      <a:pt x="41" y="43"/>
                      <a:pt x="41" y="43"/>
                      <a:pt x="41" y="43"/>
                    </a:cubicBezTo>
                    <a:cubicBezTo>
                      <a:pt x="36" y="42"/>
                      <a:pt x="36" y="42"/>
                      <a:pt x="36" y="42"/>
                    </a:cubicBezTo>
                    <a:cubicBezTo>
                      <a:pt x="26" y="44"/>
                      <a:pt x="26" y="44"/>
                      <a:pt x="26" y="44"/>
                    </a:cubicBezTo>
                    <a:cubicBezTo>
                      <a:pt x="22" y="53"/>
                      <a:pt x="22" y="53"/>
                      <a:pt x="22" y="53"/>
                    </a:cubicBezTo>
                    <a:cubicBezTo>
                      <a:pt x="25" y="56"/>
                      <a:pt x="25" y="56"/>
                      <a:pt x="25" y="56"/>
                    </a:cubicBezTo>
                    <a:cubicBezTo>
                      <a:pt x="23" y="57"/>
                      <a:pt x="23" y="57"/>
                      <a:pt x="23" y="57"/>
                    </a:cubicBezTo>
                    <a:cubicBezTo>
                      <a:pt x="8" y="58"/>
                      <a:pt x="8" y="58"/>
                      <a:pt x="8" y="58"/>
                    </a:cubicBezTo>
                    <a:lnTo>
                      <a:pt x="0" y="5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 name="Freeform 26">
                <a:extLst>
                  <a:ext uri="{FF2B5EF4-FFF2-40B4-BE49-F238E27FC236}">
                    <a16:creationId xmlns:a16="http://schemas.microsoft.com/office/drawing/2014/main" id="{94BE11C6-DD5C-44F9-863C-C89B49813A4D}"/>
                  </a:ext>
                </a:extLst>
              </p:cNvPr>
              <p:cNvSpPr>
                <a:spLocks/>
              </p:cNvSpPr>
              <p:nvPr/>
            </p:nvSpPr>
            <p:spPr bwMode="auto">
              <a:xfrm>
                <a:off x="4375341" y="4201438"/>
                <a:ext cx="264929" cy="282920"/>
              </a:xfrm>
              <a:custGeom>
                <a:avLst/>
                <a:gdLst>
                  <a:gd name="T0" fmla="*/ 93 w 96"/>
                  <a:gd name="T1" fmla="*/ 5 h 102"/>
                  <a:gd name="T2" fmla="*/ 81 w 96"/>
                  <a:gd name="T3" fmla="*/ 7 h 102"/>
                  <a:gd name="T4" fmla="*/ 76 w 96"/>
                  <a:gd name="T5" fmla="*/ 4 h 102"/>
                  <a:gd name="T6" fmla="*/ 65 w 96"/>
                  <a:gd name="T7" fmla="*/ 5 h 102"/>
                  <a:gd name="T8" fmla="*/ 58 w 96"/>
                  <a:gd name="T9" fmla="*/ 10 h 102"/>
                  <a:gd name="T10" fmla="*/ 58 w 96"/>
                  <a:gd name="T11" fmla="*/ 10 h 102"/>
                  <a:gd name="T12" fmla="*/ 49 w 96"/>
                  <a:gd name="T13" fmla="*/ 11 h 102"/>
                  <a:gd name="T14" fmla="*/ 40 w 96"/>
                  <a:gd name="T15" fmla="*/ 13 h 102"/>
                  <a:gd name="T16" fmla="*/ 40 w 96"/>
                  <a:gd name="T17" fmla="*/ 13 h 102"/>
                  <a:gd name="T18" fmla="*/ 34 w 96"/>
                  <a:gd name="T19" fmla="*/ 2 h 102"/>
                  <a:gd name="T20" fmla="*/ 23 w 96"/>
                  <a:gd name="T21" fmla="*/ 0 h 102"/>
                  <a:gd name="T22" fmla="*/ 11 w 96"/>
                  <a:gd name="T23" fmla="*/ 5 h 102"/>
                  <a:gd name="T24" fmla="*/ 3 w 96"/>
                  <a:gd name="T25" fmla="*/ 20 h 102"/>
                  <a:gd name="T26" fmla="*/ 7 w 96"/>
                  <a:gd name="T27" fmla="*/ 36 h 102"/>
                  <a:gd name="T28" fmla="*/ 2 w 96"/>
                  <a:gd name="T29" fmla="*/ 52 h 102"/>
                  <a:gd name="T30" fmla="*/ 0 w 96"/>
                  <a:gd name="T31" fmla="*/ 80 h 102"/>
                  <a:gd name="T32" fmla="*/ 10 w 96"/>
                  <a:gd name="T33" fmla="*/ 82 h 102"/>
                  <a:gd name="T34" fmla="*/ 15 w 96"/>
                  <a:gd name="T35" fmla="*/ 96 h 102"/>
                  <a:gd name="T36" fmla="*/ 18 w 96"/>
                  <a:gd name="T37" fmla="*/ 101 h 102"/>
                  <a:gd name="T38" fmla="*/ 23 w 96"/>
                  <a:gd name="T39" fmla="*/ 102 h 102"/>
                  <a:gd name="T40" fmla="*/ 36 w 96"/>
                  <a:gd name="T41" fmla="*/ 102 h 102"/>
                  <a:gd name="T42" fmla="*/ 42 w 96"/>
                  <a:gd name="T43" fmla="*/ 100 h 102"/>
                  <a:gd name="T44" fmla="*/ 39 w 96"/>
                  <a:gd name="T45" fmla="*/ 94 h 102"/>
                  <a:gd name="T46" fmla="*/ 40 w 96"/>
                  <a:gd name="T47" fmla="*/ 92 h 102"/>
                  <a:gd name="T48" fmla="*/ 46 w 96"/>
                  <a:gd name="T49" fmla="*/ 98 h 102"/>
                  <a:gd name="T50" fmla="*/ 48 w 96"/>
                  <a:gd name="T51" fmla="*/ 98 h 102"/>
                  <a:gd name="T52" fmla="*/ 49 w 96"/>
                  <a:gd name="T53" fmla="*/ 96 h 102"/>
                  <a:gd name="T54" fmla="*/ 53 w 96"/>
                  <a:gd name="T55" fmla="*/ 87 h 102"/>
                  <a:gd name="T56" fmla="*/ 60 w 96"/>
                  <a:gd name="T57" fmla="*/ 79 h 102"/>
                  <a:gd name="T58" fmla="*/ 67 w 96"/>
                  <a:gd name="T59" fmla="*/ 76 h 102"/>
                  <a:gd name="T60" fmla="*/ 68 w 96"/>
                  <a:gd name="T61" fmla="*/ 76 h 102"/>
                  <a:gd name="T62" fmla="*/ 72 w 96"/>
                  <a:gd name="T63" fmla="*/ 78 h 102"/>
                  <a:gd name="T64" fmla="*/ 84 w 96"/>
                  <a:gd name="T65" fmla="*/ 58 h 102"/>
                  <a:gd name="T66" fmla="*/ 91 w 96"/>
                  <a:gd name="T67" fmla="*/ 28 h 102"/>
                  <a:gd name="T68" fmla="*/ 96 w 96"/>
                  <a:gd name="T69" fmla="*/ 22 h 102"/>
                  <a:gd name="T70" fmla="*/ 96 w 96"/>
                  <a:gd name="T71" fmla="*/ 14 h 102"/>
                  <a:gd name="T72" fmla="*/ 93 w 96"/>
                  <a:gd name="T73" fmla="*/ 5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2">
                    <a:moveTo>
                      <a:pt x="93" y="5"/>
                    </a:moveTo>
                    <a:cubicBezTo>
                      <a:pt x="81" y="7"/>
                      <a:pt x="81" y="7"/>
                      <a:pt x="81" y="7"/>
                    </a:cubicBezTo>
                    <a:cubicBezTo>
                      <a:pt x="76" y="4"/>
                      <a:pt x="76" y="4"/>
                      <a:pt x="76" y="4"/>
                    </a:cubicBezTo>
                    <a:cubicBezTo>
                      <a:pt x="65" y="5"/>
                      <a:pt x="65" y="5"/>
                      <a:pt x="65" y="5"/>
                    </a:cubicBezTo>
                    <a:cubicBezTo>
                      <a:pt x="58" y="10"/>
                      <a:pt x="58" y="10"/>
                      <a:pt x="58" y="10"/>
                    </a:cubicBezTo>
                    <a:cubicBezTo>
                      <a:pt x="58" y="10"/>
                      <a:pt x="58" y="10"/>
                      <a:pt x="58" y="10"/>
                    </a:cubicBezTo>
                    <a:cubicBezTo>
                      <a:pt x="55" y="10"/>
                      <a:pt x="52" y="10"/>
                      <a:pt x="49" y="11"/>
                    </a:cubicBezTo>
                    <a:cubicBezTo>
                      <a:pt x="46" y="11"/>
                      <a:pt x="43" y="12"/>
                      <a:pt x="40" y="13"/>
                    </a:cubicBezTo>
                    <a:cubicBezTo>
                      <a:pt x="40" y="13"/>
                      <a:pt x="40" y="13"/>
                      <a:pt x="40" y="13"/>
                    </a:cubicBezTo>
                    <a:cubicBezTo>
                      <a:pt x="34" y="2"/>
                      <a:pt x="34" y="2"/>
                      <a:pt x="34" y="2"/>
                    </a:cubicBezTo>
                    <a:cubicBezTo>
                      <a:pt x="23" y="0"/>
                      <a:pt x="23" y="0"/>
                      <a:pt x="23" y="0"/>
                    </a:cubicBezTo>
                    <a:cubicBezTo>
                      <a:pt x="11" y="5"/>
                      <a:pt x="11" y="5"/>
                      <a:pt x="11" y="5"/>
                    </a:cubicBezTo>
                    <a:cubicBezTo>
                      <a:pt x="3" y="20"/>
                      <a:pt x="3" y="20"/>
                      <a:pt x="3" y="20"/>
                    </a:cubicBezTo>
                    <a:cubicBezTo>
                      <a:pt x="7" y="36"/>
                      <a:pt x="7" y="36"/>
                      <a:pt x="7" y="36"/>
                    </a:cubicBezTo>
                    <a:cubicBezTo>
                      <a:pt x="2" y="52"/>
                      <a:pt x="2" y="52"/>
                      <a:pt x="2" y="52"/>
                    </a:cubicBezTo>
                    <a:cubicBezTo>
                      <a:pt x="0" y="80"/>
                      <a:pt x="0" y="80"/>
                      <a:pt x="0" y="80"/>
                    </a:cubicBezTo>
                    <a:cubicBezTo>
                      <a:pt x="4" y="80"/>
                      <a:pt x="7" y="80"/>
                      <a:pt x="10" y="82"/>
                    </a:cubicBezTo>
                    <a:cubicBezTo>
                      <a:pt x="15" y="84"/>
                      <a:pt x="17" y="89"/>
                      <a:pt x="15" y="96"/>
                    </a:cubicBezTo>
                    <a:cubicBezTo>
                      <a:pt x="18" y="101"/>
                      <a:pt x="18" y="101"/>
                      <a:pt x="18" y="101"/>
                    </a:cubicBezTo>
                    <a:cubicBezTo>
                      <a:pt x="23" y="102"/>
                      <a:pt x="23" y="102"/>
                      <a:pt x="23" y="102"/>
                    </a:cubicBezTo>
                    <a:cubicBezTo>
                      <a:pt x="36" y="102"/>
                      <a:pt x="36" y="102"/>
                      <a:pt x="36" y="102"/>
                    </a:cubicBezTo>
                    <a:cubicBezTo>
                      <a:pt x="42" y="100"/>
                      <a:pt x="42" y="100"/>
                      <a:pt x="42" y="100"/>
                    </a:cubicBezTo>
                    <a:cubicBezTo>
                      <a:pt x="39" y="94"/>
                      <a:pt x="39" y="94"/>
                      <a:pt x="39" y="94"/>
                    </a:cubicBezTo>
                    <a:cubicBezTo>
                      <a:pt x="40" y="92"/>
                      <a:pt x="40" y="92"/>
                      <a:pt x="40" y="92"/>
                    </a:cubicBezTo>
                    <a:cubicBezTo>
                      <a:pt x="46" y="98"/>
                      <a:pt x="46" y="98"/>
                      <a:pt x="46" y="98"/>
                    </a:cubicBezTo>
                    <a:cubicBezTo>
                      <a:pt x="48" y="98"/>
                      <a:pt x="48" y="98"/>
                      <a:pt x="48" y="98"/>
                    </a:cubicBezTo>
                    <a:cubicBezTo>
                      <a:pt x="49" y="96"/>
                      <a:pt x="49" y="96"/>
                      <a:pt x="49" y="96"/>
                    </a:cubicBezTo>
                    <a:cubicBezTo>
                      <a:pt x="53" y="87"/>
                      <a:pt x="53" y="87"/>
                      <a:pt x="53" y="87"/>
                    </a:cubicBezTo>
                    <a:cubicBezTo>
                      <a:pt x="60" y="79"/>
                      <a:pt x="60" y="79"/>
                      <a:pt x="60" y="79"/>
                    </a:cubicBezTo>
                    <a:cubicBezTo>
                      <a:pt x="67" y="76"/>
                      <a:pt x="67" y="76"/>
                      <a:pt x="67" y="76"/>
                    </a:cubicBezTo>
                    <a:cubicBezTo>
                      <a:pt x="68" y="76"/>
                      <a:pt x="68" y="76"/>
                      <a:pt x="68" y="76"/>
                    </a:cubicBezTo>
                    <a:cubicBezTo>
                      <a:pt x="72" y="78"/>
                      <a:pt x="72" y="78"/>
                      <a:pt x="72" y="78"/>
                    </a:cubicBezTo>
                    <a:cubicBezTo>
                      <a:pt x="84" y="58"/>
                      <a:pt x="84" y="58"/>
                      <a:pt x="84" y="58"/>
                    </a:cubicBezTo>
                    <a:cubicBezTo>
                      <a:pt x="91" y="28"/>
                      <a:pt x="91" y="28"/>
                      <a:pt x="91" y="28"/>
                    </a:cubicBezTo>
                    <a:cubicBezTo>
                      <a:pt x="96" y="22"/>
                      <a:pt x="96" y="22"/>
                      <a:pt x="96" y="22"/>
                    </a:cubicBezTo>
                    <a:cubicBezTo>
                      <a:pt x="96" y="14"/>
                      <a:pt x="96" y="14"/>
                      <a:pt x="96" y="14"/>
                    </a:cubicBezTo>
                    <a:lnTo>
                      <a:pt x="93"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 name="Freeform 27">
                <a:extLst>
                  <a:ext uri="{FF2B5EF4-FFF2-40B4-BE49-F238E27FC236}">
                    <a16:creationId xmlns:a16="http://schemas.microsoft.com/office/drawing/2014/main" id="{BB04B0A1-DC00-419B-B117-96F072DBBAF8}"/>
                  </a:ext>
                </a:extLst>
              </p:cNvPr>
              <p:cNvSpPr>
                <a:spLocks/>
              </p:cNvSpPr>
              <p:nvPr/>
            </p:nvSpPr>
            <p:spPr bwMode="auto">
              <a:xfrm>
                <a:off x="4308292" y="3897261"/>
                <a:ext cx="354874" cy="359782"/>
              </a:xfrm>
              <a:custGeom>
                <a:avLst/>
                <a:gdLst>
                  <a:gd name="T0" fmla="*/ 128 w 128"/>
                  <a:gd name="T1" fmla="*/ 37 h 130"/>
                  <a:gd name="T2" fmla="*/ 125 w 128"/>
                  <a:gd name="T3" fmla="*/ 26 h 130"/>
                  <a:gd name="T4" fmla="*/ 124 w 128"/>
                  <a:gd name="T5" fmla="*/ 7 h 130"/>
                  <a:gd name="T6" fmla="*/ 115 w 128"/>
                  <a:gd name="T7" fmla="*/ 11 h 130"/>
                  <a:gd name="T8" fmla="*/ 100 w 128"/>
                  <a:gd name="T9" fmla="*/ 0 h 130"/>
                  <a:gd name="T10" fmla="*/ 56 w 128"/>
                  <a:gd name="T11" fmla="*/ 35 h 130"/>
                  <a:gd name="T12" fmla="*/ 54 w 128"/>
                  <a:gd name="T13" fmla="*/ 37 h 130"/>
                  <a:gd name="T14" fmla="*/ 48 w 128"/>
                  <a:gd name="T15" fmla="*/ 42 h 130"/>
                  <a:gd name="T16" fmla="*/ 37 w 128"/>
                  <a:gd name="T17" fmla="*/ 49 h 130"/>
                  <a:gd name="T18" fmla="*/ 38 w 128"/>
                  <a:gd name="T19" fmla="*/ 77 h 130"/>
                  <a:gd name="T20" fmla="*/ 31 w 128"/>
                  <a:gd name="T21" fmla="*/ 89 h 130"/>
                  <a:gd name="T22" fmla="*/ 30 w 128"/>
                  <a:gd name="T23" fmla="*/ 89 h 130"/>
                  <a:gd name="T24" fmla="*/ 21 w 128"/>
                  <a:gd name="T25" fmla="*/ 91 h 130"/>
                  <a:gd name="T26" fmla="*/ 5 w 128"/>
                  <a:gd name="T27" fmla="*/ 94 h 130"/>
                  <a:gd name="T28" fmla="*/ 2 w 128"/>
                  <a:gd name="T29" fmla="*/ 94 h 130"/>
                  <a:gd name="T30" fmla="*/ 0 w 128"/>
                  <a:gd name="T31" fmla="*/ 104 h 130"/>
                  <a:gd name="T32" fmla="*/ 9 w 128"/>
                  <a:gd name="T33" fmla="*/ 121 h 130"/>
                  <a:gd name="T34" fmla="*/ 15 w 128"/>
                  <a:gd name="T35" fmla="*/ 123 h 130"/>
                  <a:gd name="T36" fmla="*/ 16 w 128"/>
                  <a:gd name="T37" fmla="*/ 129 h 130"/>
                  <a:gd name="T38" fmla="*/ 23 w 128"/>
                  <a:gd name="T39" fmla="*/ 125 h 130"/>
                  <a:gd name="T40" fmla="*/ 27 w 128"/>
                  <a:gd name="T41" fmla="*/ 130 h 130"/>
                  <a:gd name="T42" fmla="*/ 35 w 128"/>
                  <a:gd name="T43" fmla="*/ 115 h 130"/>
                  <a:gd name="T44" fmla="*/ 47 w 128"/>
                  <a:gd name="T45" fmla="*/ 110 h 130"/>
                  <a:gd name="T46" fmla="*/ 58 w 128"/>
                  <a:gd name="T47" fmla="*/ 112 h 130"/>
                  <a:gd name="T48" fmla="*/ 64 w 128"/>
                  <a:gd name="T49" fmla="*/ 123 h 130"/>
                  <a:gd name="T50" fmla="*/ 64 w 128"/>
                  <a:gd name="T51" fmla="*/ 123 h 130"/>
                  <a:gd name="T52" fmla="*/ 73 w 128"/>
                  <a:gd name="T53" fmla="*/ 121 h 130"/>
                  <a:gd name="T54" fmla="*/ 82 w 128"/>
                  <a:gd name="T55" fmla="*/ 120 h 130"/>
                  <a:gd name="T56" fmla="*/ 82 w 128"/>
                  <a:gd name="T57" fmla="*/ 120 h 130"/>
                  <a:gd name="T58" fmla="*/ 89 w 128"/>
                  <a:gd name="T59" fmla="*/ 115 h 130"/>
                  <a:gd name="T60" fmla="*/ 100 w 128"/>
                  <a:gd name="T61" fmla="*/ 114 h 130"/>
                  <a:gd name="T62" fmla="*/ 105 w 128"/>
                  <a:gd name="T63" fmla="*/ 117 h 130"/>
                  <a:gd name="T64" fmla="*/ 117 w 128"/>
                  <a:gd name="T65" fmla="*/ 115 h 130"/>
                  <a:gd name="T66" fmla="*/ 122 w 128"/>
                  <a:gd name="T67" fmla="*/ 98 h 130"/>
                  <a:gd name="T68" fmla="*/ 125 w 128"/>
                  <a:gd name="T69" fmla="*/ 89 h 130"/>
                  <a:gd name="T70" fmla="*/ 127 w 128"/>
                  <a:gd name="T71" fmla="*/ 47 h 130"/>
                  <a:gd name="T72" fmla="*/ 128 w 128"/>
                  <a:gd name="T73" fmla="*/ 3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30">
                    <a:moveTo>
                      <a:pt x="128" y="37"/>
                    </a:moveTo>
                    <a:cubicBezTo>
                      <a:pt x="127" y="33"/>
                      <a:pt x="126" y="30"/>
                      <a:pt x="125" y="26"/>
                    </a:cubicBezTo>
                    <a:cubicBezTo>
                      <a:pt x="124" y="20"/>
                      <a:pt x="124" y="14"/>
                      <a:pt x="124" y="7"/>
                    </a:cubicBezTo>
                    <a:cubicBezTo>
                      <a:pt x="115" y="11"/>
                      <a:pt x="115" y="11"/>
                      <a:pt x="115" y="11"/>
                    </a:cubicBezTo>
                    <a:cubicBezTo>
                      <a:pt x="100" y="0"/>
                      <a:pt x="100" y="0"/>
                      <a:pt x="100" y="0"/>
                    </a:cubicBezTo>
                    <a:cubicBezTo>
                      <a:pt x="56" y="35"/>
                      <a:pt x="56" y="35"/>
                      <a:pt x="56" y="35"/>
                    </a:cubicBezTo>
                    <a:cubicBezTo>
                      <a:pt x="54" y="37"/>
                      <a:pt x="54" y="37"/>
                      <a:pt x="54" y="37"/>
                    </a:cubicBezTo>
                    <a:cubicBezTo>
                      <a:pt x="52" y="39"/>
                      <a:pt x="50" y="40"/>
                      <a:pt x="48" y="42"/>
                    </a:cubicBezTo>
                    <a:cubicBezTo>
                      <a:pt x="45" y="44"/>
                      <a:pt x="41" y="46"/>
                      <a:pt x="37" y="49"/>
                    </a:cubicBezTo>
                    <a:cubicBezTo>
                      <a:pt x="38" y="77"/>
                      <a:pt x="38" y="77"/>
                      <a:pt x="38" y="77"/>
                    </a:cubicBezTo>
                    <a:cubicBezTo>
                      <a:pt x="31" y="89"/>
                      <a:pt x="31" y="89"/>
                      <a:pt x="31" y="89"/>
                    </a:cubicBezTo>
                    <a:cubicBezTo>
                      <a:pt x="30" y="89"/>
                      <a:pt x="30" y="89"/>
                      <a:pt x="30" y="89"/>
                    </a:cubicBezTo>
                    <a:cubicBezTo>
                      <a:pt x="27" y="89"/>
                      <a:pt x="24" y="90"/>
                      <a:pt x="21" y="91"/>
                    </a:cubicBezTo>
                    <a:cubicBezTo>
                      <a:pt x="16" y="92"/>
                      <a:pt x="10" y="92"/>
                      <a:pt x="5" y="94"/>
                    </a:cubicBezTo>
                    <a:cubicBezTo>
                      <a:pt x="4" y="94"/>
                      <a:pt x="3" y="94"/>
                      <a:pt x="2" y="94"/>
                    </a:cubicBezTo>
                    <a:cubicBezTo>
                      <a:pt x="0" y="104"/>
                      <a:pt x="0" y="104"/>
                      <a:pt x="0" y="104"/>
                    </a:cubicBezTo>
                    <a:cubicBezTo>
                      <a:pt x="9" y="121"/>
                      <a:pt x="9" y="121"/>
                      <a:pt x="9" y="121"/>
                    </a:cubicBezTo>
                    <a:cubicBezTo>
                      <a:pt x="15" y="123"/>
                      <a:pt x="15" y="123"/>
                      <a:pt x="15" y="123"/>
                    </a:cubicBezTo>
                    <a:cubicBezTo>
                      <a:pt x="16" y="129"/>
                      <a:pt x="16" y="129"/>
                      <a:pt x="16" y="129"/>
                    </a:cubicBezTo>
                    <a:cubicBezTo>
                      <a:pt x="23" y="125"/>
                      <a:pt x="23" y="125"/>
                      <a:pt x="23" y="125"/>
                    </a:cubicBezTo>
                    <a:cubicBezTo>
                      <a:pt x="27" y="130"/>
                      <a:pt x="27" y="130"/>
                      <a:pt x="27" y="130"/>
                    </a:cubicBezTo>
                    <a:cubicBezTo>
                      <a:pt x="35" y="115"/>
                      <a:pt x="35" y="115"/>
                      <a:pt x="35" y="115"/>
                    </a:cubicBezTo>
                    <a:cubicBezTo>
                      <a:pt x="47" y="110"/>
                      <a:pt x="47" y="110"/>
                      <a:pt x="47" y="110"/>
                    </a:cubicBezTo>
                    <a:cubicBezTo>
                      <a:pt x="58" y="112"/>
                      <a:pt x="58" y="112"/>
                      <a:pt x="58" y="112"/>
                    </a:cubicBezTo>
                    <a:cubicBezTo>
                      <a:pt x="64" y="123"/>
                      <a:pt x="64" y="123"/>
                      <a:pt x="64" y="123"/>
                    </a:cubicBezTo>
                    <a:cubicBezTo>
                      <a:pt x="64" y="123"/>
                      <a:pt x="64" y="123"/>
                      <a:pt x="64" y="123"/>
                    </a:cubicBezTo>
                    <a:cubicBezTo>
                      <a:pt x="67" y="122"/>
                      <a:pt x="70" y="121"/>
                      <a:pt x="73" y="121"/>
                    </a:cubicBezTo>
                    <a:cubicBezTo>
                      <a:pt x="76" y="120"/>
                      <a:pt x="79" y="120"/>
                      <a:pt x="82" y="120"/>
                    </a:cubicBezTo>
                    <a:cubicBezTo>
                      <a:pt x="82" y="120"/>
                      <a:pt x="82" y="120"/>
                      <a:pt x="82" y="120"/>
                    </a:cubicBezTo>
                    <a:cubicBezTo>
                      <a:pt x="89" y="115"/>
                      <a:pt x="89" y="115"/>
                      <a:pt x="89" y="115"/>
                    </a:cubicBezTo>
                    <a:cubicBezTo>
                      <a:pt x="100" y="114"/>
                      <a:pt x="100" y="114"/>
                      <a:pt x="100" y="114"/>
                    </a:cubicBezTo>
                    <a:cubicBezTo>
                      <a:pt x="105" y="117"/>
                      <a:pt x="105" y="117"/>
                      <a:pt x="105" y="117"/>
                    </a:cubicBezTo>
                    <a:cubicBezTo>
                      <a:pt x="117" y="115"/>
                      <a:pt x="117" y="115"/>
                      <a:pt x="117" y="115"/>
                    </a:cubicBezTo>
                    <a:cubicBezTo>
                      <a:pt x="118" y="109"/>
                      <a:pt x="120" y="104"/>
                      <a:pt x="122" y="98"/>
                    </a:cubicBezTo>
                    <a:cubicBezTo>
                      <a:pt x="122" y="95"/>
                      <a:pt x="124" y="92"/>
                      <a:pt x="125" y="89"/>
                    </a:cubicBezTo>
                    <a:cubicBezTo>
                      <a:pt x="127" y="47"/>
                      <a:pt x="127" y="47"/>
                      <a:pt x="127" y="47"/>
                    </a:cubicBezTo>
                    <a:lnTo>
                      <a:pt x="128" y="3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 name="Freeform 28">
                <a:extLst>
                  <a:ext uri="{FF2B5EF4-FFF2-40B4-BE49-F238E27FC236}">
                    <a16:creationId xmlns:a16="http://schemas.microsoft.com/office/drawing/2014/main" id="{2B4AD571-74F4-4D4C-95A9-E9623B1BFC1C}"/>
                  </a:ext>
                </a:extLst>
              </p:cNvPr>
              <p:cNvSpPr>
                <a:spLocks/>
              </p:cNvSpPr>
              <p:nvPr/>
            </p:nvSpPr>
            <p:spPr bwMode="auto">
              <a:xfrm>
                <a:off x="4579762" y="5115609"/>
                <a:ext cx="331980" cy="385946"/>
              </a:xfrm>
              <a:custGeom>
                <a:avLst/>
                <a:gdLst>
                  <a:gd name="T0" fmla="*/ 120 w 120"/>
                  <a:gd name="T1" fmla="*/ 8 h 140"/>
                  <a:gd name="T2" fmla="*/ 117 w 120"/>
                  <a:gd name="T3" fmla="*/ 8 h 140"/>
                  <a:gd name="T4" fmla="*/ 100 w 120"/>
                  <a:gd name="T5" fmla="*/ 8 h 140"/>
                  <a:gd name="T6" fmla="*/ 100 w 120"/>
                  <a:gd name="T7" fmla="*/ 8 h 140"/>
                  <a:gd name="T8" fmla="*/ 93 w 120"/>
                  <a:gd name="T9" fmla="*/ 11 h 140"/>
                  <a:gd name="T10" fmla="*/ 91 w 120"/>
                  <a:gd name="T11" fmla="*/ 11 h 140"/>
                  <a:gd name="T12" fmla="*/ 81 w 120"/>
                  <a:gd name="T13" fmla="*/ 14 h 140"/>
                  <a:gd name="T14" fmla="*/ 61 w 120"/>
                  <a:gd name="T15" fmla="*/ 10 h 140"/>
                  <a:gd name="T16" fmla="*/ 55 w 120"/>
                  <a:gd name="T17" fmla="*/ 3 h 140"/>
                  <a:gd name="T18" fmla="*/ 48 w 120"/>
                  <a:gd name="T19" fmla="*/ 3 h 140"/>
                  <a:gd name="T20" fmla="*/ 27 w 120"/>
                  <a:gd name="T21" fmla="*/ 2 h 140"/>
                  <a:gd name="T22" fmla="*/ 19 w 120"/>
                  <a:gd name="T23" fmla="*/ 0 h 140"/>
                  <a:gd name="T24" fmla="*/ 18 w 120"/>
                  <a:gd name="T25" fmla="*/ 0 h 140"/>
                  <a:gd name="T26" fmla="*/ 0 w 120"/>
                  <a:gd name="T27" fmla="*/ 5 h 140"/>
                  <a:gd name="T28" fmla="*/ 2 w 120"/>
                  <a:gd name="T29" fmla="*/ 13 h 140"/>
                  <a:gd name="T30" fmla="*/ 4 w 120"/>
                  <a:gd name="T31" fmla="*/ 16 h 140"/>
                  <a:gd name="T32" fmla="*/ 19 w 120"/>
                  <a:gd name="T33" fmla="*/ 56 h 140"/>
                  <a:gd name="T34" fmla="*/ 21 w 120"/>
                  <a:gd name="T35" fmla="*/ 68 h 140"/>
                  <a:gd name="T36" fmla="*/ 20 w 120"/>
                  <a:gd name="T37" fmla="*/ 74 h 140"/>
                  <a:gd name="T38" fmla="*/ 34 w 120"/>
                  <a:gd name="T39" fmla="*/ 119 h 140"/>
                  <a:gd name="T40" fmla="*/ 39 w 120"/>
                  <a:gd name="T41" fmla="*/ 126 h 140"/>
                  <a:gd name="T42" fmla="*/ 45 w 120"/>
                  <a:gd name="T43" fmla="*/ 129 h 140"/>
                  <a:gd name="T44" fmla="*/ 47 w 120"/>
                  <a:gd name="T45" fmla="*/ 133 h 140"/>
                  <a:gd name="T46" fmla="*/ 51 w 120"/>
                  <a:gd name="T47" fmla="*/ 130 h 140"/>
                  <a:gd name="T48" fmla="*/ 59 w 120"/>
                  <a:gd name="T49" fmla="*/ 140 h 140"/>
                  <a:gd name="T50" fmla="*/ 71 w 120"/>
                  <a:gd name="T51" fmla="*/ 137 h 140"/>
                  <a:gd name="T52" fmla="*/ 71 w 120"/>
                  <a:gd name="T53" fmla="*/ 90 h 140"/>
                  <a:gd name="T54" fmla="*/ 71 w 120"/>
                  <a:gd name="T55" fmla="*/ 57 h 140"/>
                  <a:gd name="T56" fmla="*/ 83 w 120"/>
                  <a:gd name="T57" fmla="*/ 57 h 140"/>
                  <a:gd name="T58" fmla="*/ 83 w 120"/>
                  <a:gd name="T59" fmla="*/ 22 h 140"/>
                  <a:gd name="T60" fmla="*/ 100 w 120"/>
                  <a:gd name="T61" fmla="*/ 15 h 140"/>
                  <a:gd name="T62" fmla="*/ 102 w 120"/>
                  <a:gd name="T63" fmla="*/ 20 h 140"/>
                  <a:gd name="T64" fmla="*/ 120 w 120"/>
                  <a:gd name="T65" fmla="*/ 11 h 140"/>
                  <a:gd name="T66" fmla="*/ 120 w 120"/>
                  <a:gd name="T67" fmla="*/ 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0" h="140">
                    <a:moveTo>
                      <a:pt x="120" y="8"/>
                    </a:moveTo>
                    <a:cubicBezTo>
                      <a:pt x="119" y="8"/>
                      <a:pt x="118" y="8"/>
                      <a:pt x="117" y="8"/>
                    </a:cubicBezTo>
                    <a:cubicBezTo>
                      <a:pt x="112" y="8"/>
                      <a:pt x="106" y="8"/>
                      <a:pt x="100" y="8"/>
                    </a:cubicBezTo>
                    <a:cubicBezTo>
                      <a:pt x="100" y="8"/>
                      <a:pt x="100" y="8"/>
                      <a:pt x="100" y="8"/>
                    </a:cubicBezTo>
                    <a:cubicBezTo>
                      <a:pt x="97" y="9"/>
                      <a:pt x="95" y="10"/>
                      <a:pt x="93" y="11"/>
                    </a:cubicBezTo>
                    <a:cubicBezTo>
                      <a:pt x="91" y="11"/>
                      <a:pt x="91" y="11"/>
                      <a:pt x="91" y="11"/>
                    </a:cubicBezTo>
                    <a:cubicBezTo>
                      <a:pt x="87" y="12"/>
                      <a:pt x="84" y="14"/>
                      <a:pt x="81" y="14"/>
                    </a:cubicBezTo>
                    <a:cubicBezTo>
                      <a:pt x="61" y="10"/>
                      <a:pt x="61" y="10"/>
                      <a:pt x="61" y="10"/>
                    </a:cubicBezTo>
                    <a:cubicBezTo>
                      <a:pt x="55" y="3"/>
                      <a:pt x="55" y="3"/>
                      <a:pt x="55" y="3"/>
                    </a:cubicBezTo>
                    <a:cubicBezTo>
                      <a:pt x="48" y="3"/>
                      <a:pt x="48" y="3"/>
                      <a:pt x="48" y="3"/>
                    </a:cubicBezTo>
                    <a:cubicBezTo>
                      <a:pt x="41" y="3"/>
                      <a:pt x="34" y="2"/>
                      <a:pt x="27" y="2"/>
                    </a:cubicBezTo>
                    <a:cubicBezTo>
                      <a:pt x="24" y="2"/>
                      <a:pt x="21" y="1"/>
                      <a:pt x="19" y="0"/>
                    </a:cubicBezTo>
                    <a:cubicBezTo>
                      <a:pt x="18" y="0"/>
                      <a:pt x="18" y="0"/>
                      <a:pt x="18" y="0"/>
                    </a:cubicBezTo>
                    <a:cubicBezTo>
                      <a:pt x="0" y="5"/>
                      <a:pt x="0" y="5"/>
                      <a:pt x="0" y="5"/>
                    </a:cubicBezTo>
                    <a:cubicBezTo>
                      <a:pt x="1" y="8"/>
                      <a:pt x="1" y="11"/>
                      <a:pt x="2" y="13"/>
                    </a:cubicBezTo>
                    <a:cubicBezTo>
                      <a:pt x="3" y="14"/>
                      <a:pt x="3" y="15"/>
                      <a:pt x="4" y="16"/>
                    </a:cubicBezTo>
                    <a:cubicBezTo>
                      <a:pt x="19" y="56"/>
                      <a:pt x="19" y="56"/>
                      <a:pt x="19" y="56"/>
                    </a:cubicBezTo>
                    <a:cubicBezTo>
                      <a:pt x="21" y="68"/>
                      <a:pt x="21" y="68"/>
                      <a:pt x="21" y="68"/>
                    </a:cubicBezTo>
                    <a:cubicBezTo>
                      <a:pt x="20" y="74"/>
                      <a:pt x="20" y="74"/>
                      <a:pt x="20" y="74"/>
                    </a:cubicBezTo>
                    <a:cubicBezTo>
                      <a:pt x="34" y="119"/>
                      <a:pt x="34" y="119"/>
                      <a:pt x="34" y="119"/>
                    </a:cubicBezTo>
                    <a:cubicBezTo>
                      <a:pt x="39" y="126"/>
                      <a:pt x="39" y="126"/>
                      <a:pt x="39" y="126"/>
                    </a:cubicBezTo>
                    <a:cubicBezTo>
                      <a:pt x="45" y="129"/>
                      <a:pt x="45" y="129"/>
                      <a:pt x="45" y="129"/>
                    </a:cubicBezTo>
                    <a:cubicBezTo>
                      <a:pt x="47" y="133"/>
                      <a:pt x="47" y="133"/>
                      <a:pt x="47" y="133"/>
                    </a:cubicBezTo>
                    <a:cubicBezTo>
                      <a:pt x="51" y="130"/>
                      <a:pt x="51" y="130"/>
                      <a:pt x="51" y="130"/>
                    </a:cubicBezTo>
                    <a:cubicBezTo>
                      <a:pt x="59" y="140"/>
                      <a:pt x="59" y="140"/>
                      <a:pt x="59" y="140"/>
                    </a:cubicBezTo>
                    <a:cubicBezTo>
                      <a:pt x="71" y="137"/>
                      <a:pt x="71" y="137"/>
                      <a:pt x="71" y="137"/>
                    </a:cubicBezTo>
                    <a:cubicBezTo>
                      <a:pt x="71" y="90"/>
                      <a:pt x="71" y="90"/>
                      <a:pt x="71" y="90"/>
                    </a:cubicBezTo>
                    <a:cubicBezTo>
                      <a:pt x="71" y="57"/>
                      <a:pt x="71" y="57"/>
                      <a:pt x="71" y="57"/>
                    </a:cubicBezTo>
                    <a:cubicBezTo>
                      <a:pt x="83" y="57"/>
                      <a:pt x="83" y="57"/>
                      <a:pt x="83" y="57"/>
                    </a:cubicBezTo>
                    <a:cubicBezTo>
                      <a:pt x="83" y="22"/>
                      <a:pt x="83" y="22"/>
                      <a:pt x="83" y="22"/>
                    </a:cubicBezTo>
                    <a:cubicBezTo>
                      <a:pt x="100" y="15"/>
                      <a:pt x="100" y="15"/>
                      <a:pt x="100" y="15"/>
                    </a:cubicBezTo>
                    <a:cubicBezTo>
                      <a:pt x="102" y="20"/>
                      <a:pt x="102" y="20"/>
                      <a:pt x="102" y="20"/>
                    </a:cubicBezTo>
                    <a:cubicBezTo>
                      <a:pt x="120" y="11"/>
                      <a:pt x="120" y="11"/>
                      <a:pt x="120" y="11"/>
                    </a:cubicBezTo>
                    <a:lnTo>
                      <a:pt x="120"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 name="Freeform 29">
                <a:extLst>
                  <a:ext uri="{FF2B5EF4-FFF2-40B4-BE49-F238E27FC236}">
                    <a16:creationId xmlns:a16="http://schemas.microsoft.com/office/drawing/2014/main" id="{20A61926-EBBA-431B-89AD-5227950FA2E5}"/>
                  </a:ext>
                </a:extLst>
              </p:cNvPr>
              <p:cNvSpPr>
                <a:spLocks/>
              </p:cNvSpPr>
              <p:nvPr/>
            </p:nvSpPr>
            <p:spPr bwMode="auto">
              <a:xfrm>
                <a:off x="5031124" y="4916094"/>
                <a:ext cx="284554" cy="508599"/>
              </a:xfrm>
              <a:custGeom>
                <a:avLst/>
                <a:gdLst>
                  <a:gd name="T0" fmla="*/ 49 w 103"/>
                  <a:gd name="T1" fmla="*/ 16 h 184"/>
                  <a:gd name="T2" fmla="*/ 45 w 103"/>
                  <a:gd name="T3" fmla="*/ 22 h 184"/>
                  <a:gd name="T4" fmla="*/ 52 w 103"/>
                  <a:gd name="T5" fmla="*/ 43 h 184"/>
                  <a:gd name="T6" fmla="*/ 52 w 103"/>
                  <a:gd name="T7" fmla="*/ 47 h 184"/>
                  <a:gd name="T8" fmla="*/ 46 w 103"/>
                  <a:gd name="T9" fmla="*/ 41 h 184"/>
                  <a:gd name="T10" fmla="*/ 44 w 103"/>
                  <a:gd name="T11" fmla="*/ 44 h 184"/>
                  <a:gd name="T12" fmla="*/ 41 w 103"/>
                  <a:gd name="T13" fmla="*/ 72 h 184"/>
                  <a:gd name="T14" fmla="*/ 34 w 103"/>
                  <a:gd name="T15" fmla="*/ 67 h 184"/>
                  <a:gd name="T16" fmla="*/ 33 w 103"/>
                  <a:gd name="T17" fmla="*/ 53 h 184"/>
                  <a:gd name="T18" fmla="*/ 29 w 103"/>
                  <a:gd name="T19" fmla="*/ 54 h 184"/>
                  <a:gd name="T20" fmla="*/ 20 w 103"/>
                  <a:gd name="T21" fmla="*/ 42 h 184"/>
                  <a:gd name="T22" fmla="*/ 0 w 103"/>
                  <a:gd name="T23" fmla="*/ 50 h 184"/>
                  <a:gd name="T24" fmla="*/ 2 w 103"/>
                  <a:gd name="T25" fmla="*/ 66 h 184"/>
                  <a:gd name="T26" fmla="*/ 20 w 103"/>
                  <a:gd name="T27" fmla="*/ 72 h 184"/>
                  <a:gd name="T28" fmla="*/ 21 w 103"/>
                  <a:gd name="T29" fmla="*/ 105 h 184"/>
                  <a:gd name="T30" fmla="*/ 11 w 103"/>
                  <a:gd name="T31" fmla="*/ 134 h 184"/>
                  <a:gd name="T32" fmla="*/ 14 w 103"/>
                  <a:gd name="T33" fmla="*/ 151 h 184"/>
                  <a:gd name="T34" fmla="*/ 17 w 103"/>
                  <a:gd name="T35" fmla="*/ 169 h 184"/>
                  <a:gd name="T36" fmla="*/ 19 w 103"/>
                  <a:gd name="T37" fmla="*/ 178 h 184"/>
                  <a:gd name="T38" fmla="*/ 20 w 103"/>
                  <a:gd name="T39" fmla="*/ 182 h 184"/>
                  <a:gd name="T40" fmla="*/ 31 w 103"/>
                  <a:gd name="T41" fmla="*/ 184 h 184"/>
                  <a:gd name="T42" fmla="*/ 35 w 103"/>
                  <a:gd name="T43" fmla="*/ 167 h 184"/>
                  <a:gd name="T44" fmla="*/ 32 w 103"/>
                  <a:gd name="T45" fmla="*/ 167 h 184"/>
                  <a:gd name="T46" fmla="*/ 32 w 103"/>
                  <a:gd name="T47" fmla="*/ 163 h 184"/>
                  <a:gd name="T48" fmla="*/ 50 w 103"/>
                  <a:gd name="T49" fmla="*/ 140 h 184"/>
                  <a:gd name="T50" fmla="*/ 54 w 103"/>
                  <a:gd name="T51" fmla="*/ 127 h 184"/>
                  <a:gd name="T52" fmla="*/ 52 w 103"/>
                  <a:gd name="T53" fmla="*/ 125 h 184"/>
                  <a:gd name="T54" fmla="*/ 50 w 103"/>
                  <a:gd name="T55" fmla="*/ 127 h 184"/>
                  <a:gd name="T56" fmla="*/ 49 w 103"/>
                  <a:gd name="T57" fmla="*/ 115 h 184"/>
                  <a:gd name="T58" fmla="*/ 44 w 103"/>
                  <a:gd name="T59" fmla="*/ 108 h 184"/>
                  <a:gd name="T60" fmla="*/ 46 w 103"/>
                  <a:gd name="T61" fmla="*/ 103 h 184"/>
                  <a:gd name="T62" fmla="*/ 63 w 103"/>
                  <a:gd name="T63" fmla="*/ 95 h 184"/>
                  <a:gd name="T64" fmla="*/ 81 w 103"/>
                  <a:gd name="T65" fmla="*/ 76 h 184"/>
                  <a:gd name="T66" fmla="*/ 96 w 103"/>
                  <a:gd name="T67" fmla="*/ 55 h 184"/>
                  <a:gd name="T68" fmla="*/ 103 w 103"/>
                  <a:gd name="T69" fmla="*/ 39 h 184"/>
                  <a:gd name="T70" fmla="*/ 99 w 103"/>
                  <a:gd name="T71" fmla="*/ 35 h 184"/>
                  <a:gd name="T72" fmla="*/ 97 w 103"/>
                  <a:gd name="T73" fmla="*/ 8 h 184"/>
                  <a:gd name="T74" fmla="*/ 96 w 103"/>
                  <a:gd name="T75" fmla="*/ 0 h 184"/>
                  <a:gd name="T76" fmla="*/ 65 w 103"/>
                  <a:gd name="T77" fmla="*/ 14 h 184"/>
                  <a:gd name="T78" fmla="*/ 48 w 103"/>
                  <a:gd name="T79" fmla="*/ 16 h 184"/>
                  <a:gd name="T80" fmla="*/ 49 w 103"/>
                  <a:gd name="T81"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3" h="184">
                    <a:moveTo>
                      <a:pt x="49" y="16"/>
                    </a:moveTo>
                    <a:cubicBezTo>
                      <a:pt x="45" y="22"/>
                      <a:pt x="45" y="22"/>
                      <a:pt x="45" y="22"/>
                    </a:cubicBezTo>
                    <a:cubicBezTo>
                      <a:pt x="47" y="29"/>
                      <a:pt x="50" y="37"/>
                      <a:pt x="52" y="43"/>
                    </a:cubicBezTo>
                    <a:cubicBezTo>
                      <a:pt x="52" y="47"/>
                      <a:pt x="52" y="47"/>
                      <a:pt x="52" y="47"/>
                    </a:cubicBezTo>
                    <a:cubicBezTo>
                      <a:pt x="46" y="41"/>
                      <a:pt x="46" y="41"/>
                      <a:pt x="46" y="41"/>
                    </a:cubicBezTo>
                    <a:cubicBezTo>
                      <a:pt x="44" y="44"/>
                      <a:pt x="44" y="44"/>
                      <a:pt x="44" y="44"/>
                    </a:cubicBezTo>
                    <a:cubicBezTo>
                      <a:pt x="41" y="72"/>
                      <a:pt x="41" y="72"/>
                      <a:pt x="41" y="72"/>
                    </a:cubicBezTo>
                    <a:cubicBezTo>
                      <a:pt x="34" y="67"/>
                      <a:pt x="34" y="67"/>
                      <a:pt x="34" y="67"/>
                    </a:cubicBezTo>
                    <a:cubicBezTo>
                      <a:pt x="33" y="53"/>
                      <a:pt x="33" y="53"/>
                      <a:pt x="33" y="53"/>
                    </a:cubicBezTo>
                    <a:cubicBezTo>
                      <a:pt x="29" y="54"/>
                      <a:pt x="29" y="54"/>
                      <a:pt x="29" y="54"/>
                    </a:cubicBezTo>
                    <a:cubicBezTo>
                      <a:pt x="20" y="42"/>
                      <a:pt x="20" y="42"/>
                      <a:pt x="20" y="42"/>
                    </a:cubicBezTo>
                    <a:cubicBezTo>
                      <a:pt x="0" y="50"/>
                      <a:pt x="0" y="50"/>
                      <a:pt x="0" y="50"/>
                    </a:cubicBezTo>
                    <a:cubicBezTo>
                      <a:pt x="0" y="55"/>
                      <a:pt x="1" y="60"/>
                      <a:pt x="2" y="66"/>
                    </a:cubicBezTo>
                    <a:cubicBezTo>
                      <a:pt x="20" y="72"/>
                      <a:pt x="20" y="72"/>
                      <a:pt x="20" y="72"/>
                    </a:cubicBezTo>
                    <a:cubicBezTo>
                      <a:pt x="21" y="105"/>
                      <a:pt x="21" y="105"/>
                      <a:pt x="21" y="105"/>
                    </a:cubicBezTo>
                    <a:cubicBezTo>
                      <a:pt x="17" y="115"/>
                      <a:pt x="14" y="124"/>
                      <a:pt x="11" y="134"/>
                    </a:cubicBezTo>
                    <a:cubicBezTo>
                      <a:pt x="14" y="151"/>
                      <a:pt x="14" y="151"/>
                      <a:pt x="14" y="151"/>
                    </a:cubicBezTo>
                    <a:cubicBezTo>
                      <a:pt x="15" y="157"/>
                      <a:pt x="16" y="163"/>
                      <a:pt x="17" y="169"/>
                    </a:cubicBezTo>
                    <a:cubicBezTo>
                      <a:pt x="17" y="172"/>
                      <a:pt x="18" y="176"/>
                      <a:pt x="19" y="178"/>
                    </a:cubicBezTo>
                    <a:cubicBezTo>
                      <a:pt x="20" y="182"/>
                      <a:pt x="20" y="182"/>
                      <a:pt x="20" y="182"/>
                    </a:cubicBezTo>
                    <a:cubicBezTo>
                      <a:pt x="31" y="184"/>
                      <a:pt x="31" y="184"/>
                      <a:pt x="31" y="184"/>
                    </a:cubicBezTo>
                    <a:cubicBezTo>
                      <a:pt x="32" y="179"/>
                      <a:pt x="34" y="173"/>
                      <a:pt x="35" y="167"/>
                    </a:cubicBezTo>
                    <a:cubicBezTo>
                      <a:pt x="32" y="167"/>
                      <a:pt x="32" y="167"/>
                      <a:pt x="32" y="167"/>
                    </a:cubicBezTo>
                    <a:cubicBezTo>
                      <a:pt x="32" y="163"/>
                      <a:pt x="32" y="163"/>
                      <a:pt x="32" y="163"/>
                    </a:cubicBezTo>
                    <a:cubicBezTo>
                      <a:pt x="39" y="156"/>
                      <a:pt x="45" y="149"/>
                      <a:pt x="50" y="140"/>
                    </a:cubicBezTo>
                    <a:cubicBezTo>
                      <a:pt x="52" y="136"/>
                      <a:pt x="54" y="132"/>
                      <a:pt x="54" y="127"/>
                    </a:cubicBezTo>
                    <a:cubicBezTo>
                      <a:pt x="52" y="125"/>
                      <a:pt x="52" y="125"/>
                      <a:pt x="52" y="125"/>
                    </a:cubicBezTo>
                    <a:cubicBezTo>
                      <a:pt x="50" y="127"/>
                      <a:pt x="50" y="127"/>
                      <a:pt x="50" y="127"/>
                    </a:cubicBezTo>
                    <a:cubicBezTo>
                      <a:pt x="50" y="123"/>
                      <a:pt x="50" y="119"/>
                      <a:pt x="49" y="115"/>
                    </a:cubicBezTo>
                    <a:cubicBezTo>
                      <a:pt x="47" y="113"/>
                      <a:pt x="45" y="110"/>
                      <a:pt x="44" y="108"/>
                    </a:cubicBezTo>
                    <a:cubicBezTo>
                      <a:pt x="46" y="103"/>
                      <a:pt x="46" y="103"/>
                      <a:pt x="46" y="103"/>
                    </a:cubicBezTo>
                    <a:cubicBezTo>
                      <a:pt x="63" y="95"/>
                      <a:pt x="63" y="95"/>
                      <a:pt x="63" y="95"/>
                    </a:cubicBezTo>
                    <a:cubicBezTo>
                      <a:pt x="69" y="89"/>
                      <a:pt x="75" y="83"/>
                      <a:pt x="81" y="76"/>
                    </a:cubicBezTo>
                    <a:cubicBezTo>
                      <a:pt x="87" y="70"/>
                      <a:pt x="93" y="63"/>
                      <a:pt x="96" y="55"/>
                    </a:cubicBezTo>
                    <a:cubicBezTo>
                      <a:pt x="99" y="50"/>
                      <a:pt x="101" y="45"/>
                      <a:pt x="103" y="39"/>
                    </a:cubicBezTo>
                    <a:cubicBezTo>
                      <a:pt x="99" y="35"/>
                      <a:pt x="99" y="35"/>
                      <a:pt x="99" y="35"/>
                    </a:cubicBezTo>
                    <a:cubicBezTo>
                      <a:pt x="99" y="26"/>
                      <a:pt x="98" y="16"/>
                      <a:pt x="97" y="8"/>
                    </a:cubicBezTo>
                    <a:cubicBezTo>
                      <a:pt x="97" y="5"/>
                      <a:pt x="96" y="3"/>
                      <a:pt x="96" y="0"/>
                    </a:cubicBezTo>
                    <a:cubicBezTo>
                      <a:pt x="65" y="14"/>
                      <a:pt x="65" y="14"/>
                      <a:pt x="65" y="14"/>
                    </a:cubicBezTo>
                    <a:cubicBezTo>
                      <a:pt x="48" y="16"/>
                      <a:pt x="48" y="16"/>
                      <a:pt x="48" y="16"/>
                    </a:cubicBezTo>
                    <a:lnTo>
                      <a:pt x="49" y="1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 name="Freeform 30">
                <a:extLst>
                  <a:ext uri="{FF2B5EF4-FFF2-40B4-BE49-F238E27FC236}">
                    <a16:creationId xmlns:a16="http://schemas.microsoft.com/office/drawing/2014/main" id="{15D94D9B-E937-471E-BDB1-A9AF292B5FD3}"/>
                  </a:ext>
                </a:extLst>
              </p:cNvPr>
              <p:cNvSpPr>
                <a:spLocks/>
              </p:cNvSpPr>
              <p:nvPr/>
            </p:nvSpPr>
            <p:spPr bwMode="auto">
              <a:xfrm>
                <a:off x="3866743" y="3781150"/>
                <a:ext cx="322167" cy="402300"/>
              </a:xfrm>
              <a:custGeom>
                <a:avLst/>
                <a:gdLst>
                  <a:gd name="T0" fmla="*/ 82 w 117"/>
                  <a:gd name="T1" fmla="*/ 0 h 145"/>
                  <a:gd name="T2" fmla="*/ 82 w 117"/>
                  <a:gd name="T3" fmla="*/ 12 h 145"/>
                  <a:gd name="T4" fmla="*/ 60 w 117"/>
                  <a:gd name="T5" fmla="*/ 12 h 145"/>
                  <a:gd name="T6" fmla="*/ 60 w 117"/>
                  <a:gd name="T7" fmla="*/ 43 h 145"/>
                  <a:gd name="T8" fmla="*/ 49 w 117"/>
                  <a:gd name="T9" fmla="*/ 46 h 145"/>
                  <a:gd name="T10" fmla="*/ 43 w 117"/>
                  <a:gd name="T11" fmla="*/ 52 h 145"/>
                  <a:gd name="T12" fmla="*/ 45 w 117"/>
                  <a:gd name="T13" fmla="*/ 68 h 145"/>
                  <a:gd name="T14" fmla="*/ 2 w 117"/>
                  <a:gd name="T15" fmla="*/ 68 h 145"/>
                  <a:gd name="T16" fmla="*/ 0 w 117"/>
                  <a:gd name="T17" fmla="*/ 78 h 145"/>
                  <a:gd name="T18" fmla="*/ 3 w 117"/>
                  <a:gd name="T19" fmla="*/ 78 h 145"/>
                  <a:gd name="T20" fmla="*/ 4 w 117"/>
                  <a:gd name="T21" fmla="*/ 73 h 145"/>
                  <a:gd name="T22" fmla="*/ 7 w 117"/>
                  <a:gd name="T23" fmla="*/ 79 h 145"/>
                  <a:gd name="T24" fmla="*/ 10 w 117"/>
                  <a:gd name="T25" fmla="*/ 79 h 145"/>
                  <a:gd name="T26" fmla="*/ 10 w 117"/>
                  <a:gd name="T27" fmla="*/ 83 h 145"/>
                  <a:gd name="T28" fmla="*/ 11 w 117"/>
                  <a:gd name="T29" fmla="*/ 88 h 145"/>
                  <a:gd name="T30" fmla="*/ 8 w 117"/>
                  <a:gd name="T31" fmla="*/ 93 h 145"/>
                  <a:gd name="T32" fmla="*/ 9 w 117"/>
                  <a:gd name="T33" fmla="*/ 119 h 145"/>
                  <a:gd name="T34" fmla="*/ 7 w 117"/>
                  <a:gd name="T35" fmla="*/ 123 h 145"/>
                  <a:gd name="T36" fmla="*/ 8 w 117"/>
                  <a:gd name="T37" fmla="*/ 123 h 145"/>
                  <a:gd name="T38" fmla="*/ 17 w 117"/>
                  <a:gd name="T39" fmla="*/ 121 h 145"/>
                  <a:gd name="T40" fmla="*/ 32 w 117"/>
                  <a:gd name="T41" fmla="*/ 123 h 145"/>
                  <a:gd name="T42" fmla="*/ 34 w 117"/>
                  <a:gd name="T43" fmla="*/ 123 h 145"/>
                  <a:gd name="T44" fmla="*/ 55 w 117"/>
                  <a:gd name="T45" fmla="*/ 145 h 145"/>
                  <a:gd name="T46" fmla="*/ 60 w 117"/>
                  <a:gd name="T47" fmla="*/ 141 h 145"/>
                  <a:gd name="T48" fmla="*/ 60 w 117"/>
                  <a:gd name="T49" fmla="*/ 140 h 145"/>
                  <a:gd name="T50" fmla="*/ 61 w 117"/>
                  <a:gd name="T51" fmla="*/ 128 h 145"/>
                  <a:gd name="T52" fmla="*/ 64 w 117"/>
                  <a:gd name="T53" fmla="*/ 124 h 145"/>
                  <a:gd name="T54" fmla="*/ 68 w 117"/>
                  <a:gd name="T55" fmla="*/ 132 h 145"/>
                  <a:gd name="T56" fmla="*/ 73 w 117"/>
                  <a:gd name="T57" fmla="*/ 128 h 145"/>
                  <a:gd name="T58" fmla="*/ 102 w 117"/>
                  <a:gd name="T59" fmla="*/ 128 h 145"/>
                  <a:gd name="T60" fmla="*/ 105 w 117"/>
                  <a:gd name="T61" fmla="*/ 118 h 145"/>
                  <a:gd name="T62" fmla="*/ 103 w 117"/>
                  <a:gd name="T63" fmla="*/ 115 h 145"/>
                  <a:gd name="T64" fmla="*/ 103 w 117"/>
                  <a:gd name="T65" fmla="*/ 30 h 145"/>
                  <a:gd name="T66" fmla="*/ 117 w 117"/>
                  <a:gd name="T67" fmla="*/ 30 h 145"/>
                  <a:gd name="T68" fmla="*/ 114 w 117"/>
                  <a:gd name="T69" fmla="*/ 27 h 145"/>
                  <a:gd name="T70" fmla="*/ 82 w 117"/>
                  <a:gd name="T71"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7" h="145">
                    <a:moveTo>
                      <a:pt x="82" y="0"/>
                    </a:moveTo>
                    <a:cubicBezTo>
                      <a:pt x="82" y="12"/>
                      <a:pt x="82" y="12"/>
                      <a:pt x="82" y="12"/>
                    </a:cubicBezTo>
                    <a:cubicBezTo>
                      <a:pt x="60" y="12"/>
                      <a:pt x="60" y="12"/>
                      <a:pt x="60" y="12"/>
                    </a:cubicBezTo>
                    <a:cubicBezTo>
                      <a:pt x="60" y="43"/>
                      <a:pt x="60" y="43"/>
                      <a:pt x="60" y="43"/>
                    </a:cubicBezTo>
                    <a:cubicBezTo>
                      <a:pt x="49" y="46"/>
                      <a:pt x="49" y="46"/>
                      <a:pt x="49" y="46"/>
                    </a:cubicBezTo>
                    <a:cubicBezTo>
                      <a:pt x="43" y="52"/>
                      <a:pt x="43" y="52"/>
                      <a:pt x="43" y="52"/>
                    </a:cubicBezTo>
                    <a:cubicBezTo>
                      <a:pt x="45" y="68"/>
                      <a:pt x="45" y="68"/>
                      <a:pt x="45" y="68"/>
                    </a:cubicBezTo>
                    <a:cubicBezTo>
                      <a:pt x="2" y="68"/>
                      <a:pt x="2" y="68"/>
                      <a:pt x="2" y="68"/>
                    </a:cubicBezTo>
                    <a:cubicBezTo>
                      <a:pt x="0" y="78"/>
                      <a:pt x="0" y="78"/>
                      <a:pt x="0" y="78"/>
                    </a:cubicBezTo>
                    <a:cubicBezTo>
                      <a:pt x="3" y="78"/>
                      <a:pt x="3" y="78"/>
                      <a:pt x="3" y="78"/>
                    </a:cubicBezTo>
                    <a:cubicBezTo>
                      <a:pt x="4" y="73"/>
                      <a:pt x="4" y="73"/>
                      <a:pt x="4" y="73"/>
                    </a:cubicBezTo>
                    <a:cubicBezTo>
                      <a:pt x="7" y="79"/>
                      <a:pt x="7" y="79"/>
                      <a:pt x="7" y="79"/>
                    </a:cubicBezTo>
                    <a:cubicBezTo>
                      <a:pt x="10" y="79"/>
                      <a:pt x="10" y="79"/>
                      <a:pt x="10" y="79"/>
                    </a:cubicBezTo>
                    <a:cubicBezTo>
                      <a:pt x="10" y="83"/>
                      <a:pt x="10" y="83"/>
                      <a:pt x="10" y="83"/>
                    </a:cubicBezTo>
                    <a:cubicBezTo>
                      <a:pt x="11" y="88"/>
                      <a:pt x="11" y="88"/>
                      <a:pt x="11" y="88"/>
                    </a:cubicBezTo>
                    <a:cubicBezTo>
                      <a:pt x="8" y="93"/>
                      <a:pt x="8" y="93"/>
                      <a:pt x="8" y="93"/>
                    </a:cubicBezTo>
                    <a:cubicBezTo>
                      <a:pt x="15" y="98"/>
                      <a:pt x="16" y="106"/>
                      <a:pt x="9" y="119"/>
                    </a:cubicBezTo>
                    <a:cubicBezTo>
                      <a:pt x="7" y="123"/>
                      <a:pt x="7" y="123"/>
                      <a:pt x="7" y="123"/>
                    </a:cubicBezTo>
                    <a:cubicBezTo>
                      <a:pt x="8" y="123"/>
                      <a:pt x="8" y="123"/>
                      <a:pt x="8" y="123"/>
                    </a:cubicBezTo>
                    <a:cubicBezTo>
                      <a:pt x="17" y="121"/>
                      <a:pt x="17" y="121"/>
                      <a:pt x="17" y="121"/>
                    </a:cubicBezTo>
                    <a:cubicBezTo>
                      <a:pt x="32" y="123"/>
                      <a:pt x="32" y="123"/>
                      <a:pt x="32" y="123"/>
                    </a:cubicBezTo>
                    <a:cubicBezTo>
                      <a:pt x="34" y="123"/>
                      <a:pt x="34" y="123"/>
                      <a:pt x="34" y="123"/>
                    </a:cubicBezTo>
                    <a:cubicBezTo>
                      <a:pt x="55" y="145"/>
                      <a:pt x="55" y="145"/>
                      <a:pt x="55" y="145"/>
                    </a:cubicBezTo>
                    <a:cubicBezTo>
                      <a:pt x="60" y="141"/>
                      <a:pt x="60" y="141"/>
                      <a:pt x="60" y="141"/>
                    </a:cubicBezTo>
                    <a:cubicBezTo>
                      <a:pt x="60" y="140"/>
                      <a:pt x="60" y="140"/>
                      <a:pt x="60" y="140"/>
                    </a:cubicBezTo>
                    <a:cubicBezTo>
                      <a:pt x="61" y="128"/>
                      <a:pt x="61" y="128"/>
                      <a:pt x="61" y="128"/>
                    </a:cubicBezTo>
                    <a:cubicBezTo>
                      <a:pt x="64" y="124"/>
                      <a:pt x="64" y="124"/>
                      <a:pt x="64" y="124"/>
                    </a:cubicBezTo>
                    <a:cubicBezTo>
                      <a:pt x="68" y="132"/>
                      <a:pt x="68" y="132"/>
                      <a:pt x="68" y="132"/>
                    </a:cubicBezTo>
                    <a:cubicBezTo>
                      <a:pt x="73" y="128"/>
                      <a:pt x="73" y="128"/>
                      <a:pt x="73" y="128"/>
                    </a:cubicBezTo>
                    <a:cubicBezTo>
                      <a:pt x="102" y="128"/>
                      <a:pt x="102" y="128"/>
                      <a:pt x="102" y="128"/>
                    </a:cubicBezTo>
                    <a:cubicBezTo>
                      <a:pt x="105" y="118"/>
                      <a:pt x="105" y="118"/>
                      <a:pt x="105" y="118"/>
                    </a:cubicBezTo>
                    <a:cubicBezTo>
                      <a:pt x="103" y="115"/>
                      <a:pt x="103" y="115"/>
                      <a:pt x="103" y="115"/>
                    </a:cubicBezTo>
                    <a:cubicBezTo>
                      <a:pt x="103" y="30"/>
                      <a:pt x="103" y="30"/>
                      <a:pt x="103" y="30"/>
                    </a:cubicBezTo>
                    <a:cubicBezTo>
                      <a:pt x="117" y="30"/>
                      <a:pt x="117" y="30"/>
                      <a:pt x="117" y="30"/>
                    </a:cubicBezTo>
                    <a:cubicBezTo>
                      <a:pt x="114" y="27"/>
                      <a:pt x="114" y="27"/>
                      <a:pt x="114" y="27"/>
                    </a:cubicBezTo>
                    <a:lnTo>
                      <a:pt x="82"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 name="Freeform 31">
                <a:extLst>
                  <a:ext uri="{FF2B5EF4-FFF2-40B4-BE49-F238E27FC236}">
                    <a16:creationId xmlns:a16="http://schemas.microsoft.com/office/drawing/2014/main" id="{3BAB453C-865B-4C8E-BC21-4034C09544A9}"/>
                  </a:ext>
                </a:extLst>
              </p:cNvPr>
              <p:cNvSpPr>
                <a:spLocks/>
              </p:cNvSpPr>
              <p:nvPr/>
            </p:nvSpPr>
            <p:spPr bwMode="auto">
              <a:xfrm>
                <a:off x="4018830" y="3864554"/>
                <a:ext cx="395760" cy="426831"/>
              </a:xfrm>
              <a:custGeom>
                <a:avLst/>
                <a:gdLst>
                  <a:gd name="T0" fmla="*/ 62 w 143"/>
                  <a:gd name="T1" fmla="*/ 0 h 154"/>
                  <a:gd name="T2" fmla="*/ 48 w 143"/>
                  <a:gd name="T3" fmla="*/ 0 h 154"/>
                  <a:gd name="T4" fmla="*/ 48 w 143"/>
                  <a:gd name="T5" fmla="*/ 85 h 154"/>
                  <a:gd name="T6" fmla="*/ 50 w 143"/>
                  <a:gd name="T7" fmla="*/ 88 h 154"/>
                  <a:gd name="T8" fmla="*/ 47 w 143"/>
                  <a:gd name="T9" fmla="*/ 98 h 154"/>
                  <a:gd name="T10" fmla="*/ 18 w 143"/>
                  <a:gd name="T11" fmla="*/ 98 h 154"/>
                  <a:gd name="T12" fmla="*/ 13 w 143"/>
                  <a:gd name="T13" fmla="*/ 102 h 154"/>
                  <a:gd name="T14" fmla="*/ 9 w 143"/>
                  <a:gd name="T15" fmla="*/ 94 h 154"/>
                  <a:gd name="T16" fmla="*/ 7 w 143"/>
                  <a:gd name="T17" fmla="*/ 99 h 154"/>
                  <a:gd name="T18" fmla="*/ 5 w 143"/>
                  <a:gd name="T19" fmla="*/ 110 h 154"/>
                  <a:gd name="T20" fmla="*/ 5 w 143"/>
                  <a:gd name="T21" fmla="*/ 111 h 154"/>
                  <a:gd name="T22" fmla="*/ 0 w 143"/>
                  <a:gd name="T23" fmla="*/ 115 h 154"/>
                  <a:gd name="T24" fmla="*/ 0 w 143"/>
                  <a:gd name="T25" fmla="*/ 124 h 154"/>
                  <a:gd name="T26" fmla="*/ 4 w 143"/>
                  <a:gd name="T27" fmla="*/ 126 h 154"/>
                  <a:gd name="T28" fmla="*/ 5 w 143"/>
                  <a:gd name="T29" fmla="*/ 136 h 154"/>
                  <a:gd name="T30" fmla="*/ 5 w 143"/>
                  <a:gd name="T31" fmla="*/ 139 h 154"/>
                  <a:gd name="T32" fmla="*/ 11 w 143"/>
                  <a:gd name="T33" fmla="*/ 141 h 154"/>
                  <a:gd name="T34" fmla="*/ 19 w 143"/>
                  <a:gd name="T35" fmla="*/ 135 h 154"/>
                  <a:gd name="T36" fmla="*/ 25 w 143"/>
                  <a:gd name="T37" fmla="*/ 142 h 154"/>
                  <a:gd name="T38" fmla="*/ 23 w 143"/>
                  <a:gd name="T39" fmla="*/ 150 h 154"/>
                  <a:gd name="T40" fmla="*/ 30 w 143"/>
                  <a:gd name="T41" fmla="*/ 154 h 154"/>
                  <a:gd name="T42" fmla="*/ 48 w 143"/>
                  <a:gd name="T43" fmla="*/ 152 h 154"/>
                  <a:gd name="T44" fmla="*/ 51 w 143"/>
                  <a:gd name="T45" fmla="*/ 144 h 154"/>
                  <a:gd name="T46" fmla="*/ 65 w 143"/>
                  <a:gd name="T47" fmla="*/ 122 h 154"/>
                  <a:gd name="T48" fmla="*/ 69 w 143"/>
                  <a:gd name="T49" fmla="*/ 126 h 154"/>
                  <a:gd name="T50" fmla="*/ 97 w 143"/>
                  <a:gd name="T51" fmla="*/ 104 h 154"/>
                  <a:gd name="T52" fmla="*/ 100 w 143"/>
                  <a:gd name="T53" fmla="*/ 104 h 154"/>
                  <a:gd name="T54" fmla="*/ 107 w 143"/>
                  <a:gd name="T55" fmla="*/ 106 h 154"/>
                  <a:gd name="T56" fmla="*/ 110 w 143"/>
                  <a:gd name="T57" fmla="*/ 106 h 154"/>
                  <a:gd name="T58" fmla="*/ 126 w 143"/>
                  <a:gd name="T59" fmla="*/ 103 h 154"/>
                  <a:gd name="T60" fmla="*/ 135 w 143"/>
                  <a:gd name="T61" fmla="*/ 101 h 154"/>
                  <a:gd name="T62" fmla="*/ 136 w 143"/>
                  <a:gd name="T63" fmla="*/ 101 h 154"/>
                  <a:gd name="T64" fmla="*/ 143 w 143"/>
                  <a:gd name="T65" fmla="*/ 89 h 154"/>
                  <a:gd name="T66" fmla="*/ 142 w 143"/>
                  <a:gd name="T67" fmla="*/ 61 h 154"/>
                  <a:gd name="T68" fmla="*/ 135 w 143"/>
                  <a:gd name="T69" fmla="*/ 62 h 154"/>
                  <a:gd name="T70" fmla="*/ 134 w 143"/>
                  <a:gd name="T71" fmla="*/ 59 h 154"/>
                  <a:gd name="T72" fmla="*/ 135 w 143"/>
                  <a:gd name="T73" fmla="*/ 52 h 154"/>
                  <a:gd name="T74" fmla="*/ 129 w 143"/>
                  <a:gd name="T75" fmla="*/ 52 h 154"/>
                  <a:gd name="T76" fmla="*/ 66 w 143"/>
                  <a:gd name="T77" fmla="*/ 2 h 154"/>
                  <a:gd name="T78" fmla="*/ 62 w 143"/>
                  <a:gd name="T7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3" h="154">
                    <a:moveTo>
                      <a:pt x="62" y="0"/>
                    </a:moveTo>
                    <a:cubicBezTo>
                      <a:pt x="48" y="0"/>
                      <a:pt x="48" y="0"/>
                      <a:pt x="48" y="0"/>
                    </a:cubicBezTo>
                    <a:cubicBezTo>
                      <a:pt x="48" y="85"/>
                      <a:pt x="48" y="85"/>
                      <a:pt x="48" y="85"/>
                    </a:cubicBezTo>
                    <a:cubicBezTo>
                      <a:pt x="50" y="88"/>
                      <a:pt x="50" y="88"/>
                      <a:pt x="50" y="88"/>
                    </a:cubicBezTo>
                    <a:cubicBezTo>
                      <a:pt x="47" y="98"/>
                      <a:pt x="47" y="98"/>
                      <a:pt x="47" y="98"/>
                    </a:cubicBezTo>
                    <a:cubicBezTo>
                      <a:pt x="18" y="98"/>
                      <a:pt x="18" y="98"/>
                      <a:pt x="18" y="98"/>
                    </a:cubicBezTo>
                    <a:cubicBezTo>
                      <a:pt x="13" y="102"/>
                      <a:pt x="13" y="102"/>
                      <a:pt x="13" y="102"/>
                    </a:cubicBezTo>
                    <a:cubicBezTo>
                      <a:pt x="9" y="94"/>
                      <a:pt x="9" y="94"/>
                      <a:pt x="9" y="94"/>
                    </a:cubicBezTo>
                    <a:cubicBezTo>
                      <a:pt x="8" y="96"/>
                      <a:pt x="7" y="97"/>
                      <a:pt x="7" y="99"/>
                    </a:cubicBezTo>
                    <a:cubicBezTo>
                      <a:pt x="6" y="102"/>
                      <a:pt x="5" y="106"/>
                      <a:pt x="5" y="110"/>
                    </a:cubicBezTo>
                    <a:cubicBezTo>
                      <a:pt x="5" y="111"/>
                      <a:pt x="5" y="111"/>
                      <a:pt x="5" y="111"/>
                    </a:cubicBezTo>
                    <a:cubicBezTo>
                      <a:pt x="0" y="115"/>
                      <a:pt x="0" y="115"/>
                      <a:pt x="0" y="115"/>
                    </a:cubicBezTo>
                    <a:cubicBezTo>
                      <a:pt x="0" y="124"/>
                      <a:pt x="0" y="124"/>
                      <a:pt x="0" y="124"/>
                    </a:cubicBezTo>
                    <a:cubicBezTo>
                      <a:pt x="4" y="126"/>
                      <a:pt x="4" y="126"/>
                      <a:pt x="4" y="126"/>
                    </a:cubicBezTo>
                    <a:cubicBezTo>
                      <a:pt x="5" y="136"/>
                      <a:pt x="5" y="136"/>
                      <a:pt x="5" y="136"/>
                    </a:cubicBezTo>
                    <a:cubicBezTo>
                      <a:pt x="5" y="139"/>
                      <a:pt x="5" y="139"/>
                      <a:pt x="5" y="139"/>
                    </a:cubicBezTo>
                    <a:cubicBezTo>
                      <a:pt x="11" y="141"/>
                      <a:pt x="11" y="141"/>
                      <a:pt x="11" y="141"/>
                    </a:cubicBezTo>
                    <a:cubicBezTo>
                      <a:pt x="19" y="135"/>
                      <a:pt x="19" y="135"/>
                      <a:pt x="19" y="135"/>
                    </a:cubicBezTo>
                    <a:cubicBezTo>
                      <a:pt x="25" y="142"/>
                      <a:pt x="25" y="142"/>
                      <a:pt x="25" y="142"/>
                    </a:cubicBezTo>
                    <a:cubicBezTo>
                      <a:pt x="23" y="150"/>
                      <a:pt x="23" y="150"/>
                      <a:pt x="23" y="150"/>
                    </a:cubicBezTo>
                    <a:cubicBezTo>
                      <a:pt x="30" y="154"/>
                      <a:pt x="30" y="154"/>
                      <a:pt x="30" y="154"/>
                    </a:cubicBezTo>
                    <a:cubicBezTo>
                      <a:pt x="48" y="152"/>
                      <a:pt x="48" y="152"/>
                      <a:pt x="48" y="152"/>
                    </a:cubicBezTo>
                    <a:cubicBezTo>
                      <a:pt x="48" y="149"/>
                      <a:pt x="49" y="146"/>
                      <a:pt x="51" y="144"/>
                    </a:cubicBezTo>
                    <a:cubicBezTo>
                      <a:pt x="55" y="136"/>
                      <a:pt x="59" y="129"/>
                      <a:pt x="65" y="122"/>
                    </a:cubicBezTo>
                    <a:cubicBezTo>
                      <a:pt x="69" y="126"/>
                      <a:pt x="69" y="126"/>
                      <a:pt x="69" y="126"/>
                    </a:cubicBezTo>
                    <a:cubicBezTo>
                      <a:pt x="97" y="104"/>
                      <a:pt x="97" y="104"/>
                      <a:pt x="97" y="104"/>
                    </a:cubicBezTo>
                    <a:cubicBezTo>
                      <a:pt x="100" y="104"/>
                      <a:pt x="100" y="104"/>
                      <a:pt x="100" y="104"/>
                    </a:cubicBezTo>
                    <a:cubicBezTo>
                      <a:pt x="102" y="105"/>
                      <a:pt x="105" y="105"/>
                      <a:pt x="107" y="106"/>
                    </a:cubicBezTo>
                    <a:cubicBezTo>
                      <a:pt x="110" y="106"/>
                      <a:pt x="110" y="106"/>
                      <a:pt x="110" y="106"/>
                    </a:cubicBezTo>
                    <a:cubicBezTo>
                      <a:pt x="115" y="104"/>
                      <a:pt x="121" y="104"/>
                      <a:pt x="126" y="103"/>
                    </a:cubicBezTo>
                    <a:cubicBezTo>
                      <a:pt x="129" y="102"/>
                      <a:pt x="132" y="101"/>
                      <a:pt x="135" y="101"/>
                    </a:cubicBezTo>
                    <a:cubicBezTo>
                      <a:pt x="136" y="101"/>
                      <a:pt x="136" y="101"/>
                      <a:pt x="136" y="101"/>
                    </a:cubicBezTo>
                    <a:cubicBezTo>
                      <a:pt x="143" y="89"/>
                      <a:pt x="143" y="89"/>
                      <a:pt x="143" y="89"/>
                    </a:cubicBezTo>
                    <a:cubicBezTo>
                      <a:pt x="142" y="61"/>
                      <a:pt x="142" y="61"/>
                      <a:pt x="142" y="61"/>
                    </a:cubicBezTo>
                    <a:cubicBezTo>
                      <a:pt x="135" y="62"/>
                      <a:pt x="135" y="62"/>
                      <a:pt x="135" y="62"/>
                    </a:cubicBezTo>
                    <a:cubicBezTo>
                      <a:pt x="134" y="59"/>
                      <a:pt x="134" y="59"/>
                      <a:pt x="134" y="59"/>
                    </a:cubicBezTo>
                    <a:cubicBezTo>
                      <a:pt x="135" y="52"/>
                      <a:pt x="135" y="52"/>
                      <a:pt x="135" y="52"/>
                    </a:cubicBezTo>
                    <a:cubicBezTo>
                      <a:pt x="129" y="52"/>
                      <a:pt x="129" y="52"/>
                      <a:pt x="129" y="52"/>
                    </a:cubicBezTo>
                    <a:cubicBezTo>
                      <a:pt x="66" y="2"/>
                      <a:pt x="66" y="2"/>
                      <a:pt x="66" y="2"/>
                    </a:cubicBezTo>
                    <a:lnTo>
                      <a:pt x="62"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 name="Freeform 32">
                <a:extLst>
                  <a:ext uri="{FF2B5EF4-FFF2-40B4-BE49-F238E27FC236}">
                    <a16:creationId xmlns:a16="http://schemas.microsoft.com/office/drawing/2014/main" id="{602F6467-5F08-447E-B26D-F18EAADFF19B}"/>
                  </a:ext>
                </a:extLst>
              </p:cNvPr>
              <p:cNvSpPr>
                <a:spLocks/>
              </p:cNvSpPr>
              <p:nvPr/>
            </p:nvSpPr>
            <p:spPr bwMode="auto">
              <a:xfrm>
                <a:off x="5080185" y="4899740"/>
                <a:ext cx="71956" cy="215868"/>
              </a:xfrm>
              <a:custGeom>
                <a:avLst/>
                <a:gdLst>
                  <a:gd name="T0" fmla="*/ 14 w 26"/>
                  <a:gd name="T1" fmla="*/ 8 h 78"/>
                  <a:gd name="T2" fmla="*/ 15 w 26"/>
                  <a:gd name="T3" fmla="*/ 3 h 78"/>
                  <a:gd name="T4" fmla="*/ 14 w 26"/>
                  <a:gd name="T5" fmla="*/ 2 h 78"/>
                  <a:gd name="T6" fmla="*/ 14 w 26"/>
                  <a:gd name="T7" fmla="*/ 2 h 78"/>
                  <a:gd name="T8" fmla="*/ 8 w 26"/>
                  <a:gd name="T9" fmla="*/ 0 h 78"/>
                  <a:gd name="T10" fmla="*/ 0 w 26"/>
                  <a:gd name="T11" fmla="*/ 38 h 78"/>
                  <a:gd name="T12" fmla="*/ 2 w 26"/>
                  <a:gd name="T13" fmla="*/ 48 h 78"/>
                  <a:gd name="T14" fmla="*/ 11 w 26"/>
                  <a:gd name="T15" fmla="*/ 60 h 78"/>
                  <a:gd name="T16" fmla="*/ 15 w 26"/>
                  <a:gd name="T17" fmla="*/ 59 h 78"/>
                  <a:gd name="T18" fmla="*/ 16 w 26"/>
                  <a:gd name="T19" fmla="*/ 73 h 78"/>
                  <a:gd name="T20" fmla="*/ 23 w 26"/>
                  <a:gd name="T21" fmla="*/ 78 h 78"/>
                  <a:gd name="T22" fmla="*/ 26 w 26"/>
                  <a:gd name="T23" fmla="*/ 50 h 78"/>
                  <a:gd name="T24" fmla="*/ 23 w 26"/>
                  <a:gd name="T25" fmla="*/ 48 h 78"/>
                  <a:gd name="T26" fmla="*/ 23 w 26"/>
                  <a:gd name="T27" fmla="*/ 45 h 78"/>
                  <a:gd name="T28" fmla="*/ 17 w 26"/>
                  <a:gd name="T29" fmla="*/ 34 h 78"/>
                  <a:gd name="T30" fmla="*/ 21 w 26"/>
                  <a:gd name="T31" fmla="*/ 29 h 78"/>
                  <a:gd name="T32" fmla="*/ 14 w 26"/>
                  <a:gd name="T33" fmla="*/ 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78">
                    <a:moveTo>
                      <a:pt x="14" y="8"/>
                    </a:moveTo>
                    <a:cubicBezTo>
                      <a:pt x="15" y="3"/>
                      <a:pt x="15" y="3"/>
                      <a:pt x="15" y="3"/>
                    </a:cubicBezTo>
                    <a:cubicBezTo>
                      <a:pt x="15" y="2"/>
                      <a:pt x="14" y="2"/>
                      <a:pt x="14" y="2"/>
                    </a:cubicBezTo>
                    <a:cubicBezTo>
                      <a:pt x="14" y="2"/>
                      <a:pt x="14" y="2"/>
                      <a:pt x="14" y="2"/>
                    </a:cubicBezTo>
                    <a:cubicBezTo>
                      <a:pt x="8" y="0"/>
                      <a:pt x="8" y="0"/>
                      <a:pt x="8" y="0"/>
                    </a:cubicBezTo>
                    <a:cubicBezTo>
                      <a:pt x="0" y="38"/>
                      <a:pt x="0" y="38"/>
                      <a:pt x="0" y="38"/>
                    </a:cubicBezTo>
                    <a:cubicBezTo>
                      <a:pt x="2" y="48"/>
                      <a:pt x="2" y="48"/>
                      <a:pt x="2" y="48"/>
                    </a:cubicBezTo>
                    <a:cubicBezTo>
                      <a:pt x="11" y="60"/>
                      <a:pt x="11" y="60"/>
                      <a:pt x="11" y="60"/>
                    </a:cubicBezTo>
                    <a:cubicBezTo>
                      <a:pt x="15" y="59"/>
                      <a:pt x="15" y="59"/>
                      <a:pt x="15" y="59"/>
                    </a:cubicBezTo>
                    <a:cubicBezTo>
                      <a:pt x="16" y="73"/>
                      <a:pt x="16" y="73"/>
                      <a:pt x="16" y="73"/>
                    </a:cubicBezTo>
                    <a:cubicBezTo>
                      <a:pt x="23" y="78"/>
                      <a:pt x="23" y="78"/>
                      <a:pt x="23" y="78"/>
                    </a:cubicBezTo>
                    <a:cubicBezTo>
                      <a:pt x="26" y="50"/>
                      <a:pt x="26" y="50"/>
                      <a:pt x="26" y="50"/>
                    </a:cubicBezTo>
                    <a:cubicBezTo>
                      <a:pt x="23" y="48"/>
                      <a:pt x="23" y="48"/>
                      <a:pt x="23" y="48"/>
                    </a:cubicBezTo>
                    <a:cubicBezTo>
                      <a:pt x="23" y="45"/>
                      <a:pt x="23" y="45"/>
                      <a:pt x="23" y="45"/>
                    </a:cubicBezTo>
                    <a:cubicBezTo>
                      <a:pt x="17" y="34"/>
                      <a:pt x="17" y="34"/>
                      <a:pt x="17" y="34"/>
                    </a:cubicBezTo>
                    <a:cubicBezTo>
                      <a:pt x="21" y="29"/>
                      <a:pt x="21" y="29"/>
                      <a:pt x="21" y="29"/>
                    </a:cubicBezTo>
                    <a:cubicBezTo>
                      <a:pt x="19" y="22"/>
                      <a:pt x="17" y="15"/>
                      <a:pt x="14" y="8"/>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3" name="Freeform 33">
                <a:extLst>
                  <a:ext uri="{FF2B5EF4-FFF2-40B4-BE49-F238E27FC236}">
                    <a16:creationId xmlns:a16="http://schemas.microsoft.com/office/drawing/2014/main" id="{22311EC4-7813-440A-8178-BF26B4DFB237}"/>
                  </a:ext>
                </a:extLst>
              </p:cNvPr>
              <p:cNvSpPr>
                <a:spLocks/>
              </p:cNvSpPr>
              <p:nvPr/>
            </p:nvSpPr>
            <p:spPr bwMode="auto">
              <a:xfrm>
                <a:off x="5080185" y="4899740"/>
                <a:ext cx="71956" cy="215868"/>
              </a:xfrm>
              <a:custGeom>
                <a:avLst/>
                <a:gdLst>
                  <a:gd name="T0" fmla="*/ 14 w 26"/>
                  <a:gd name="T1" fmla="*/ 8 h 78"/>
                  <a:gd name="T2" fmla="*/ 15 w 26"/>
                  <a:gd name="T3" fmla="*/ 3 h 78"/>
                  <a:gd name="T4" fmla="*/ 14 w 26"/>
                  <a:gd name="T5" fmla="*/ 2 h 78"/>
                  <a:gd name="T6" fmla="*/ 14 w 26"/>
                  <a:gd name="T7" fmla="*/ 2 h 78"/>
                  <a:gd name="T8" fmla="*/ 8 w 26"/>
                  <a:gd name="T9" fmla="*/ 0 h 78"/>
                  <a:gd name="T10" fmla="*/ 0 w 26"/>
                  <a:gd name="T11" fmla="*/ 38 h 78"/>
                  <a:gd name="T12" fmla="*/ 2 w 26"/>
                  <a:gd name="T13" fmla="*/ 48 h 78"/>
                  <a:gd name="T14" fmla="*/ 11 w 26"/>
                  <a:gd name="T15" fmla="*/ 60 h 78"/>
                  <a:gd name="T16" fmla="*/ 15 w 26"/>
                  <a:gd name="T17" fmla="*/ 59 h 78"/>
                  <a:gd name="T18" fmla="*/ 16 w 26"/>
                  <a:gd name="T19" fmla="*/ 73 h 78"/>
                  <a:gd name="T20" fmla="*/ 23 w 26"/>
                  <a:gd name="T21" fmla="*/ 78 h 78"/>
                  <a:gd name="T22" fmla="*/ 26 w 26"/>
                  <a:gd name="T23" fmla="*/ 50 h 78"/>
                  <a:gd name="T24" fmla="*/ 23 w 26"/>
                  <a:gd name="T25" fmla="*/ 48 h 78"/>
                  <a:gd name="T26" fmla="*/ 23 w 26"/>
                  <a:gd name="T27" fmla="*/ 45 h 78"/>
                  <a:gd name="T28" fmla="*/ 17 w 26"/>
                  <a:gd name="T29" fmla="*/ 34 h 78"/>
                  <a:gd name="T30" fmla="*/ 21 w 26"/>
                  <a:gd name="T31" fmla="*/ 29 h 78"/>
                  <a:gd name="T32" fmla="*/ 14 w 26"/>
                  <a:gd name="T33" fmla="*/ 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78">
                    <a:moveTo>
                      <a:pt x="14" y="8"/>
                    </a:moveTo>
                    <a:cubicBezTo>
                      <a:pt x="15" y="3"/>
                      <a:pt x="15" y="3"/>
                      <a:pt x="15" y="3"/>
                    </a:cubicBezTo>
                    <a:cubicBezTo>
                      <a:pt x="15" y="2"/>
                      <a:pt x="14" y="2"/>
                      <a:pt x="14" y="2"/>
                    </a:cubicBezTo>
                    <a:cubicBezTo>
                      <a:pt x="14" y="2"/>
                      <a:pt x="14" y="2"/>
                      <a:pt x="14" y="2"/>
                    </a:cubicBezTo>
                    <a:cubicBezTo>
                      <a:pt x="8" y="0"/>
                      <a:pt x="8" y="0"/>
                      <a:pt x="8" y="0"/>
                    </a:cubicBezTo>
                    <a:cubicBezTo>
                      <a:pt x="0" y="38"/>
                      <a:pt x="0" y="38"/>
                      <a:pt x="0" y="38"/>
                    </a:cubicBezTo>
                    <a:cubicBezTo>
                      <a:pt x="2" y="48"/>
                      <a:pt x="2" y="48"/>
                      <a:pt x="2" y="48"/>
                    </a:cubicBezTo>
                    <a:cubicBezTo>
                      <a:pt x="11" y="60"/>
                      <a:pt x="11" y="60"/>
                      <a:pt x="11" y="60"/>
                    </a:cubicBezTo>
                    <a:cubicBezTo>
                      <a:pt x="15" y="59"/>
                      <a:pt x="15" y="59"/>
                      <a:pt x="15" y="59"/>
                    </a:cubicBezTo>
                    <a:cubicBezTo>
                      <a:pt x="16" y="73"/>
                      <a:pt x="16" y="73"/>
                      <a:pt x="16" y="73"/>
                    </a:cubicBezTo>
                    <a:cubicBezTo>
                      <a:pt x="23" y="78"/>
                      <a:pt x="23" y="78"/>
                      <a:pt x="23" y="78"/>
                    </a:cubicBezTo>
                    <a:cubicBezTo>
                      <a:pt x="26" y="50"/>
                      <a:pt x="26" y="50"/>
                      <a:pt x="26" y="50"/>
                    </a:cubicBezTo>
                    <a:cubicBezTo>
                      <a:pt x="23" y="48"/>
                      <a:pt x="23" y="48"/>
                      <a:pt x="23" y="48"/>
                    </a:cubicBezTo>
                    <a:cubicBezTo>
                      <a:pt x="23" y="45"/>
                      <a:pt x="23" y="45"/>
                      <a:pt x="23" y="45"/>
                    </a:cubicBezTo>
                    <a:cubicBezTo>
                      <a:pt x="17" y="34"/>
                      <a:pt x="17" y="34"/>
                      <a:pt x="17" y="34"/>
                    </a:cubicBezTo>
                    <a:cubicBezTo>
                      <a:pt x="21" y="29"/>
                      <a:pt x="21" y="29"/>
                      <a:pt x="21" y="29"/>
                    </a:cubicBezTo>
                    <a:cubicBezTo>
                      <a:pt x="19" y="22"/>
                      <a:pt x="17" y="15"/>
                      <a:pt x="14" y="8"/>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4" name="Freeform 34">
                <a:extLst>
                  <a:ext uri="{FF2B5EF4-FFF2-40B4-BE49-F238E27FC236}">
                    <a16:creationId xmlns:a16="http://schemas.microsoft.com/office/drawing/2014/main" id="{79D2311D-3A18-46EE-9C22-A666148E53E5}"/>
                  </a:ext>
                </a:extLst>
              </p:cNvPr>
              <p:cNvSpPr>
                <a:spLocks/>
              </p:cNvSpPr>
              <p:nvPr/>
            </p:nvSpPr>
            <p:spPr bwMode="auto">
              <a:xfrm>
                <a:off x="5356561" y="4968426"/>
                <a:ext cx="191338" cy="408843"/>
              </a:xfrm>
              <a:custGeom>
                <a:avLst/>
                <a:gdLst>
                  <a:gd name="T0" fmla="*/ 64 w 69"/>
                  <a:gd name="T1" fmla="*/ 47 h 148"/>
                  <a:gd name="T2" fmla="*/ 69 w 69"/>
                  <a:gd name="T3" fmla="*/ 41 h 148"/>
                  <a:gd name="T4" fmla="*/ 67 w 69"/>
                  <a:gd name="T5" fmla="*/ 26 h 148"/>
                  <a:gd name="T6" fmla="*/ 61 w 69"/>
                  <a:gd name="T7" fmla="*/ 8 h 148"/>
                  <a:gd name="T8" fmla="*/ 57 w 69"/>
                  <a:gd name="T9" fmla="*/ 9 h 148"/>
                  <a:gd name="T10" fmla="*/ 56 w 69"/>
                  <a:gd name="T11" fmla="*/ 6 h 148"/>
                  <a:gd name="T12" fmla="*/ 59 w 69"/>
                  <a:gd name="T13" fmla="*/ 3 h 148"/>
                  <a:gd name="T14" fmla="*/ 57 w 69"/>
                  <a:gd name="T15" fmla="*/ 0 h 148"/>
                  <a:gd name="T16" fmla="*/ 49 w 69"/>
                  <a:gd name="T17" fmla="*/ 9 h 148"/>
                  <a:gd name="T18" fmla="*/ 49 w 69"/>
                  <a:gd name="T19" fmla="*/ 16 h 148"/>
                  <a:gd name="T20" fmla="*/ 45 w 69"/>
                  <a:gd name="T21" fmla="*/ 20 h 148"/>
                  <a:gd name="T22" fmla="*/ 42 w 69"/>
                  <a:gd name="T23" fmla="*/ 17 h 148"/>
                  <a:gd name="T24" fmla="*/ 40 w 69"/>
                  <a:gd name="T25" fmla="*/ 19 h 148"/>
                  <a:gd name="T26" fmla="*/ 19 w 69"/>
                  <a:gd name="T27" fmla="*/ 49 h 148"/>
                  <a:gd name="T28" fmla="*/ 10 w 69"/>
                  <a:gd name="T29" fmla="*/ 51 h 148"/>
                  <a:gd name="T30" fmla="*/ 12 w 69"/>
                  <a:gd name="T31" fmla="*/ 59 h 148"/>
                  <a:gd name="T32" fmla="*/ 7 w 69"/>
                  <a:gd name="T33" fmla="*/ 68 h 148"/>
                  <a:gd name="T34" fmla="*/ 11 w 69"/>
                  <a:gd name="T35" fmla="*/ 90 h 148"/>
                  <a:gd name="T36" fmla="*/ 7 w 69"/>
                  <a:gd name="T37" fmla="*/ 99 h 148"/>
                  <a:gd name="T38" fmla="*/ 1 w 69"/>
                  <a:gd name="T39" fmla="*/ 108 h 148"/>
                  <a:gd name="T40" fmla="*/ 0 w 69"/>
                  <a:gd name="T41" fmla="*/ 120 h 148"/>
                  <a:gd name="T42" fmla="*/ 3 w 69"/>
                  <a:gd name="T43" fmla="*/ 125 h 148"/>
                  <a:gd name="T44" fmla="*/ 4 w 69"/>
                  <a:gd name="T45" fmla="*/ 133 h 148"/>
                  <a:gd name="T46" fmla="*/ 12 w 69"/>
                  <a:gd name="T47" fmla="*/ 147 h 148"/>
                  <a:gd name="T48" fmla="*/ 19 w 69"/>
                  <a:gd name="T49" fmla="*/ 148 h 148"/>
                  <a:gd name="T50" fmla="*/ 24 w 69"/>
                  <a:gd name="T51" fmla="*/ 144 h 148"/>
                  <a:gd name="T52" fmla="*/ 33 w 69"/>
                  <a:gd name="T53" fmla="*/ 143 h 148"/>
                  <a:gd name="T54" fmla="*/ 38 w 69"/>
                  <a:gd name="T55" fmla="*/ 136 h 148"/>
                  <a:gd name="T56" fmla="*/ 44 w 69"/>
                  <a:gd name="T57" fmla="*/ 119 h 148"/>
                  <a:gd name="T58" fmla="*/ 51 w 69"/>
                  <a:gd name="T59" fmla="*/ 87 h 148"/>
                  <a:gd name="T60" fmla="*/ 59 w 69"/>
                  <a:gd name="T61" fmla="*/ 64 h 148"/>
                  <a:gd name="T62" fmla="*/ 59 w 69"/>
                  <a:gd name="T63" fmla="*/ 58 h 148"/>
                  <a:gd name="T64" fmla="*/ 62 w 69"/>
                  <a:gd name="T65" fmla="*/ 52 h 148"/>
                  <a:gd name="T66" fmla="*/ 59 w 69"/>
                  <a:gd name="T67" fmla="*/ 44 h 148"/>
                  <a:gd name="T68" fmla="*/ 61 w 69"/>
                  <a:gd name="T69" fmla="*/ 40 h 148"/>
                  <a:gd name="T70" fmla="*/ 64 w 69"/>
                  <a:gd name="T71" fmla="*/ 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 h="148">
                    <a:moveTo>
                      <a:pt x="64" y="47"/>
                    </a:moveTo>
                    <a:cubicBezTo>
                      <a:pt x="69" y="41"/>
                      <a:pt x="69" y="41"/>
                      <a:pt x="69" y="41"/>
                    </a:cubicBezTo>
                    <a:cubicBezTo>
                      <a:pt x="67" y="26"/>
                      <a:pt x="67" y="26"/>
                      <a:pt x="67" y="26"/>
                    </a:cubicBezTo>
                    <a:cubicBezTo>
                      <a:pt x="61" y="8"/>
                      <a:pt x="61" y="8"/>
                      <a:pt x="61" y="8"/>
                    </a:cubicBezTo>
                    <a:cubicBezTo>
                      <a:pt x="57" y="9"/>
                      <a:pt x="57" y="9"/>
                      <a:pt x="57" y="9"/>
                    </a:cubicBezTo>
                    <a:cubicBezTo>
                      <a:pt x="56" y="6"/>
                      <a:pt x="56" y="6"/>
                      <a:pt x="56" y="6"/>
                    </a:cubicBezTo>
                    <a:cubicBezTo>
                      <a:pt x="59" y="3"/>
                      <a:pt x="59" y="3"/>
                      <a:pt x="59" y="3"/>
                    </a:cubicBezTo>
                    <a:cubicBezTo>
                      <a:pt x="57" y="0"/>
                      <a:pt x="57" y="0"/>
                      <a:pt x="57" y="0"/>
                    </a:cubicBezTo>
                    <a:cubicBezTo>
                      <a:pt x="49" y="9"/>
                      <a:pt x="49" y="9"/>
                      <a:pt x="49" y="9"/>
                    </a:cubicBezTo>
                    <a:cubicBezTo>
                      <a:pt x="49" y="16"/>
                      <a:pt x="49" y="16"/>
                      <a:pt x="49" y="16"/>
                    </a:cubicBezTo>
                    <a:cubicBezTo>
                      <a:pt x="45" y="20"/>
                      <a:pt x="45" y="20"/>
                      <a:pt x="45" y="20"/>
                    </a:cubicBezTo>
                    <a:cubicBezTo>
                      <a:pt x="42" y="17"/>
                      <a:pt x="42" y="17"/>
                      <a:pt x="42" y="17"/>
                    </a:cubicBezTo>
                    <a:cubicBezTo>
                      <a:pt x="40" y="19"/>
                      <a:pt x="40" y="19"/>
                      <a:pt x="40" y="19"/>
                    </a:cubicBezTo>
                    <a:cubicBezTo>
                      <a:pt x="39" y="35"/>
                      <a:pt x="32" y="44"/>
                      <a:pt x="19" y="49"/>
                    </a:cubicBezTo>
                    <a:cubicBezTo>
                      <a:pt x="10" y="51"/>
                      <a:pt x="10" y="51"/>
                      <a:pt x="10" y="51"/>
                    </a:cubicBezTo>
                    <a:cubicBezTo>
                      <a:pt x="12" y="59"/>
                      <a:pt x="12" y="59"/>
                      <a:pt x="12" y="59"/>
                    </a:cubicBezTo>
                    <a:cubicBezTo>
                      <a:pt x="7" y="68"/>
                      <a:pt x="7" y="68"/>
                      <a:pt x="7" y="68"/>
                    </a:cubicBezTo>
                    <a:cubicBezTo>
                      <a:pt x="11" y="90"/>
                      <a:pt x="11" y="90"/>
                      <a:pt x="11" y="90"/>
                    </a:cubicBezTo>
                    <a:cubicBezTo>
                      <a:pt x="7" y="99"/>
                      <a:pt x="7" y="99"/>
                      <a:pt x="7" y="99"/>
                    </a:cubicBezTo>
                    <a:cubicBezTo>
                      <a:pt x="1" y="108"/>
                      <a:pt x="1" y="108"/>
                      <a:pt x="1" y="108"/>
                    </a:cubicBezTo>
                    <a:cubicBezTo>
                      <a:pt x="0" y="120"/>
                      <a:pt x="0" y="120"/>
                      <a:pt x="0" y="120"/>
                    </a:cubicBezTo>
                    <a:cubicBezTo>
                      <a:pt x="3" y="125"/>
                      <a:pt x="3" y="125"/>
                      <a:pt x="3" y="125"/>
                    </a:cubicBezTo>
                    <a:cubicBezTo>
                      <a:pt x="4" y="133"/>
                      <a:pt x="4" y="133"/>
                      <a:pt x="4" y="133"/>
                    </a:cubicBezTo>
                    <a:cubicBezTo>
                      <a:pt x="12" y="147"/>
                      <a:pt x="12" y="147"/>
                      <a:pt x="12" y="147"/>
                    </a:cubicBezTo>
                    <a:cubicBezTo>
                      <a:pt x="19" y="148"/>
                      <a:pt x="19" y="148"/>
                      <a:pt x="19" y="148"/>
                    </a:cubicBezTo>
                    <a:cubicBezTo>
                      <a:pt x="24" y="144"/>
                      <a:pt x="24" y="144"/>
                      <a:pt x="24" y="144"/>
                    </a:cubicBezTo>
                    <a:cubicBezTo>
                      <a:pt x="33" y="143"/>
                      <a:pt x="33" y="143"/>
                      <a:pt x="33" y="143"/>
                    </a:cubicBezTo>
                    <a:cubicBezTo>
                      <a:pt x="38" y="136"/>
                      <a:pt x="38" y="136"/>
                      <a:pt x="38" y="136"/>
                    </a:cubicBezTo>
                    <a:cubicBezTo>
                      <a:pt x="44" y="119"/>
                      <a:pt x="44" y="119"/>
                      <a:pt x="44" y="119"/>
                    </a:cubicBezTo>
                    <a:cubicBezTo>
                      <a:pt x="51" y="87"/>
                      <a:pt x="51" y="87"/>
                      <a:pt x="51" y="87"/>
                    </a:cubicBezTo>
                    <a:cubicBezTo>
                      <a:pt x="59" y="64"/>
                      <a:pt x="59" y="64"/>
                      <a:pt x="59" y="64"/>
                    </a:cubicBezTo>
                    <a:cubicBezTo>
                      <a:pt x="59" y="58"/>
                      <a:pt x="59" y="58"/>
                      <a:pt x="59" y="58"/>
                    </a:cubicBezTo>
                    <a:cubicBezTo>
                      <a:pt x="62" y="52"/>
                      <a:pt x="62" y="52"/>
                      <a:pt x="62" y="52"/>
                    </a:cubicBezTo>
                    <a:cubicBezTo>
                      <a:pt x="59" y="44"/>
                      <a:pt x="59" y="44"/>
                      <a:pt x="59" y="44"/>
                    </a:cubicBezTo>
                    <a:cubicBezTo>
                      <a:pt x="61" y="40"/>
                      <a:pt x="61" y="40"/>
                      <a:pt x="61" y="40"/>
                    </a:cubicBezTo>
                    <a:lnTo>
                      <a:pt x="64" y="4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5" name="Freeform 35">
                <a:extLst>
                  <a:ext uri="{FF2B5EF4-FFF2-40B4-BE49-F238E27FC236}">
                    <a16:creationId xmlns:a16="http://schemas.microsoft.com/office/drawing/2014/main" id="{82F57A12-49C6-48B5-A56B-0F01EDDFCF1E}"/>
                  </a:ext>
                </a:extLst>
              </p:cNvPr>
              <p:cNvSpPr>
                <a:spLocks/>
              </p:cNvSpPr>
              <p:nvPr/>
            </p:nvSpPr>
            <p:spPr bwMode="auto">
              <a:xfrm>
                <a:off x="4527431" y="3584906"/>
                <a:ext cx="389217" cy="470986"/>
              </a:xfrm>
              <a:custGeom>
                <a:avLst/>
                <a:gdLst>
                  <a:gd name="T0" fmla="*/ 3 w 141"/>
                  <a:gd name="T1" fmla="*/ 83 h 170"/>
                  <a:gd name="T2" fmla="*/ 11 w 141"/>
                  <a:gd name="T3" fmla="*/ 103 h 170"/>
                  <a:gd name="T4" fmla="*/ 21 w 141"/>
                  <a:gd name="T5" fmla="*/ 113 h 170"/>
                  <a:gd name="T6" fmla="*/ 36 w 141"/>
                  <a:gd name="T7" fmla="*/ 124 h 170"/>
                  <a:gd name="T8" fmla="*/ 58 w 141"/>
                  <a:gd name="T9" fmla="*/ 114 h 170"/>
                  <a:gd name="T10" fmla="*/ 127 w 141"/>
                  <a:gd name="T11" fmla="*/ 170 h 170"/>
                  <a:gd name="T12" fmla="*/ 128 w 141"/>
                  <a:gd name="T13" fmla="*/ 164 h 170"/>
                  <a:gd name="T14" fmla="*/ 128 w 141"/>
                  <a:gd name="T15" fmla="*/ 158 h 170"/>
                  <a:gd name="T16" fmla="*/ 136 w 141"/>
                  <a:gd name="T17" fmla="*/ 158 h 170"/>
                  <a:gd name="T18" fmla="*/ 136 w 141"/>
                  <a:gd name="T19" fmla="*/ 131 h 170"/>
                  <a:gd name="T20" fmla="*/ 136 w 141"/>
                  <a:gd name="T21" fmla="*/ 48 h 170"/>
                  <a:gd name="T22" fmla="*/ 135 w 141"/>
                  <a:gd name="T23" fmla="*/ 43 h 170"/>
                  <a:gd name="T24" fmla="*/ 139 w 141"/>
                  <a:gd name="T25" fmla="*/ 36 h 170"/>
                  <a:gd name="T26" fmla="*/ 137 w 141"/>
                  <a:gd name="T27" fmla="*/ 31 h 170"/>
                  <a:gd name="T28" fmla="*/ 141 w 141"/>
                  <a:gd name="T29" fmla="*/ 18 h 170"/>
                  <a:gd name="T30" fmla="*/ 131 w 141"/>
                  <a:gd name="T31" fmla="*/ 19 h 170"/>
                  <a:gd name="T32" fmla="*/ 124 w 141"/>
                  <a:gd name="T33" fmla="*/ 17 h 170"/>
                  <a:gd name="T34" fmla="*/ 124 w 141"/>
                  <a:gd name="T35" fmla="*/ 13 h 170"/>
                  <a:gd name="T36" fmla="*/ 116 w 141"/>
                  <a:gd name="T37" fmla="*/ 9 h 170"/>
                  <a:gd name="T38" fmla="*/ 99 w 141"/>
                  <a:gd name="T39" fmla="*/ 14 h 170"/>
                  <a:gd name="T40" fmla="*/ 96 w 141"/>
                  <a:gd name="T41" fmla="*/ 20 h 170"/>
                  <a:gd name="T42" fmla="*/ 98 w 141"/>
                  <a:gd name="T43" fmla="*/ 29 h 170"/>
                  <a:gd name="T44" fmla="*/ 90 w 141"/>
                  <a:gd name="T45" fmla="*/ 37 h 170"/>
                  <a:gd name="T46" fmla="*/ 81 w 141"/>
                  <a:gd name="T47" fmla="*/ 37 h 170"/>
                  <a:gd name="T48" fmla="*/ 73 w 141"/>
                  <a:gd name="T49" fmla="*/ 27 h 170"/>
                  <a:gd name="T50" fmla="*/ 55 w 141"/>
                  <a:gd name="T51" fmla="*/ 21 h 170"/>
                  <a:gd name="T52" fmla="*/ 53 w 141"/>
                  <a:gd name="T53" fmla="*/ 15 h 170"/>
                  <a:gd name="T54" fmla="*/ 34 w 141"/>
                  <a:gd name="T55" fmla="*/ 6 h 170"/>
                  <a:gd name="T56" fmla="*/ 18 w 141"/>
                  <a:gd name="T57" fmla="*/ 0 h 170"/>
                  <a:gd name="T58" fmla="*/ 17 w 141"/>
                  <a:gd name="T59" fmla="*/ 9 h 170"/>
                  <a:gd name="T60" fmla="*/ 8 w 141"/>
                  <a:gd name="T61" fmla="*/ 23 h 170"/>
                  <a:gd name="T62" fmla="*/ 7 w 141"/>
                  <a:gd name="T63" fmla="*/ 31 h 170"/>
                  <a:gd name="T64" fmla="*/ 3 w 141"/>
                  <a:gd name="T65" fmla="*/ 32 h 170"/>
                  <a:gd name="T66" fmla="*/ 0 w 141"/>
                  <a:gd name="T67" fmla="*/ 37 h 170"/>
                  <a:gd name="T68" fmla="*/ 1 w 141"/>
                  <a:gd name="T69" fmla="*/ 39 h 170"/>
                  <a:gd name="T70" fmla="*/ 2 w 141"/>
                  <a:gd name="T71" fmla="*/ 4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1" h="170">
                    <a:moveTo>
                      <a:pt x="3" y="83"/>
                    </a:moveTo>
                    <a:cubicBezTo>
                      <a:pt x="11" y="103"/>
                      <a:pt x="11" y="103"/>
                      <a:pt x="11" y="103"/>
                    </a:cubicBezTo>
                    <a:cubicBezTo>
                      <a:pt x="21" y="113"/>
                      <a:pt x="21" y="113"/>
                      <a:pt x="21" y="113"/>
                    </a:cubicBezTo>
                    <a:cubicBezTo>
                      <a:pt x="36" y="124"/>
                      <a:pt x="36" y="124"/>
                      <a:pt x="36" y="124"/>
                    </a:cubicBezTo>
                    <a:cubicBezTo>
                      <a:pt x="58" y="114"/>
                      <a:pt x="58" y="114"/>
                      <a:pt x="58" y="114"/>
                    </a:cubicBezTo>
                    <a:cubicBezTo>
                      <a:pt x="127" y="170"/>
                      <a:pt x="127" y="170"/>
                      <a:pt x="127" y="170"/>
                    </a:cubicBezTo>
                    <a:cubicBezTo>
                      <a:pt x="127" y="167"/>
                      <a:pt x="127" y="166"/>
                      <a:pt x="128" y="164"/>
                    </a:cubicBezTo>
                    <a:cubicBezTo>
                      <a:pt x="128" y="158"/>
                      <a:pt x="128" y="158"/>
                      <a:pt x="128" y="158"/>
                    </a:cubicBezTo>
                    <a:cubicBezTo>
                      <a:pt x="136" y="158"/>
                      <a:pt x="136" y="158"/>
                      <a:pt x="136" y="158"/>
                    </a:cubicBezTo>
                    <a:cubicBezTo>
                      <a:pt x="136" y="131"/>
                      <a:pt x="136" y="131"/>
                      <a:pt x="136" y="131"/>
                    </a:cubicBezTo>
                    <a:cubicBezTo>
                      <a:pt x="136" y="48"/>
                      <a:pt x="136" y="48"/>
                      <a:pt x="136" y="48"/>
                    </a:cubicBezTo>
                    <a:cubicBezTo>
                      <a:pt x="135" y="43"/>
                      <a:pt x="135" y="43"/>
                      <a:pt x="135" y="43"/>
                    </a:cubicBezTo>
                    <a:cubicBezTo>
                      <a:pt x="139" y="36"/>
                      <a:pt x="139" y="36"/>
                      <a:pt x="139" y="36"/>
                    </a:cubicBezTo>
                    <a:cubicBezTo>
                      <a:pt x="137" y="31"/>
                      <a:pt x="137" y="31"/>
                      <a:pt x="137" y="31"/>
                    </a:cubicBezTo>
                    <a:cubicBezTo>
                      <a:pt x="141" y="18"/>
                      <a:pt x="141" y="18"/>
                      <a:pt x="141" y="18"/>
                    </a:cubicBezTo>
                    <a:cubicBezTo>
                      <a:pt x="131" y="19"/>
                      <a:pt x="131" y="19"/>
                      <a:pt x="131" y="19"/>
                    </a:cubicBezTo>
                    <a:cubicBezTo>
                      <a:pt x="124" y="17"/>
                      <a:pt x="124" y="17"/>
                      <a:pt x="124" y="17"/>
                    </a:cubicBezTo>
                    <a:cubicBezTo>
                      <a:pt x="124" y="13"/>
                      <a:pt x="124" y="13"/>
                      <a:pt x="124" y="13"/>
                    </a:cubicBezTo>
                    <a:cubicBezTo>
                      <a:pt x="116" y="9"/>
                      <a:pt x="116" y="9"/>
                      <a:pt x="116" y="9"/>
                    </a:cubicBezTo>
                    <a:cubicBezTo>
                      <a:pt x="105" y="12"/>
                      <a:pt x="100" y="14"/>
                      <a:pt x="99" y="14"/>
                    </a:cubicBezTo>
                    <a:cubicBezTo>
                      <a:pt x="99" y="14"/>
                      <a:pt x="98" y="16"/>
                      <a:pt x="96" y="20"/>
                    </a:cubicBezTo>
                    <a:cubicBezTo>
                      <a:pt x="98" y="29"/>
                      <a:pt x="98" y="29"/>
                      <a:pt x="98" y="29"/>
                    </a:cubicBezTo>
                    <a:cubicBezTo>
                      <a:pt x="90" y="37"/>
                      <a:pt x="90" y="37"/>
                      <a:pt x="90" y="37"/>
                    </a:cubicBezTo>
                    <a:cubicBezTo>
                      <a:pt x="81" y="37"/>
                      <a:pt x="81" y="37"/>
                      <a:pt x="81" y="37"/>
                    </a:cubicBezTo>
                    <a:cubicBezTo>
                      <a:pt x="73" y="27"/>
                      <a:pt x="73" y="27"/>
                      <a:pt x="73" y="27"/>
                    </a:cubicBezTo>
                    <a:cubicBezTo>
                      <a:pt x="55" y="21"/>
                      <a:pt x="55" y="21"/>
                      <a:pt x="55" y="21"/>
                    </a:cubicBezTo>
                    <a:cubicBezTo>
                      <a:pt x="53" y="15"/>
                      <a:pt x="53" y="15"/>
                      <a:pt x="53" y="15"/>
                    </a:cubicBezTo>
                    <a:cubicBezTo>
                      <a:pt x="34" y="6"/>
                      <a:pt x="34" y="6"/>
                      <a:pt x="34" y="6"/>
                    </a:cubicBezTo>
                    <a:cubicBezTo>
                      <a:pt x="28" y="6"/>
                      <a:pt x="23" y="4"/>
                      <a:pt x="18" y="0"/>
                    </a:cubicBezTo>
                    <a:cubicBezTo>
                      <a:pt x="17" y="9"/>
                      <a:pt x="17" y="9"/>
                      <a:pt x="17" y="9"/>
                    </a:cubicBezTo>
                    <a:cubicBezTo>
                      <a:pt x="8" y="23"/>
                      <a:pt x="8" y="23"/>
                      <a:pt x="8" y="23"/>
                    </a:cubicBezTo>
                    <a:cubicBezTo>
                      <a:pt x="7" y="31"/>
                      <a:pt x="7" y="31"/>
                      <a:pt x="7" y="31"/>
                    </a:cubicBezTo>
                    <a:cubicBezTo>
                      <a:pt x="3" y="32"/>
                      <a:pt x="3" y="32"/>
                      <a:pt x="3" y="32"/>
                    </a:cubicBezTo>
                    <a:cubicBezTo>
                      <a:pt x="0" y="37"/>
                      <a:pt x="0" y="37"/>
                      <a:pt x="0" y="37"/>
                    </a:cubicBezTo>
                    <a:cubicBezTo>
                      <a:pt x="1" y="37"/>
                      <a:pt x="1" y="38"/>
                      <a:pt x="1" y="39"/>
                    </a:cubicBezTo>
                    <a:cubicBezTo>
                      <a:pt x="2" y="43"/>
                      <a:pt x="2" y="43"/>
                      <a:pt x="2" y="4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6" name="Freeform 36">
                <a:extLst>
                  <a:ext uri="{FF2B5EF4-FFF2-40B4-BE49-F238E27FC236}">
                    <a16:creationId xmlns:a16="http://schemas.microsoft.com/office/drawing/2014/main" id="{6C94C77D-FDDB-491C-A53C-7C796EFB37B3}"/>
                  </a:ext>
                </a:extLst>
              </p:cNvPr>
              <p:cNvSpPr>
                <a:spLocks/>
              </p:cNvSpPr>
              <p:nvPr/>
            </p:nvSpPr>
            <p:spPr bwMode="auto">
              <a:xfrm>
                <a:off x="4527431" y="3584906"/>
                <a:ext cx="389217" cy="470986"/>
              </a:xfrm>
              <a:custGeom>
                <a:avLst/>
                <a:gdLst>
                  <a:gd name="T0" fmla="*/ 3 w 141"/>
                  <a:gd name="T1" fmla="*/ 83 h 170"/>
                  <a:gd name="T2" fmla="*/ 11 w 141"/>
                  <a:gd name="T3" fmla="*/ 103 h 170"/>
                  <a:gd name="T4" fmla="*/ 21 w 141"/>
                  <a:gd name="T5" fmla="*/ 113 h 170"/>
                  <a:gd name="T6" fmla="*/ 36 w 141"/>
                  <a:gd name="T7" fmla="*/ 124 h 170"/>
                  <a:gd name="T8" fmla="*/ 58 w 141"/>
                  <a:gd name="T9" fmla="*/ 114 h 170"/>
                  <a:gd name="T10" fmla="*/ 127 w 141"/>
                  <a:gd name="T11" fmla="*/ 170 h 170"/>
                  <a:gd name="T12" fmla="*/ 128 w 141"/>
                  <a:gd name="T13" fmla="*/ 164 h 170"/>
                  <a:gd name="T14" fmla="*/ 128 w 141"/>
                  <a:gd name="T15" fmla="*/ 158 h 170"/>
                  <a:gd name="T16" fmla="*/ 136 w 141"/>
                  <a:gd name="T17" fmla="*/ 158 h 170"/>
                  <a:gd name="T18" fmla="*/ 136 w 141"/>
                  <a:gd name="T19" fmla="*/ 131 h 170"/>
                  <a:gd name="T20" fmla="*/ 136 w 141"/>
                  <a:gd name="T21" fmla="*/ 48 h 170"/>
                  <a:gd name="T22" fmla="*/ 135 w 141"/>
                  <a:gd name="T23" fmla="*/ 43 h 170"/>
                  <a:gd name="T24" fmla="*/ 139 w 141"/>
                  <a:gd name="T25" fmla="*/ 36 h 170"/>
                  <a:gd name="T26" fmla="*/ 137 w 141"/>
                  <a:gd name="T27" fmla="*/ 31 h 170"/>
                  <a:gd name="T28" fmla="*/ 141 w 141"/>
                  <a:gd name="T29" fmla="*/ 18 h 170"/>
                  <a:gd name="T30" fmla="*/ 131 w 141"/>
                  <a:gd name="T31" fmla="*/ 19 h 170"/>
                  <a:gd name="T32" fmla="*/ 124 w 141"/>
                  <a:gd name="T33" fmla="*/ 17 h 170"/>
                  <a:gd name="T34" fmla="*/ 124 w 141"/>
                  <a:gd name="T35" fmla="*/ 13 h 170"/>
                  <a:gd name="T36" fmla="*/ 116 w 141"/>
                  <a:gd name="T37" fmla="*/ 9 h 170"/>
                  <a:gd name="T38" fmla="*/ 99 w 141"/>
                  <a:gd name="T39" fmla="*/ 14 h 170"/>
                  <a:gd name="T40" fmla="*/ 96 w 141"/>
                  <a:gd name="T41" fmla="*/ 20 h 170"/>
                  <a:gd name="T42" fmla="*/ 98 w 141"/>
                  <a:gd name="T43" fmla="*/ 29 h 170"/>
                  <a:gd name="T44" fmla="*/ 90 w 141"/>
                  <a:gd name="T45" fmla="*/ 37 h 170"/>
                  <a:gd name="T46" fmla="*/ 81 w 141"/>
                  <a:gd name="T47" fmla="*/ 37 h 170"/>
                  <a:gd name="T48" fmla="*/ 73 w 141"/>
                  <a:gd name="T49" fmla="*/ 27 h 170"/>
                  <a:gd name="T50" fmla="*/ 55 w 141"/>
                  <a:gd name="T51" fmla="*/ 21 h 170"/>
                  <a:gd name="T52" fmla="*/ 53 w 141"/>
                  <a:gd name="T53" fmla="*/ 15 h 170"/>
                  <a:gd name="T54" fmla="*/ 34 w 141"/>
                  <a:gd name="T55" fmla="*/ 6 h 170"/>
                  <a:gd name="T56" fmla="*/ 18 w 141"/>
                  <a:gd name="T57" fmla="*/ 0 h 170"/>
                  <a:gd name="T58" fmla="*/ 17 w 141"/>
                  <a:gd name="T59" fmla="*/ 9 h 170"/>
                  <a:gd name="T60" fmla="*/ 8 w 141"/>
                  <a:gd name="T61" fmla="*/ 23 h 170"/>
                  <a:gd name="T62" fmla="*/ 7 w 141"/>
                  <a:gd name="T63" fmla="*/ 31 h 170"/>
                  <a:gd name="T64" fmla="*/ 3 w 141"/>
                  <a:gd name="T65" fmla="*/ 32 h 170"/>
                  <a:gd name="T66" fmla="*/ 0 w 141"/>
                  <a:gd name="T67" fmla="*/ 37 h 170"/>
                  <a:gd name="T68" fmla="*/ 1 w 141"/>
                  <a:gd name="T69" fmla="*/ 39 h 170"/>
                  <a:gd name="T70" fmla="*/ 2 w 141"/>
                  <a:gd name="T71" fmla="*/ 4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1" h="170">
                    <a:moveTo>
                      <a:pt x="3" y="83"/>
                    </a:moveTo>
                    <a:cubicBezTo>
                      <a:pt x="11" y="103"/>
                      <a:pt x="11" y="103"/>
                      <a:pt x="11" y="103"/>
                    </a:cubicBezTo>
                    <a:cubicBezTo>
                      <a:pt x="21" y="113"/>
                      <a:pt x="21" y="113"/>
                      <a:pt x="21" y="113"/>
                    </a:cubicBezTo>
                    <a:cubicBezTo>
                      <a:pt x="36" y="124"/>
                      <a:pt x="36" y="124"/>
                      <a:pt x="36" y="124"/>
                    </a:cubicBezTo>
                    <a:cubicBezTo>
                      <a:pt x="58" y="114"/>
                      <a:pt x="58" y="114"/>
                      <a:pt x="58" y="114"/>
                    </a:cubicBezTo>
                    <a:cubicBezTo>
                      <a:pt x="127" y="170"/>
                      <a:pt x="127" y="170"/>
                      <a:pt x="127" y="170"/>
                    </a:cubicBezTo>
                    <a:cubicBezTo>
                      <a:pt x="127" y="167"/>
                      <a:pt x="127" y="166"/>
                      <a:pt x="128" y="164"/>
                    </a:cubicBezTo>
                    <a:cubicBezTo>
                      <a:pt x="128" y="158"/>
                      <a:pt x="128" y="158"/>
                      <a:pt x="128" y="158"/>
                    </a:cubicBezTo>
                    <a:cubicBezTo>
                      <a:pt x="136" y="158"/>
                      <a:pt x="136" y="158"/>
                      <a:pt x="136" y="158"/>
                    </a:cubicBezTo>
                    <a:cubicBezTo>
                      <a:pt x="136" y="131"/>
                      <a:pt x="136" y="131"/>
                      <a:pt x="136" y="131"/>
                    </a:cubicBezTo>
                    <a:cubicBezTo>
                      <a:pt x="136" y="48"/>
                      <a:pt x="136" y="48"/>
                      <a:pt x="136" y="48"/>
                    </a:cubicBezTo>
                    <a:cubicBezTo>
                      <a:pt x="135" y="43"/>
                      <a:pt x="135" y="43"/>
                      <a:pt x="135" y="43"/>
                    </a:cubicBezTo>
                    <a:cubicBezTo>
                      <a:pt x="139" y="36"/>
                      <a:pt x="139" y="36"/>
                      <a:pt x="139" y="36"/>
                    </a:cubicBezTo>
                    <a:cubicBezTo>
                      <a:pt x="137" y="31"/>
                      <a:pt x="137" y="31"/>
                      <a:pt x="137" y="31"/>
                    </a:cubicBezTo>
                    <a:cubicBezTo>
                      <a:pt x="141" y="18"/>
                      <a:pt x="141" y="18"/>
                      <a:pt x="141" y="18"/>
                    </a:cubicBezTo>
                    <a:cubicBezTo>
                      <a:pt x="131" y="19"/>
                      <a:pt x="131" y="19"/>
                      <a:pt x="131" y="19"/>
                    </a:cubicBezTo>
                    <a:cubicBezTo>
                      <a:pt x="124" y="17"/>
                      <a:pt x="124" y="17"/>
                      <a:pt x="124" y="17"/>
                    </a:cubicBezTo>
                    <a:cubicBezTo>
                      <a:pt x="124" y="13"/>
                      <a:pt x="124" y="13"/>
                      <a:pt x="124" y="13"/>
                    </a:cubicBezTo>
                    <a:cubicBezTo>
                      <a:pt x="116" y="9"/>
                      <a:pt x="116" y="9"/>
                      <a:pt x="116" y="9"/>
                    </a:cubicBezTo>
                    <a:cubicBezTo>
                      <a:pt x="105" y="12"/>
                      <a:pt x="100" y="14"/>
                      <a:pt x="99" y="14"/>
                    </a:cubicBezTo>
                    <a:cubicBezTo>
                      <a:pt x="99" y="14"/>
                      <a:pt x="98" y="16"/>
                      <a:pt x="96" y="20"/>
                    </a:cubicBezTo>
                    <a:cubicBezTo>
                      <a:pt x="98" y="29"/>
                      <a:pt x="98" y="29"/>
                      <a:pt x="98" y="29"/>
                    </a:cubicBezTo>
                    <a:cubicBezTo>
                      <a:pt x="90" y="37"/>
                      <a:pt x="90" y="37"/>
                      <a:pt x="90" y="37"/>
                    </a:cubicBezTo>
                    <a:cubicBezTo>
                      <a:pt x="81" y="37"/>
                      <a:pt x="81" y="37"/>
                      <a:pt x="81" y="37"/>
                    </a:cubicBezTo>
                    <a:cubicBezTo>
                      <a:pt x="73" y="27"/>
                      <a:pt x="73" y="27"/>
                      <a:pt x="73" y="27"/>
                    </a:cubicBezTo>
                    <a:cubicBezTo>
                      <a:pt x="55" y="21"/>
                      <a:pt x="55" y="21"/>
                      <a:pt x="55" y="21"/>
                    </a:cubicBezTo>
                    <a:cubicBezTo>
                      <a:pt x="53" y="15"/>
                      <a:pt x="53" y="15"/>
                      <a:pt x="53" y="15"/>
                    </a:cubicBezTo>
                    <a:cubicBezTo>
                      <a:pt x="34" y="6"/>
                      <a:pt x="34" y="6"/>
                      <a:pt x="34" y="6"/>
                    </a:cubicBezTo>
                    <a:cubicBezTo>
                      <a:pt x="28" y="6"/>
                      <a:pt x="23" y="4"/>
                      <a:pt x="18" y="0"/>
                    </a:cubicBezTo>
                    <a:cubicBezTo>
                      <a:pt x="17" y="9"/>
                      <a:pt x="17" y="9"/>
                      <a:pt x="17" y="9"/>
                    </a:cubicBezTo>
                    <a:cubicBezTo>
                      <a:pt x="8" y="23"/>
                      <a:pt x="8" y="23"/>
                      <a:pt x="8" y="23"/>
                    </a:cubicBezTo>
                    <a:cubicBezTo>
                      <a:pt x="7" y="31"/>
                      <a:pt x="7" y="31"/>
                      <a:pt x="7" y="31"/>
                    </a:cubicBezTo>
                    <a:cubicBezTo>
                      <a:pt x="3" y="32"/>
                      <a:pt x="3" y="32"/>
                      <a:pt x="3" y="32"/>
                    </a:cubicBezTo>
                    <a:cubicBezTo>
                      <a:pt x="0" y="37"/>
                      <a:pt x="0" y="37"/>
                      <a:pt x="0" y="37"/>
                    </a:cubicBezTo>
                    <a:cubicBezTo>
                      <a:pt x="1" y="37"/>
                      <a:pt x="1" y="38"/>
                      <a:pt x="1" y="39"/>
                    </a:cubicBezTo>
                    <a:cubicBezTo>
                      <a:pt x="2" y="43"/>
                      <a:pt x="2" y="43"/>
                      <a:pt x="2" y="4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7" name="Freeform 37">
                <a:extLst>
                  <a:ext uri="{FF2B5EF4-FFF2-40B4-BE49-F238E27FC236}">
                    <a16:creationId xmlns:a16="http://schemas.microsoft.com/office/drawing/2014/main" id="{A3F70782-9F7C-4812-B9F4-453588905DD8}"/>
                  </a:ext>
                </a:extLst>
              </p:cNvPr>
              <p:cNvSpPr>
                <a:spLocks/>
              </p:cNvSpPr>
              <p:nvPr/>
            </p:nvSpPr>
            <p:spPr bwMode="auto">
              <a:xfrm>
                <a:off x="4015561" y="4360069"/>
                <a:ext cx="93215" cy="107933"/>
              </a:xfrm>
              <a:custGeom>
                <a:avLst/>
                <a:gdLst>
                  <a:gd name="T0" fmla="*/ 11 w 34"/>
                  <a:gd name="T1" fmla="*/ 0 h 39"/>
                  <a:gd name="T2" fmla="*/ 0 w 34"/>
                  <a:gd name="T3" fmla="*/ 16 h 39"/>
                  <a:gd name="T4" fmla="*/ 16 w 34"/>
                  <a:gd name="T5" fmla="*/ 26 h 39"/>
                  <a:gd name="T6" fmla="*/ 31 w 34"/>
                  <a:gd name="T7" fmla="*/ 39 h 39"/>
                  <a:gd name="T8" fmla="*/ 34 w 34"/>
                  <a:gd name="T9" fmla="*/ 24 h 39"/>
                  <a:gd name="T10" fmla="*/ 28 w 34"/>
                  <a:gd name="T11" fmla="*/ 18 h 39"/>
                  <a:gd name="T12" fmla="*/ 28 w 34"/>
                  <a:gd name="T13" fmla="*/ 8 h 39"/>
                  <a:gd name="T14" fmla="*/ 26 w 34"/>
                  <a:gd name="T15" fmla="*/ 4 h 39"/>
                  <a:gd name="T16" fmla="*/ 19 w 34"/>
                  <a:gd name="T17" fmla="*/ 7 h 39"/>
                  <a:gd name="T18" fmla="*/ 17 w 34"/>
                  <a:gd name="T19" fmla="*/ 0 h 39"/>
                  <a:gd name="T20" fmla="*/ 11 w 34"/>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9">
                    <a:moveTo>
                      <a:pt x="11" y="0"/>
                    </a:moveTo>
                    <a:cubicBezTo>
                      <a:pt x="0" y="16"/>
                      <a:pt x="0" y="16"/>
                      <a:pt x="0" y="16"/>
                    </a:cubicBezTo>
                    <a:cubicBezTo>
                      <a:pt x="5" y="19"/>
                      <a:pt x="11" y="23"/>
                      <a:pt x="16" y="26"/>
                    </a:cubicBezTo>
                    <a:cubicBezTo>
                      <a:pt x="21" y="30"/>
                      <a:pt x="26" y="35"/>
                      <a:pt x="31" y="39"/>
                    </a:cubicBezTo>
                    <a:cubicBezTo>
                      <a:pt x="34" y="24"/>
                      <a:pt x="34" y="24"/>
                      <a:pt x="34" y="24"/>
                    </a:cubicBezTo>
                    <a:cubicBezTo>
                      <a:pt x="28" y="18"/>
                      <a:pt x="28" y="18"/>
                      <a:pt x="28" y="18"/>
                    </a:cubicBezTo>
                    <a:cubicBezTo>
                      <a:pt x="28" y="8"/>
                      <a:pt x="28" y="8"/>
                      <a:pt x="28" y="8"/>
                    </a:cubicBezTo>
                    <a:cubicBezTo>
                      <a:pt x="26" y="4"/>
                      <a:pt x="26" y="4"/>
                      <a:pt x="26" y="4"/>
                    </a:cubicBezTo>
                    <a:cubicBezTo>
                      <a:pt x="19" y="7"/>
                      <a:pt x="19" y="7"/>
                      <a:pt x="19" y="7"/>
                    </a:cubicBezTo>
                    <a:cubicBezTo>
                      <a:pt x="17" y="0"/>
                      <a:pt x="17" y="0"/>
                      <a:pt x="17" y="0"/>
                    </a:cubicBezTo>
                    <a:lnTo>
                      <a:pt x="11"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8" name="Freeform 38">
                <a:extLst>
                  <a:ext uri="{FF2B5EF4-FFF2-40B4-BE49-F238E27FC236}">
                    <a16:creationId xmlns:a16="http://schemas.microsoft.com/office/drawing/2014/main" id="{000D2E29-E34D-4638-8A56-F0D83C6DEEDF}"/>
                  </a:ext>
                </a:extLst>
              </p:cNvPr>
              <p:cNvSpPr>
                <a:spLocks/>
              </p:cNvSpPr>
              <p:nvPr/>
            </p:nvSpPr>
            <p:spPr bwMode="auto">
              <a:xfrm>
                <a:off x="4955898" y="5475389"/>
                <a:ext cx="60508" cy="68685"/>
              </a:xfrm>
              <a:custGeom>
                <a:avLst/>
                <a:gdLst>
                  <a:gd name="T0" fmla="*/ 0 w 37"/>
                  <a:gd name="T1" fmla="*/ 20 h 42"/>
                  <a:gd name="T2" fmla="*/ 10 w 37"/>
                  <a:gd name="T3" fmla="*/ 42 h 42"/>
                  <a:gd name="T4" fmla="*/ 22 w 37"/>
                  <a:gd name="T5" fmla="*/ 40 h 42"/>
                  <a:gd name="T6" fmla="*/ 24 w 37"/>
                  <a:gd name="T7" fmla="*/ 32 h 42"/>
                  <a:gd name="T8" fmla="*/ 36 w 37"/>
                  <a:gd name="T9" fmla="*/ 30 h 42"/>
                  <a:gd name="T10" fmla="*/ 37 w 37"/>
                  <a:gd name="T11" fmla="*/ 13 h 42"/>
                  <a:gd name="T12" fmla="*/ 22 w 37"/>
                  <a:gd name="T13" fmla="*/ 0 h 42"/>
                  <a:gd name="T14" fmla="*/ 0 w 37"/>
                  <a:gd name="T15" fmla="*/ 20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42">
                    <a:moveTo>
                      <a:pt x="0" y="20"/>
                    </a:moveTo>
                    <a:lnTo>
                      <a:pt x="10" y="42"/>
                    </a:lnTo>
                    <a:lnTo>
                      <a:pt x="22" y="40"/>
                    </a:lnTo>
                    <a:lnTo>
                      <a:pt x="24" y="32"/>
                    </a:lnTo>
                    <a:lnTo>
                      <a:pt x="36" y="30"/>
                    </a:lnTo>
                    <a:lnTo>
                      <a:pt x="37" y="13"/>
                    </a:lnTo>
                    <a:lnTo>
                      <a:pt x="22" y="0"/>
                    </a:lnTo>
                    <a:lnTo>
                      <a:pt x="0" y="2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9" name="Freeform 39">
                <a:extLst>
                  <a:ext uri="{FF2B5EF4-FFF2-40B4-BE49-F238E27FC236}">
                    <a16:creationId xmlns:a16="http://schemas.microsoft.com/office/drawing/2014/main" id="{A0BDFE60-9E33-4C7A-ABE8-FC541EAA753D}"/>
                  </a:ext>
                </a:extLst>
              </p:cNvPr>
              <p:cNvSpPr>
                <a:spLocks/>
              </p:cNvSpPr>
              <p:nvPr/>
            </p:nvSpPr>
            <p:spPr bwMode="auto">
              <a:xfrm>
                <a:off x="5119433" y="4479452"/>
                <a:ext cx="207691" cy="289460"/>
              </a:xfrm>
              <a:custGeom>
                <a:avLst/>
                <a:gdLst>
                  <a:gd name="T0" fmla="*/ 69 w 75"/>
                  <a:gd name="T1" fmla="*/ 14 h 105"/>
                  <a:gd name="T2" fmla="*/ 75 w 75"/>
                  <a:gd name="T3" fmla="*/ 5 h 105"/>
                  <a:gd name="T4" fmla="*/ 62 w 75"/>
                  <a:gd name="T5" fmla="*/ 1 h 105"/>
                  <a:gd name="T6" fmla="*/ 48 w 75"/>
                  <a:gd name="T7" fmla="*/ 10 h 105"/>
                  <a:gd name="T8" fmla="*/ 25 w 75"/>
                  <a:gd name="T9" fmla="*/ 0 h 105"/>
                  <a:gd name="T10" fmla="*/ 20 w 75"/>
                  <a:gd name="T11" fmla="*/ 1 h 105"/>
                  <a:gd name="T12" fmla="*/ 17 w 75"/>
                  <a:gd name="T13" fmla="*/ 1 h 105"/>
                  <a:gd name="T14" fmla="*/ 13 w 75"/>
                  <a:gd name="T15" fmla="*/ 0 h 105"/>
                  <a:gd name="T16" fmla="*/ 3 w 75"/>
                  <a:gd name="T17" fmla="*/ 0 h 105"/>
                  <a:gd name="T18" fmla="*/ 0 w 75"/>
                  <a:gd name="T19" fmla="*/ 4 h 105"/>
                  <a:gd name="T20" fmla="*/ 11 w 75"/>
                  <a:gd name="T21" fmla="*/ 18 h 105"/>
                  <a:gd name="T22" fmla="*/ 7 w 75"/>
                  <a:gd name="T23" fmla="*/ 47 h 105"/>
                  <a:gd name="T24" fmla="*/ 12 w 75"/>
                  <a:gd name="T25" fmla="*/ 47 h 105"/>
                  <a:gd name="T26" fmla="*/ 12 w 75"/>
                  <a:gd name="T27" fmla="*/ 53 h 105"/>
                  <a:gd name="T28" fmla="*/ 14 w 75"/>
                  <a:gd name="T29" fmla="*/ 52 h 105"/>
                  <a:gd name="T30" fmla="*/ 17 w 75"/>
                  <a:gd name="T31" fmla="*/ 54 h 105"/>
                  <a:gd name="T32" fmla="*/ 18 w 75"/>
                  <a:gd name="T33" fmla="*/ 56 h 105"/>
                  <a:gd name="T34" fmla="*/ 12 w 75"/>
                  <a:gd name="T35" fmla="*/ 57 h 105"/>
                  <a:gd name="T36" fmla="*/ 9 w 75"/>
                  <a:gd name="T37" fmla="*/ 62 h 105"/>
                  <a:gd name="T38" fmla="*/ 37 w 75"/>
                  <a:gd name="T39" fmla="*/ 89 h 105"/>
                  <a:gd name="T40" fmla="*/ 39 w 75"/>
                  <a:gd name="T41" fmla="*/ 96 h 105"/>
                  <a:gd name="T42" fmla="*/ 50 w 75"/>
                  <a:gd name="T43" fmla="*/ 105 h 105"/>
                  <a:gd name="T44" fmla="*/ 57 w 75"/>
                  <a:gd name="T45" fmla="*/ 89 h 105"/>
                  <a:gd name="T46" fmla="*/ 74 w 75"/>
                  <a:gd name="T47" fmla="*/ 63 h 105"/>
                  <a:gd name="T48" fmla="*/ 67 w 75"/>
                  <a:gd name="T49" fmla="*/ 53 h 105"/>
                  <a:gd name="T50" fmla="*/ 68 w 75"/>
                  <a:gd name="T51" fmla="*/ 17 h 105"/>
                  <a:gd name="T52" fmla="*/ 69 w 75"/>
                  <a:gd name="T53" fmla="*/ 1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05">
                    <a:moveTo>
                      <a:pt x="69" y="14"/>
                    </a:moveTo>
                    <a:cubicBezTo>
                      <a:pt x="75" y="5"/>
                      <a:pt x="75" y="5"/>
                      <a:pt x="75" y="5"/>
                    </a:cubicBezTo>
                    <a:cubicBezTo>
                      <a:pt x="62" y="1"/>
                      <a:pt x="62" y="1"/>
                      <a:pt x="62" y="1"/>
                    </a:cubicBezTo>
                    <a:cubicBezTo>
                      <a:pt x="48" y="10"/>
                      <a:pt x="48" y="10"/>
                      <a:pt x="48" y="10"/>
                    </a:cubicBezTo>
                    <a:cubicBezTo>
                      <a:pt x="25" y="0"/>
                      <a:pt x="25" y="0"/>
                      <a:pt x="25" y="0"/>
                    </a:cubicBezTo>
                    <a:cubicBezTo>
                      <a:pt x="20" y="1"/>
                      <a:pt x="20" y="1"/>
                      <a:pt x="20" y="1"/>
                    </a:cubicBezTo>
                    <a:cubicBezTo>
                      <a:pt x="17" y="1"/>
                      <a:pt x="17" y="1"/>
                      <a:pt x="17" y="1"/>
                    </a:cubicBezTo>
                    <a:cubicBezTo>
                      <a:pt x="16" y="0"/>
                      <a:pt x="14" y="0"/>
                      <a:pt x="13" y="0"/>
                    </a:cubicBezTo>
                    <a:cubicBezTo>
                      <a:pt x="10" y="0"/>
                      <a:pt x="6" y="0"/>
                      <a:pt x="3" y="0"/>
                    </a:cubicBezTo>
                    <a:cubicBezTo>
                      <a:pt x="0" y="4"/>
                      <a:pt x="0" y="4"/>
                      <a:pt x="0" y="4"/>
                    </a:cubicBezTo>
                    <a:cubicBezTo>
                      <a:pt x="11" y="18"/>
                      <a:pt x="11" y="18"/>
                      <a:pt x="11" y="18"/>
                    </a:cubicBezTo>
                    <a:cubicBezTo>
                      <a:pt x="9" y="27"/>
                      <a:pt x="8" y="37"/>
                      <a:pt x="7" y="47"/>
                    </a:cubicBezTo>
                    <a:cubicBezTo>
                      <a:pt x="12" y="47"/>
                      <a:pt x="12" y="47"/>
                      <a:pt x="12" y="47"/>
                    </a:cubicBezTo>
                    <a:cubicBezTo>
                      <a:pt x="12" y="53"/>
                      <a:pt x="12" y="53"/>
                      <a:pt x="12" y="53"/>
                    </a:cubicBezTo>
                    <a:cubicBezTo>
                      <a:pt x="14" y="52"/>
                      <a:pt x="14" y="52"/>
                      <a:pt x="14" y="52"/>
                    </a:cubicBezTo>
                    <a:cubicBezTo>
                      <a:pt x="17" y="54"/>
                      <a:pt x="17" y="54"/>
                      <a:pt x="17" y="54"/>
                    </a:cubicBezTo>
                    <a:cubicBezTo>
                      <a:pt x="18" y="56"/>
                      <a:pt x="18" y="56"/>
                      <a:pt x="18" y="56"/>
                    </a:cubicBezTo>
                    <a:cubicBezTo>
                      <a:pt x="12" y="57"/>
                      <a:pt x="12" y="57"/>
                      <a:pt x="12" y="57"/>
                    </a:cubicBezTo>
                    <a:cubicBezTo>
                      <a:pt x="9" y="62"/>
                      <a:pt x="9" y="62"/>
                      <a:pt x="9" y="62"/>
                    </a:cubicBezTo>
                    <a:cubicBezTo>
                      <a:pt x="37" y="89"/>
                      <a:pt x="37" y="89"/>
                      <a:pt x="37" y="89"/>
                    </a:cubicBezTo>
                    <a:cubicBezTo>
                      <a:pt x="39" y="96"/>
                      <a:pt x="39" y="96"/>
                      <a:pt x="39" y="96"/>
                    </a:cubicBezTo>
                    <a:cubicBezTo>
                      <a:pt x="50" y="105"/>
                      <a:pt x="50" y="105"/>
                      <a:pt x="50" y="105"/>
                    </a:cubicBezTo>
                    <a:cubicBezTo>
                      <a:pt x="52" y="99"/>
                      <a:pt x="54" y="94"/>
                      <a:pt x="57" y="89"/>
                    </a:cubicBezTo>
                    <a:cubicBezTo>
                      <a:pt x="62" y="80"/>
                      <a:pt x="68" y="71"/>
                      <a:pt x="74" y="63"/>
                    </a:cubicBezTo>
                    <a:cubicBezTo>
                      <a:pt x="67" y="53"/>
                      <a:pt x="67" y="53"/>
                      <a:pt x="67" y="53"/>
                    </a:cubicBezTo>
                    <a:cubicBezTo>
                      <a:pt x="68" y="17"/>
                      <a:pt x="68" y="17"/>
                      <a:pt x="68" y="17"/>
                    </a:cubicBezTo>
                    <a:lnTo>
                      <a:pt x="69" y="1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0" name="Freeform 40">
                <a:extLst>
                  <a:ext uri="{FF2B5EF4-FFF2-40B4-BE49-F238E27FC236}">
                    <a16:creationId xmlns:a16="http://schemas.microsoft.com/office/drawing/2014/main" id="{E7298216-9B8D-40EA-8123-5CBE8C26FD15}"/>
                  </a:ext>
                </a:extLst>
              </p:cNvPr>
              <p:cNvSpPr>
                <a:spLocks/>
              </p:cNvSpPr>
              <p:nvPr/>
            </p:nvSpPr>
            <p:spPr bwMode="auto">
              <a:xfrm>
                <a:off x="4524160" y="4559584"/>
                <a:ext cx="50696" cy="32707"/>
              </a:xfrm>
              <a:custGeom>
                <a:avLst/>
                <a:gdLst>
                  <a:gd name="T0" fmla="*/ 31 w 31"/>
                  <a:gd name="T1" fmla="*/ 20 h 20"/>
                  <a:gd name="T2" fmla="*/ 31 w 31"/>
                  <a:gd name="T3" fmla="*/ 0 h 20"/>
                  <a:gd name="T4" fmla="*/ 4 w 31"/>
                  <a:gd name="T5" fmla="*/ 0 h 20"/>
                  <a:gd name="T6" fmla="*/ 0 w 31"/>
                  <a:gd name="T7" fmla="*/ 11 h 20"/>
                  <a:gd name="T8" fmla="*/ 7 w 31"/>
                  <a:gd name="T9" fmla="*/ 18 h 20"/>
                  <a:gd name="T10" fmla="*/ 4 w 31"/>
                  <a:gd name="T11" fmla="*/ 20 h 20"/>
                  <a:gd name="T12" fmla="*/ 31 w 3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31" h="20">
                    <a:moveTo>
                      <a:pt x="31" y="20"/>
                    </a:moveTo>
                    <a:lnTo>
                      <a:pt x="31" y="0"/>
                    </a:lnTo>
                    <a:lnTo>
                      <a:pt x="4" y="0"/>
                    </a:lnTo>
                    <a:lnTo>
                      <a:pt x="0" y="11"/>
                    </a:lnTo>
                    <a:lnTo>
                      <a:pt x="7" y="18"/>
                    </a:lnTo>
                    <a:lnTo>
                      <a:pt x="4" y="20"/>
                    </a:lnTo>
                    <a:lnTo>
                      <a:pt x="31" y="2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1" name="Freeform 41">
                <a:extLst>
                  <a:ext uri="{FF2B5EF4-FFF2-40B4-BE49-F238E27FC236}">
                    <a16:creationId xmlns:a16="http://schemas.microsoft.com/office/drawing/2014/main" id="{86EE009C-43E7-4999-8F3C-B11A3CD7EBCB}"/>
                  </a:ext>
                </a:extLst>
              </p:cNvPr>
              <p:cNvSpPr>
                <a:spLocks/>
              </p:cNvSpPr>
              <p:nvPr/>
            </p:nvSpPr>
            <p:spPr bwMode="auto">
              <a:xfrm>
                <a:off x="3894543" y="4237417"/>
                <a:ext cx="80133" cy="67052"/>
              </a:xfrm>
              <a:custGeom>
                <a:avLst/>
                <a:gdLst>
                  <a:gd name="T0" fmla="*/ 28 w 29"/>
                  <a:gd name="T1" fmla="*/ 15 h 24"/>
                  <a:gd name="T2" fmla="*/ 29 w 29"/>
                  <a:gd name="T3" fmla="*/ 0 h 24"/>
                  <a:gd name="T4" fmla="*/ 15 w 29"/>
                  <a:gd name="T5" fmla="*/ 3 h 24"/>
                  <a:gd name="T6" fmla="*/ 0 w 29"/>
                  <a:gd name="T7" fmla="*/ 8 h 24"/>
                  <a:gd name="T8" fmla="*/ 3 w 29"/>
                  <a:gd name="T9" fmla="*/ 10 h 24"/>
                  <a:gd name="T10" fmla="*/ 7 w 29"/>
                  <a:gd name="T11" fmla="*/ 9 h 24"/>
                  <a:gd name="T12" fmla="*/ 6 w 29"/>
                  <a:gd name="T13" fmla="*/ 13 h 24"/>
                  <a:gd name="T14" fmla="*/ 10 w 29"/>
                  <a:gd name="T15" fmla="*/ 16 h 24"/>
                  <a:gd name="T16" fmla="*/ 14 w 29"/>
                  <a:gd name="T17" fmla="*/ 14 h 24"/>
                  <a:gd name="T18" fmla="*/ 12 w 29"/>
                  <a:gd name="T19" fmla="*/ 21 h 24"/>
                  <a:gd name="T20" fmla="*/ 16 w 29"/>
                  <a:gd name="T21" fmla="*/ 24 h 24"/>
                  <a:gd name="T22" fmla="*/ 28 w 29"/>
                  <a:gd name="T23" fmla="*/ 1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24">
                    <a:moveTo>
                      <a:pt x="28" y="15"/>
                    </a:moveTo>
                    <a:cubicBezTo>
                      <a:pt x="29" y="0"/>
                      <a:pt x="29" y="0"/>
                      <a:pt x="29" y="0"/>
                    </a:cubicBezTo>
                    <a:cubicBezTo>
                      <a:pt x="24" y="1"/>
                      <a:pt x="19" y="2"/>
                      <a:pt x="15" y="3"/>
                    </a:cubicBezTo>
                    <a:cubicBezTo>
                      <a:pt x="10" y="5"/>
                      <a:pt x="5" y="7"/>
                      <a:pt x="0" y="8"/>
                    </a:cubicBezTo>
                    <a:cubicBezTo>
                      <a:pt x="3" y="10"/>
                      <a:pt x="3" y="10"/>
                      <a:pt x="3" y="10"/>
                    </a:cubicBezTo>
                    <a:cubicBezTo>
                      <a:pt x="7" y="9"/>
                      <a:pt x="7" y="9"/>
                      <a:pt x="7" y="9"/>
                    </a:cubicBezTo>
                    <a:cubicBezTo>
                      <a:pt x="6" y="13"/>
                      <a:pt x="6" y="13"/>
                      <a:pt x="6" y="13"/>
                    </a:cubicBezTo>
                    <a:cubicBezTo>
                      <a:pt x="10" y="16"/>
                      <a:pt x="10" y="16"/>
                      <a:pt x="10" y="16"/>
                    </a:cubicBezTo>
                    <a:cubicBezTo>
                      <a:pt x="14" y="14"/>
                      <a:pt x="14" y="14"/>
                      <a:pt x="14" y="14"/>
                    </a:cubicBezTo>
                    <a:cubicBezTo>
                      <a:pt x="12" y="21"/>
                      <a:pt x="12" y="21"/>
                      <a:pt x="12" y="21"/>
                    </a:cubicBezTo>
                    <a:cubicBezTo>
                      <a:pt x="16" y="24"/>
                      <a:pt x="16" y="24"/>
                      <a:pt x="16" y="24"/>
                    </a:cubicBezTo>
                    <a:lnTo>
                      <a:pt x="28"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2" name="Freeform 42">
                <a:extLst>
                  <a:ext uri="{FF2B5EF4-FFF2-40B4-BE49-F238E27FC236}">
                    <a16:creationId xmlns:a16="http://schemas.microsoft.com/office/drawing/2014/main" id="{2398DFB7-B95E-468F-8C1A-7F4CC9FC4CE5}"/>
                  </a:ext>
                </a:extLst>
              </p:cNvPr>
              <p:cNvSpPr>
                <a:spLocks/>
              </p:cNvSpPr>
              <p:nvPr/>
            </p:nvSpPr>
            <p:spPr bwMode="auto">
              <a:xfrm>
                <a:off x="3938699" y="4237417"/>
                <a:ext cx="161901" cy="142277"/>
              </a:xfrm>
              <a:custGeom>
                <a:avLst/>
                <a:gdLst>
                  <a:gd name="T0" fmla="*/ 54 w 59"/>
                  <a:gd name="T1" fmla="*/ 7 h 51"/>
                  <a:gd name="T2" fmla="*/ 48 w 59"/>
                  <a:gd name="T3" fmla="*/ 0 h 51"/>
                  <a:gd name="T4" fmla="*/ 40 w 59"/>
                  <a:gd name="T5" fmla="*/ 6 h 51"/>
                  <a:gd name="T6" fmla="*/ 34 w 59"/>
                  <a:gd name="T7" fmla="*/ 4 h 51"/>
                  <a:gd name="T8" fmla="*/ 34 w 59"/>
                  <a:gd name="T9" fmla="*/ 1 h 51"/>
                  <a:gd name="T10" fmla="*/ 13 w 59"/>
                  <a:gd name="T11" fmla="*/ 0 h 51"/>
                  <a:gd name="T12" fmla="*/ 12 w 59"/>
                  <a:gd name="T13" fmla="*/ 15 h 51"/>
                  <a:gd name="T14" fmla="*/ 0 w 59"/>
                  <a:gd name="T15" fmla="*/ 24 h 51"/>
                  <a:gd name="T16" fmla="*/ 3 w 59"/>
                  <a:gd name="T17" fmla="*/ 28 h 51"/>
                  <a:gd name="T18" fmla="*/ 6 w 59"/>
                  <a:gd name="T19" fmla="*/ 35 h 51"/>
                  <a:gd name="T20" fmla="*/ 7 w 59"/>
                  <a:gd name="T21" fmla="*/ 35 h 51"/>
                  <a:gd name="T22" fmla="*/ 22 w 59"/>
                  <a:gd name="T23" fmla="*/ 29 h 51"/>
                  <a:gd name="T24" fmla="*/ 35 w 59"/>
                  <a:gd name="T25" fmla="*/ 31 h 51"/>
                  <a:gd name="T26" fmla="*/ 39 w 59"/>
                  <a:gd name="T27" fmla="*/ 44 h 51"/>
                  <a:gd name="T28" fmla="*/ 45 w 59"/>
                  <a:gd name="T29" fmla="*/ 44 h 51"/>
                  <a:gd name="T30" fmla="*/ 47 w 59"/>
                  <a:gd name="T31" fmla="*/ 51 h 51"/>
                  <a:gd name="T32" fmla="*/ 54 w 59"/>
                  <a:gd name="T33" fmla="*/ 48 h 51"/>
                  <a:gd name="T34" fmla="*/ 59 w 59"/>
                  <a:gd name="T35" fmla="*/ 19 h 51"/>
                  <a:gd name="T36" fmla="*/ 52 w 59"/>
                  <a:gd name="T37" fmla="*/ 15 h 51"/>
                  <a:gd name="T38" fmla="*/ 54 w 59"/>
                  <a:gd name="T3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9" h="51">
                    <a:moveTo>
                      <a:pt x="54" y="7"/>
                    </a:moveTo>
                    <a:cubicBezTo>
                      <a:pt x="48" y="0"/>
                      <a:pt x="48" y="0"/>
                      <a:pt x="48" y="0"/>
                    </a:cubicBezTo>
                    <a:cubicBezTo>
                      <a:pt x="40" y="6"/>
                      <a:pt x="40" y="6"/>
                      <a:pt x="40" y="6"/>
                    </a:cubicBezTo>
                    <a:cubicBezTo>
                      <a:pt x="34" y="4"/>
                      <a:pt x="34" y="4"/>
                      <a:pt x="34" y="4"/>
                    </a:cubicBezTo>
                    <a:cubicBezTo>
                      <a:pt x="34" y="1"/>
                      <a:pt x="34" y="1"/>
                      <a:pt x="34" y="1"/>
                    </a:cubicBezTo>
                    <a:cubicBezTo>
                      <a:pt x="13" y="0"/>
                      <a:pt x="13" y="0"/>
                      <a:pt x="13" y="0"/>
                    </a:cubicBezTo>
                    <a:cubicBezTo>
                      <a:pt x="12" y="15"/>
                      <a:pt x="12" y="15"/>
                      <a:pt x="12" y="15"/>
                    </a:cubicBezTo>
                    <a:cubicBezTo>
                      <a:pt x="0" y="24"/>
                      <a:pt x="0" y="24"/>
                      <a:pt x="0" y="24"/>
                    </a:cubicBezTo>
                    <a:cubicBezTo>
                      <a:pt x="1" y="26"/>
                      <a:pt x="2" y="27"/>
                      <a:pt x="3" y="28"/>
                    </a:cubicBezTo>
                    <a:cubicBezTo>
                      <a:pt x="4" y="30"/>
                      <a:pt x="5" y="33"/>
                      <a:pt x="6" y="35"/>
                    </a:cubicBezTo>
                    <a:cubicBezTo>
                      <a:pt x="7" y="35"/>
                      <a:pt x="7" y="35"/>
                      <a:pt x="7" y="35"/>
                    </a:cubicBezTo>
                    <a:cubicBezTo>
                      <a:pt x="22" y="29"/>
                      <a:pt x="22" y="29"/>
                      <a:pt x="22" y="29"/>
                    </a:cubicBezTo>
                    <a:cubicBezTo>
                      <a:pt x="35" y="31"/>
                      <a:pt x="35" y="31"/>
                      <a:pt x="35" y="31"/>
                    </a:cubicBezTo>
                    <a:cubicBezTo>
                      <a:pt x="39" y="44"/>
                      <a:pt x="39" y="44"/>
                      <a:pt x="39" y="44"/>
                    </a:cubicBezTo>
                    <a:cubicBezTo>
                      <a:pt x="45" y="44"/>
                      <a:pt x="45" y="44"/>
                      <a:pt x="45" y="44"/>
                    </a:cubicBezTo>
                    <a:cubicBezTo>
                      <a:pt x="47" y="51"/>
                      <a:pt x="47" y="51"/>
                      <a:pt x="47" y="51"/>
                    </a:cubicBezTo>
                    <a:cubicBezTo>
                      <a:pt x="54" y="48"/>
                      <a:pt x="54" y="48"/>
                      <a:pt x="54" y="48"/>
                    </a:cubicBezTo>
                    <a:cubicBezTo>
                      <a:pt x="59" y="19"/>
                      <a:pt x="59" y="19"/>
                      <a:pt x="59" y="19"/>
                    </a:cubicBezTo>
                    <a:cubicBezTo>
                      <a:pt x="52" y="15"/>
                      <a:pt x="52" y="15"/>
                      <a:pt x="52" y="15"/>
                    </a:cubicBezTo>
                    <a:lnTo>
                      <a:pt x="54"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3" name="Freeform 43">
                <a:extLst>
                  <a:ext uri="{FF2B5EF4-FFF2-40B4-BE49-F238E27FC236}">
                    <a16:creationId xmlns:a16="http://schemas.microsoft.com/office/drawing/2014/main" id="{8317B167-D1E3-49A3-9CE3-F3952630AEC2}"/>
                  </a:ext>
                </a:extLst>
              </p:cNvPr>
              <p:cNvSpPr>
                <a:spLocks/>
              </p:cNvSpPr>
              <p:nvPr/>
            </p:nvSpPr>
            <p:spPr bwMode="auto">
              <a:xfrm>
                <a:off x="4234699" y="4299560"/>
                <a:ext cx="81768" cy="173349"/>
              </a:xfrm>
              <a:custGeom>
                <a:avLst/>
                <a:gdLst>
                  <a:gd name="T0" fmla="*/ 49 w 50"/>
                  <a:gd name="T1" fmla="*/ 86 h 106"/>
                  <a:gd name="T2" fmla="*/ 11 w 50"/>
                  <a:gd name="T3" fmla="*/ 106 h 106"/>
                  <a:gd name="T4" fmla="*/ 0 w 50"/>
                  <a:gd name="T5" fmla="*/ 103 h 106"/>
                  <a:gd name="T6" fmla="*/ 3 w 50"/>
                  <a:gd name="T7" fmla="*/ 44 h 106"/>
                  <a:gd name="T8" fmla="*/ 3 w 50"/>
                  <a:gd name="T9" fmla="*/ 20 h 106"/>
                  <a:gd name="T10" fmla="*/ 6 w 50"/>
                  <a:gd name="T11" fmla="*/ 6 h 106"/>
                  <a:gd name="T12" fmla="*/ 44 w 50"/>
                  <a:gd name="T13" fmla="*/ 0 h 106"/>
                  <a:gd name="T14" fmla="*/ 50 w 50"/>
                  <a:gd name="T15" fmla="*/ 25 h 106"/>
                  <a:gd name="T16" fmla="*/ 49 w 50"/>
                  <a:gd name="T17" fmla="*/ 8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6">
                    <a:moveTo>
                      <a:pt x="49" y="86"/>
                    </a:moveTo>
                    <a:lnTo>
                      <a:pt x="11" y="106"/>
                    </a:lnTo>
                    <a:lnTo>
                      <a:pt x="0" y="103"/>
                    </a:lnTo>
                    <a:lnTo>
                      <a:pt x="3" y="44"/>
                    </a:lnTo>
                    <a:lnTo>
                      <a:pt x="3" y="20"/>
                    </a:lnTo>
                    <a:lnTo>
                      <a:pt x="6" y="6"/>
                    </a:lnTo>
                    <a:lnTo>
                      <a:pt x="44" y="0"/>
                    </a:lnTo>
                    <a:lnTo>
                      <a:pt x="50" y="25"/>
                    </a:lnTo>
                    <a:lnTo>
                      <a:pt x="49" y="8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4" name="Freeform 44">
                <a:extLst>
                  <a:ext uri="{FF2B5EF4-FFF2-40B4-BE49-F238E27FC236}">
                    <a16:creationId xmlns:a16="http://schemas.microsoft.com/office/drawing/2014/main" id="{11C36CE6-0A52-473E-AA57-075F3B00255E}"/>
                  </a:ext>
                </a:extLst>
              </p:cNvPr>
              <p:cNvSpPr>
                <a:spLocks/>
              </p:cNvSpPr>
              <p:nvPr/>
            </p:nvSpPr>
            <p:spPr bwMode="auto">
              <a:xfrm>
                <a:off x="3879825" y="4199803"/>
                <a:ext cx="88310" cy="35978"/>
              </a:xfrm>
              <a:custGeom>
                <a:avLst/>
                <a:gdLst>
                  <a:gd name="T0" fmla="*/ 32 w 32"/>
                  <a:gd name="T1" fmla="*/ 8 h 13"/>
                  <a:gd name="T2" fmla="*/ 31 w 32"/>
                  <a:gd name="T3" fmla="*/ 0 h 13"/>
                  <a:gd name="T4" fmla="*/ 16 w 32"/>
                  <a:gd name="T5" fmla="*/ 1 h 13"/>
                  <a:gd name="T6" fmla="*/ 0 w 32"/>
                  <a:gd name="T7" fmla="*/ 3 h 13"/>
                  <a:gd name="T8" fmla="*/ 0 w 32"/>
                  <a:gd name="T9" fmla="*/ 3 h 13"/>
                  <a:gd name="T10" fmla="*/ 5 w 32"/>
                  <a:gd name="T11" fmla="*/ 7 h 13"/>
                  <a:gd name="T12" fmla="*/ 1 w 32"/>
                  <a:gd name="T13" fmla="*/ 8 h 13"/>
                  <a:gd name="T14" fmla="*/ 2 w 32"/>
                  <a:gd name="T15" fmla="*/ 13 h 13"/>
                  <a:gd name="T16" fmla="*/ 32 w 32"/>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13">
                    <a:moveTo>
                      <a:pt x="32" y="8"/>
                    </a:moveTo>
                    <a:cubicBezTo>
                      <a:pt x="31" y="0"/>
                      <a:pt x="31" y="0"/>
                      <a:pt x="31" y="0"/>
                    </a:cubicBezTo>
                    <a:cubicBezTo>
                      <a:pt x="26" y="0"/>
                      <a:pt x="21" y="0"/>
                      <a:pt x="16" y="1"/>
                    </a:cubicBezTo>
                    <a:cubicBezTo>
                      <a:pt x="11" y="1"/>
                      <a:pt x="5" y="2"/>
                      <a:pt x="0" y="3"/>
                    </a:cubicBezTo>
                    <a:cubicBezTo>
                      <a:pt x="0" y="3"/>
                      <a:pt x="0" y="3"/>
                      <a:pt x="0" y="3"/>
                    </a:cubicBezTo>
                    <a:cubicBezTo>
                      <a:pt x="5" y="7"/>
                      <a:pt x="5" y="7"/>
                      <a:pt x="5" y="7"/>
                    </a:cubicBezTo>
                    <a:cubicBezTo>
                      <a:pt x="1" y="8"/>
                      <a:pt x="1" y="8"/>
                      <a:pt x="1" y="8"/>
                    </a:cubicBezTo>
                    <a:cubicBezTo>
                      <a:pt x="2" y="13"/>
                      <a:pt x="2" y="13"/>
                      <a:pt x="2" y="13"/>
                    </a:cubicBezTo>
                    <a:cubicBezTo>
                      <a:pt x="12" y="11"/>
                      <a:pt x="22" y="9"/>
                      <a:pt x="32" y="8"/>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5" name="Freeform 45">
                <a:extLst>
                  <a:ext uri="{FF2B5EF4-FFF2-40B4-BE49-F238E27FC236}">
                    <a16:creationId xmlns:a16="http://schemas.microsoft.com/office/drawing/2014/main" id="{FB844DBB-828A-4A48-BE85-13205A53C4F9}"/>
                  </a:ext>
                </a:extLst>
              </p:cNvPr>
              <p:cNvSpPr>
                <a:spLocks/>
              </p:cNvSpPr>
              <p:nvPr/>
            </p:nvSpPr>
            <p:spPr bwMode="auto">
              <a:xfrm>
                <a:off x="3879825" y="4199803"/>
                <a:ext cx="88310" cy="35978"/>
              </a:xfrm>
              <a:custGeom>
                <a:avLst/>
                <a:gdLst>
                  <a:gd name="T0" fmla="*/ 32 w 32"/>
                  <a:gd name="T1" fmla="*/ 8 h 13"/>
                  <a:gd name="T2" fmla="*/ 31 w 32"/>
                  <a:gd name="T3" fmla="*/ 0 h 13"/>
                  <a:gd name="T4" fmla="*/ 16 w 32"/>
                  <a:gd name="T5" fmla="*/ 1 h 13"/>
                  <a:gd name="T6" fmla="*/ 0 w 32"/>
                  <a:gd name="T7" fmla="*/ 3 h 13"/>
                  <a:gd name="T8" fmla="*/ 0 w 32"/>
                  <a:gd name="T9" fmla="*/ 3 h 13"/>
                  <a:gd name="T10" fmla="*/ 5 w 32"/>
                  <a:gd name="T11" fmla="*/ 7 h 13"/>
                  <a:gd name="T12" fmla="*/ 1 w 32"/>
                  <a:gd name="T13" fmla="*/ 8 h 13"/>
                  <a:gd name="T14" fmla="*/ 2 w 32"/>
                  <a:gd name="T15" fmla="*/ 13 h 13"/>
                  <a:gd name="T16" fmla="*/ 32 w 32"/>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13">
                    <a:moveTo>
                      <a:pt x="32" y="8"/>
                    </a:moveTo>
                    <a:cubicBezTo>
                      <a:pt x="31" y="0"/>
                      <a:pt x="31" y="0"/>
                      <a:pt x="31" y="0"/>
                    </a:cubicBezTo>
                    <a:cubicBezTo>
                      <a:pt x="26" y="0"/>
                      <a:pt x="21" y="0"/>
                      <a:pt x="16" y="1"/>
                    </a:cubicBezTo>
                    <a:cubicBezTo>
                      <a:pt x="11" y="1"/>
                      <a:pt x="5" y="2"/>
                      <a:pt x="0" y="3"/>
                    </a:cubicBezTo>
                    <a:cubicBezTo>
                      <a:pt x="0" y="3"/>
                      <a:pt x="0" y="3"/>
                      <a:pt x="0" y="3"/>
                    </a:cubicBezTo>
                    <a:cubicBezTo>
                      <a:pt x="5" y="7"/>
                      <a:pt x="5" y="7"/>
                      <a:pt x="5" y="7"/>
                    </a:cubicBezTo>
                    <a:cubicBezTo>
                      <a:pt x="1" y="8"/>
                      <a:pt x="1" y="8"/>
                      <a:pt x="1" y="8"/>
                    </a:cubicBezTo>
                    <a:cubicBezTo>
                      <a:pt x="2" y="13"/>
                      <a:pt x="2" y="13"/>
                      <a:pt x="2" y="13"/>
                    </a:cubicBezTo>
                    <a:cubicBezTo>
                      <a:pt x="12" y="11"/>
                      <a:pt x="22" y="9"/>
                      <a:pt x="32" y="8"/>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6" name="Freeform 46">
                <a:extLst>
                  <a:ext uri="{FF2B5EF4-FFF2-40B4-BE49-F238E27FC236}">
                    <a16:creationId xmlns:a16="http://schemas.microsoft.com/office/drawing/2014/main" id="{E5ECBB7D-0A98-4B76-9FA3-8F2CFD31B458}"/>
                  </a:ext>
                </a:extLst>
              </p:cNvPr>
              <p:cNvSpPr>
                <a:spLocks/>
              </p:cNvSpPr>
              <p:nvPr/>
            </p:nvSpPr>
            <p:spPr bwMode="auto">
              <a:xfrm>
                <a:off x="4502900" y="4548137"/>
                <a:ext cx="156996" cy="179890"/>
              </a:xfrm>
              <a:custGeom>
                <a:avLst/>
                <a:gdLst>
                  <a:gd name="T0" fmla="*/ 56 w 57"/>
                  <a:gd name="T1" fmla="*/ 19 h 65"/>
                  <a:gd name="T2" fmla="*/ 57 w 57"/>
                  <a:gd name="T3" fmla="*/ 9 h 65"/>
                  <a:gd name="T4" fmla="*/ 44 w 57"/>
                  <a:gd name="T5" fmla="*/ 11 h 65"/>
                  <a:gd name="T6" fmla="*/ 43 w 57"/>
                  <a:gd name="T7" fmla="*/ 0 h 65"/>
                  <a:gd name="T8" fmla="*/ 26 w 57"/>
                  <a:gd name="T9" fmla="*/ 0 h 65"/>
                  <a:gd name="T10" fmla="*/ 26 w 57"/>
                  <a:gd name="T11" fmla="*/ 4 h 65"/>
                  <a:gd name="T12" fmla="*/ 26 w 57"/>
                  <a:gd name="T13" fmla="*/ 16 h 65"/>
                  <a:gd name="T14" fmla="*/ 10 w 57"/>
                  <a:gd name="T15" fmla="*/ 16 h 65"/>
                  <a:gd name="T16" fmla="*/ 6 w 57"/>
                  <a:gd name="T17" fmla="*/ 18 h 65"/>
                  <a:gd name="T18" fmla="*/ 6 w 57"/>
                  <a:gd name="T19" fmla="*/ 30 h 65"/>
                  <a:gd name="T20" fmla="*/ 4 w 57"/>
                  <a:gd name="T21" fmla="*/ 32 h 65"/>
                  <a:gd name="T22" fmla="*/ 3 w 57"/>
                  <a:gd name="T23" fmla="*/ 29 h 65"/>
                  <a:gd name="T24" fmla="*/ 0 w 57"/>
                  <a:gd name="T25" fmla="*/ 31 h 65"/>
                  <a:gd name="T26" fmla="*/ 17 w 57"/>
                  <a:gd name="T27" fmla="*/ 57 h 65"/>
                  <a:gd name="T28" fmla="*/ 23 w 57"/>
                  <a:gd name="T29" fmla="*/ 65 h 65"/>
                  <a:gd name="T30" fmla="*/ 30 w 57"/>
                  <a:gd name="T31" fmla="*/ 62 h 65"/>
                  <a:gd name="T32" fmla="*/ 31 w 57"/>
                  <a:gd name="T33" fmla="*/ 54 h 65"/>
                  <a:gd name="T34" fmla="*/ 52 w 57"/>
                  <a:gd name="T35" fmla="*/ 51 h 65"/>
                  <a:gd name="T36" fmla="*/ 52 w 57"/>
                  <a:gd name="T37" fmla="*/ 39 h 65"/>
                  <a:gd name="T38" fmla="*/ 48 w 57"/>
                  <a:gd name="T39" fmla="*/ 34 h 65"/>
                  <a:gd name="T40" fmla="*/ 49 w 57"/>
                  <a:gd name="T41" fmla="*/ 25 h 65"/>
                  <a:gd name="T42" fmla="*/ 56 w 57"/>
                  <a:gd name="T43" fmla="*/ 1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7" h="65">
                    <a:moveTo>
                      <a:pt x="56" y="19"/>
                    </a:moveTo>
                    <a:cubicBezTo>
                      <a:pt x="57" y="9"/>
                      <a:pt x="57" y="9"/>
                      <a:pt x="57" y="9"/>
                    </a:cubicBezTo>
                    <a:cubicBezTo>
                      <a:pt x="44" y="11"/>
                      <a:pt x="44" y="11"/>
                      <a:pt x="44" y="11"/>
                    </a:cubicBezTo>
                    <a:cubicBezTo>
                      <a:pt x="43" y="0"/>
                      <a:pt x="43" y="0"/>
                      <a:pt x="43" y="0"/>
                    </a:cubicBezTo>
                    <a:cubicBezTo>
                      <a:pt x="26" y="0"/>
                      <a:pt x="26" y="0"/>
                      <a:pt x="26" y="0"/>
                    </a:cubicBezTo>
                    <a:cubicBezTo>
                      <a:pt x="26" y="4"/>
                      <a:pt x="26" y="4"/>
                      <a:pt x="26" y="4"/>
                    </a:cubicBezTo>
                    <a:cubicBezTo>
                      <a:pt x="26" y="16"/>
                      <a:pt x="26" y="16"/>
                      <a:pt x="26" y="16"/>
                    </a:cubicBezTo>
                    <a:cubicBezTo>
                      <a:pt x="10" y="16"/>
                      <a:pt x="10" y="16"/>
                      <a:pt x="10" y="16"/>
                    </a:cubicBezTo>
                    <a:cubicBezTo>
                      <a:pt x="6" y="18"/>
                      <a:pt x="6" y="18"/>
                      <a:pt x="6" y="18"/>
                    </a:cubicBezTo>
                    <a:cubicBezTo>
                      <a:pt x="6" y="30"/>
                      <a:pt x="6" y="30"/>
                      <a:pt x="6" y="30"/>
                    </a:cubicBezTo>
                    <a:cubicBezTo>
                      <a:pt x="4" y="32"/>
                      <a:pt x="4" y="32"/>
                      <a:pt x="4" y="32"/>
                    </a:cubicBezTo>
                    <a:cubicBezTo>
                      <a:pt x="3" y="29"/>
                      <a:pt x="3" y="29"/>
                      <a:pt x="3" y="29"/>
                    </a:cubicBezTo>
                    <a:cubicBezTo>
                      <a:pt x="0" y="31"/>
                      <a:pt x="0" y="31"/>
                      <a:pt x="0" y="31"/>
                    </a:cubicBezTo>
                    <a:cubicBezTo>
                      <a:pt x="6" y="39"/>
                      <a:pt x="12" y="48"/>
                      <a:pt x="17" y="57"/>
                    </a:cubicBezTo>
                    <a:cubicBezTo>
                      <a:pt x="20" y="60"/>
                      <a:pt x="21" y="62"/>
                      <a:pt x="23" y="65"/>
                    </a:cubicBezTo>
                    <a:cubicBezTo>
                      <a:pt x="30" y="62"/>
                      <a:pt x="30" y="62"/>
                      <a:pt x="30" y="62"/>
                    </a:cubicBezTo>
                    <a:cubicBezTo>
                      <a:pt x="31" y="54"/>
                      <a:pt x="31" y="54"/>
                      <a:pt x="31" y="54"/>
                    </a:cubicBezTo>
                    <a:cubicBezTo>
                      <a:pt x="52" y="51"/>
                      <a:pt x="52" y="51"/>
                      <a:pt x="52" y="51"/>
                    </a:cubicBezTo>
                    <a:cubicBezTo>
                      <a:pt x="52" y="39"/>
                      <a:pt x="52" y="39"/>
                      <a:pt x="52" y="39"/>
                    </a:cubicBezTo>
                    <a:cubicBezTo>
                      <a:pt x="48" y="34"/>
                      <a:pt x="48" y="34"/>
                      <a:pt x="48" y="34"/>
                    </a:cubicBezTo>
                    <a:cubicBezTo>
                      <a:pt x="49" y="25"/>
                      <a:pt x="49" y="25"/>
                      <a:pt x="49" y="25"/>
                    </a:cubicBezTo>
                    <a:lnTo>
                      <a:pt x="56"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7" name="Freeform 47">
                <a:extLst>
                  <a:ext uri="{FF2B5EF4-FFF2-40B4-BE49-F238E27FC236}">
                    <a16:creationId xmlns:a16="http://schemas.microsoft.com/office/drawing/2014/main" id="{E9EA0F8C-C8F2-4AAB-B260-092548E2949E}"/>
                  </a:ext>
                </a:extLst>
              </p:cNvPr>
              <p:cNvSpPr>
                <a:spLocks/>
              </p:cNvSpPr>
              <p:nvPr/>
            </p:nvSpPr>
            <p:spPr bwMode="auto">
              <a:xfrm>
                <a:off x="5119433" y="4168732"/>
                <a:ext cx="331980" cy="336885"/>
              </a:xfrm>
              <a:custGeom>
                <a:avLst/>
                <a:gdLst>
                  <a:gd name="T0" fmla="*/ 111 w 120"/>
                  <a:gd name="T1" fmla="*/ 76 h 122"/>
                  <a:gd name="T2" fmla="*/ 97 w 120"/>
                  <a:gd name="T3" fmla="*/ 66 h 122"/>
                  <a:gd name="T4" fmla="*/ 87 w 120"/>
                  <a:gd name="T5" fmla="*/ 58 h 122"/>
                  <a:gd name="T6" fmla="*/ 81 w 120"/>
                  <a:gd name="T7" fmla="*/ 51 h 122"/>
                  <a:gd name="T8" fmla="*/ 81 w 120"/>
                  <a:gd name="T9" fmla="*/ 49 h 122"/>
                  <a:gd name="T10" fmla="*/ 79 w 120"/>
                  <a:gd name="T11" fmla="*/ 47 h 122"/>
                  <a:gd name="T12" fmla="*/ 69 w 120"/>
                  <a:gd name="T13" fmla="*/ 50 h 122"/>
                  <a:gd name="T14" fmla="*/ 65 w 120"/>
                  <a:gd name="T15" fmla="*/ 44 h 122"/>
                  <a:gd name="T16" fmla="*/ 67 w 120"/>
                  <a:gd name="T17" fmla="*/ 29 h 122"/>
                  <a:gd name="T18" fmla="*/ 44 w 120"/>
                  <a:gd name="T19" fmla="*/ 3 h 122"/>
                  <a:gd name="T20" fmla="*/ 23 w 120"/>
                  <a:gd name="T21" fmla="*/ 0 h 122"/>
                  <a:gd name="T22" fmla="*/ 16 w 120"/>
                  <a:gd name="T23" fmla="*/ 24 h 122"/>
                  <a:gd name="T24" fmla="*/ 10 w 120"/>
                  <a:gd name="T25" fmla="*/ 51 h 122"/>
                  <a:gd name="T26" fmla="*/ 6 w 120"/>
                  <a:gd name="T27" fmla="*/ 68 h 122"/>
                  <a:gd name="T28" fmla="*/ 0 w 120"/>
                  <a:gd name="T29" fmla="*/ 77 h 122"/>
                  <a:gd name="T30" fmla="*/ 5 w 120"/>
                  <a:gd name="T31" fmla="*/ 80 h 122"/>
                  <a:gd name="T32" fmla="*/ 10 w 120"/>
                  <a:gd name="T33" fmla="*/ 100 h 122"/>
                  <a:gd name="T34" fmla="*/ 13 w 120"/>
                  <a:gd name="T35" fmla="*/ 104 h 122"/>
                  <a:gd name="T36" fmla="*/ 13 w 120"/>
                  <a:gd name="T37" fmla="*/ 111 h 122"/>
                  <a:gd name="T38" fmla="*/ 17 w 120"/>
                  <a:gd name="T39" fmla="*/ 113 h 122"/>
                  <a:gd name="T40" fmla="*/ 17 w 120"/>
                  <a:gd name="T41" fmla="*/ 110 h 122"/>
                  <a:gd name="T42" fmla="*/ 20 w 120"/>
                  <a:gd name="T43" fmla="*/ 111 h 122"/>
                  <a:gd name="T44" fmla="*/ 20 w 120"/>
                  <a:gd name="T45" fmla="*/ 113 h 122"/>
                  <a:gd name="T46" fmla="*/ 25 w 120"/>
                  <a:gd name="T47" fmla="*/ 112 h 122"/>
                  <a:gd name="T48" fmla="*/ 48 w 120"/>
                  <a:gd name="T49" fmla="*/ 122 h 122"/>
                  <a:gd name="T50" fmla="*/ 62 w 120"/>
                  <a:gd name="T51" fmla="*/ 113 h 122"/>
                  <a:gd name="T52" fmla="*/ 75 w 120"/>
                  <a:gd name="T53" fmla="*/ 117 h 122"/>
                  <a:gd name="T54" fmla="*/ 83 w 120"/>
                  <a:gd name="T55" fmla="*/ 108 h 122"/>
                  <a:gd name="T56" fmla="*/ 90 w 120"/>
                  <a:gd name="T57" fmla="*/ 107 h 122"/>
                  <a:gd name="T58" fmla="*/ 93 w 120"/>
                  <a:gd name="T59" fmla="*/ 104 h 122"/>
                  <a:gd name="T60" fmla="*/ 100 w 120"/>
                  <a:gd name="T61" fmla="*/ 105 h 122"/>
                  <a:gd name="T62" fmla="*/ 120 w 120"/>
                  <a:gd name="T63" fmla="*/ 80 h 122"/>
                  <a:gd name="T64" fmla="*/ 111 w 120"/>
                  <a:gd name="T65" fmla="*/ 7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0" h="122">
                    <a:moveTo>
                      <a:pt x="111" y="76"/>
                    </a:moveTo>
                    <a:cubicBezTo>
                      <a:pt x="106" y="73"/>
                      <a:pt x="102" y="69"/>
                      <a:pt x="97" y="66"/>
                    </a:cubicBezTo>
                    <a:cubicBezTo>
                      <a:pt x="94" y="63"/>
                      <a:pt x="90" y="61"/>
                      <a:pt x="87" y="58"/>
                    </a:cubicBezTo>
                    <a:cubicBezTo>
                      <a:pt x="85" y="55"/>
                      <a:pt x="83" y="53"/>
                      <a:pt x="81" y="51"/>
                    </a:cubicBezTo>
                    <a:cubicBezTo>
                      <a:pt x="81" y="50"/>
                      <a:pt x="81" y="50"/>
                      <a:pt x="81" y="49"/>
                    </a:cubicBezTo>
                    <a:cubicBezTo>
                      <a:pt x="80" y="49"/>
                      <a:pt x="80" y="48"/>
                      <a:pt x="79" y="47"/>
                    </a:cubicBezTo>
                    <a:cubicBezTo>
                      <a:pt x="69" y="50"/>
                      <a:pt x="69" y="50"/>
                      <a:pt x="69" y="50"/>
                    </a:cubicBezTo>
                    <a:cubicBezTo>
                      <a:pt x="65" y="44"/>
                      <a:pt x="65" y="44"/>
                      <a:pt x="65" y="44"/>
                    </a:cubicBezTo>
                    <a:cubicBezTo>
                      <a:pt x="67" y="29"/>
                      <a:pt x="67" y="29"/>
                      <a:pt x="67" y="29"/>
                    </a:cubicBezTo>
                    <a:cubicBezTo>
                      <a:pt x="44" y="3"/>
                      <a:pt x="44" y="3"/>
                      <a:pt x="44" y="3"/>
                    </a:cubicBezTo>
                    <a:cubicBezTo>
                      <a:pt x="23" y="0"/>
                      <a:pt x="23" y="0"/>
                      <a:pt x="23" y="0"/>
                    </a:cubicBezTo>
                    <a:cubicBezTo>
                      <a:pt x="20" y="8"/>
                      <a:pt x="18" y="16"/>
                      <a:pt x="16" y="24"/>
                    </a:cubicBezTo>
                    <a:cubicBezTo>
                      <a:pt x="14" y="33"/>
                      <a:pt x="12" y="42"/>
                      <a:pt x="10" y="51"/>
                    </a:cubicBezTo>
                    <a:cubicBezTo>
                      <a:pt x="6" y="68"/>
                      <a:pt x="6" y="68"/>
                      <a:pt x="6" y="68"/>
                    </a:cubicBezTo>
                    <a:cubicBezTo>
                      <a:pt x="4" y="71"/>
                      <a:pt x="2" y="74"/>
                      <a:pt x="0" y="77"/>
                    </a:cubicBezTo>
                    <a:cubicBezTo>
                      <a:pt x="5" y="80"/>
                      <a:pt x="5" y="80"/>
                      <a:pt x="5" y="80"/>
                    </a:cubicBezTo>
                    <a:cubicBezTo>
                      <a:pt x="10" y="100"/>
                      <a:pt x="10" y="100"/>
                      <a:pt x="10" y="100"/>
                    </a:cubicBezTo>
                    <a:cubicBezTo>
                      <a:pt x="13" y="104"/>
                      <a:pt x="13" y="104"/>
                      <a:pt x="13" y="104"/>
                    </a:cubicBezTo>
                    <a:cubicBezTo>
                      <a:pt x="13" y="111"/>
                      <a:pt x="13" y="111"/>
                      <a:pt x="13" y="111"/>
                    </a:cubicBezTo>
                    <a:cubicBezTo>
                      <a:pt x="17" y="113"/>
                      <a:pt x="17" y="113"/>
                      <a:pt x="17" y="113"/>
                    </a:cubicBezTo>
                    <a:cubicBezTo>
                      <a:pt x="17" y="110"/>
                      <a:pt x="17" y="110"/>
                      <a:pt x="17" y="110"/>
                    </a:cubicBezTo>
                    <a:cubicBezTo>
                      <a:pt x="20" y="111"/>
                      <a:pt x="20" y="111"/>
                      <a:pt x="20" y="111"/>
                    </a:cubicBezTo>
                    <a:cubicBezTo>
                      <a:pt x="20" y="113"/>
                      <a:pt x="20" y="113"/>
                      <a:pt x="20" y="113"/>
                    </a:cubicBezTo>
                    <a:cubicBezTo>
                      <a:pt x="25" y="112"/>
                      <a:pt x="25" y="112"/>
                      <a:pt x="25" y="112"/>
                    </a:cubicBezTo>
                    <a:cubicBezTo>
                      <a:pt x="48" y="122"/>
                      <a:pt x="48" y="122"/>
                      <a:pt x="48" y="122"/>
                    </a:cubicBezTo>
                    <a:cubicBezTo>
                      <a:pt x="62" y="113"/>
                      <a:pt x="62" y="113"/>
                      <a:pt x="62" y="113"/>
                    </a:cubicBezTo>
                    <a:cubicBezTo>
                      <a:pt x="75" y="117"/>
                      <a:pt x="75" y="117"/>
                      <a:pt x="75" y="117"/>
                    </a:cubicBezTo>
                    <a:cubicBezTo>
                      <a:pt x="78" y="114"/>
                      <a:pt x="81" y="111"/>
                      <a:pt x="83" y="108"/>
                    </a:cubicBezTo>
                    <a:cubicBezTo>
                      <a:pt x="90" y="107"/>
                      <a:pt x="90" y="107"/>
                      <a:pt x="90" y="107"/>
                    </a:cubicBezTo>
                    <a:cubicBezTo>
                      <a:pt x="93" y="104"/>
                      <a:pt x="93" y="104"/>
                      <a:pt x="93" y="104"/>
                    </a:cubicBezTo>
                    <a:cubicBezTo>
                      <a:pt x="100" y="105"/>
                      <a:pt x="100" y="105"/>
                      <a:pt x="100" y="105"/>
                    </a:cubicBezTo>
                    <a:cubicBezTo>
                      <a:pt x="120" y="80"/>
                      <a:pt x="120" y="80"/>
                      <a:pt x="120" y="80"/>
                    </a:cubicBezTo>
                    <a:cubicBezTo>
                      <a:pt x="117" y="79"/>
                      <a:pt x="114" y="78"/>
                      <a:pt x="111" y="7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8" name="Freeform 48">
                <a:extLst>
                  <a:ext uri="{FF2B5EF4-FFF2-40B4-BE49-F238E27FC236}">
                    <a16:creationId xmlns:a16="http://schemas.microsoft.com/office/drawing/2014/main" id="{F9E55139-D336-4063-B6B5-CCC6A930B3C2}"/>
                  </a:ext>
                </a:extLst>
              </p:cNvPr>
              <p:cNvSpPr>
                <a:spLocks/>
              </p:cNvSpPr>
              <p:nvPr/>
            </p:nvSpPr>
            <p:spPr bwMode="auto">
              <a:xfrm>
                <a:off x="5119433" y="4168732"/>
                <a:ext cx="331980" cy="336885"/>
              </a:xfrm>
              <a:custGeom>
                <a:avLst/>
                <a:gdLst>
                  <a:gd name="T0" fmla="*/ 111 w 120"/>
                  <a:gd name="T1" fmla="*/ 76 h 122"/>
                  <a:gd name="T2" fmla="*/ 97 w 120"/>
                  <a:gd name="T3" fmla="*/ 66 h 122"/>
                  <a:gd name="T4" fmla="*/ 87 w 120"/>
                  <a:gd name="T5" fmla="*/ 58 h 122"/>
                  <a:gd name="T6" fmla="*/ 81 w 120"/>
                  <a:gd name="T7" fmla="*/ 51 h 122"/>
                  <a:gd name="T8" fmla="*/ 81 w 120"/>
                  <a:gd name="T9" fmla="*/ 49 h 122"/>
                  <a:gd name="T10" fmla="*/ 79 w 120"/>
                  <a:gd name="T11" fmla="*/ 47 h 122"/>
                  <a:gd name="T12" fmla="*/ 69 w 120"/>
                  <a:gd name="T13" fmla="*/ 50 h 122"/>
                  <a:gd name="T14" fmla="*/ 65 w 120"/>
                  <a:gd name="T15" fmla="*/ 44 h 122"/>
                  <a:gd name="T16" fmla="*/ 67 w 120"/>
                  <a:gd name="T17" fmla="*/ 29 h 122"/>
                  <a:gd name="T18" fmla="*/ 44 w 120"/>
                  <a:gd name="T19" fmla="*/ 3 h 122"/>
                  <a:gd name="T20" fmla="*/ 23 w 120"/>
                  <a:gd name="T21" fmla="*/ 0 h 122"/>
                  <a:gd name="T22" fmla="*/ 16 w 120"/>
                  <a:gd name="T23" fmla="*/ 24 h 122"/>
                  <a:gd name="T24" fmla="*/ 10 w 120"/>
                  <a:gd name="T25" fmla="*/ 51 h 122"/>
                  <a:gd name="T26" fmla="*/ 6 w 120"/>
                  <a:gd name="T27" fmla="*/ 68 h 122"/>
                  <a:gd name="T28" fmla="*/ 0 w 120"/>
                  <a:gd name="T29" fmla="*/ 77 h 122"/>
                  <a:gd name="T30" fmla="*/ 5 w 120"/>
                  <a:gd name="T31" fmla="*/ 80 h 122"/>
                  <a:gd name="T32" fmla="*/ 10 w 120"/>
                  <a:gd name="T33" fmla="*/ 100 h 122"/>
                  <a:gd name="T34" fmla="*/ 13 w 120"/>
                  <a:gd name="T35" fmla="*/ 104 h 122"/>
                  <a:gd name="T36" fmla="*/ 13 w 120"/>
                  <a:gd name="T37" fmla="*/ 111 h 122"/>
                  <a:gd name="T38" fmla="*/ 17 w 120"/>
                  <a:gd name="T39" fmla="*/ 113 h 122"/>
                  <a:gd name="T40" fmla="*/ 17 w 120"/>
                  <a:gd name="T41" fmla="*/ 110 h 122"/>
                  <a:gd name="T42" fmla="*/ 20 w 120"/>
                  <a:gd name="T43" fmla="*/ 111 h 122"/>
                  <a:gd name="T44" fmla="*/ 20 w 120"/>
                  <a:gd name="T45" fmla="*/ 113 h 122"/>
                  <a:gd name="T46" fmla="*/ 25 w 120"/>
                  <a:gd name="T47" fmla="*/ 112 h 122"/>
                  <a:gd name="T48" fmla="*/ 48 w 120"/>
                  <a:gd name="T49" fmla="*/ 122 h 122"/>
                  <a:gd name="T50" fmla="*/ 62 w 120"/>
                  <a:gd name="T51" fmla="*/ 113 h 122"/>
                  <a:gd name="T52" fmla="*/ 75 w 120"/>
                  <a:gd name="T53" fmla="*/ 117 h 122"/>
                  <a:gd name="T54" fmla="*/ 83 w 120"/>
                  <a:gd name="T55" fmla="*/ 108 h 122"/>
                  <a:gd name="T56" fmla="*/ 90 w 120"/>
                  <a:gd name="T57" fmla="*/ 107 h 122"/>
                  <a:gd name="T58" fmla="*/ 93 w 120"/>
                  <a:gd name="T59" fmla="*/ 104 h 122"/>
                  <a:gd name="T60" fmla="*/ 100 w 120"/>
                  <a:gd name="T61" fmla="*/ 105 h 122"/>
                  <a:gd name="T62" fmla="*/ 120 w 120"/>
                  <a:gd name="T63" fmla="*/ 80 h 122"/>
                  <a:gd name="T64" fmla="*/ 111 w 120"/>
                  <a:gd name="T65" fmla="*/ 7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0" h="122">
                    <a:moveTo>
                      <a:pt x="111" y="76"/>
                    </a:moveTo>
                    <a:cubicBezTo>
                      <a:pt x="106" y="73"/>
                      <a:pt x="102" y="69"/>
                      <a:pt x="97" y="66"/>
                    </a:cubicBezTo>
                    <a:cubicBezTo>
                      <a:pt x="94" y="63"/>
                      <a:pt x="90" y="61"/>
                      <a:pt x="87" y="58"/>
                    </a:cubicBezTo>
                    <a:cubicBezTo>
                      <a:pt x="85" y="55"/>
                      <a:pt x="83" y="53"/>
                      <a:pt x="81" y="51"/>
                    </a:cubicBezTo>
                    <a:cubicBezTo>
                      <a:pt x="81" y="50"/>
                      <a:pt x="81" y="50"/>
                      <a:pt x="81" y="49"/>
                    </a:cubicBezTo>
                    <a:cubicBezTo>
                      <a:pt x="80" y="49"/>
                      <a:pt x="80" y="48"/>
                      <a:pt x="79" y="47"/>
                    </a:cubicBezTo>
                    <a:cubicBezTo>
                      <a:pt x="69" y="50"/>
                      <a:pt x="69" y="50"/>
                      <a:pt x="69" y="50"/>
                    </a:cubicBezTo>
                    <a:cubicBezTo>
                      <a:pt x="65" y="44"/>
                      <a:pt x="65" y="44"/>
                      <a:pt x="65" y="44"/>
                    </a:cubicBezTo>
                    <a:cubicBezTo>
                      <a:pt x="67" y="29"/>
                      <a:pt x="67" y="29"/>
                      <a:pt x="67" y="29"/>
                    </a:cubicBezTo>
                    <a:cubicBezTo>
                      <a:pt x="44" y="3"/>
                      <a:pt x="44" y="3"/>
                      <a:pt x="44" y="3"/>
                    </a:cubicBezTo>
                    <a:cubicBezTo>
                      <a:pt x="23" y="0"/>
                      <a:pt x="23" y="0"/>
                      <a:pt x="23" y="0"/>
                    </a:cubicBezTo>
                    <a:cubicBezTo>
                      <a:pt x="20" y="8"/>
                      <a:pt x="18" y="16"/>
                      <a:pt x="16" y="24"/>
                    </a:cubicBezTo>
                    <a:cubicBezTo>
                      <a:pt x="14" y="33"/>
                      <a:pt x="12" y="42"/>
                      <a:pt x="10" y="51"/>
                    </a:cubicBezTo>
                    <a:cubicBezTo>
                      <a:pt x="6" y="68"/>
                      <a:pt x="6" y="68"/>
                      <a:pt x="6" y="68"/>
                    </a:cubicBezTo>
                    <a:cubicBezTo>
                      <a:pt x="4" y="71"/>
                      <a:pt x="2" y="74"/>
                      <a:pt x="0" y="77"/>
                    </a:cubicBezTo>
                    <a:cubicBezTo>
                      <a:pt x="5" y="80"/>
                      <a:pt x="5" y="80"/>
                      <a:pt x="5" y="80"/>
                    </a:cubicBezTo>
                    <a:cubicBezTo>
                      <a:pt x="10" y="100"/>
                      <a:pt x="10" y="100"/>
                      <a:pt x="10" y="100"/>
                    </a:cubicBezTo>
                    <a:cubicBezTo>
                      <a:pt x="13" y="104"/>
                      <a:pt x="13" y="104"/>
                      <a:pt x="13" y="104"/>
                    </a:cubicBezTo>
                    <a:cubicBezTo>
                      <a:pt x="13" y="111"/>
                      <a:pt x="13" y="111"/>
                      <a:pt x="13" y="111"/>
                    </a:cubicBezTo>
                    <a:cubicBezTo>
                      <a:pt x="17" y="113"/>
                      <a:pt x="17" y="113"/>
                      <a:pt x="17" y="113"/>
                    </a:cubicBezTo>
                    <a:cubicBezTo>
                      <a:pt x="17" y="110"/>
                      <a:pt x="17" y="110"/>
                      <a:pt x="17" y="110"/>
                    </a:cubicBezTo>
                    <a:cubicBezTo>
                      <a:pt x="20" y="111"/>
                      <a:pt x="20" y="111"/>
                      <a:pt x="20" y="111"/>
                    </a:cubicBezTo>
                    <a:cubicBezTo>
                      <a:pt x="20" y="113"/>
                      <a:pt x="20" y="113"/>
                      <a:pt x="20" y="113"/>
                    </a:cubicBezTo>
                    <a:cubicBezTo>
                      <a:pt x="25" y="112"/>
                      <a:pt x="25" y="112"/>
                      <a:pt x="25" y="112"/>
                    </a:cubicBezTo>
                    <a:cubicBezTo>
                      <a:pt x="48" y="122"/>
                      <a:pt x="48" y="122"/>
                      <a:pt x="48" y="122"/>
                    </a:cubicBezTo>
                    <a:cubicBezTo>
                      <a:pt x="62" y="113"/>
                      <a:pt x="62" y="113"/>
                      <a:pt x="62" y="113"/>
                    </a:cubicBezTo>
                    <a:cubicBezTo>
                      <a:pt x="75" y="117"/>
                      <a:pt x="75" y="117"/>
                      <a:pt x="75" y="117"/>
                    </a:cubicBezTo>
                    <a:cubicBezTo>
                      <a:pt x="78" y="114"/>
                      <a:pt x="81" y="111"/>
                      <a:pt x="83" y="108"/>
                    </a:cubicBezTo>
                    <a:cubicBezTo>
                      <a:pt x="90" y="107"/>
                      <a:pt x="90" y="107"/>
                      <a:pt x="90" y="107"/>
                    </a:cubicBezTo>
                    <a:cubicBezTo>
                      <a:pt x="93" y="104"/>
                      <a:pt x="93" y="104"/>
                      <a:pt x="93" y="104"/>
                    </a:cubicBezTo>
                    <a:cubicBezTo>
                      <a:pt x="100" y="105"/>
                      <a:pt x="100" y="105"/>
                      <a:pt x="100" y="105"/>
                    </a:cubicBezTo>
                    <a:cubicBezTo>
                      <a:pt x="120" y="80"/>
                      <a:pt x="120" y="80"/>
                      <a:pt x="120" y="80"/>
                    </a:cubicBezTo>
                    <a:cubicBezTo>
                      <a:pt x="117" y="79"/>
                      <a:pt x="114" y="78"/>
                      <a:pt x="111" y="7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9" name="Freeform 49">
                <a:extLst>
                  <a:ext uri="{FF2B5EF4-FFF2-40B4-BE49-F238E27FC236}">
                    <a16:creationId xmlns:a16="http://schemas.microsoft.com/office/drawing/2014/main" id="{996EAD1E-EFF4-4D38-9DC9-3CCF1E816AED}"/>
                  </a:ext>
                </a:extLst>
              </p:cNvPr>
              <p:cNvSpPr>
                <a:spLocks/>
              </p:cNvSpPr>
              <p:nvPr/>
            </p:nvSpPr>
            <p:spPr bwMode="auto">
              <a:xfrm>
                <a:off x="5183212" y="4075515"/>
                <a:ext cx="160266" cy="173349"/>
              </a:xfrm>
              <a:custGeom>
                <a:avLst/>
                <a:gdLst>
                  <a:gd name="T0" fmla="*/ 35 w 98"/>
                  <a:gd name="T1" fmla="*/ 0 h 106"/>
                  <a:gd name="T2" fmla="*/ 25 w 98"/>
                  <a:gd name="T3" fmla="*/ 18 h 106"/>
                  <a:gd name="T4" fmla="*/ 15 w 98"/>
                  <a:gd name="T5" fmla="*/ 23 h 106"/>
                  <a:gd name="T6" fmla="*/ 0 w 98"/>
                  <a:gd name="T7" fmla="*/ 57 h 106"/>
                  <a:gd name="T8" fmla="*/ 35 w 98"/>
                  <a:gd name="T9" fmla="*/ 62 h 106"/>
                  <a:gd name="T10" fmla="*/ 74 w 98"/>
                  <a:gd name="T11" fmla="*/ 106 h 106"/>
                  <a:gd name="T12" fmla="*/ 98 w 98"/>
                  <a:gd name="T13" fmla="*/ 89 h 106"/>
                  <a:gd name="T14" fmla="*/ 54 w 98"/>
                  <a:gd name="T15" fmla="*/ 57 h 106"/>
                  <a:gd name="T16" fmla="*/ 49 w 98"/>
                  <a:gd name="T17" fmla="*/ 42 h 106"/>
                  <a:gd name="T18" fmla="*/ 35 w 98"/>
                  <a:gd name="T19"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06">
                    <a:moveTo>
                      <a:pt x="35" y="0"/>
                    </a:moveTo>
                    <a:lnTo>
                      <a:pt x="25" y="18"/>
                    </a:lnTo>
                    <a:lnTo>
                      <a:pt x="15" y="23"/>
                    </a:lnTo>
                    <a:lnTo>
                      <a:pt x="0" y="57"/>
                    </a:lnTo>
                    <a:lnTo>
                      <a:pt x="35" y="62"/>
                    </a:lnTo>
                    <a:lnTo>
                      <a:pt x="74" y="106"/>
                    </a:lnTo>
                    <a:lnTo>
                      <a:pt x="98" y="89"/>
                    </a:lnTo>
                    <a:lnTo>
                      <a:pt x="54" y="57"/>
                    </a:lnTo>
                    <a:lnTo>
                      <a:pt x="49" y="42"/>
                    </a:lnTo>
                    <a:lnTo>
                      <a:pt x="35"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0" name="Freeform 50">
                <a:extLst>
                  <a:ext uri="{FF2B5EF4-FFF2-40B4-BE49-F238E27FC236}">
                    <a16:creationId xmlns:a16="http://schemas.microsoft.com/office/drawing/2014/main" id="{0DAF1CD7-2A34-447B-9F61-C3D39D20F462}"/>
                  </a:ext>
                </a:extLst>
              </p:cNvPr>
              <p:cNvSpPr>
                <a:spLocks/>
              </p:cNvSpPr>
              <p:nvPr/>
            </p:nvSpPr>
            <p:spPr bwMode="auto">
              <a:xfrm>
                <a:off x="4900294" y="3635601"/>
                <a:ext cx="266564" cy="312355"/>
              </a:xfrm>
              <a:custGeom>
                <a:avLst/>
                <a:gdLst>
                  <a:gd name="T0" fmla="*/ 83 w 96"/>
                  <a:gd name="T1" fmla="*/ 9 h 113"/>
                  <a:gd name="T2" fmla="*/ 70 w 96"/>
                  <a:gd name="T3" fmla="*/ 10 h 113"/>
                  <a:gd name="T4" fmla="*/ 66 w 96"/>
                  <a:gd name="T5" fmla="*/ 7 h 113"/>
                  <a:gd name="T6" fmla="*/ 62 w 96"/>
                  <a:gd name="T7" fmla="*/ 6 h 113"/>
                  <a:gd name="T8" fmla="*/ 51 w 96"/>
                  <a:gd name="T9" fmla="*/ 7 h 113"/>
                  <a:gd name="T10" fmla="*/ 45 w 96"/>
                  <a:gd name="T11" fmla="*/ 11 h 113"/>
                  <a:gd name="T12" fmla="*/ 30 w 96"/>
                  <a:gd name="T13" fmla="*/ 10 h 113"/>
                  <a:gd name="T14" fmla="*/ 9 w 96"/>
                  <a:gd name="T15" fmla="*/ 5 h 113"/>
                  <a:gd name="T16" fmla="*/ 6 w 96"/>
                  <a:gd name="T17" fmla="*/ 0 h 113"/>
                  <a:gd name="T18" fmla="*/ 2 w 96"/>
                  <a:gd name="T19" fmla="*/ 13 h 113"/>
                  <a:gd name="T20" fmla="*/ 4 w 96"/>
                  <a:gd name="T21" fmla="*/ 18 h 113"/>
                  <a:gd name="T22" fmla="*/ 0 w 96"/>
                  <a:gd name="T23" fmla="*/ 25 h 113"/>
                  <a:gd name="T24" fmla="*/ 1 w 96"/>
                  <a:gd name="T25" fmla="*/ 30 h 113"/>
                  <a:gd name="T26" fmla="*/ 1 w 96"/>
                  <a:gd name="T27" fmla="*/ 113 h 113"/>
                  <a:gd name="T28" fmla="*/ 88 w 96"/>
                  <a:gd name="T29" fmla="*/ 113 h 113"/>
                  <a:gd name="T30" fmla="*/ 89 w 96"/>
                  <a:gd name="T31" fmla="*/ 111 h 113"/>
                  <a:gd name="T32" fmla="*/ 92 w 96"/>
                  <a:gd name="T33" fmla="*/ 109 h 113"/>
                  <a:gd name="T34" fmla="*/ 94 w 96"/>
                  <a:gd name="T35" fmla="*/ 105 h 113"/>
                  <a:gd name="T36" fmla="*/ 96 w 96"/>
                  <a:gd name="T37" fmla="*/ 104 h 113"/>
                  <a:gd name="T38" fmla="*/ 94 w 96"/>
                  <a:gd name="T39" fmla="*/ 98 h 113"/>
                  <a:gd name="T40" fmla="*/ 93 w 96"/>
                  <a:gd name="T41" fmla="*/ 91 h 113"/>
                  <a:gd name="T42" fmla="*/ 95 w 96"/>
                  <a:gd name="T43" fmla="*/ 91 h 113"/>
                  <a:gd name="T44" fmla="*/ 96 w 96"/>
                  <a:gd name="T45" fmla="*/ 89 h 113"/>
                  <a:gd name="T46" fmla="*/ 92 w 96"/>
                  <a:gd name="T47" fmla="*/ 86 h 113"/>
                  <a:gd name="T48" fmla="*/ 82 w 96"/>
                  <a:gd name="T49" fmla="*/ 69 h 113"/>
                  <a:gd name="T50" fmla="*/ 79 w 96"/>
                  <a:gd name="T51" fmla="*/ 62 h 113"/>
                  <a:gd name="T52" fmla="*/ 81 w 96"/>
                  <a:gd name="T53" fmla="*/ 55 h 113"/>
                  <a:gd name="T54" fmla="*/ 77 w 96"/>
                  <a:gd name="T55" fmla="*/ 49 h 113"/>
                  <a:gd name="T56" fmla="*/ 75 w 96"/>
                  <a:gd name="T57" fmla="*/ 44 h 113"/>
                  <a:gd name="T58" fmla="*/ 70 w 96"/>
                  <a:gd name="T59" fmla="*/ 34 h 113"/>
                  <a:gd name="T60" fmla="*/ 73 w 96"/>
                  <a:gd name="T61" fmla="*/ 27 h 113"/>
                  <a:gd name="T62" fmla="*/ 79 w 96"/>
                  <a:gd name="T63" fmla="*/ 42 h 113"/>
                  <a:gd name="T64" fmla="*/ 85 w 96"/>
                  <a:gd name="T65" fmla="*/ 50 h 113"/>
                  <a:gd name="T66" fmla="*/ 86 w 96"/>
                  <a:gd name="T67" fmla="*/ 50 h 113"/>
                  <a:gd name="T68" fmla="*/ 93 w 96"/>
                  <a:gd name="T69" fmla="*/ 36 h 113"/>
                  <a:gd name="T70" fmla="*/ 83 w 96"/>
                  <a:gd name="T71" fmla="*/ 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 h="113">
                    <a:moveTo>
                      <a:pt x="83" y="9"/>
                    </a:moveTo>
                    <a:cubicBezTo>
                      <a:pt x="78" y="13"/>
                      <a:pt x="74" y="13"/>
                      <a:pt x="70" y="10"/>
                    </a:cubicBezTo>
                    <a:cubicBezTo>
                      <a:pt x="66" y="7"/>
                      <a:pt x="66" y="7"/>
                      <a:pt x="66" y="7"/>
                    </a:cubicBezTo>
                    <a:cubicBezTo>
                      <a:pt x="62" y="6"/>
                      <a:pt x="62" y="6"/>
                      <a:pt x="62" y="6"/>
                    </a:cubicBezTo>
                    <a:cubicBezTo>
                      <a:pt x="51" y="7"/>
                      <a:pt x="51" y="7"/>
                      <a:pt x="51" y="7"/>
                    </a:cubicBezTo>
                    <a:cubicBezTo>
                      <a:pt x="45" y="11"/>
                      <a:pt x="45" y="11"/>
                      <a:pt x="45" y="11"/>
                    </a:cubicBezTo>
                    <a:cubicBezTo>
                      <a:pt x="30" y="10"/>
                      <a:pt x="30" y="10"/>
                      <a:pt x="30" y="10"/>
                    </a:cubicBezTo>
                    <a:cubicBezTo>
                      <a:pt x="9" y="5"/>
                      <a:pt x="9" y="5"/>
                      <a:pt x="9" y="5"/>
                    </a:cubicBezTo>
                    <a:cubicBezTo>
                      <a:pt x="6" y="0"/>
                      <a:pt x="6" y="0"/>
                      <a:pt x="6" y="0"/>
                    </a:cubicBezTo>
                    <a:cubicBezTo>
                      <a:pt x="2" y="13"/>
                      <a:pt x="2" y="13"/>
                      <a:pt x="2" y="13"/>
                    </a:cubicBezTo>
                    <a:cubicBezTo>
                      <a:pt x="4" y="18"/>
                      <a:pt x="4" y="18"/>
                      <a:pt x="4" y="18"/>
                    </a:cubicBezTo>
                    <a:cubicBezTo>
                      <a:pt x="0" y="25"/>
                      <a:pt x="0" y="25"/>
                      <a:pt x="0" y="25"/>
                    </a:cubicBezTo>
                    <a:cubicBezTo>
                      <a:pt x="1" y="30"/>
                      <a:pt x="1" y="30"/>
                      <a:pt x="1" y="30"/>
                    </a:cubicBezTo>
                    <a:cubicBezTo>
                      <a:pt x="1" y="113"/>
                      <a:pt x="1" y="113"/>
                      <a:pt x="1" y="113"/>
                    </a:cubicBezTo>
                    <a:cubicBezTo>
                      <a:pt x="88" y="113"/>
                      <a:pt x="88" y="113"/>
                      <a:pt x="88" y="113"/>
                    </a:cubicBezTo>
                    <a:cubicBezTo>
                      <a:pt x="89" y="111"/>
                      <a:pt x="89" y="111"/>
                      <a:pt x="89" y="111"/>
                    </a:cubicBezTo>
                    <a:cubicBezTo>
                      <a:pt x="92" y="109"/>
                      <a:pt x="92" y="109"/>
                      <a:pt x="92" y="109"/>
                    </a:cubicBezTo>
                    <a:cubicBezTo>
                      <a:pt x="94" y="105"/>
                      <a:pt x="94" y="105"/>
                      <a:pt x="94" y="105"/>
                    </a:cubicBezTo>
                    <a:cubicBezTo>
                      <a:pt x="96" y="104"/>
                      <a:pt x="96" y="104"/>
                      <a:pt x="96" y="104"/>
                    </a:cubicBezTo>
                    <a:cubicBezTo>
                      <a:pt x="94" y="98"/>
                      <a:pt x="94" y="98"/>
                      <a:pt x="94" y="98"/>
                    </a:cubicBezTo>
                    <a:cubicBezTo>
                      <a:pt x="93" y="91"/>
                      <a:pt x="93" y="91"/>
                      <a:pt x="93" y="91"/>
                    </a:cubicBezTo>
                    <a:cubicBezTo>
                      <a:pt x="95" y="91"/>
                      <a:pt x="95" y="91"/>
                      <a:pt x="95" y="91"/>
                    </a:cubicBezTo>
                    <a:cubicBezTo>
                      <a:pt x="96" y="89"/>
                      <a:pt x="96" y="89"/>
                      <a:pt x="96" y="89"/>
                    </a:cubicBezTo>
                    <a:cubicBezTo>
                      <a:pt x="92" y="86"/>
                      <a:pt x="92" y="86"/>
                      <a:pt x="92" y="86"/>
                    </a:cubicBezTo>
                    <a:cubicBezTo>
                      <a:pt x="82" y="69"/>
                      <a:pt x="82" y="69"/>
                      <a:pt x="82" y="69"/>
                    </a:cubicBezTo>
                    <a:cubicBezTo>
                      <a:pt x="79" y="62"/>
                      <a:pt x="79" y="62"/>
                      <a:pt x="79" y="62"/>
                    </a:cubicBezTo>
                    <a:cubicBezTo>
                      <a:pt x="81" y="55"/>
                      <a:pt x="81" y="55"/>
                      <a:pt x="81" y="55"/>
                    </a:cubicBezTo>
                    <a:cubicBezTo>
                      <a:pt x="77" y="49"/>
                      <a:pt x="77" y="49"/>
                      <a:pt x="77" y="49"/>
                    </a:cubicBezTo>
                    <a:cubicBezTo>
                      <a:pt x="75" y="44"/>
                      <a:pt x="75" y="44"/>
                      <a:pt x="75" y="44"/>
                    </a:cubicBezTo>
                    <a:cubicBezTo>
                      <a:pt x="70" y="34"/>
                      <a:pt x="70" y="34"/>
                      <a:pt x="70" y="34"/>
                    </a:cubicBezTo>
                    <a:cubicBezTo>
                      <a:pt x="73" y="27"/>
                      <a:pt x="73" y="27"/>
                      <a:pt x="73" y="27"/>
                    </a:cubicBezTo>
                    <a:cubicBezTo>
                      <a:pt x="79" y="42"/>
                      <a:pt x="79" y="42"/>
                      <a:pt x="79" y="42"/>
                    </a:cubicBezTo>
                    <a:cubicBezTo>
                      <a:pt x="85" y="50"/>
                      <a:pt x="85" y="50"/>
                      <a:pt x="85" y="50"/>
                    </a:cubicBezTo>
                    <a:cubicBezTo>
                      <a:pt x="86" y="50"/>
                      <a:pt x="86" y="50"/>
                      <a:pt x="86" y="50"/>
                    </a:cubicBezTo>
                    <a:cubicBezTo>
                      <a:pt x="93" y="36"/>
                      <a:pt x="93" y="36"/>
                      <a:pt x="93" y="36"/>
                    </a:cubicBezTo>
                    <a:lnTo>
                      <a:pt x="83"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1" name="Freeform 51">
                <a:extLst>
                  <a:ext uri="{FF2B5EF4-FFF2-40B4-BE49-F238E27FC236}">
                    <a16:creationId xmlns:a16="http://schemas.microsoft.com/office/drawing/2014/main" id="{C32BA653-6BBE-4E10-8922-555165BB4B0A}"/>
                  </a:ext>
                </a:extLst>
              </p:cNvPr>
              <p:cNvSpPr>
                <a:spLocks/>
              </p:cNvSpPr>
              <p:nvPr/>
            </p:nvSpPr>
            <p:spPr bwMode="auto">
              <a:xfrm>
                <a:off x="5299323" y="4221064"/>
                <a:ext cx="63779" cy="86675"/>
              </a:xfrm>
              <a:custGeom>
                <a:avLst/>
                <a:gdLst>
                  <a:gd name="T0" fmla="*/ 3 w 39"/>
                  <a:gd name="T1" fmla="*/ 17 h 53"/>
                  <a:gd name="T2" fmla="*/ 0 w 39"/>
                  <a:gd name="T3" fmla="*/ 43 h 53"/>
                  <a:gd name="T4" fmla="*/ 7 w 39"/>
                  <a:gd name="T5" fmla="*/ 53 h 53"/>
                  <a:gd name="T6" fmla="*/ 23 w 39"/>
                  <a:gd name="T7" fmla="*/ 48 h 53"/>
                  <a:gd name="T8" fmla="*/ 27 w 39"/>
                  <a:gd name="T9" fmla="*/ 51 h 53"/>
                  <a:gd name="T10" fmla="*/ 39 w 39"/>
                  <a:gd name="T11" fmla="*/ 34 h 53"/>
                  <a:gd name="T12" fmla="*/ 37 w 39"/>
                  <a:gd name="T13" fmla="*/ 31 h 53"/>
                  <a:gd name="T14" fmla="*/ 25 w 39"/>
                  <a:gd name="T15" fmla="*/ 31 h 53"/>
                  <a:gd name="T16" fmla="*/ 22 w 39"/>
                  <a:gd name="T17" fmla="*/ 27 h 53"/>
                  <a:gd name="T18" fmla="*/ 34 w 39"/>
                  <a:gd name="T19" fmla="*/ 21 h 53"/>
                  <a:gd name="T20" fmla="*/ 34 w 39"/>
                  <a:gd name="T21" fmla="*/ 10 h 53"/>
                  <a:gd name="T22" fmla="*/ 27 w 39"/>
                  <a:gd name="T23" fmla="*/ 0 h 53"/>
                  <a:gd name="T24" fmla="*/ 3 w 39"/>
                  <a:gd name="T25" fmla="*/ 1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53">
                    <a:moveTo>
                      <a:pt x="3" y="17"/>
                    </a:moveTo>
                    <a:lnTo>
                      <a:pt x="0" y="43"/>
                    </a:lnTo>
                    <a:lnTo>
                      <a:pt x="7" y="53"/>
                    </a:lnTo>
                    <a:lnTo>
                      <a:pt x="23" y="48"/>
                    </a:lnTo>
                    <a:lnTo>
                      <a:pt x="27" y="51"/>
                    </a:lnTo>
                    <a:lnTo>
                      <a:pt x="39" y="34"/>
                    </a:lnTo>
                    <a:lnTo>
                      <a:pt x="37" y="31"/>
                    </a:lnTo>
                    <a:lnTo>
                      <a:pt x="25" y="31"/>
                    </a:lnTo>
                    <a:lnTo>
                      <a:pt x="22" y="27"/>
                    </a:lnTo>
                    <a:lnTo>
                      <a:pt x="34" y="21"/>
                    </a:lnTo>
                    <a:lnTo>
                      <a:pt x="34" y="10"/>
                    </a:lnTo>
                    <a:lnTo>
                      <a:pt x="27" y="0"/>
                    </a:lnTo>
                    <a:lnTo>
                      <a:pt x="3"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2" name="Freeform 52">
                <a:extLst>
                  <a:ext uri="{FF2B5EF4-FFF2-40B4-BE49-F238E27FC236}">
                    <a16:creationId xmlns:a16="http://schemas.microsoft.com/office/drawing/2014/main" id="{32E2441D-AED2-44C8-B07C-CB628709B0C7}"/>
                  </a:ext>
                </a:extLst>
              </p:cNvPr>
              <p:cNvSpPr>
                <a:spLocks/>
              </p:cNvSpPr>
              <p:nvPr/>
            </p:nvSpPr>
            <p:spPr bwMode="auto">
              <a:xfrm>
                <a:off x="4087516" y="4284841"/>
                <a:ext cx="152089" cy="204421"/>
              </a:xfrm>
              <a:custGeom>
                <a:avLst/>
                <a:gdLst>
                  <a:gd name="T0" fmla="*/ 23 w 55"/>
                  <a:gd name="T1" fmla="*/ 0 h 74"/>
                  <a:gd name="T2" fmla="*/ 5 w 55"/>
                  <a:gd name="T3" fmla="*/ 2 h 74"/>
                  <a:gd name="T4" fmla="*/ 0 w 55"/>
                  <a:gd name="T5" fmla="*/ 31 h 74"/>
                  <a:gd name="T6" fmla="*/ 2 w 55"/>
                  <a:gd name="T7" fmla="*/ 35 h 74"/>
                  <a:gd name="T8" fmla="*/ 2 w 55"/>
                  <a:gd name="T9" fmla="*/ 45 h 74"/>
                  <a:gd name="T10" fmla="*/ 8 w 55"/>
                  <a:gd name="T11" fmla="*/ 51 h 74"/>
                  <a:gd name="T12" fmla="*/ 5 w 55"/>
                  <a:gd name="T13" fmla="*/ 66 h 74"/>
                  <a:gd name="T14" fmla="*/ 14 w 55"/>
                  <a:gd name="T15" fmla="*/ 74 h 74"/>
                  <a:gd name="T16" fmla="*/ 47 w 55"/>
                  <a:gd name="T17" fmla="*/ 65 h 74"/>
                  <a:gd name="T18" fmla="*/ 53 w 55"/>
                  <a:gd name="T19" fmla="*/ 65 h 74"/>
                  <a:gd name="T20" fmla="*/ 55 w 55"/>
                  <a:gd name="T21" fmla="*/ 32 h 74"/>
                  <a:gd name="T22" fmla="*/ 54 w 55"/>
                  <a:gd name="T23" fmla="*/ 16 h 74"/>
                  <a:gd name="T24" fmla="*/ 48 w 55"/>
                  <a:gd name="T25" fmla="*/ 14 h 74"/>
                  <a:gd name="T26" fmla="*/ 34 w 55"/>
                  <a:gd name="T27" fmla="*/ 19 h 74"/>
                  <a:gd name="T28" fmla="*/ 23 w 55"/>
                  <a:gd name="T29"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74">
                    <a:moveTo>
                      <a:pt x="23" y="0"/>
                    </a:moveTo>
                    <a:cubicBezTo>
                      <a:pt x="5" y="2"/>
                      <a:pt x="5" y="2"/>
                      <a:pt x="5" y="2"/>
                    </a:cubicBezTo>
                    <a:cubicBezTo>
                      <a:pt x="0" y="31"/>
                      <a:pt x="0" y="31"/>
                      <a:pt x="0" y="31"/>
                    </a:cubicBezTo>
                    <a:cubicBezTo>
                      <a:pt x="2" y="35"/>
                      <a:pt x="2" y="35"/>
                      <a:pt x="2" y="35"/>
                    </a:cubicBezTo>
                    <a:cubicBezTo>
                      <a:pt x="2" y="45"/>
                      <a:pt x="2" y="45"/>
                      <a:pt x="2" y="45"/>
                    </a:cubicBezTo>
                    <a:cubicBezTo>
                      <a:pt x="8" y="51"/>
                      <a:pt x="8" y="51"/>
                      <a:pt x="8" y="51"/>
                    </a:cubicBezTo>
                    <a:cubicBezTo>
                      <a:pt x="5" y="66"/>
                      <a:pt x="5" y="66"/>
                      <a:pt x="5" y="66"/>
                    </a:cubicBezTo>
                    <a:cubicBezTo>
                      <a:pt x="14" y="74"/>
                      <a:pt x="14" y="74"/>
                      <a:pt x="14" y="74"/>
                    </a:cubicBezTo>
                    <a:cubicBezTo>
                      <a:pt x="25" y="71"/>
                      <a:pt x="36" y="68"/>
                      <a:pt x="47" y="65"/>
                    </a:cubicBezTo>
                    <a:cubicBezTo>
                      <a:pt x="49" y="65"/>
                      <a:pt x="51" y="65"/>
                      <a:pt x="53" y="65"/>
                    </a:cubicBezTo>
                    <a:cubicBezTo>
                      <a:pt x="54" y="54"/>
                      <a:pt x="54" y="43"/>
                      <a:pt x="55" y="32"/>
                    </a:cubicBezTo>
                    <a:cubicBezTo>
                      <a:pt x="54" y="16"/>
                      <a:pt x="54" y="16"/>
                      <a:pt x="54" y="16"/>
                    </a:cubicBezTo>
                    <a:cubicBezTo>
                      <a:pt x="48" y="14"/>
                      <a:pt x="48" y="14"/>
                      <a:pt x="48" y="14"/>
                    </a:cubicBezTo>
                    <a:cubicBezTo>
                      <a:pt x="34" y="19"/>
                      <a:pt x="34" y="19"/>
                      <a:pt x="34" y="19"/>
                    </a:cubicBezTo>
                    <a:lnTo>
                      <a:pt x="2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3" name="Freeform 53">
                <a:extLst>
                  <a:ext uri="{FF2B5EF4-FFF2-40B4-BE49-F238E27FC236}">
                    <a16:creationId xmlns:a16="http://schemas.microsoft.com/office/drawing/2014/main" id="{93B51395-87E7-4E64-A2A4-AB8DEFC54552}"/>
                  </a:ext>
                </a:extLst>
              </p:cNvPr>
              <p:cNvSpPr>
                <a:spLocks/>
              </p:cNvSpPr>
              <p:nvPr/>
            </p:nvSpPr>
            <p:spPr bwMode="auto">
              <a:xfrm>
                <a:off x="4566679" y="4489264"/>
                <a:ext cx="206057" cy="266565"/>
              </a:xfrm>
              <a:custGeom>
                <a:avLst/>
                <a:gdLst>
                  <a:gd name="T0" fmla="*/ 55 w 75"/>
                  <a:gd name="T1" fmla="*/ 14 h 96"/>
                  <a:gd name="T2" fmla="*/ 56 w 75"/>
                  <a:gd name="T3" fmla="*/ 22 h 96"/>
                  <a:gd name="T4" fmla="*/ 25 w 75"/>
                  <a:gd name="T5" fmla="*/ 21 h 96"/>
                  <a:gd name="T6" fmla="*/ 20 w 75"/>
                  <a:gd name="T7" fmla="*/ 21 h 96"/>
                  <a:gd name="T8" fmla="*/ 21 w 75"/>
                  <a:gd name="T9" fmla="*/ 32 h 96"/>
                  <a:gd name="T10" fmla="*/ 34 w 75"/>
                  <a:gd name="T11" fmla="*/ 30 h 96"/>
                  <a:gd name="T12" fmla="*/ 33 w 75"/>
                  <a:gd name="T13" fmla="*/ 40 h 96"/>
                  <a:gd name="T14" fmla="*/ 26 w 75"/>
                  <a:gd name="T15" fmla="*/ 46 h 96"/>
                  <a:gd name="T16" fmla="*/ 25 w 75"/>
                  <a:gd name="T17" fmla="*/ 55 h 96"/>
                  <a:gd name="T18" fmla="*/ 29 w 75"/>
                  <a:gd name="T19" fmla="*/ 60 h 96"/>
                  <a:gd name="T20" fmla="*/ 29 w 75"/>
                  <a:gd name="T21" fmla="*/ 72 h 96"/>
                  <a:gd name="T22" fmla="*/ 8 w 75"/>
                  <a:gd name="T23" fmla="*/ 75 h 96"/>
                  <a:gd name="T24" fmla="*/ 7 w 75"/>
                  <a:gd name="T25" fmla="*/ 83 h 96"/>
                  <a:gd name="T26" fmla="*/ 0 w 75"/>
                  <a:gd name="T27" fmla="*/ 86 h 96"/>
                  <a:gd name="T28" fmla="*/ 7 w 75"/>
                  <a:gd name="T29" fmla="*/ 96 h 96"/>
                  <a:gd name="T30" fmla="*/ 18 w 75"/>
                  <a:gd name="T31" fmla="*/ 92 h 96"/>
                  <a:gd name="T32" fmla="*/ 27 w 75"/>
                  <a:gd name="T33" fmla="*/ 94 h 96"/>
                  <a:gd name="T34" fmla="*/ 39 w 75"/>
                  <a:gd name="T35" fmla="*/ 89 h 96"/>
                  <a:gd name="T36" fmla="*/ 41 w 75"/>
                  <a:gd name="T37" fmla="*/ 88 h 96"/>
                  <a:gd name="T38" fmla="*/ 53 w 75"/>
                  <a:gd name="T39" fmla="*/ 65 h 96"/>
                  <a:gd name="T40" fmla="*/ 61 w 75"/>
                  <a:gd name="T41" fmla="*/ 48 h 96"/>
                  <a:gd name="T42" fmla="*/ 75 w 75"/>
                  <a:gd name="T43" fmla="*/ 0 h 96"/>
                  <a:gd name="T44" fmla="*/ 60 w 75"/>
                  <a:gd name="T45" fmla="*/ 1 h 96"/>
                  <a:gd name="T46" fmla="*/ 55 w 75"/>
                  <a:gd name="T47" fmla="*/ 5 h 96"/>
                  <a:gd name="T48" fmla="*/ 55 w 75"/>
                  <a:gd name="T49" fmla="*/ 1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5" h="96">
                    <a:moveTo>
                      <a:pt x="55" y="14"/>
                    </a:moveTo>
                    <a:cubicBezTo>
                      <a:pt x="55" y="17"/>
                      <a:pt x="55" y="20"/>
                      <a:pt x="56" y="22"/>
                    </a:cubicBezTo>
                    <a:cubicBezTo>
                      <a:pt x="46" y="22"/>
                      <a:pt x="35" y="22"/>
                      <a:pt x="25" y="21"/>
                    </a:cubicBezTo>
                    <a:cubicBezTo>
                      <a:pt x="20" y="21"/>
                      <a:pt x="20" y="21"/>
                      <a:pt x="20" y="21"/>
                    </a:cubicBezTo>
                    <a:cubicBezTo>
                      <a:pt x="21" y="32"/>
                      <a:pt x="21" y="32"/>
                      <a:pt x="21" y="32"/>
                    </a:cubicBezTo>
                    <a:cubicBezTo>
                      <a:pt x="34" y="30"/>
                      <a:pt x="34" y="30"/>
                      <a:pt x="34" y="30"/>
                    </a:cubicBezTo>
                    <a:cubicBezTo>
                      <a:pt x="33" y="40"/>
                      <a:pt x="33" y="40"/>
                      <a:pt x="33" y="40"/>
                    </a:cubicBezTo>
                    <a:cubicBezTo>
                      <a:pt x="26" y="46"/>
                      <a:pt x="26" y="46"/>
                      <a:pt x="26" y="46"/>
                    </a:cubicBezTo>
                    <a:cubicBezTo>
                      <a:pt x="25" y="55"/>
                      <a:pt x="25" y="55"/>
                      <a:pt x="25" y="55"/>
                    </a:cubicBezTo>
                    <a:cubicBezTo>
                      <a:pt x="29" y="60"/>
                      <a:pt x="29" y="60"/>
                      <a:pt x="29" y="60"/>
                    </a:cubicBezTo>
                    <a:cubicBezTo>
                      <a:pt x="29" y="72"/>
                      <a:pt x="29" y="72"/>
                      <a:pt x="29" y="72"/>
                    </a:cubicBezTo>
                    <a:cubicBezTo>
                      <a:pt x="8" y="75"/>
                      <a:pt x="8" y="75"/>
                      <a:pt x="8" y="75"/>
                    </a:cubicBezTo>
                    <a:cubicBezTo>
                      <a:pt x="7" y="83"/>
                      <a:pt x="7" y="83"/>
                      <a:pt x="7" y="83"/>
                    </a:cubicBezTo>
                    <a:cubicBezTo>
                      <a:pt x="0" y="86"/>
                      <a:pt x="0" y="86"/>
                      <a:pt x="0" y="86"/>
                    </a:cubicBezTo>
                    <a:cubicBezTo>
                      <a:pt x="7" y="96"/>
                      <a:pt x="7" y="96"/>
                      <a:pt x="7" y="96"/>
                    </a:cubicBezTo>
                    <a:cubicBezTo>
                      <a:pt x="18" y="92"/>
                      <a:pt x="18" y="92"/>
                      <a:pt x="18" y="92"/>
                    </a:cubicBezTo>
                    <a:cubicBezTo>
                      <a:pt x="27" y="94"/>
                      <a:pt x="27" y="94"/>
                      <a:pt x="27" y="94"/>
                    </a:cubicBezTo>
                    <a:cubicBezTo>
                      <a:pt x="39" y="89"/>
                      <a:pt x="39" y="89"/>
                      <a:pt x="39" y="89"/>
                    </a:cubicBezTo>
                    <a:cubicBezTo>
                      <a:pt x="41" y="88"/>
                      <a:pt x="41" y="88"/>
                      <a:pt x="41" y="88"/>
                    </a:cubicBezTo>
                    <a:cubicBezTo>
                      <a:pt x="45" y="80"/>
                      <a:pt x="48" y="74"/>
                      <a:pt x="53" y="65"/>
                    </a:cubicBezTo>
                    <a:cubicBezTo>
                      <a:pt x="55" y="60"/>
                      <a:pt x="58" y="53"/>
                      <a:pt x="61" y="48"/>
                    </a:cubicBezTo>
                    <a:cubicBezTo>
                      <a:pt x="75" y="0"/>
                      <a:pt x="75" y="0"/>
                      <a:pt x="75" y="0"/>
                    </a:cubicBezTo>
                    <a:cubicBezTo>
                      <a:pt x="60" y="1"/>
                      <a:pt x="60" y="1"/>
                      <a:pt x="60" y="1"/>
                    </a:cubicBezTo>
                    <a:cubicBezTo>
                      <a:pt x="55" y="5"/>
                      <a:pt x="55" y="5"/>
                      <a:pt x="55" y="5"/>
                    </a:cubicBezTo>
                    <a:cubicBezTo>
                      <a:pt x="55" y="8"/>
                      <a:pt x="55" y="11"/>
                      <a:pt x="55" y="1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4" name="Freeform 54">
                <a:extLst>
                  <a:ext uri="{FF2B5EF4-FFF2-40B4-BE49-F238E27FC236}">
                    <a16:creationId xmlns:a16="http://schemas.microsoft.com/office/drawing/2014/main" id="{D0645C03-7CBD-4164-B06D-22E5E7DEB06D}"/>
                  </a:ext>
                </a:extLst>
              </p:cNvPr>
              <p:cNvSpPr>
                <a:spLocks/>
              </p:cNvSpPr>
              <p:nvPr/>
            </p:nvSpPr>
            <p:spPr bwMode="auto">
              <a:xfrm>
                <a:off x="4566679" y="4489264"/>
                <a:ext cx="206057" cy="266565"/>
              </a:xfrm>
              <a:custGeom>
                <a:avLst/>
                <a:gdLst>
                  <a:gd name="T0" fmla="*/ 55 w 75"/>
                  <a:gd name="T1" fmla="*/ 14 h 96"/>
                  <a:gd name="T2" fmla="*/ 56 w 75"/>
                  <a:gd name="T3" fmla="*/ 22 h 96"/>
                  <a:gd name="T4" fmla="*/ 25 w 75"/>
                  <a:gd name="T5" fmla="*/ 21 h 96"/>
                  <a:gd name="T6" fmla="*/ 20 w 75"/>
                  <a:gd name="T7" fmla="*/ 21 h 96"/>
                  <a:gd name="T8" fmla="*/ 21 w 75"/>
                  <a:gd name="T9" fmla="*/ 32 h 96"/>
                  <a:gd name="T10" fmla="*/ 34 w 75"/>
                  <a:gd name="T11" fmla="*/ 30 h 96"/>
                  <a:gd name="T12" fmla="*/ 33 w 75"/>
                  <a:gd name="T13" fmla="*/ 40 h 96"/>
                  <a:gd name="T14" fmla="*/ 26 w 75"/>
                  <a:gd name="T15" fmla="*/ 46 h 96"/>
                  <a:gd name="T16" fmla="*/ 25 w 75"/>
                  <a:gd name="T17" fmla="*/ 55 h 96"/>
                  <a:gd name="T18" fmla="*/ 29 w 75"/>
                  <a:gd name="T19" fmla="*/ 60 h 96"/>
                  <a:gd name="T20" fmla="*/ 29 w 75"/>
                  <a:gd name="T21" fmla="*/ 72 h 96"/>
                  <a:gd name="T22" fmla="*/ 8 w 75"/>
                  <a:gd name="T23" fmla="*/ 75 h 96"/>
                  <a:gd name="T24" fmla="*/ 7 w 75"/>
                  <a:gd name="T25" fmla="*/ 83 h 96"/>
                  <a:gd name="T26" fmla="*/ 0 w 75"/>
                  <a:gd name="T27" fmla="*/ 86 h 96"/>
                  <a:gd name="T28" fmla="*/ 7 w 75"/>
                  <a:gd name="T29" fmla="*/ 96 h 96"/>
                  <a:gd name="T30" fmla="*/ 18 w 75"/>
                  <a:gd name="T31" fmla="*/ 92 h 96"/>
                  <a:gd name="T32" fmla="*/ 27 w 75"/>
                  <a:gd name="T33" fmla="*/ 94 h 96"/>
                  <a:gd name="T34" fmla="*/ 39 w 75"/>
                  <a:gd name="T35" fmla="*/ 89 h 96"/>
                  <a:gd name="T36" fmla="*/ 41 w 75"/>
                  <a:gd name="T37" fmla="*/ 88 h 96"/>
                  <a:gd name="T38" fmla="*/ 53 w 75"/>
                  <a:gd name="T39" fmla="*/ 65 h 96"/>
                  <a:gd name="T40" fmla="*/ 61 w 75"/>
                  <a:gd name="T41" fmla="*/ 48 h 96"/>
                  <a:gd name="T42" fmla="*/ 75 w 75"/>
                  <a:gd name="T43" fmla="*/ 0 h 96"/>
                  <a:gd name="T44" fmla="*/ 60 w 75"/>
                  <a:gd name="T45" fmla="*/ 1 h 96"/>
                  <a:gd name="T46" fmla="*/ 55 w 75"/>
                  <a:gd name="T47" fmla="*/ 5 h 96"/>
                  <a:gd name="T48" fmla="*/ 55 w 75"/>
                  <a:gd name="T49" fmla="*/ 1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5" h="96">
                    <a:moveTo>
                      <a:pt x="55" y="14"/>
                    </a:moveTo>
                    <a:cubicBezTo>
                      <a:pt x="55" y="17"/>
                      <a:pt x="55" y="20"/>
                      <a:pt x="56" y="22"/>
                    </a:cubicBezTo>
                    <a:cubicBezTo>
                      <a:pt x="46" y="22"/>
                      <a:pt x="35" y="22"/>
                      <a:pt x="25" y="21"/>
                    </a:cubicBezTo>
                    <a:cubicBezTo>
                      <a:pt x="20" y="21"/>
                      <a:pt x="20" y="21"/>
                      <a:pt x="20" y="21"/>
                    </a:cubicBezTo>
                    <a:cubicBezTo>
                      <a:pt x="21" y="32"/>
                      <a:pt x="21" y="32"/>
                      <a:pt x="21" y="32"/>
                    </a:cubicBezTo>
                    <a:cubicBezTo>
                      <a:pt x="34" y="30"/>
                      <a:pt x="34" y="30"/>
                      <a:pt x="34" y="30"/>
                    </a:cubicBezTo>
                    <a:cubicBezTo>
                      <a:pt x="33" y="40"/>
                      <a:pt x="33" y="40"/>
                      <a:pt x="33" y="40"/>
                    </a:cubicBezTo>
                    <a:cubicBezTo>
                      <a:pt x="26" y="46"/>
                      <a:pt x="26" y="46"/>
                      <a:pt x="26" y="46"/>
                    </a:cubicBezTo>
                    <a:cubicBezTo>
                      <a:pt x="25" y="55"/>
                      <a:pt x="25" y="55"/>
                      <a:pt x="25" y="55"/>
                    </a:cubicBezTo>
                    <a:cubicBezTo>
                      <a:pt x="29" y="60"/>
                      <a:pt x="29" y="60"/>
                      <a:pt x="29" y="60"/>
                    </a:cubicBezTo>
                    <a:cubicBezTo>
                      <a:pt x="29" y="72"/>
                      <a:pt x="29" y="72"/>
                      <a:pt x="29" y="72"/>
                    </a:cubicBezTo>
                    <a:cubicBezTo>
                      <a:pt x="8" y="75"/>
                      <a:pt x="8" y="75"/>
                      <a:pt x="8" y="75"/>
                    </a:cubicBezTo>
                    <a:cubicBezTo>
                      <a:pt x="7" y="83"/>
                      <a:pt x="7" y="83"/>
                      <a:pt x="7" y="83"/>
                    </a:cubicBezTo>
                    <a:cubicBezTo>
                      <a:pt x="0" y="86"/>
                      <a:pt x="0" y="86"/>
                      <a:pt x="0" y="86"/>
                    </a:cubicBezTo>
                    <a:cubicBezTo>
                      <a:pt x="7" y="96"/>
                      <a:pt x="7" y="96"/>
                      <a:pt x="7" y="96"/>
                    </a:cubicBezTo>
                    <a:cubicBezTo>
                      <a:pt x="18" y="92"/>
                      <a:pt x="18" y="92"/>
                      <a:pt x="18" y="92"/>
                    </a:cubicBezTo>
                    <a:cubicBezTo>
                      <a:pt x="27" y="94"/>
                      <a:pt x="27" y="94"/>
                      <a:pt x="27" y="94"/>
                    </a:cubicBezTo>
                    <a:cubicBezTo>
                      <a:pt x="39" y="89"/>
                      <a:pt x="39" y="89"/>
                      <a:pt x="39" y="89"/>
                    </a:cubicBezTo>
                    <a:cubicBezTo>
                      <a:pt x="41" y="88"/>
                      <a:pt x="41" y="88"/>
                      <a:pt x="41" y="88"/>
                    </a:cubicBezTo>
                    <a:cubicBezTo>
                      <a:pt x="45" y="80"/>
                      <a:pt x="48" y="74"/>
                      <a:pt x="53" y="65"/>
                    </a:cubicBezTo>
                    <a:cubicBezTo>
                      <a:pt x="55" y="60"/>
                      <a:pt x="58" y="53"/>
                      <a:pt x="61" y="48"/>
                    </a:cubicBezTo>
                    <a:cubicBezTo>
                      <a:pt x="75" y="0"/>
                      <a:pt x="75" y="0"/>
                      <a:pt x="75" y="0"/>
                    </a:cubicBezTo>
                    <a:cubicBezTo>
                      <a:pt x="60" y="1"/>
                      <a:pt x="60" y="1"/>
                      <a:pt x="60" y="1"/>
                    </a:cubicBezTo>
                    <a:cubicBezTo>
                      <a:pt x="55" y="5"/>
                      <a:pt x="55" y="5"/>
                      <a:pt x="55" y="5"/>
                    </a:cubicBezTo>
                    <a:cubicBezTo>
                      <a:pt x="55" y="8"/>
                      <a:pt x="55" y="11"/>
                      <a:pt x="55" y="1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5" name="Freeform 55">
                <a:extLst>
                  <a:ext uri="{FF2B5EF4-FFF2-40B4-BE49-F238E27FC236}">
                    <a16:creationId xmlns:a16="http://schemas.microsoft.com/office/drawing/2014/main" id="{F185214C-6C39-4F84-BB5B-6275D592D7A6}"/>
                  </a:ext>
                </a:extLst>
              </p:cNvPr>
              <p:cNvSpPr>
                <a:spLocks/>
              </p:cNvSpPr>
              <p:nvPr/>
            </p:nvSpPr>
            <p:spPr bwMode="auto">
              <a:xfrm>
                <a:off x="4507806" y="4237417"/>
                <a:ext cx="212598" cy="322168"/>
              </a:xfrm>
              <a:custGeom>
                <a:avLst/>
                <a:gdLst>
                  <a:gd name="T0" fmla="*/ 48 w 77"/>
                  <a:gd name="T1" fmla="*/ 1 h 116"/>
                  <a:gd name="T2" fmla="*/ 48 w 77"/>
                  <a:gd name="T3" fmla="*/ 9 h 116"/>
                  <a:gd name="T4" fmla="*/ 43 w 77"/>
                  <a:gd name="T5" fmla="*/ 15 h 116"/>
                  <a:gd name="T6" fmla="*/ 36 w 77"/>
                  <a:gd name="T7" fmla="*/ 45 h 116"/>
                  <a:gd name="T8" fmla="*/ 24 w 77"/>
                  <a:gd name="T9" fmla="*/ 65 h 116"/>
                  <a:gd name="T10" fmla="*/ 20 w 77"/>
                  <a:gd name="T11" fmla="*/ 63 h 116"/>
                  <a:gd name="T12" fmla="*/ 19 w 77"/>
                  <a:gd name="T13" fmla="*/ 63 h 116"/>
                  <a:gd name="T14" fmla="*/ 13 w 77"/>
                  <a:gd name="T15" fmla="*/ 67 h 116"/>
                  <a:gd name="T16" fmla="*/ 6 w 77"/>
                  <a:gd name="T17" fmla="*/ 74 h 116"/>
                  <a:gd name="T18" fmla="*/ 1 w 77"/>
                  <a:gd name="T19" fmla="*/ 83 h 116"/>
                  <a:gd name="T20" fmla="*/ 0 w 77"/>
                  <a:gd name="T21" fmla="*/ 85 h 116"/>
                  <a:gd name="T22" fmla="*/ 2 w 77"/>
                  <a:gd name="T23" fmla="*/ 85 h 116"/>
                  <a:gd name="T24" fmla="*/ 2 w 77"/>
                  <a:gd name="T25" fmla="*/ 88 h 116"/>
                  <a:gd name="T26" fmla="*/ 2 w 77"/>
                  <a:gd name="T27" fmla="*/ 93 h 116"/>
                  <a:gd name="T28" fmla="*/ 8 w 77"/>
                  <a:gd name="T29" fmla="*/ 95 h 116"/>
                  <a:gd name="T30" fmla="*/ 11 w 77"/>
                  <a:gd name="T31" fmla="*/ 92 h 116"/>
                  <a:gd name="T32" fmla="*/ 13 w 77"/>
                  <a:gd name="T33" fmla="*/ 96 h 116"/>
                  <a:gd name="T34" fmla="*/ 8 w 77"/>
                  <a:gd name="T35" fmla="*/ 101 h 116"/>
                  <a:gd name="T36" fmla="*/ 11 w 77"/>
                  <a:gd name="T37" fmla="*/ 108 h 116"/>
                  <a:gd name="T38" fmla="*/ 8 w 77"/>
                  <a:gd name="T39" fmla="*/ 116 h 116"/>
                  <a:gd name="T40" fmla="*/ 24 w 77"/>
                  <a:gd name="T41" fmla="*/ 116 h 116"/>
                  <a:gd name="T42" fmla="*/ 24 w 77"/>
                  <a:gd name="T43" fmla="*/ 112 h 116"/>
                  <a:gd name="T44" fmla="*/ 41 w 77"/>
                  <a:gd name="T45" fmla="*/ 112 h 116"/>
                  <a:gd name="T46" fmla="*/ 46 w 77"/>
                  <a:gd name="T47" fmla="*/ 112 h 116"/>
                  <a:gd name="T48" fmla="*/ 62 w 77"/>
                  <a:gd name="T49" fmla="*/ 113 h 116"/>
                  <a:gd name="T50" fmla="*/ 77 w 77"/>
                  <a:gd name="T51" fmla="*/ 113 h 116"/>
                  <a:gd name="T52" fmla="*/ 76 w 77"/>
                  <a:gd name="T53" fmla="*/ 105 h 116"/>
                  <a:gd name="T54" fmla="*/ 76 w 77"/>
                  <a:gd name="T55" fmla="*/ 96 h 116"/>
                  <a:gd name="T56" fmla="*/ 69 w 77"/>
                  <a:gd name="T57" fmla="*/ 88 h 116"/>
                  <a:gd name="T58" fmla="*/ 63 w 77"/>
                  <a:gd name="T59" fmla="*/ 77 h 116"/>
                  <a:gd name="T60" fmla="*/ 60 w 77"/>
                  <a:gd name="T61" fmla="*/ 73 h 116"/>
                  <a:gd name="T62" fmla="*/ 55 w 77"/>
                  <a:gd name="T63" fmla="*/ 62 h 116"/>
                  <a:gd name="T64" fmla="*/ 60 w 77"/>
                  <a:gd name="T65" fmla="*/ 50 h 116"/>
                  <a:gd name="T66" fmla="*/ 56 w 77"/>
                  <a:gd name="T67" fmla="*/ 41 h 116"/>
                  <a:gd name="T68" fmla="*/ 49 w 77"/>
                  <a:gd name="T69" fmla="*/ 31 h 116"/>
                  <a:gd name="T70" fmla="*/ 51 w 77"/>
                  <a:gd name="T71" fmla="*/ 26 h 116"/>
                  <a:gd name="T72" fmla="*/ 63 w 77"/>
                  <a:gd name="T73" fmla="*/ 25 h 116"/>
                  <a:gd name="T74" fmla="*/ 58 w 77"/>
                  <a:gd name="T75" fmla="*/ 16 h 116"/>
                  <a:gd name="T76" fmla="*/ 58 w 77"/>
                  <a:gd name="T77" fmla="*/ 6 h 116"/>
                  <a:gd name="T78" fmla="*/ 53 w 77"/>
                  <a:gd name="T79" fmla="*/ 0 h 116"/>
                  <a:gd name="T80" fmla="*/ 48 w 77"/>
                  <a:gd name="T81"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116">
                    <a:moveTo>
                      <a:pt x="48" y="1"/>
                    </a:moveTo>
                    <a:cubicBezTo>
                      <a:pt x="48" y="9"/>
                      <a:pt x="48" y="9"/>
                      <a:pt x="48" y="9"/>
                    </a:cubicBezTo>
                    <a:cubicBezTo>
                      <a:pt x="43" y="15"/>
                      <a:pt x="43" y="15"/>
                      <a:pt x="43" y="15"/>
                    </a:cubicBezTo>
                    <a:cubicBezTo>
                      <a:pt x="36" y="45"/>
                      <a:pt x="36" y="45"/>
                      <a:pt x="36" y="45"/>
                    </a:cubicBezTo>
                    <a:cubicBezTo>
                      <a:pt x="24" y="65"/>
                      <a:pt x="24" y="65"/>
                      <a:pt x="24" y="65"/>
                    </a:cubicBezTo>
                    <a:cubicBezTo>
                      <a:pt x="20" y="63"/>
                      <a:pt x="20" y="63"/>
                      <a:pt x="20" y="63"/>
                    </a:cubicBezTo>
                    <a:cubicBezTo>
                      <a:pt x="19" y="63"/>
                      <a:pt x="19" y="63"/>
                      <a:pt x="19" y="63"/>
                    </a:cubicBezTo>
                    <a:cubicBezTo>
                      <a:pt x="17" y="64"/>
                      <a:pt x="15" y="65"/>
                      <a:pt x="13" y="67"/>
                    </a:cubicBezTo>
                    <a:cubicBezTo>
                      <a:pt x="10" y="69"/>
                      <a:pt x="8" y="71"/>
                      <a:pt x="6" y="74"/>
                    </a:cubicBezTo>
                    <a:cubicBezTo>
                      <a:pt x="4" y="77"/>
                      <a:pt x="2" y="80"/>
                      <a:pt x="1" y="83"/>
                    </a:cubicBezTo>
                    <a:cubicBezTo>
                      <a:pt x="0" y="85"/>
                      <a:pt x="0" y="85"/>
                      <a:pt x="0" y="85"/>
                    </a:cubicBezTo>
                    <a:cubicBezTo>
                      <a:pt x="2" y="85"/>
                      <a:pt x="2" y="85"/>
                      <a:pt x="2" y="85"/>
                    </a:cubicBezTo>
                    <a:cubicBezTo>
                      <a:pt x="2" y="88"/>
                      <a:pt x="2" y="88"/>
                      <a:pt x="2" y="88"/>
                    </a:cubicBezTo>
                    <a:cubicBezTo>
                      <a:pt x="2" y="90"/>
                      <a:pt x="2" y="91"/>
                      <a:pt x="2" y="93"/>
                    </a:cubicBezTo>
                    <a:cubicBezTo>
                      <a:pt x="8" y="95"/>
                      <a:pt x="8" y="95"/>
                      <a:pt x="8" y="95"/>
                    </a:cubicBezTo>
                    <a:cubicBezTo>
                      <a:pt x="11" y="92"/>
                      <a:pt x="11" y="92"/>
                      <a:pt x="11" y="92"/>
                    </a:cubicBezTo>
                    <a:cubicBezTo>
                      <a:pt x="13" y="96"/>
                      <a:pt x="13" y="96"/>
                      <a:pt x="13" y="96"/>
                    </a:cubicBezTo>
                    <a:cubicBezTo>
                      <a:pt x="8" y="101"/>
                      <a:pt x="8" y="101"/>
                      <a:pt x="8" y="101"/>
                    </a:cubicBezTo>
                    <a:cubicBezTo>
                      <a:pt x="11" y="108"/>
                      <a:pt x="11" y="108"/>
                      <a:pt x="11" y="108"/>
                    </a:cubicBezTo>
                    <a:cubicBezTo>
                      <a:pt x="8" y="116"/>
                      <a:pt x="8" y="116"/>
                      <a:pt x="8" y="116"/>
                    </a:cubicBezTo>
                    <a:cubicBezTo>
                      <a:pt x="24" y="116"/>
                      <a:pt x="24" y="116"/>
                      <a:pt x="24" y="116"/>
                    </a:cubicBezTo>
                    <a:cubicBezTo>
                      <a:pt x="24" y="112"/>
                      <a:pt x="24" y="112"/>
                      <a:pt x="24" y="112"/>
                    </a:cubicBezTo>
                    <a:cubicBezTo>
                      <a:pt x="41" y="112"/>
                      <a:pt x="41" y="112"/>
                      <a:pt x="41" y="112"/>
                    </a:cubicBezTo>
                    <a:cubicBezTo>
                      <a:pt x="46" y="112"/>
                      <a:pt x="46" y="112"/>
                      <a:pt x="46" y="112"/>
                    </a:cubicBezTo>
                    <a:cubicBezTo>
                      <a:pt x="51" y="112"/>
                      <a:pt x="57" y="112"/>
                      <a:pt x="62" y="113"/>
                    </a:cubicBezTo>
                    <a:cubicBezTo>
                      <a:pt x="68" y="113"/>
                      <a:pt x="73" y="113"/>
                      <a:pt x="77" y="113"/>
                    </a:cubicBezTo>
                    <a:cubicBezTo>
                      <a:pt x="76" y="111"/>
                      <a:pt x="76" y="108"/>
                      <a:pt x="76" y="105"/>
                    </a:cubicBezTo>
                    <a:cubicBezTo>
                      <a:pt x="76" y="102"/>
                      <a:pt x="76" y="99"/>
                      <a:pt x="76" y="96"/>
                    </a:cubicBezTo>
                    <a:cubicBezTo>
                      <a:pt x="73" y="94"/>
                      <a:pt x="71" y="91"/>
                      <a:pt x="69" y="88"/>
                    </a:cubicBezTo>
                    <a:cubicBezTo>
                      <a:pt x="67" y="85"/>
                      <a:pt x="65" y="81"/>
                      <a:pt x="63" y="77"/>
                    </a:cubicBezTo>
                    <a:cubicBezTo>
                      <a:pt x="62" y="76"/>
                      <a:pt x="61" y="74"/>
                      <a:pt x="60" y="73"/>
                    </a:cubicBezTo>
                    <a:cubicBezTo>
                      <a:pt x="58" y="69"/>
                      <a:pt x="56" y="65"/>
                      <a:pt x="55" y="62"/>
                    </a:cubicBezTo>
                    <a:cubicBezTo>
                      <a:pt x="60" y="50"/>
                      <a:pt x="60" y="50"/>
                      <a:pt x="60" y="50"/>
                    </a:cubicBezTo>
                    <a:cubicBezTo>
                      <a:pt x="59" y="47"/>
                      <a:pt x="58" y="44"/>
                      <a:pt x="56" y="41"/>
                    </a:cubicBezTo>
                    <a:cubicBezTo>
                      <a:pt x="54" y="37"/>
                      <a:pt x="52" y="34"/>
                      <a:pt x="49" y="31"/>
                    </a:cubicBezTo>
                    <a:cubicBezTo>
                      <a:pt x="51" y="26"/>
                      <a:pt x="51" y="26"/>
                      <a:pt x="51" y="26"/>
                    </a:cubicBezTo>
                    <a:cubicBezTo>
                      <a:pt x="63" y="25"/>
                      <a:pt x="63" y="25"/>
                      <a:pt x="63" y="25"/>
                    </a:cubicBezTo>
                    <a:cubicBezTo>
                      <a:pt x="58" y="16"/>
                      <a:pt x="58" y="16"/>
                      <a:pt x="58" y="16"/>
                    </a:cubicBezTo>
                    <a:cubicBezTo>
                      <a:pt x="58" y="6"/>
                      <a:pt x="58" y="6"/>
                      <a:pt x="58" y="6"/>
                    </a:cubicBezTo>
                    <a:cubicBezTo>
                      <a:pt x="53" y="0"/>
                      <a:pt x="53" y="0"/>
                      <a:pt x="53" y="0"/>
                    </a:cubicBezTo>
                    <a:lnTo>
                      <a:pt x="48"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6" name="Freeform 56">
                <a:extLst>
                  <a:ext uri="{FF2B5EF4-FFF2-40B4-BE49-F238E27FC236}">
                    <a16:creationId xmlns:a16="http://schemas.microsoft.com/office/drawing/2014/main" id="{9C78B916-9D7F-481C-93AD-D6F700B88EBA}"/>
                  </a:ext>
                </a:extLst>
              </p:cNvPr>
              <p:cNvSpPr>
                <a:spLocks/>
              </p:cNvSpPr>
              <p:nvPr/>
            </p:nvSpPr>
            <p:spPr bwMode="auto">
              <a:xfrm>
                <a:off x="5022946" y="4660977"/>
                <a:ext cx="40884" cy="94851"/>
              </a:xfrm>
              <a:custGeom>
                <a:avLst/>
                <a:gdLst>
                  <a:gd name="T0" fmla="*/ 3 w 15"/>
                  <a:gd name="T1" fmla="*/ 34 h 34"/>
                  <a:gd name="T2" fmla="*/ 1 w 15"/>
                  <a:gd name="T3" fmla="*/ 27 h 34"/>
                  <a:gd name="T4" fmla="*/ 0 w 15"/>
                  <a:gd name="T5" fmla="*/ 18 h 34"/>
                  <a:gd name="T6" fmla="*/ 8 w 15"/>
                  <a:gd name="T7" fmla="*/ 12 h 34"/>
                  <a:gd name="T8" fmla="*/ 9 w 15"/>
                  <a:gd name="T9" fmla="*/ 0 h 34"/>
                  <a:gd name="T10" fmla="*/ 15 w 15"/>
                  <a:gd name="T11" fmla="*/ 27 h 34"/>
                  <a:gd name="T12" fmla="*/ 3 w 15"/>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5" h="34">
                    <a:moveTo>
                      <a:pt x="3" y="34"/>
                    </a:moveTo>
                    <a:cubicBezTo>
                      <a:pt x="1" y="27"/>
                      <a:pt x="1" y="27"/>
                      <a:pt x="1" y="27"/>
                    </a:cubicBezTo>
                    <a:cubicBezTo>
                      <a:pt x="0" y="18"/>
                      <a:pt x="0" y="18"/>
                      <a:pt x="0" y="18"/>
                    </a:cubicBezTo>
                    <a:cubicBezTo>
                      <a:pt x="8" y="12"/>
                      <a:pt x="8" y="12"/>
                      <a:pt x="8" y="12"/>
                    </a:cubicBezTo>
                    <a:cubicBezTo>
                      <a:pt x="9" y="0"/>
                      <a:pt x="9" y="0"/>
                      <a:pt x="9" y="0"/>
                    </a:cubicBezTo>
                    <a:cubicBezTo>
                      <a:pt x="9" y="11"/>
                      <a:pt x="11" y="19"/>
                      <a:pt x="15" y="27"/>
                    </a:cubicBezTo>
                    <a:lnTo>
                      <a:pt x="3" y="3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7" name="Freeform 57">
                <a:extLst>
                  <a:ext uri="{FF2B5EF4-FFF2-40B4-BE49-F238E27FC236}">
                    <a16:creationId xmlns:a16="http://schemas.microsoft.com/office/drawing/2014/main" id="{8B5CA02F-4174-4928-BD27-3FB38953FCE7}"/>
                  </a:ext>
                </a:extLst>
              </p:cNvPr>
              <p:cNvSpPr>
                <a:spLocks/>
              </p:cNvSpPr>
              <p:nvPr/>
            </p:nvSpPr>
            <p:spPr bwMode="auto">
              <a:xfrm>
                <a:off x="4151295" y="4152377"/>
                <a:ext cx="201150" cy="184797"/>
              </a:xfrm>
              <a:custGeom>
                <a:avLst/>
                <a:gdLst>
                  <a:gd name="T0" fmla="*/ 52 w 73"/>
                  <a:gd name="T1" fmla="*/ 0 h 67"/>
                  <a:gd name="T2" fmla="*/ 49 w 73"/>
                  <a:gd name="T3" fmla="*/ 0 h 67"/>
                  <a:gd name="T4" fmla="*/ 21 w 73"/>
                  <a:gd name="T5" fmla="*/ 22 h 67"/>
                  <a:gd name="T6" fmla="*/ 17 w 73"/>
                  <a:gd name="T7" fmla="*/ 18 h 67"/>
                  <a:gd name="T8" fmla="*/ 5 w 73"/>
                  <a:gd name="T9" fmla="*/ 36 h 67"/>
                  <a:gd name="T10" fmla="*/ 0 w 73"/>
                  <a:gd name="T11" fmla="*/ 48 h 67"/>
                  <a:gd name="T12" fmla="*/ 11 w 73"/>
                  <a:gd name="T13" fmla="*/ 67 h 67"/>
                  <a:gd name="T14" fmla="*/ 25 w 73"/>
                  <a:gd name="T15" fmla="*/ 62 h 67"/>
                  <a:gd name="T16" fmla="*/ 31 w 73"/>
                  <a:gd name="T17" fmla="*/ 64 h 67"/>
                  <a:gd name="T18" fmla="*/ 34 w 73"/>
                  <a:gd name="T19" fmla="*/ 57 h 67"/>
                  <a:gd name="T20" fmla="*/ 67 w 73"/>
                  <a:gd name="T21" fmla="*/ 51 h 67"/>
                  <a:gd name="T22" fmla="*/ 73 w 73"/>
                  <a:gd name="T23" fmla="*/ 37 h 67"/>
                  <a:gd name="T24" fmla="*/ 72 w 73"/>
                  <a:gd name="T25" fmla="*/ 31 h 67"/>
                  <a:gd name="T26" fmla="*/ 66 w 73"/>
                  <a:gd name="T27" fmla="*/ 29 h 67"/>
                  <a:gd name="T28" fmla="*/ 57 w 73"/>
                  <a:gd name="T29" fmla="*/ 12 h 67"/>
                  <a:gd name="T30" fmla="*/ 59 w 73"/>
                  <a:gd name="T31" fmla="*/ 2 h 67"/>
                  <a:gd name="T32" fmla="*/ 52 w 73"/>
                  <a:gd name="T3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67">
                    <a:moveTo>
                      <a:pt x="52" y="0"/>
                    </a:moveTo>
                    <a:cubicBezTo>
                      <a:pt x="49" y="0"/>
                      <a:pt x="49" y="0"/>
                      <a:pt x="49" y="0"/>
                    </a:cubicBezTo>
                    <a:cubicBezTo>
                      <a:pt x="21" y="22"/>
                      <a:pt x="21" y="22"/>
                      <a:pt x="21" y="22"/>
                    </a:cubicBezTo>
                    <a:cubicBezTo>
                      <a:pt x="17" y="18"/>
                      <a:pt x="17" y="18"/>
                      <a:pt x="17" y="18"/>
                    </a:cubicBezTo>
                    <a:cubicBezTo>
                      <a:pt x="12" y="25"/>
                      <a:pt x="9" y="30"/>
                      <a:pt x="5" y="36"/>
                    </a:cubicBezTo>
                    <a:cubicBezTo>
                      <a:pt x="3" y="40"/>
                      <a:pt x="0" y="43"/>
                      <a:pt x="0" y="48"/>
                    </a:cubicBezTo>
                    <a:cubicBezTo>
                      <a:pt x="11" y="67"/>
                      <a:pt x="11" y="67"/>
                      <a:pt x="11" y="67"/>
                    </a:cubicBezTo>
                    <a:cubicBezTo>
                      <a:pt x="25" y="62"/>
                      <a:pt x="25" y="62"/>
                      <a:pt x="25" y="62"/>
                    </a:cubicBezTo>
                    <a:cubicBezTo>
                      <a:pt x="31" y="64"/>
                      <a:pt x="31" y="64"/>
                      <a:pt x="31" y="64"/>
                    </a:cubicBezTo>
                    <a:cubicBezTo>
                      <a:pt x="34" y="57"/>
                      <a:pt x="34" y="57"/>
                      <a:pt x="34" y="57"/>
                    </a:cubicBezTo>
                    <a:cubicBezTo>
                      <a:pt x="46" y="55"/>
                      <a:pt x="56" y="53"/>
                      <a:pt x="67" y="51"/>
                    </a:cubicBezTo>
                    <a:cubicBezTo>
                      <a:pt x="73" y="37"/>
                      <a:pt x="73" y="37"/>
                      <a:pt x="73" y="37"/>
                    </a:cubicBezTo>
                    <a:cubicBezTo>
                      <a:pt x="72" y="31"/>
                      <a:pt x="72" y="31"/>
                      <a:pt x="72" y="31"/>
                    </a:cubicBezTo>
                    <a:cubicBezTo>
                      <a:pt x="66" y="29"/>
                      <a:pt x="66" y="29"/>
                      <a:pt x="66" y="29"/>
                    </a:cubicBezTo>
                    <a:cubicBezTo>
                      <a:pt x="57" y="12"/>
                      <a:pt x="57" y="12"/>
                      <a:pt x="57" y="12"/>
                    </a:cubicBezTo>
                    <a:cubicBezTo>
                      <a:pt x="59" y="2"/>
                      <a:pt x="59" y="2"/>
                      <a:pt x="59" y="2"/>
                    </a:cubicBezTo>
                    <a:lnTo>
                      <a:pt x="52"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8" name="Freeform 58">
                <a:extLst>
                  <a:ext uri="{FF2B5EF4-FFF2-40B4-BE49-F238E27FC236}">
                    <a16:creationId xmlns:a16="http://schemas.microsoft.com/office/drawing/2014/main" id="{717DDFB7-976E-40C8-9F08-0B9AD1795AEF}"/>
                  </a:ext>
                </a:extLst>
              </p:cNvPr>
              <p:cNvSpPr>
                <a:spLocks/>
              </p:cNvSpPr>
              <p:nvPr/>
            </p:nvSpPr>
            <p:spPr bwMode="auto">
              <a:xfrm>
                <a:off x="4776006" y="5145045"/>
                <a:ext cx="248577" cy="294366"/>
              </a:xfrm>
              <a:custGeom>
                <a:avLst/>
                <a:gdLst>
                  <a:gd name="T0" fmla="*/ 31 w 90"/>
                  <a:gd name="T1" fmla="*/ 9 h 106"/>
                  <a:gd name="T2" fmla="*/ 29 w 90"/>
                  <a:gd name="T3" fmla="*/ 4 h 106"/>
                  <a:gd name="T4" fmla="*/ 12 w 90"/>
                  <a:gd name="T5" fmla="*/ 11 h 106"/>
                  <a:gd name="T6" fmla="*/ 12 w 90"/>
                  <a:gd name="T7" fmla="*/ 46 h 106"/>
                  <a:gd name="T8" fmla="*/ 0 w 90"/>
                  <a:gd name="T9" fmla="*/ 46 h 106"/>
                  <a:gd name="T10" fmla="*/ 0 w 90"/>
                  <a:gd name="T11" fmla="*/ 79 h 106"/>
                  <a:gd name="T12" fmla="*/ 12 w 90"/>
                  <a:gd name="T13" fmla="*/ 85 h 106"/>
                  <a:gd name="T14" fmla="*/ 11 w 90"/>
                  <a:gd name="T15" fmla="*/ 106 h 106"/>
                  <a:gd name="T16" fmla="*/ 26 w 90"/>
                  <a:gd name="T17" fmla="*/ 102 h 106"/>
                  <a:gd name="T18" fmla="*/ 38 w 90"/>
                  <a:gd name="T19" fmla="*/ 80 h 106"/>
                  <a:gd name="T20" fmla="*/ 44 w 90"/>
                  <a:gd name="T21" fmla="*/ 81 h 106"/>
                  <a:gd name="T22" fmla="*/ 58 w 90"/>
                  <a:gd name="T23" fmla="*/ 82 h 106"/>
                  <a:gd name="T24" fmla="*/ 72 w 90"/>
                  <a:gd name="T25" fmla="*/ 64 h 106"/>
                  <a:gd name="T26" fmla="*/ 78 w 90"/>
                  <a:gd name="T27" fmla="*/ 53 h 106"/>
                  <a:gd name="T28" fmla="*/ 90 w 90"/>
                  <a:gd name="T29" fmla="*/ 49 h 106"/>
                  <a:gd name="T30" fmla="*/ 88 w 90"/>
                  <a:gd name="T31" fmla="*/ 43 h 106"/>
                  <a:gd name="T32" fmla="*/ 79 w 90"/>
                  <a:gd name="T33" fmla="*/ 38 h 106"/>
                  <a:gd name="T34" fmla="*/ 75 w 90"/>
                  <a:gd name="T35" fmla="*/ 25 h 106"/>
                  <a:gd name="T36" fmla="*/ 60 w 90"/>
                  <a:gd name="T37" fmla="*/ 13 h 106"/>
                  <a:gd name="T38" fmla="*/ 49 w 90"/>
                  <a:gd name="T39" fmla="*/ 0 h 106"/>
                  <a:gd name="T40" fmla="*/ 31 w 90"/>
                  <a:gd name="T41" fmla="*/ 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0" h="106">
                    <a:moveTo>
                      <a:pt x="31" y="9"/>
                    </a:moveTo>
                    <a:cubicBezTo>
                      <a:pt x="29" y="4"/>
                      <a:pt x="29" y="4"/>
                      <a:pt x="29" y="4"/>
                    </a:cubicBezTo>
                    <a:cubicBezTo>
                      <a:pt x="12" y="11"/>
                      <a:pt x="12" y="11"/>
                      <a:pt x="12" y="11"/>
                    </a:cubicBezTo>
                    <a:cubicBezTo>
                      <a:pt x="12" y="46"/>
                      <a:pt x="12" y="46"/>
                      <a:pt x="12" y="46"/>
                    </a:cubicBezTo>
                    <a:cubicBezTo>
                      <a:pt x="0" y="46"/>
                      <a:pt x="0" y="46"/>
                      <a:pt x="0" y="46"/>
                    </a:cubicBezTo>
                    <a:cubicBezTo>
                      <a:pt x="0" y="79"/>
                      <a:pt x="0" y="79"/>
                      <a:pt x="0" y="79"/>
                    </a:cubicBezTo>
                    <a:cubicBezTo>
                      <a:pt x="12" y="85"/>
                      <a:pt x="12" y="85"/>
                      <a:pt x="12" y="85"/>
                    </a:cubicBezTo>
                    <a:cubicBezTo>
                      <a:pt x="11" y="106"/>
                      <a:pt x="11" y="106"/>
                      <a:pt x="11" y="106"/>
                    </a:cubicBezTo>
                    <a:cubicBezTo>
                      <a:pt x="26" y="102"/>
                      <a:pt x="26" y="102"/>
                      <a:pt x="26" y="102"/>
                    </a:cubicBezTo>
                    <a:cubicBezTo>
                      <a:pt x="38" y="80"/>
                      <a:pt x="38" y="80"/>
                      <a:pt x="38" y="80"/>
                    </a:cubicBezTo>
                    <a:cubicBezTo>
                      <a:pt x="40" y="81"/>
                      <a:pt x="43" y="81"/>
                      <a:pt x="44" y="81"/>
                    </a:cubicBezTo>
                    <a:cubicBezTo>
                      <a:pt x="49" y="82"/>
                      <a:pt x="53" y="82"/>
                      <a:pt x="58" y="82"/>
                    </a:cubicBezTo>
                    <a:cubicBezTo>
                      <a:pt x="63" y="76"/>
                      <a:pt x="68" y="70"/>
                      <a:pt x="72" y="64"/>
                    </a:cubicBezTo>
                    <a:cubicBezTo>
                      <a:pt x="75" y="61"/>
                      <a:pt x="76" y="57"/>
                      <a:pt x="78" y="53"/>
                    </a:cubicBezTo>
                    <a:cubicBezTo>
                      <a:pt x="90" y="49"/>
                      <a:pt x="90" y="49"/>
                      <a:pt x="90" y="49"/>
                    </a:cubicBezTo>
                    <a:cubicBezTo>
                      <a:pt x="88" y="43"/>
                      <a:pt x="88" y="43"/>
                      <a:pt x="88" y="43"/>
                    </a:cubicBezTo>
                    <a:cubicBezTo>
                      <a:pt x="79" y="38"/>
                      <a:pt x="79" y="38"/>
                      <a:pt x="79" y="38"/>
                    </a:cubicBezTo>
                    <a:cubicBezTo>
                      <a:pt x="75" y="25"/>
                      <a:pt x="75" y="25"/>
                      <a:pt x="75" y="25"/>
                    </a:cubicBezTo>
                    <a:cubicBezTo>
                      <a:pt x="70" y="21"/>
                      <a:pt x="65" y="17"/>
                      <a:pt x="60" y="13"/>
                    </a:cubicBezTo>
                    <a:cubicBezTo>
                      <a:pt x="56" y="9"/>
                      <a:pt x="52" y="5"/>
                      <a:pt x="49" y="0"/>
                    </a:cubicBezTo>
                    <a:lnTo>
                      <a:pt x="31"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9" name="Freeform 59">
                <a:extLst>
                  <a:ext uri="{FF2B5EF4-FFF2-40B4-BE49-F238E27FC236}">
                    <a16:creationId xmlns:a16="http://schemas.microsoft.com/office/drawing/2014/main" id="{16DBFDAC-70E0-40D0-900F-5049AF0D61B8}"/>
                  </a:ext>
                </a:extLst>
              </p:cNvPr>
              <p:cNvSpPr>
                <a:spLocks/>
              </p:cNvSpPr>
              <p:nvPr/>
            </p:nvSpPr>
            <p:spPr bwMode="auto">
              <a:xfrm>
                <a:off x="4332821" y="4243958"/>
                <a:ext cx="62144" cy="196244"/>
              </a:xfrm>
              <a:custGeom>
                <a:avLst/>
                <a:gdLst>
                  <a:gd name="T0" fmla="*/ 7 w 22"/>
                  <a:gd name="T1" fmla="*/ 4 h 71"/>
                  <a:gd name="T2" fmla="*/ 1 w 22"/>
                  <a:gd name="T3" fmla="*/ 18 h 71"/>
                  <a:gd name="T4" fmla="*/ 0 w 22"/>
                  <a:gd name="T5" fmla="*/ 24 h 71"/>
                  <a:gd name="T6" fmla="*/ 3 w 22"/>
                  <a:gd name="T7" fmla="*/ 36 h 71"/>
                  <a:gd name="T8" fmla="*/ 1 w 22"/>
                  <a:gd name="T9" fmla="*/ 71 h 71"/>
                  <a:gd name="T10" fmla="*/ 5 w 22"/>
                  <a:gd name="T11" fmla="*/ 68 h 71"/>
                  <a:gd name="T12" fmla="*/ 15 w 22"/>
                  <a:gd name="T13" fmla="*/ 65 h 71"/>
                  <a:gd name="T14" fmla="*/ 17 w 22"/>
                  <a:gd name="T15" fmla="*/ 37 h 71"/>
                  <a:gd name="T16" fmla="*/ 22 w 22"/>
                  <a:gd name="T17" fmla="*/ 21 h 71"/>
                  <a:gd name="T18" fmla="*/ 18 w 22"/>
                  <a:gd name="T19" fmla="*/ 5 h 71"/>
                  <a:gd name="T20" fmla="*/ 14 w 22"/>
                  <a:gd name="T21" fmla="*/ 0 h 71"/>
                  <a:gd name="T22" fmla="*/ 7 w 22"/>
                  <a:gd name="T23" fmla="*/ 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71">
                    <a:moveTo>
                      <a:pt x="7" y="4"/>
                    </a:moveTo>
                    <a:cubicBezTo>
                      <a:pt x="1" y="18"/>
                      <a:pt x="1" y="18"/>
                      <a:pt x="1" y="18"/>
                    </a:cubicBezTo>
                    <a:cubicBezTo>
                      <a:pt x="0" y="24"/>
                      <a:pt x="0" y="24"/>
                      <a:pt x="0" y="24"/>
                    </a:cubicBezTo>
                    <a:cubicBezTo>
                      <a:pt x="3" y="36"/>
                      <a:pt x="3" y="36"/>
                      <a:pt x="3" y="36"/>
                    </a:cubicBezTo>
                    <a:cubicBezTo>
                      <a:pt x="1" y="71"/>
                      <a:pt x="1" y="71"/>
                      <a:pt x="1" y="71"/>
                    </a:cubicBezTo>
                    <a:cubicBezTo>
                      <a:pt x="5" y="68"/>
                      <a:pt x="5" y="68"/>
                      <a:pt x="5" y="68"/>
                    </a:cubicBezTo>
                    <a:cubicBezTo>
                      <a:pt x="6" y="66"/>
                      <a:pt x="10" y="65"/>
                      <a:pt x="15" y="65"/>
                    </a:cubicBezTo>
                    <a:cubicBezTo>
                      <a:pt x="17" y="37"/>
                      <a:pt x="17" y="37"/>
                      <a:pt x="17" y="37"/>
                    </a:cubicBezTo>
                    <a:cubicBezTo>
                      <a:pt x="22" y="21"/>
                      <a:pt x="22" y="21"/>
                      <a:pt x="22" y="21"/>
                    </a:cubicBezTo>
                    <a:cubicBezTo>
                      <a:pt x="18" y="5"/>
                      <a:pt x="18" y="5"/>
                      <a:pt x="18" y="5"/>
                    </a:cubicBezTo>
                    <a:cubicBezTo>
                      <a:pt x="14" y="0"/>
                      <a:pt x="14" y="0"/>
                      <a:pt x="14" y="0"/>
                    </a:cubicBezTo>
                    <a:lnTo>
                      <a:pt x="7"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0" name="Freeform 60">
                <a:extLst>
                  <a:ext uri="{FF2B5EF4-FFF2-40B4-BE49-F238E27FC236}">
                    <a16:creationId xmlns:a16="http://schemas.microsoft.com/office/drawing/2014/main" id="{4FB26BBE-A730-4AD8-9747-CF53E337BF0D}"/>
                  </a:ext>
                </a:extLst>
              </p:cNvPr>
              <p:cNvSpPr>
                <a:spLocks/>
              </p:cNvSpPr>
              <p:nvPr/>
            </p:nvSpPr>
            <p:spPr bwMode="auto">
              <a:xfrm>
                <a:off x="4584668" y="4744381"/>
                <a:ext cx="55602" cy="44155"/>
              </a:xfrm>
              <a:custGeom>
                <a:avLst/>
                <a:gdLst>
                  <a:gd name="T0" fmla="*/ 9 w 20"/>
                  <a:gd name="T1" fmla="*/ 16 h 16"/>
                  <a:gd name="T2" fmla="*/ 11 w 20"/>
                  <a:gd name="T3" fmla="*/ 15 h 16"/>
                  <a:gd name="T4" fmla="*/ 12 w 20"/>
                  <a:gd name="T5" fmla="*/ 9 h 16"/>
                  <a:gd name="T6" fmla="*/ 20 w 20"/>
                  <a:gd name="T7" fmla="*/ 2 h 16"/>
                  <a:gd name="T8" fmla="*/ 11 w 20"/>
                  <a:gd name="T9" fmla="*/ 0 h 16"/>
                  <a:gd name="T10" fmla="*/ 0 w 20"/>
                  <a:gd name="T11" fmla="*/ 4 h 16"/>
                  <a:gd name="T12" fmla="*/ 4 w 20"/>
                  <a:gd name="T13" fmla="*/ 10 h 16"/>
                  <a:gd name="T14" fmla="*/ 6 w 20"/>
                  <a:gd name="T15" fmla="*/ 14 h 16"/>
                  <a:gd name="T16" fmla="*/ 9 w 20"/>
                  <a:gd name="T17"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6">
                    <a:moveTo>
                      <a:pt x="9" y="16"/>
                    </a:moveTo>
                    <a:cubicBezTo>
                      <a:pt x="11" y="15"/>
                      <a:pt x="11" y="15"/>
                      <a:pt x="11" y="15"/>
                    </a:cubicBezTo>
                    <a:cubicBezTo>
                      <a:pt x="12" y="9"/>
                      <a:pt x="12" y="9"/>
                      <a:pt x="12" y="9"/>
                    </a:cubicBezTo>
                    <a:cubicBezTo>
                      <a:pt x="20" y="2"/>
                      <a:pt x="20" y="2"/>
                      <a:pt x="20" y="2"/>
                    </a:cubicBezTo>
                    <a:cubicBezTo>
                      <a:pt x="11" y="0"/>
                      <a:pt x="11" y="0"/>
                      <a:pt x="11" y="0"/>
                    </a:cubicBezTo>
                    <a:cubicBezTo>
                      <a:pt x="0" y="4"/>
                      <a:pt x="0" y="4"/>
                      <a:pt x="0" y="4"/>
                    </a:cubicBezTo>
                    <a:cubicBezTo>
                      <a:pt x="2" y="6"/>
                      <a:pt x="3" y="8"/>
                      <a:pt x="4" y="10"/>
                    </a:cubicBezTo>
                    <a:cubicBezTo>
                      <a:pt x="5" y="11"/>
                      <a:pt x="5" y="12"/>
                      <a:pt x="6" y="14"/>
                    </a:cubicBezTo>
                    <a:lnTo>
                      <a:pt x="9" y="1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1" name="Freeform 61">
                <a:extLst>
                  <a:ext uri="{FF2B5EF4-FFF2-40B4-BE49-F238E27FC236}">
                    <a16:creationId xmlns:a16="http://schemas.microsoft.com/office/drawing/2014/main" id="{312C20CF-73A4-44FF-B454-1174FF4A35EA}"/>
                  </a:ext>
                </a:extLst>
              </p:cNvPr>
              <p:cNvSpPr>
                <a:spLocks/>
              </p:cNvSpPr>
              <p:nvPr/>
            </p:nvSpPr>
            <p:spPr bwMode="auto">
              <a:xfrm>
                <a:off x="4574856" y="4791806"/>
                <a:ext cx="309084" cy="361416"/>
              </a:xfrm>
              <a:custGeom>
                <a:avLst/>
                <a:gdLst>
                  <a:gd name="T0" fmla="*/ 16 w 112"/>
                  <a:gd name="T1" fmla="*/ 23 h 131"/>
                  <a:gd name="T2" fmla="*/ 12 w 112"/>
                  <a:gd name="T3" fmla="*/ 29 h 131"/>
                  <a:gd name="T4" fmla="*/ 13 w 112"/>
                  <a:gd name="T5" fmla="*/ 40 h 131"/>
                  <a:gd name="T6" fmla="*/ 12 w 112"/>
                  <a:gd name="T7" fmla="*/ 70 h 131"/>
                  <a:gd name="T8" fmla="*/ 4 w 112"/>
                  <a:gd name="T9" fmla="*/ 93 h 131"/>
                  <a:gd name="T10" fmla="*/ 0 w 112"/>
                  <a:gd name="T11" fmla="*/ 110 h 131"/>
                  <a:gd name="T12" fmla="*/ 2 w 112"/>
                  <a:gd name="T13" fmla="*/ 122 h 131"/>
                  <a:gd name="T14" fmla="*/ 20 w 112"/>
                  <a:gd name="T15" fmla="*/ 117 h 131"/>
                  <a:gd name="T16" fmla="*/ 21 w 112"/>
                  <a:gd name="T17" fmla="*/ 117 h 131"/>
                  <a:gd name="T18" fmla="*/ 29 w 112"/>
                  <a:gd name="T19" fmla="*/ 119 h 131"/>
                  <a:gd name="T20" fmla="*/ 50 w 112"/>
                  <a:gd name="T21" fmla="*/ 120 h 131"/>
                  <a:gd name="T22" fmla="*/ 57 w 112"/>
                  <a:gd name="T23" fmla="*/ 120 h 131"/>
                  <a:gd name="T24" fmla="*/ 63 w 112"/>
                  <a:gd name="T25" fmla="*/ 127 h 131"/>
                  <a:gd name="T26" fmla="*/ 83 w 112"/>
                  <a:gd name="T27" fmla="*/ 131 h 131"/>
                  <a:gd name="T28" fmla="*/ 93 w 112"/>
                  <a:gd name="T29" fmla="*/ 128 h 131"/>
                  <a:gd name="T30" fmla="*/ 95 w 112"/>
                  <a:gd name="T31" fmla="*/ 128 h 131"/>
                  <a:gd name="T32" fmla="*/ 102 w 112"/>
                  <a:gd name="T33" fmla="*/ 125 h 131"/>
                  <a:gd name="T34" fmla="*/ 96 w 112"/>
                  <a:gd name="T35" fmla="*/ 119 h 131"/>
                  <a:gd name="T36" fmla="*/ 96 w 112"/>
                  <a:gd name="T37" fmla="*/ 76 h 131"/>
                  <a:gd name="T38" fmla="*/ 112 w 112"/>
                  <a:gd name="T39" fmla="*/ 76 h 131"/>
                  <a:gd name="T40" fmla="*/ 112 w 112"/>
                  <a:gd name="T41" fmla="*/ 56 h 131"/>
                  <a:gd name="T42" fmla="*/ 104 w 112"/>
                  <a:gd name="T43" fmla="*/ 56 h 131"/>
                  <a:gd name="T44" fmla="*/ 103 w 112"/>
                  <a:gd name="T45" fmla="*/ 41 h 131"/>
                  <a:gd name="T46" fmla="*/ 101 w 112"/>
                  <a:gd name="T47" fmla="*/ 37 h 131"/>
                  <a:gd name="T48" fmla="*/ 92 w 112"/>
                  <a:gd name="T49" fmla="*/ 4 h 131"/>
                  <a:gd name="T50" fmla="*/ 75 w 112"/>
                  <a:gd name="T51" fmla="*/ 3 h 131"/>
                  <a:gd name="T52" fmla="*/ 69 w 112"/>
                  <a:gd name="T53" fmla="*/ 15 h 131"/>
                  <a:gd name="T54" fmla="*/ 57 w 112"/>
                  <a:gd name="T55" fmla="*/ 16 h 131"/>
                  <a:gd name="T56" fmla="*/ 50 w 112"/>
                  <a:gd name="T57" fmla="*/ 0 h 131"/>
                  <a:gd name="T58" fmla="*/ 11 w 112"/>
                  <a:gd name="T59" fmla="*/ 6 h 131"/>
                  <a:gd name="T60" fmla="*/ 11 w 112"/>
                  <a:gd name="T61" fmla="*/ 13 h 131"/>
                  <a:gd name="T62" fmla="*/ 16 w 112"/>
                  <a:gd name="T63" fmla="*/ 23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2" h="131">
                    <a:moveTo>
                      <a:pt x="16" y="23"/>
                    </a:moveTo>
                    <a:cubicBezTo>
                      <a:pt x="12" y="29"/>
                      <a:pt x="12" y="29"/>
                      <a:pt x="12" y="29"/>
                    </a:cubicBezTo>
                    <a:cubicBezTo>
                      <a:pt x="13" y="40"/>
                      <a:pt x="13" y="40"/>
                      <a:pt x="13" y="40"/>
                    </a:cubicBezTo>
                    <a:cubicBezTo>
                      <a:pt x="20" y="51"/>
                      <a:pt x="20" y="61"/>
                      <a:pt x="12" y="70"/>
                    </a:cubicBezTo>
                    <a:cubicBezTo>
                      <a:pt x="4" y="93"/>
                      <a:pt x="4" y="93"/>
                      <a:pt x="4" y="93"/>
                    </a:cubicBezTo>
                    <a:cubicBezTo>
                      <a:pt x="0" y="110"/>
                      <a:pt x="0" y="110"/>
                      <a:pt x="0" y="110"/>
                    </a:cubicBezTo>
                    <a:cubicBezTo>
                      <a:pt x="2" y="122"/>
                      <a:pt x="2" y="122"/>
                      <a:pt x="2" y="122"/>
                    </a:cubicBezTo>
                    <a:cubicBezTo>
                      <a:pt x="20" y="117"/>
                      <a:pt x="20" y="117"/>
                      <a:pt x="20" y="117"/>
                    </a:cubicBezTo>
                    <a:cubicBezTo>
                      <a:pt x="21" y="117"/>
                      <a:pt x="21" y="117"/>
                      <a:pt x="21" y="117"/>
                    </a:cubicBezTo>
                    <a:cubicBezTo>
                      <a:pt x="23" y="118"/>
                      <a:pt x="26" y="119"/>
                      <a:pt x="29" y="119"/>
                    </a:cubicBezTo>
                    <a:cubicBezTo>
                      <a:pt x="36" y="119"/>
                      <a:pt x="43" y="120"/>
                      <a:pt x="50" y="120"/>
                    </a:cubicBezTo>
                    <a:cubicBezTo>
                      <a:pt x="57" y="120"/>
                      <a:pt x="57" y="120"/>
                      <a:pt x="57" y="120"/>
                    </a:cubicBezTo>
                    <a:cubicBezTo>
                      <a:pt x="63" y="127"/>
                      <a:pt x="63" y="127"/>
                      <a:pt x="63" y="127"/>
                    </a:cubicBezTo>
                    <a:cubicBezTo>
                      <a:pt x="83" y="131"/>
                      <a:pt x="83" y="131"/>
                      <a:pt x="83" y="131"/>
                    </a:cubicBezTo>
                    <a:cubicBezTo>
                      <a:pt x="86" y="131"/>
                      <a:pt x="89" y="129"/>
                      <a:pt x="93" y="128"/>
                    </a:cubicBezTo>
                    <a:cubicBezTo>
                      <a:pt x="95" y="128"/>
                      <a:pt x="95" y="128"/>
                      <a:pt x="95" y="128"/>
                    </a:cubicBezTo>
                    <a:cubicBezTo>
                      <a:pt x="102" y="125"/>
                      <a:pt x="102" y="125"/>
                      <a:pt x="102" y="125"/>
                    </a:cubicBezTo>
                    <a:cubicBezTo>
                      <a:pt x="96" y="119"/>
                      <a:pt x="96" y="119"/>
                      <a:pt x="96" y="119"/>
                    </a:cubicBezTo>
                    <a:cubicBezTo>
                      <a:pt x="96" y="76"/>
                      <a:pt x="96" y="76"/>
                      <a:pt x="96" y="76"/>
                    </a:cubicBezTo>
                    <a:cubicBezTo>
                      <a:pt x="112" y="76"/>
                      <a:pt x="112" y="76"/>
                      <a:pt x="112" y="76"/>
                    </a:cubicBezTo>
                    <a:cubicBezTo>
                      <a:pt x="112" y="56"/>
                      <a:pt x="112" y="56"/>
                      <a:pt x="112" y="56"/>
                    </a:cubicBezTo>
                    <a:cubicBezTo>
                      <a:pt x="110" y="56"/>
                      <a:pt x="107" y="56"/>
                      <a:pt x="104" y="56"/>
                    </a:cubicBezTo>
                    <a:cubicBezTo>
                      <a:pt x="103" y="41"/>
                      <a:pt x="103" y="41"/>
                      <a:pt x="103" y="41"/>
                    </a:cubicBezTo>
                    <a:cubicBezTo>
                      <a:pt x="101" y="37"/>
                      <a:pt x="101" y="37"/>
                      <a:pt x="101" y="37"/>
                    </a:cubicBezTo>
                    <a:cubicBezTo>
                      <a:pt x="98" y="26"/>
                      <a:pt x="95" y="15"/>
                      <a:pt x="92" y="4"/>
                    </a:cubicBezTo>
                    <a:cubicBezTo>
                      <a:pt x="75" y="3"/>
                      <a:pt x="75" y="3"/>
                      <a:pt x="75" y="3"/>
                    </a:cubicBezTo>
                    <a:cubicBezTo>
                      <a:pt x="69" y="15"/>
                      <a:pt x="69" y="15"/>
                      <a:pt x="69" y="15"/>
                    </a:cubicBezTo>
                    <a:cubicBezTo>
                      <a:pt x="57" y="16"/>
                      <a:pt x="57" y="16"/>
                      <a:pt x="57" y="16"/>
                    </a:cubicBezTo>
                    <a:cubicBezTo>
                      <a:pt x="50" y="0"/>
                      <a:pt x="50" y="0"/>
                      <a:pt x="50" y="0"/>
                    </a:cubicBezTo>
                    <a:cubicBezTo>
                      <a:pt x="37" y="2"/>
                      <a:pt x="24" y="4"/>
                      <a:pt x="11" y="6"/>
                    </a:cubicBezTo>
                    <a:cubicBezTo>
                      <a:pt x="11" y="13"/>
                      <a:pt x="11" y="13"/>
                      <a:pt x="11" y="13"/>
                    </a:cubicBezTo>
                    <a:lnTo>
                      <a:pt x="16" y="2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2" name="Freeform 62">
                <a:extLst>
                  <a:ext uri="{FF2B5EF4-FFF2-40B4-BE49-F238E27FC236}">
                    <a16:creationId xmlns:a16="http://schemas.microsoft.com/office/drawing/2014/main" id="{0541ADF2-49F0-4E76-9B25-77C393AB6114}"/>
                  </a:ext>
                </a:extLst>
              </p:cNvPr>
              <p:cNvSpPr>
                <a:spLocks/>
              </p:cNvSpPr>
              <p:nvPr/>
            </p:nvSpPr>
            <p:spPr bwMode="auto">
              <a:xfrm>
                <a:off x="4092423" y="3472066"/>
                <a:ext cx="492246" cy="564202"/>
              </a:xfrm>
              <a:custGeom>
                <a:avLst/>
                <a:gdLst>
                  <a:gd name="T0" fmla="*/ 101 w 178"/>
                  <a:gd name="T1" fmla="*/ 7 h 204"/>
                  <a:gd name="T2" fmla="*/ 92 w 178"/>
                  <a:gd name="T3" fmla="*/ 4 h 204"/>
                  <a:gd name="T4" fmla="*/ 54 w 178"/>
                  <a:gd name="T5" fmla="*/ 21 h 204"/>
                  <a:gd name="T6" fmla="*/ 67 w 178"/>
                  <a:gd name="T7" fmla="*/ 41 h 204"/>
                  <a:gd name="T8" fmla="*/ 63 w 178"/>
                  <a:gd name="T9" fmla="*/ 48 h 204"/>
                  <a:gd name="T10" fmla="*/ 55 w 178"/>
                  <a:gd name="T11" fmla="*/ 53 h 204"/>
                  <a:gd name="T12" fmla="*/ 55 w 178"/>
                  <a:gd name="T13" fmla="*/ 61 h 204"/>
                  <a:gd name="T14" fmla="*/ 51 w 178"/>
                  <a:gd name="T15" fmla="*/ 62 h 204"/>
                  <a:gd name="T16" fmla="*/ 48 w 178"/>
                  <a:gd name="T17" fmla="*/ 66 h 204"/>
                  <a:gd name="T18" fmla="*/ 12 w 178"/>
                  <a:gd name="T19" fmla="*/ 83 h 204"/>
                  <a:gd name="T20" fmla="*/ 0 w 178"/>
                  <a:gd name="T21" fmla="*/ 96 h 204"/>
                  <a:gd name="T22" fmla="*/ 0 w 178"/>
                  <a:gd name="T23" fmla="*/ 112 h 204"/>
                  <a:gd name="T24" fmla="*/ 32 w 178"/>
                  <a:gd name="T25" fmla="*/ 139 h 204"/>
                  <a:gd name="T26" fmla="*/ 39 w 178"/>
                  <a:gd name="T27" fmla="*/ 144 h 204"/>
                  <a:gd name="T28" fmla="*/ 102 w 178"/>
                  <a:gd name="T29" fmla="*/ 194 h 204"/>
                  <a:gd name="T30" fmla="*/ 108 w 178"/>
                  <a:gd name="T31" fmla="*/ 194 h 204"/>
                  <a:gd name="T32" fmla="*/ 107 w 178"/>
                  <a:gd name="T33" fmla="*/ 201 h 204"/>
                  <a:gd name="T34" fmla="*/ 108 w 178"/>
                  <a:gd name="T35" fmla="*/ 204 h 204"/>
                  <a:gd name="T36" fmla="*/ 126 w 178"/>
                  <a:gd name="T37" fmla="*/ 195 h 204"/>
                  <a:gd name="T38" fmla="*/ 132 w 178"/>
                  <a:gd name="T39" fmla="*/ 191 h 204"/>
                  <a:gd name="T40" fmla="*/ 134 w 178"/>
                  <a:gd name="T41" fmla="*/ 189 h 204"/>
                  <a:gd name="T42" fmla="*/ 178 w 178"/>
                  <a:gd name="T43" fmla="*/ 154 h 204"/>
                  <a:gd name="T44" fmla="*/ 168 w 178"/>
                  <a:gd name="T45" fmla="*/ 144 h 204"/>
                  <a:gd name="T46" fmla="*/ 160 w 178"/>
                  <a:gd name="T47" fmla="*/ 124 h 204"/>
                  <a:gd name="T48" fmla="*/ 161 w 178"/>
                  <a:gd name="T49" fmla="*/ 107 h 204"/>
                  <a:gd name="T50" fmla="*/ 159 w 178"/>
                  <a:gd name="T51" fmla="*/ 84 h 204"/>
                  <a:gd name="T52" fmla="*/ 158 w 178"/>
                  <a:gd name="T53" fmla="*/ 80 h 204"/>
                  <a:gd name="T54" fmla="*/ 157 w 178"/>
                  <a:gd name="T55" fmla="*/ 78 h 204"/>
                  <a:gd name="T56" fmla="*/ 160 w 178"/>
                  <a:gd name="T57" fmla="*/ 73 h 204"/>
                  <a:gd name="T58" fmla="*/ 152 w 178"/>
                  <a:gd name="T59" fmla="*/ 50 h 204"/>
                  <a:gd name="T60" fmla="*/ 144 w 178"/>
                  <a:gd name="T61" fmla="*/ 45 h 204"/>
                  <a:gd name="T62" fmla="*/ 142 w 178"/>
                  <a:gd name="T63" fmla="*/ 36 h 204"/>
                  <a:gd name="T64" fmla="*/ 149 w 178"/>
                  <a:gd name="T65" fmla="*/ 27 h 204"/>
                  <a:gd name="T66" fmla="*/ 146 w 178"/>
                  <a:gd name="T67" fmla="*/ 9 h 204"/>
                  <a:gd name="T68" fmla="*/ 147 w 178"/>
                  <a:gd name="T69" fmla="*/ 0 h 204"/>
                  <a:gd name="T70" fmla="*/ 125 w 178"/>
                  <a:gd name="T71" fmla="*/ 4 h 204"/>
                  <a:gd name="T72" fmla="*/ 119 w 178"/>
                  <a:gd name="T73" fmla="*/ 3 h 204"/>
                  <a:gd name="T74" fmla="*/ 116 w 178"/>
                  <a:gd name="T75" fmla="*/ 5 h 204"/>
                  <a:gd name="T76" fmla="*/ 106 w 178"/>
                  <a:gd name="T77" fmla="*/ 4 h 204"/>
                  <a:gd name="T78" fmla="*/ 101 w 178"/>
                  <a:gd name="T79" fmla="*/ 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8" h="204">
                    <a:moveTo>
                      <a:pt x="101" y="7"/>
                    </a:moveTo>
                    <a:cubicBezTo>
                      <a:pt x="92" y="4"/>
                      <a:pt x="92" y="4"/>
                      <a:pt x="92" y="4"/>
                    </a:cubicBezTo>
                    <a:cubicBezTo>
                      <a:pt x="79" y="10"/>
                      <a:pt x="67" y="15"/>
                      <a:pt x="54" y="21"/>
                    </a:cubicBezTo>
                    <a:cubicBezTo>
                      <a:pt x="58" y="28"/>
                      <a:pt x="62" y="35"/>
                      <a:pt x="67" y="41"/>
                    </a:cubicBezTo>
                    <a:cubicBezTo>
                      <a:pt x="63" y="48"/>
                      <a:pt x="63" y="48"/>
                      <a:pt x="63" y="48"/>
                    </a:cubicBezTo>
                    <a:cubicBezTo>
                      <a:pt x="55" y="53"/>
                      <a:pt x="55" y="53"/>
                      <a:pt x="55" y="53"/>
                    </a:cubicBezTo>
                    <a:cubicBezTo>
                      <a:pt x="55" y="61"/>
                      <a:pt x="55" y="61"/>
                      <a:pt x="55" y="61"/>
                    </a:cubicBezTo>
                    <a:cubicBezTo>
                      <a:pt x="51" y="62"/>
                      <a:pt x="51" y="62"/>
                      <a:pt x="51" y="62"/>
                    </a:cubicBezTo>
                    <a:cubicBezTo>
                      <a:pt x="48" y="66"/>
                      <a:pt x="48" y="66"/>
                      <a:pt x="48" y="66"/>
                    </a:cubicBezTo>
                    <a:cubicBezTo>
                      <a:pt x="12" y="83"/>
                      <a:pt x="12" y="83"/>
                      <a:pt x="12" y="83"/>
                    </a:cubicBezTo>
                    <a:cubicBezTo>
                      <a:pt x="0" y="96"/>
                      <a:pt x="0" y="96"/>
                      <a:pt x="0" y="96"/>
                    </a:cubicBezTo>
                    <a:cubicBezTo>
                      <a:pt x="0" y="112"/>
                      <a:pt x="0" y="112"/>
                      <a:pt x="0" y="112"/>
                    </a:cubicBezTo>
                    <a:cubicBezTo>
                      <a:pt x="32" y="139"/>
                      <a:pt x="32" y="139"/>
                      <a:pt x="32" y="139"/>
                    </a:cubicBezTo>
                    <a:cubicBezTo>
                      <a:pt x="39" y="144"/>
                      <a:pt x="39" y="144"/>
                      <a:pt x="39" y="144"/>
                    </a:cubicBezTo>
                    <a:cubicBezTo>
                      <a:pt x="102" y="194"/>
                      <a:pt x="102" y="194"/>
                      <a:pt x="102" y="194"/>
                    </a:cubicBezTo>
                    <a:cubicBezTo>
                      <a:pt x="108" y="194"/>
                      <a:pt x="108" y="194"/>
                      <a:pt x="108" y="194"/>
                    </a:cubicBezTo>
                    <a:cubicBezTo>
                      <a:pt x="107" y="201"/>
                      <a:pt x="107" y="201"/>
                      <a:pt x="107" y="201"/>
                    </a:cubicBezTo>
                    <a:cubicBezTo>
                      <a:pt x="108" y="204"/>
                      <a:pt x="108" y="204"/>
                      <a:pt x="108" y="204"/>
                    </a:cubicBezTo>
                    <a:cubicBezTo>
                      <a:pt x="115" y="202"/>
                      <a:pt x="121" y="199"/>
                      <a:pt x="126" y="195"/>
                    </a:cubicBezTo>
                    <a:cubicBezTo>
                      <a:pt x="128" y="194"/>
                      <a:pt x="130" y="193"/>
                      <a:pt x="132" y="191"/>
                    </a:cubicBezTo>
                    <a:cubicBezTo>
                      <a:pt x="134" y="189"/>
                      <a:pt x="134" y="189"/>
                      <a:pt x="134" y="189"/>
                    </a:cubicBezTo>
                    <a:cubicBezTo>
                      <a:pt x="178" y="154"/>
                      <a:pt x="178" y="154"/>
                      <a:pt x="178" y="154"/>
                    </a:cubicBezTo>
                    <a:cubicBezTo>
                      <a:pt x="168" y="144"/>
                      <a:pt x="168" y="144"/>
                      <a:pt x="168" y="144"/>
                    </a:cubicBezTo>
                    <a:cubicBezTo>
                      <a:pt x="160" y="124"/>
                      <a:pt x="160" y="124"/>
                      <a:pt x="160" y="124"/>
                    </a:cubicBezTo>
                    <a:cubicBezTo>
                      <a:pt x="161" y="119"/>
                      <a:pt x="161" y="113"/>
                      <a:pt x="161" y="107"/>
                    </a:cubicBezTo>
                    <a:cubicBezTo>
                      <a:pt x="160" y="99"/>
                      <a:pt x="160" y="91"/>
                      <a:pt x="159" y="84"/>
                    </a:cubicBezTo>
                    <a:cubicBezTo>
                      <a:pt x="158" y="80"/>
                      <a:pt x="158" y="80"/>
                      <a:pt x="158" y="80"/>
                    </a:cubicBezTo>
                    <a:cubicBezTo>
                      <a:pt x="158" y="79"/>
                      <a:pt x="158" y="78"/>
                      <a:pt x="157" y="78"/>
                    </a:cubicBezTo>
                    <a:cubicBezTo>
                      <a:pt x="160" y="73"/>
                      <a:pt x="160" y="73"/>
                      <a:pt x="160" y="73"/>
                    </a:cubicBezTo>
                    <a:cubicBezTo>
                      <a:pt x="152" y="50"/>
                      <a:pt x="152" y="50"/>
                      <a:pt x="152" y="50"/>
                    </a:cubicBezTo>
                    <a:cubicBezTo>
                      <a:pt x="144" y="45"/>
                      <a:pt x="144" y="45"/>
                      <a:pt x="144" y="45"/>
                    </a:cubicBezTo>
                    <a:cubicBezTo>
                      <a:pt x="142" y="36"/>
                      <a:pt x="142" y="36"/>
                      <a:pt x="142" y="36"/>
                    </a:cubicBezTo>
                    <a:cubicBezTo>
                      <a:pt x="149" y="27"/>
                      <a:pt x="149" y="27"/>
                      <a:pt x="149" y="27"/>
                    </a:cubicBezTo>
                    <a:cubicBezTo>
                      <a:pt x="146" y="9"/>
                      <a:pt x="146" y="9"/>
                      <a:pt x="146" y="9"/>
                    </a:cubicBezTo>
                    <a:cubicBezTo>
                      <a:pt x="147" y="0"/>
                      <a:pt x="147" y="0"/>
                      <a:pt x="147" y="0"/>
                    </a:cubicBezTo>
                    <a:cubicBezTo>
                      <a:pt x="139" y="2"/>
                      <a:pt x="132" y="3"/>
                      <a:pt x="125" y="4"/>
                    </a:cubicBezTo>
                    <a:cubicBezTo>
                      <a:pt x="119" y="3"/>
                      <a:pt x="119" y="3"/>
                      <a:pt x="119" y="3"/>
                    </a:cubicBezTo>
                    <a:cubicBezTo>
                      <a:pt x="116" y="5"/>
                      <a:pt x="116" y="5"/>
                      <a:pt x="116" y="5"/>
                    </a:cubicBezTo>
                    <a:cubicBezTo>
                      <a:pt x="106" y="4"/>
                      <a:pt x="106" y="4"/>
                      <a:pt x="106" y="4"/>
                    </a:cubicBezTo>
                    <a:lnTo>
                      <a:pt x="101"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3" name="Freeform 63">
                <a:extLst>
                  <a:ext uri="{FF2B5EF4-FFF2-40B4-BE49-F238E27FC236}">
                    <a16:creationId xmlns:a16="http://schemas.microsoft.com/office/drawing/2014/main" id="{9DE3969C-D1FF-45B0-9BE7-3320E44E7E0F}"/>
                  </a:ext>
                </a:extLst>
              </p:cNvPr>
              <p:cNvSpPr>
                <a:spLocks noEditPoints="1"/>
              </p:cNvSpPr>
              <p:nvPr/>
            </p:nvSpPr>
            <p:spPr bwMode="auto">
              <a:xfrm>
                <a:off x="4708956" y="5280781"/>
                <a:ext cx="407206" cy="384312"/>
              </a:xfrm>
              <a:custGeom>
                <a:avLst/>
                <a:gdLst>
                  <a:gd name="T0" fmla="*/ 136 w 147"/>
                  <a:gd name="T1" fmla="*/ 50 h 139"/>
                  <a:gd name="T2" fmla="*/ 133 w 147"/>
                  <a:gd name="T3" fmla="*/ 57 h 139"/>
                  <a:gd name="T4" fmla="*/ 125 w 147"/>
                  <a:gd name="T5" fmla="*/ 56 h 139"/>
                  <a:gd name="T6" fmla="*/ 120 w 147"/>
                  <a:gd name="T7" fmla="*/ 43 h 139"/>
                  <a:gd name="T8" fmla="*/ 125 w 147"/>
                  <a:gd name="T9" fmla="*/ 35 h 139"/>
                  <a:gd name="T10" fmla="*/ 133 w 147"/>
                  <a:gd name="T11" fmla="*/ 37 h 139"/>
                  <a:gd name="T12" fmla="*/ 130 w 147"/>
                  <a:gd name="T13" fmla="*/ 19 h 139"/>
                  <a:gd name="T14" fmla="*/ 127 w 147"/>
                  <a:gd name="T15" fmla="*/ 2 h 139"/>
                  <a:gd name="T16" fmla="*/ 114 w 147"/>
                  <a:gd name="T17" fmla="*/ 0 h 139"/>
                  <a:gd name="T18" fmla="*/ 102 w 147"/>
                  <a:gd name="T19" fmla="*/ 4 h 139"/>
                  <a:gd name="T20" fmla="*/ 96 w 147"/>
                  <a:gd name="T21" fmla="*/ 15 h 139"/>
                  <a:gd name="T22" fmla="*/ 82 w 147"/>
                  <a:gd name="T23" fmla="*/ 33 h 139"/>
                  <a:gd name="T24" fmla="*/ 68 w 147"/>
                  <a:gd name="T25" fmla="*/ 32 h 139"/>
                  <a:gd name="T26" fmla="*/ 62 w 147"/>
                  <a:gd name="T27" fmla="*/ 31 h 139"/>
                  <a:gd name="T28" fmla="*/ 50 w 147"/>
                  <a:gd name="T29" fmla="*/ 53 h 139"/>
                  <a:gd name="T30" fmla="*/ 35 w 147"/>
                  <a:gd name="T31" fmla="*/ 57 h 139"/>
                  <a:gd name="T32" fmla="*/ 36 w 147"/>
                  <a:gd name="T33" fmla="*/ 36 h 139"/>
                  <a:gd name="T34" fmla="*/ 24 w 147"/>
                  <a:gd name="T35" fmla="*/ 30 h 139"/>
                  <a:gd name="T36" fmla="*/ 24 w 147"/>
                  <a:gd name="T37" fmla="*/ 77 h 139"/>
                  <a:gd name="T38" fmla="*/ 12 w 147"/>
                  <a:gd name="T39" fmla="*/ 80 h 139"/>
                  <a:gd name="T40" fmla="*/ 4 w 147"/>
                  <a:gd name="T41" fmla="*/ 70 h 139"/>
                  <a:gd name="T42" fmla="*/ 0 w 147"/>
                  <a:gd name="T43" fmla="*/ 73 h 139"/>
                  <a:gd name="T44" fmla="*/ 13 w 147"/>
                  <a:gd name="T45" fmla="*/ 108 h 139"/>
                  <a:gd name="T46" fmla="*/ 12 w 147"/>
                  <a:gd name="T47" fmla="*/ 116 h 139"/>
                  <a:gd name="T48" fmla="*/ 7 w 147"/>
                  <a:gd name="T49" fmla="*/ 116 h 139"/>
                  <a:gd name="T50" fmla="*/ 8 w 147"/>
                  <a:gd name="T51" fmla="*/ 121 h 139"/>
                  <a:gd name="T52" fmla="*/ 10 w 147"/>
                  <a:gd name="T53" fmla="*/ 131 h 139"/>
                  <a:gd name="T54" fmla="*/ 11 w 147"/>
                  <a:gd name="T55" fmla="*/ 136 h 139"/>
                  <a:gd name="T56" fmla="*/ 13 w 147"/>
                  <a:gd name="T57" fmla="*/ 138 h 139"/>
                  <a:gd name="T58" fmla="*/ 15 w 147"/>
                  <a:gd name="T59" fmla="*/ 133 h 139"/>
                  <a:gd name="T60" fmla="*/ 18 w 147"/>
                  <a:gd name="T61" fmla="*/ 133 h 139"/>
                  <a:gd name="T62" fmla="*/ 21 w 147"/>
                  <a:gd name="T63" fmla="*/ 138 h 139"/>
                  <a:gd name="T64" fmla="*/ 23 w 147"/>
                  <a:gd name="T65" fmla="*/ 137 h 139"/>
                  <a:gd name="T66" fmla="*/ 28 w 147"/>
                  <a:gd name="T67" fmla="*/ 139 h 139"/>
                  <a:gd name="T68" fmla="*/ 44 w 147"/>
                  <a:gd name="T69" fmla="*/ 135 h 139"/>
                  <a:gd name="T70" fmla="*/ 47 w 147"/>
                  <a:gd name="T71" fmla="*/ 131 h 139"/>
                  <a:gd name="T72" fmla="*/ 73 w 147"/>
                  <a:gd name="T73" fmla="*/ 130 h 139"/>
                  <a:gd name="T74" fmla="*/ 79 w 147"/>
                  <a:gd name="T75" fmla="*/ 132 h 139"/>
                  <a:gd name="T76" fmla="*/ 79 w 147"/>
                  <a:gd name="T77" fmla="*/ 128 h 139"/>
                  <a:gd name="T78" fmla="*/ 83 w 147"/>
                  <a:gd name="T79" fmla="*/ 126 h 139"/>
                  <a:gd name="T80" fmla="*/ 89 w 147"/>
                  <a:gd name="T81" fmla="*/ 128 h 139"/>
                  <a:gd name="T82" fmla="*/ 90 w 147"/>
                  <a:gd name="T83" fmla="*/ 125 h 139"/>
                  <a:gd name="T84" fmla="*/ 114 w 147"/>
                  <a:gd name="T85" fmla="*/ 102 h 139"/>
                  <a:gd name="T86" fmla="*/ 130 w 147"/>
                  <a:gd name="T87" fmla="*/ 82 h 139"/>
                  <a:gd name="T88" fmla="*/ 141 w 147"/>
                  <a:gd name="T89" fmla="*/ 65 h 139"/>
                  <a:gd name="T90" fmla="*/ 147 w 147"/>
                  <a:gd name="T91" fmla="*/ 52 h 139"/>
                  <a:gd name="T92" fmla="*/ 136 w 147"/>
                  <a:gd name="T93" fmla="*/ 50 h 139"/>
                  <a:gd name="T94" fmla="*/ 103 w 147"/>
                  <a:gd name="T95" fmla="*/ 89 h 139"/>
                  <a:gd name="T96" fmla="*/ 102 w 147"/>
                  <a:gd name="T97" fmla="*/ 94 h 139"/>
                  <a:gd name="T98" fmla="*/ 95 w 147"/>
                  <a:gd name="T99" fmla="*/ 95 h 139"/>
                  <a:gd name="T100" fmla="*/ 89 w 147"/>
                  <a:gd name="T101" fmla="*/ 82 h 139"/>
                  <a:gd name="T102" fmla="*/ 102 w 147"/>
                  <a:gd name="T103" fmla="*/ 70 h 139"/>
                  <a:gd name="T104" fmla="*/ 111 w 147"/>
                  <a:gd name="T105" fmla="*/ 78 h 139"/>
                  <a:gd name="T106" fmla="*/ 110 w 147"/>
                  <a:gd name="T107" fmla="*/ 88 h 139"/>
                  <a:gd name="T108" fmla="*/ 103 w 147"/>
                  <a:gd name="T109" fmla="*/ 8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7" h="139">
                    <a:moveTo>
                      <a:pt x="136" y="50"/>
                    </a:moveTo>
                    <a:cubicBezTo>
                      <a:pt x="133" y="57"/>
                      <a:pt x="133" y="57"/>
                      <a:pt x="133" y="57"/>
                    </a:cubicBezTo>
                    <a:cubicBezTo>
                      <a:pt x="125" y="56"/>
                      <a:pt x="125" y="56"/>
                      <a:pt x="125" y="56"/>
                    </a:cubicBezTo>
                    <a:cubicBezTo>
                      <a:pt x="120" y="43"/>
                      <a:pt x="120" y="43"/>
                      <a:pt x="120" y="43"/>
                    </a:cubicBezTo>
                    <a:cubicBezTo>
                      <a:pt x="125" y="35"/>
                      <a:pt x="125" y="35"/>
                      <a:pt x="125" y="35"/>
                    </a:cubicBezTo>
                    <a:cubicBezTo>
                      <a:pt x="133" y="37"/>
                      <a:pt x="133" y="37"/>
                      <a:pt x="133" y="37"/>
                    </a:cubicBezTo>
                    <a:cubicBezTo>
                      <a:pt x="131" y="31"/>
                      <a:pt x="131" y="25"/>
                      <a:pt x="130" y="19"/>
                    </a:cubicBezTo>
                    <a:cubicBezTo>
                      <a:pt x="127" y="2"/>
                      <a:pt x="127" y="2"/>
                      <a:pt x="127" y="2"/>
                    </a:cubicBezTo>
                    <a:cubicBezTo>
                      <a:pt x="114" y="0"/>
                      <a:pt x="114" y="0"/>
                      <a:pt x="114" y="0"/>
                    </a:cubicBezTo>
                    <a:cubicBezTo>
                      <a:pt x="102" y="4"/>
                      <a:pt x="102" y="4"/>
                      <a:pt x="102" y="4"/>
                    </a:cubicBezTo>
                    <a:cubicBezTo>
                      <a:pt x="100" y="8"/>
                      <a:pt x="99" y="12"/>
                      <a:pt x="96" y="15"/>
                    </a:cubicBezTo>
                    <a:cubicBezTo>
                      <a:pt x="92" y="21"/>
                      <a:pt x="87" y="27"/>
                      <a:pt x="82" y="33"/>
                    </a:cubicBezTo>
                    <a:cubicBezTo>
                      <a:pt x="77" y="33"/>
                      <a:pt x="73" y="33"/>
                      <a:pt x="68" y="32"/>
                    </a:cubicBezTo>
                    <a:cubicBezTo>
                      <a:pt x="67" y="32"/>
                      <a:pt x="64" y="32"/>
                      <a:pt x="62" y="31"/>
                    </a:cubicBezTo>
                    <a:cubicBezTo>
                      <a:pt x="50" y="53"/>
                      <a:pt x="50" y="53"/>
                      <a:pt x="50" y="53"/>
                    </a:cubicBezTo>
                    <a:cubicBezTo>
                      <a:pt x="35" y="57"/>
                      <a:pt x="35" y="57"/>
                      <a:pt x="35" y="57"/>
                    </a:cubicBezTo>
                    <a:cubicBezTo>
                      <a:pt x="36" y="36"/>
                      <a:pt x="36" y="36"/>
                      <a:pt x="36" y="36"/>
                    </a:cubicBezTo>
                    <a:cubicBezTo>
                      <a:pt x="24" y="30"/>
                      <a:pt x="24" y="30"/>
                      <a:pt x="24" y="30"/>
                    </a:cubicBezTo>
                    <a:cubicBezTo>
                      <a:pt x="24" y="77"/>
                      <a:pt x="24" y="77"/>
                      <a:pt x="24" y="77"/>
                    </a:cubicBezTo>
                    <a:cubicBezTo>
                      <a:pt x="12" y="80"/>
                      <a:pt x="12" y="80"/>
                      <a:pt x="12" y="80"/>
                    </a:cubicBezTo>
                    <a:cubicBezTo>
                      <a:pt x="4" y="70"/>
                      <a:pt x="4" y="70"/>
                      <a:pt x="4" y="70"/>
                    </a:cubicBezTo>
                    <a:cubicBezTo>
                      <a:pt x="0" y="73"/>
                      <a:pt x="0" y="73"/>
                      <a:pt x="0" y="73"/>
                    </a:cubicBezTo>
                    <a:cubicBezTo>
                      <a:pt x="13" y="108"/>
                      <a:pt x="13" y="108"/>
                      <a:pt x="13" y="108"/>
                    </a:cubicBezTo>
                    <a:cubicBezTo>
                      <a:pt x="12" y="116"/>
                      <a:pt x="12" y="116"/>
                      <a:pt x="12" y="116"/>
                    </a:cubicBezTo>
                    <a:cubicBezTo>
                      <a:pt x="7" y="116"/>
                      <a:pt x="7" y="116"/>
                      <a:pt x="7" y="116"/>
                    </a:cubicBezTo>
                    <a:cubicBezTo>
                      <a:pt x="7" y="118"/>
                      <a:pt x="7" y="119"/>
                      <a:pt x="8" y="121"/>
                    </a:cubicBezTo>
                    <a:cubicBezTo>
                      <a:pt x="9" y="125"/>
                      <a:pt x="9" y="128"/>
                      <a:pt x="10" y="131"/>
                    </a:cubicBezTo>
                    <a:cubicBezTo>
                      <a:pt x="11" y="133"/>
                      <a:pt x="11" y="135"/>
                      <a:pt x="11" y="136"/>
                    </a:cubicBezTo>
                    <a:cubicBezTo>
                      <a:pt x="13" y="138"/>
                      <a:pt x="13" y="138"/>
                      <a:pt x="13" y="138"/>
                    </a:cubicBezTo>
                    <a:cubicBezTo>
                      <a:pt x="15" y="133"/>
                      <a:pt x="15" y="133"/>
                      <a:pt x="15" y="133"/>
                    </a:cubicBezTo>
                    <a:cubicBezTo>
                      <a:pt x="18" y="133"/>
                      <a:pt x="18" y="133"/>
                      <a:pt x="18" y="133"/>
                    </a:cubicBezTo>
                    <a:cubicBezTo>
                      <a:pt x="21" y="138"/>
                      <a:pt x="21" y="138"/>
                      <a:pt x="21" y="138"/>
                    </a:cubicBezTo>
                    <a:cubicBezTo>
                      <a:pt x="23" y="137"/>
                      <a:pt x="23" y="137"/>
                      <a:pt x="23" y="137"/>
                    </a:cubicBezTo>
                    <a:cubicBezTo>
                      <a:pt x="28" y="139"/>
                      <a:pt x="28" y="139"/>
                      <a:pt x="28" y="139"/>
                    </a:cubicBezTo>
                    <a:cubicBezTo>
                      <a:pt x="44" y="135"/>
                      <a:pt x="44" y="135"/>
                      <a:pt x="44" y="135"/>
                    </a:cubicBezTo>
                    <a:cubicBezTo>
                      <a:pt x="47" y="131"/>
                      <a:pt x="47" y="131"/>
                      <a:pt x="47" y="131"/>
                    </a:cubicBezTo>
                    <a:cubicBezTo>
                      <a:pt x="56" y="131"/>
                      <a:pt x="64" y="130"/>
                      <a:pt x="73" y="130"/>
                    </a:cubicBezTo>
                    <a:cubicBezTo>
                      <a:pt x="79" y="132"/>
                      <a:pt x="79" y="132"/>
                      <a:pt x="79" y="132"/>
                    </a:cubicBezTo>
                    <a:cubicBezTo>
                      <a:pt x="79" y="128"/>
                      <a:pt x="79" y="128"/>
                      <a:pt x="79" y="128"/>
                    </a:cubicBezTo>
                    <a:cubicBezTo>
                      <a:pt x="83" y="126"/>
                      <a:pt x="83" y="126"/>
                      <a:pt x="83" y="126"/>
                    </a:cubicBezTo>
                    <a:cubicBezTo>
                      <a:pt x="89" y="128"/>
                      <a:pt x="89" y="128"/>
                      <a:pt x="89" y="128"/>
                    </a:cubicBezTo>
                    <a:cubicBezTo>
                      <a:pt x="90" y="125"/>
                      <a:pt x="90" y="125"/>
                      <a:pt x="90" y="125"/>
                    </a:cubicBezTo>
                    <a:cubicBezTo>
                      <a:pt x="99" y="118"/>
                      <a:pt x="107" y="110"/>
                      <a:pt x="114" y="102"/>
                    </a:cubicBezTo>
                    <a:cubicBezTo>
                      <a:pt x="120" y="96"/>
                      <a:pt x="125" y="90"/>
                      <a:pt x="130" y="82"/>
                    </a:cubicBezTo>
                    <a:cubicBezTo>
                      <a:pt x="133" y="77"/>
                      <a:pt x="137" y="71"/>
                      <a:pt x="141" y="65"/>
                    </a:cubicBezTo>
                    <a:cubicBezTo>
                      <a:pt x="143" y="61"/>
                      <a:pt x="145" y="57"/>
                      <a:pt x="147" y="52"/>
                    </a:cubicBezTo>
                    <a:lnTo>
                      <a:pt x="136" y="50"/>
                    </a:lnTo>
                    <a:close/>
                    <a:moveTo>
                      <a:pt x="103" y="89"/>
                    </a:moveTo>
                    <a:cubicBezTo>
                      <a:pt x="102" y="94"/>
                      <a:pt x="102" y="94"/>
                      <a:pt x="102" y="94"/>
                    </a:cubicBezTo>
                    <a:cubicBezTo>
                      <a:pt x="95" y="95"/>
                      <a:pt x="95" y="95"/>
                      <a:pt x="95" y="95"/>
                    </a:cubicBezTo>
                    <a:cubicBezTo>
                      <a:pt x="89" y="82"/>
                      <a:pt x="89" y="82"/>
                      <a:pt x="89" y="82"/>
                    </a:cubicBezTo>
                    <a:cubicBezTo>
                      <a:pt x="102" y="70"/>
                      <a:pt x="102" y="70"/>
                      <a:pt x="102" y="70"/>
                    </a:cubicBezTo>
                    <a:cubicBezTo>
                      <a:pt x="111" y="78"/>
                      <a:pt x="111" y="78"/>
                      <a:pt x="111" y="78"/>
                    </a:cubicBezTo>
                    <a:cubicBezTo>
                      <a:pt x="110" y="88"/>
                      <a:pt x="110" y="88"/>
                      <a:pt x="110" y="88"/>
                    </a:cubicBezTo>
                    <a:lnTo>
                      <a:pt x="103" y="8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4" name="Freeform 64">
                <a:extLst>
                  <a:ext uri="{FF2B5EF4-FFF2-40B4-BE49-F238E27FC236}">
                    <a16:creationId xmlns:a16="http://schemas.microsoft.com/office/drawing/2014/main" id="{A82E61F8-D06F-4567-8C05-E28E21BF9F94}"/>
                  </a:ext>
                </a:extLst>
              </p:cNvPr>
              <p:cNvSpPr>
                <a:spLocks/>
              </p:cNvSpPr>
              <p:nvPr/>
            </p:nvSpPr>
            <p:spPr bwMode="auto">
              <a:xfrm>
                <a:off x="3991030" y="3511314"/>
                <a:ext cx="287824" cy="260024"/>
              </a:xfrm>
              <a:custGeom>
                <a:avLst/>
                <a:gdLst>
                  <a:gd name="T0" fmla="*/ 91 w 104"/>
                  <a:gd name="T1" fmla="*/ 7 h 94"/>
                  <a:gd name="T2" fmla="*/ 90 w 104"/>
                  <a:gd name="T3" fmla="*/ 7 h 94"/>
                  <a:gd name="T4" fmla="*/ 83 w 104"/>
                  <a:gd name="T5" fmla="*/ 8 h 94"/>
                  <a:gd name="T6" fmla="*/ 79 w 104"/>
                  <a:gd name="T7" fmla="*/ 3 h 94"/>
                  <a:gd name="T8" fmla="*/ 74 w 104"/>
                  <a:gd name="T9" fmla="*/ 8 h 94"/>
                  <a:gd name="T10" fmla="*/ 68 w 104"/>
                  <a:gd name="T11" fmla="*/ 5 h 94"/>
                  <a:gd name="T12" fmla="*/ 67 w 104"/>
                  <a:gd name="T13" fmla="*/ 0 h 94"/>
                  <a:gd name="T14" fmla="*/ 61 w 104"/>
                  <a:gd name="T15" fmla="*/ 2 h 94"/>
                  <a:gd name="T16" fmla="*/ 60 w 104"/>
                  <a:gd name="T17" fmla="*/ 9 h 94"/>
                  <a:gd name="T18" fmla="*/ 54 w 104"/>
                  <a:gd name="T19" fmla="*/ 18 h 94"/>
                  <a:gd name="T20" fmla="*/ 35 w 104"/>
                  <a:gd name="T21" fmla="*/ 36 h 94"/>
                  <a:gd name="T22" fmla="*/ 24 w 104"/>
                  <a:gd name="T23" fmla="*/ 50 h 94"/>
                  <a:gd name="T24" fmla="*/ 23 w 104"/>
                  <a:gd name="T25" fmla="*/ 60 h 94"/>
                  <a:gd name="T26" fmla="*/ 28 w 104"/>
                  <a:gd name="T27" fmla="*/ 62 h 94"/>
                  <a:gd name="T28" fmla="*/ 16 w 104"/>
                  <a:gd name="T29" fmla="*/ 82 h 94"/>
                  <a:gd name="T30" fmla="*/ 14 w 104"/>
                  <a:gd name="T31" fmla="*/ 85 h 94"/>
                  <a:gd name="T32" fmla="*/ 0 w 104"/>
                  <a:gd name="T33" fmla="*/ 93 h 94"/>
                  <a:gd name="T34" fmla="*/ 0 w 104"/>
                  <a:gd name="T35" fmla="*/ 94 h 94"/>
                  <a:gd name="T36" fmla="*/ 37 w 104"/>
                  <a:gd name="T37" fmla="*/ 94 h 94"/>
                  <a:gd name="T38" fmla="*/ 37 w 104"/>
                  <a:gd name="T39" fmla="*/ 82 h 94"/>
                  <a:gd name="T40" fmla="*/ 49 w 104"/>
                  <a:gd name="T41" fmla="*/ 69 h 94"/>
                  <a:gd name="T42" fmla="*/ 85 w 104"/>
                  <a:gd name="T43" fmla="*/ 52 h 94"/>
                  <a:gd name="T44" fmla="*/ 88 w 104"/>
                  <a:gd name="T45" fmla="*/ 48 h 94"/>
                  <a:gd name="T46" fmla="*/ 92 w 104"/>
                  <a:gd name="T47" fmla="*/ 47 h 94"/>
                  <a:gd name="T48" fmla="*/ 92 w 104"/>
                  <a:gd name="T49" fmla="*/ 39 h 94"/>
                  <a:gd name="T50" fmla="*/ 100 w 104"/>
                  <a:gd name="T51" fmla="*/ 34 h 94"/>
                  <a:gd name="T52" fmla="*/ 104 w 104"/>
                  <a:gd name="T53" fmla="*/ 27 h 94"/>
                  <a:gd name="T54" fmla="*/ 91 w 104"/>
                  <a:gd name="T55" fmla="*/ 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4" h="94">
                    <a:moveTo>
                      <a:pt x="91" y="7"/>
                    </a:moveTo>
                    <a:cubicBezTo>
                      <a:pt x="90" y="7"/>
                      <a:pt x="90" y="7"/>
                      <a:pt x="90" y="7"/>
                    </a:cubicBezTo>
                    <a:cubicBezTo>
                      <a:pt x="83" y="8"/>
                      <a:pt x="83" y="8"/>
                      <a:pt x="83" y="8"/>
                    </a:cubicBezTo>
                    <a:cubicBezTo>
                      <a:pt x="79" y="3"/>
                      <a:pt x="79" y="3"/>
                      <a:pt x="79" y="3"/>
                    </a:cubicBezTo>
                    <a:cubicBezTo>
                      <a:pt x="74" y="8"/>
                      <a:pt x="74" y="8"/>
                      <a:pt x="74" y="8"/>
                    </a:cubicBezTo>
                    <a:cubicBezTo>
                      <a:pt x="68" y="5"/>
                      <a:pt x="68" y="5"/>
                      <a:pt x="68" y="5"/>
                    </a:cubicBezTo>
                    <a:cubicBezTo>
                      <a:pt x="67" y="0"/>
                      <a:pt x="67" y="0"/>
                      <a:pt x="67" y="0"/>
                    </a:cubicBezTo>
                    <a:cubicBezTo>
                      <a:pt x="61" y="2"/>
                      <a:pt x="61" y="2"/>
                      <a:pt x="61" y="2"/>
                    </a:cubicBezTo>
                    <a:cubicBezTo>
                      <a:pt x="60" y="9"/>
                      <a:pt x="60" y="9"/>
                      <a:pt x="60" y="9"/>
                    </a:cubicBezTo>
                    <a:cubicBezTo>
                      <a:pt x="54" y="18"/>
                      <a:pt x="54" y="18"/>
                      <a:pt x="54" y="18"/>
                    </a:cubicBezTo>
                    <a:cubicBezTo>
                      <a:pt x="35" y="36"/>
                      <a:pt x="35" y="36"/>
                      <a:pt x="35" y="36"/>
                    </a:cubicBezTo>
                    <a:cubicBezTo>
                      <a:pt x="24" y="50"/>
                      <a:pt x="24" y="50"/>
                      <a:pt x="24" y="50"/>
                    </a:cubicBezTo>
                    <a:cubicBezTo>
                      <a:pt x="23" y="60"/>
                      <a:pt x="23" y="60"/>
                      <a:pt x="23" y="60"/>
                    </a:cubicBezTo>
                    <a:cubicBezTo>
                      <a:pt x="28" y="62"/>
                      <a:pt x="28" y="62"/>
                      <a:pt x="28" y="62"/>
                    </a:cubicBezTo>
                    <a:cubicBezTo>
                      <a:pt x="29" y="65"/>
                      <a:pt x="25" y="72"/>
                      <a:pt x="16" y="82"/>
                    </a:cubicBezTo>
                    <a:cubicBezTo>
                      <a:pt x="15" y="84"/>
                      <a:pt x="14" y="84"/>
                      <a:pt x="14" y="85"/>
                    </a:cubicBezTo>
                    <a:cubicBezTo>
                      <a:pt x="0" y="93"/>
                      <a:pt x="0" y="93"/>
                      <a:pt x="0" y="93"/>
                    </a:cubicBezTo>
                    <a:cubicBezTo>
                      <a:pt x="0" y="94"/>
                      <a:pt x="0" y="94"/>
                      <a:pt x="0" y="94"/>
                    </a:cubicBezTo>
                    <a:cubicBezTo>
                      <a:pt x="37" y="94"/>
                      <a:pt x="37" y="94"/>
                      <a:pt x="37" y="94"/>
                    </a:cubicBezTo>
                    <a:cubicBezTo>
                      <a:pt x="37" y="82"/>
                      <a:pt x="37" y="82"/>
                      <a:pt x="37" y="82"/>
                    </a:cubicBezTo>
                    <a:cubicBezTo>
                      <a:pt x="49" y="69"/>
                      <a:pt x="49" y="69"/>
                      <a:pt x="49" y="69"/>
                    </a:cubicBezTo>
                    <a:cubicBezTo>
                      <a:pt x="85" y="52"/>
                      <a:pt x="85" y="52"/>
                      <a:pt x="85" y="52"/>
                    </a:cubicBezTo>
                    <a:cubicBezTo>
                      <a:pt x="88" y="48"/>
                      <a:pt x="88" y="48"/>
                      <a:pt x="88" y="48"/>
                    </a:cubicBezTo>
                    <a:cubicBezTo>
                      <a:pt x="92" y="47"/>
                      <a:pt x="92" y="47"/>
                      <a:pt x="92" y="47"/>
                    </a:cubicBezTo>
                    <a:cubicBezTo>
                      <a:pt x="92" y="39"/>
                      <a:pt x="92" y="39"/>
                      <a:pt x="92" y="39"/>
                    </a:cubicBezTo>
                    <a:cubicBezTo>
                      <a:pt x="100" y="34"/>
                      <a:pt x="100" y="34"/>
                      <a:pt x="100" y="34"/>
                    </a:cubicBezTo>
                    <a:cubicBezTo>
                      <a:pt x="104" y="27"/>
                      <a:pt x="104" y="27"/>
                      <a:pt x="104" y="27"/>
                    </a:cubicBezTo>
                    <a:lnTo>
                      <a:pt x="91" y="7"/>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5" name="Freeform 65">
                <a:extLst>
                  <a:ext uri="{FF2B5EF4-FFF2-40B4-BE49-F238E27FC236}">
                    <a16:creationId xmlns:a16="http://schemas.microsoft.com/office/drawing/2014/main" id="{20FD0332-FCA4-47D4-9D3B-536EC63744E8}"/>
                  </a:ext>
                </a:extLst>
              </p:cNvPr>
              <p:cNvSpPr>
                <a:spLocks/>
              </p:cNvSpPr>
              <p:nvPr/>
            </p:nvSpPr>
            <p:spPr bwMode="auto">
              <a:xfrm>
                <a:off x="3871647" y="3771337"/>
                <a:ext cx="220774" cy="197880"/>
              </a:xfrm>
              <a:custGeom>
                <a:avLst/>
                <a:gdLst>
                  <a:gd name="T0" fmla="*/ 68 w 135"/>
                  <a:gd name="T1" fmla="*/ 16 h 121"/>
                  <a:gd name="T2" fmla="*/ 57 w 135"/>
                  <a:gd name="T3" fmla="*/ 18 h 121"/>
                  <a:gd name="T4" fmla="*/ 49 w 135"/>
                  <a:gd name="T5" fmla="*/ 27 h 121"/>
                  <a:gd name="T6" fmla="*/ 37 w 135"/>
                  <a:gd name="T7" fmla="*/ 57 h 121"/>
                  <a:gd name="T8" fmla="*/ 24 w 135"/>
                  <a:gd name="T9" fmla="*/ 66 h 121"/>
                  <a:gd name="T10" fmla="*/ 24 w 135"/>
                  <a:gd name="T11" fmla="*/ 69 h 121"/>
                  <a:gd name="T12" fmla="*/ 29 w 135"/>
                  <a:gd name="T13" fmla="*/ 71 h 121"/>
                  <a:gd name="T14" fmla="*/ 27 w 135"/>
                  <a:gd name="T15" fmla="*/ 77 h 121"/>
                  <a:gd name="T16" fmla="*/ 3 w 135"/>
                  <a:gd name="T17" fmla="*/ 109 h 121"/>
                  <a:gd name="T18" fmla="*/ 0 w 135"/>
                  <a:gd name="T19" fmla="*/ 121 h 121"/>
                  <a:gd name="T20" fmla="*/ 73 w 135"/>
                  <a:gd name="T21" fmla="*/ 121 h 121"/>
                  <a:gd name="T22" fmla="*/ 69 w 135"/>
                  <a:gd name="T23" fmla="*/ 94 h 121"/>
                  <a:gd name="T24" fmla="*/ 79 w 135"/>
                  <a:gd name="T25" fmla="*/ 84 h 121"/>
                  <a:gd name="T26" fmla="*/ 98 w 135"/>
                  <a:gd name="T27" fmla="*/ 79 h 121"/>
                  <a:gd name="T28" fmla="*/ 98 w 135"/>
                  <a:gd name="T29" fmla="*/ 27 h 121"/>
                  <a:gd name="T30" fmla="*/ 135 w 135"/>
                  <a:gd name="T31" fmla="*/ 27 h 121"/>
                  <a:gd name="T32" fmla="*/ 135 w 135"/>
                  <a:gd name="T33" fmla="*/ 6 h 121"/>
                  <a:gd name="T34" fmla="*/ 135 w 135"/>
                  <a:gd name="T35" fmla="*/ 0 h 121"/>
                  <a:gd name="T36" fmla="*/ 73 w 135"/>
                  <a:gd name="T37" fmla="*/ 0 h 121"/>
                  <a:gd name="T38" fmla="*/ 68 w 135"/>
                  <a:gd name="T39" fmla="*/ 1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21">
                    <a:moveTo>
                      <a:pt x="68" y="16"/>
                    </a:moveTo>
                    <a:lnTo>
                      <a:pt x="57" y="18"/>
                    </a:lnTo>
                    <a:lnTo>
                      <a:pt x="49" y="27"/>
                    </a:lnTo>
                    <a:lnTo>
                      <a:pt x="37" y="57"/>
                    </a:lnTo>
                    <a:lnTo>
                      <a:pt x="24" y="66"/>
                    </a:lnTo>
                    <a:lnTo>
                      <a:pt x="24" y="69"/>
                    </a:lnTo>
                    <a:lnTo>
                      <a:pt x="29" y="71"/>
                    </a:lnTo>
                    <a:lnTo>
                      <a:pt x="27" y="77"/>
                    </a:lnTo>
                    <a:lnTo>
                      <a:pt x="3" y="109"/>
                    </a:lnTo>
                    <a:lnTo>
                      <a:pt x="0" y="121"/>
                    </a:lnTo>
                    <a:lnTo>
                      <a:pt x="73" y="121"/>
                    </a:lnTo>
                    <a:lnTo>
                      <a:pt x="69" y="94"/>
                    </a:lnTo>
                    <a:lnTo>
                      <a:pt x="79" y="84"/>
                    </a:lnTo>
                    <a:lnTo>
                      <a:pt x="98" y="79"/>
                    </a:lnTo>
                    <a:lnTo>
                      <a:pt x="98" y="27"/>
                    </a:lnTo>
                    <a:lnTo>
                      <a:pt x="135" y="27"/>
                    </a:lnTo>
                    <a:lnTo>
                      <a:pt x="135" y="6"/>
                    </a:lnTo>
                    <a:lnTo>
                      <a:pt x="135" y="0"/>
                    </a:lnTo>
                    <a:lnTo>
                      <a:pt x="73" y="0"/>
                    </a:lnTo>
                    <a:lnTo>
                      <a:pt x="68" y="16"/>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2"/>
                  </a:solidFill>
                </a:endParaRPr>
              </a:p>
            </p:txBody>
          </p:sp>
          <p:sp>
            <p:nvSpPr>
              <p:cNvPr id="66" name="Freeform 66">
                <a:extLst>
                  <a:ext uri="{FF2B5EF4-FFF2-40B4-BE49-F238E27FC236}">
                    <a16:creationId xmlns:a16="http://schemas.microsoft.com/office/drawing/2014/main" id="{8C864A1F-D10B-4673-84B3-00C81F95405E}"/>
                  </a:ext>
                </a:extLst>
              </p:cNvPr>
              <p:cNvSpPr>
                <a:spLocks/>
              </p:cNvSpPr>
              <p:nvPr/>
            </p:nvSpPr>
            <p:spPr bwMode="auto">
              <a:xfrm>
                <a:off x="5343478" y="4077151"/>
                <a:ext cx="260023" cy="158631"/>
              </a:xfrm>
              <a:custGeom>
                <a:avLst/>
                <a:gdLst>
                  <a:gd name="T0" fmla="*/ 18 w 94"/>
                  <a:gd name="T1" fmla="*/ 17 h 57"/>
                  <a:gd name="T2" fmla="*/ 10 w 94"/>
                  <a:gd name="T3" fmla="*/ 15 h 57"/>
                  <a:gd name="T4" fmla="*/ 2 w 94"/>
                  <a:gd name="T5" fmla="*/ 22 h 57"/>
                  <a:gd name="T6" fmla="*/ 4 w 94"/>
                  <a:gd name="T7" fmla="*/ 29 h 57"/>
                  <a:gd name="T8" fmla="*/ 0 w 94"/>
                  <a:gd name="T9" fmla="*/ 33 h 57"/>
                  <a:gd name="T10" fmla="*/ 4 w 94"/>
                  <a:gd name="T11" fmla="*/ 36 h 57"/>
                  <a:gd name="T12" fmla="*/ 7 w 94"/>
                  <a:gd name="T13" fmla="*/ 44 h 57"/>
                  <a:gd name="T14" fmla="*/ 6 w 94"/>
                  <a:gd name="T15" fmla="*/ 52 h 57"/>
                  <a:gd name="T16" fmla="*/ 10 w 94"/>
                  <a:gd name="T17" fmla="*/ 57 h 57"/>
                  <a:gd name="T18" fmla="*/ 23 w 94"/>
                  <a:gd name="T19" fmla="*/ 57 h 57"/>
                  <a:gd name="T20" fmla="*/ 26 w 94"/>
                  <a:gd name="T21" fmla="*/ 53 h 57"/>
                  <a:gd name="T22" fmla="*/ 45 w 94"/>
                  <a:gd name="T23" fmla="*/ 49 h 57"/>
                  <a:gd name="T24" fmla="*/ 49 w 94"/>
                  <a:gd name="T25" fmla="*/ 43 h 57"/>
                  <a:gd name="T26" fmla="*/ 51 w 94"/>
                  <a:gd name="T27" fmla="*/ 45 h 57"/>
                  <a:gd name="T28" fmla="*/ 59 w 94"/>
                  <a:gd name="T29" fmla="*/ 43 h 57"/>
                  <a:gd name="T30" fmla="*/ 61 w 94"/>
                  <a:gd name="T31" fmla="*/ 39 h 57"/>
                  <a:gd name="T32" fmla="*/ 71 w 94"/>
                  <a:gd name="T33" fmla="*/ 35 h 57"/>
                  <a:gd name="T34" fmla="*/ 74 w 94"/>
                  <a:gd name="T35" fmla="*/ 30 h 57"/>
                  <a:gd name="T36" fmla="*/ 84 w 94"/>
                  <a:gd name="T37" fmla="*/ 25 h 57"/>
                  <a:gd name="T38" fmla="*/ 83 w 94"/>
                  <a:gd name="T39" fmla="*/ 22 h 57"/>
                  <a:gd name="T40" fmla="*/ 83 w 94"/>
                  <a:gd name="T41" fmla="*/ 18 h 57"/>
                  <a:gd name="T42" fmla="*/ 87 w 94"/>
                  <a:gd name="T43" fmla="*/ 16 h 57"/>
                  <a:gd name="T44" fmla="*/ 94 w 94"/>
                  <a:gd name="T45" fmla="*/ 14 h 57"/>
                  <a:gd name="T46" fmla="*/ 88 w 94"/>
                  <a:gd name="T47" fmla="*/ 0 h 57"/>
                  <a:gd name="T48" fmla="*/ 48 w 94"/>
                  <a:gd name="T49" fmla="*/ 17 h 57"/>
                  <a:gd name="T50" fmla="*/ 30 w 94"/>
                  <a:gd name="T51" fmla="*/ 36 h 57"/>
                  <a:gd name="T52" fmla="*/ 30 w 94"/>
                  <a:gd name="T53" fmla="*/ 28 h 57"/>
                  <a:gd name="T54" fmla="*/ 18 w 94"/>
                  <a:gd name="T55" fmla="*/ 1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57">
                    <a:moveTo>
                      <a:pt x="18" y="17"/>
                    </a:moveTo>
                    <a:cubicBezTo>
                      <a:pt x="10" y="15"/>
                      <a:pt x="10" y="15"/>
                      <a:pt x="10" y="15"/>
                    </a:cubicBezTo>
                    <a:cubicBezTo>
                      <a:pt x="2" y="22"/>
                      <a:pt x="2" y="22"/>
                      <a:pt x="2" y="22"/>
                    </a:cubicBezTo>
                    <a:cubicBezTo>
                      <a:pt x="3" y="24"/>
                      <a:pt x="4" y="27"/>
                      <a:pt x="4" y="29"/>
                    </a:cubicBezTo>
                    <a:cubicBezTo>
                      <a:pt x="0" y="33"/>
                      <a:pt x="0" y="33"/>
                      <a:pt x="0" y="33"/>
                    </a:cubicBezTo>
                    <a:cubicBezTo>
                      <a:pt x="4" y="36"/>
                      <a:pt x="4" y="36"/>
                      <a:pt x="4" y="36"/>
                    </a:cubicBezTo>
                    <a:cubicBezTo>
                      <a:pt x="7" y="44"/>
                      <a:pt x="7" y="44"/>
                      <a:pt x="7" y="44"/>
                    </a:cubicBezTo>
                    <a:cubicBezTo>
                      <a:pt x="6" y="52"/>
                      <a:pt x="6" y="52"/>
                      <a:pt x="6" y="52"/>
                    </a:cubicBezTo>
                    <a:cubicBezTo>
                      <a:pt x="10" y="57"/>
                      <a:pt x="10" y="57"/>
                      <a:pt x="10" y="57"/>
                    </a:cubicBezTo>
                    <a:cubicBezTo>
                      <a:pt x="23" y="57"/>
                      <a:pt x="23" y="57"/>
                      <a:pt x="23" y="57"/>
                    </a:cubicBezTo>
                    <a:cubicBezTo>
                      <a:pt x="26" y="53"/>
                      <a:pt x="26" y="53"/>
                      <a:pt x="26" y="53"/>
                    </a:cubicBezTo>
                    <a:cubicBezTo>
                      <a:pt x="45" y="49"/>
                      <a:pt x="45" y="49"/>
                      <a:pt x="45" y="49"/>
                    </a:cubicBezTo>
                    <a:cubicBezTo>
                      <a:pt x="49" y="43"/>
                      <a:pt x="49" y="43"/>
                      <a:pt x="49" y="43"/>
                    </a:cubicBezTo>
                    <a:cubicBezTo>
                      <a:pt x="51" y="45"/>
                      <a:pt x="51" y="45"/>
                      <a:pt x="51" y="45"/>
                    </a:cubicBezTo>
                    <a:cubicBezTo>
                      <a:pt x="59" y="43"/>
                      <a:pt x="59" y="43"/>
                      <a:pt x="59" y="43"/>
                    </a:cubicBezTo>
                    <a:cubicBezTo>
                      <a:pt x="61" y="39"/>
                      <a:pt x="61" y="39"/>
                      <a:pt x="61" y="39"/>
                    </a:cubicBezTo>
                    <a:cubicBezTo>
                      <a:pt x="71" y="35"/>
                      <a:pt x="71" y="35"/>
                      <a:pt x="71" y="35"/>
                    </a:cubicBezTo>
                    <a:cubicBezTo>
                      <a:pt x="74" y="30"/>
                      <a:pt x="74" y="30"/>
                      <a:pt x="74" y="30"/>
                    </a:cubicBezTo>
                    <a:cubicBezTo>
                      <a:pt x="84" y="25"/>
                      <a:pt x="84" y="25"/>
                      <a:pt x="84" y="25"/>
                    </a:cubicBezTo>
                    <a:cubicBezTo>
                      <a:pt x="83" y="22"/>
                      <a:pt x="83" y="22"/>
                      <a:pt x="83" y="22"/>
                    </a:cubicBezTo>
                    <a:cubicBezTo>
                      <a:pt x="83" y="18"/>
                      <a:pt x="83" y="18"/>
                      <a:pt x="83" y="18"/>
                    </a:cubicBezTo>
                    <a:cubicBezTo>
                      <a:pt x="87" y="16"/>
                      <a:pt x="87" y="16"/>
                      <a:pt x="87" y="16"/>
                    </a:cubicBezTo>
                    <a:cubicBezTo>
                      <a:pt x="94" y="14"/>
                      <a:pt x="94" y="14"/>
                      <a:pt x="94" y="14"/>
                    </a:cubicBezTo>
                    <a:cubicBezTo>
                      <a:pt x="88" y="0"/>
                      <a:pt x="88" y="0"/>
                      <a:pt x="88" y="0"/>
                    </a:cubicBezTo>
                    <a:cubicBezTo>
                      <a:pt x="48" y="17"/>
                      <a:pt x="48" y="17"/>
                      <a:pt x="48" y="17"/>
                    </a:cubicBezTo>
                    <a:cubicBezTo>
                      <a:pt x="30" y="36"/>
                      <a:pt x="30" y="36"/>
                      <a:pt x="30" y="36"/>
                    </a:cubicBezTo>
                    <a:cubicBezTo>
                      <a:pt x="30" y="28"/>
                      <a:pt x="30" y="28"/>
                      <a:pt x="30" y="28"/>
                    </a:cubicBezTo>
                    <a:lnTo>
                      <a:pt x="18"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7" name="Freeform 67">
                <a:extLst>
                  <a:ext uri="{FF2B5EF4-FFF2-40B4-BE49-F238E27FC236}">
                    <a16:creationId xmlns:a16="http://schemas.microsoft.com/office/drawing/2014/main" id="{F16E8E23-78CB-4FF3-B1C1-AAD3B28D331D}"/>
                  </a:ext>
                </a:extLst>
              </p:cNvPr>
              <p:cNvSpPr>
                <a:spLocks/>
              </p:cNvSpPr>
              <p:nvPr/>
            </p:nvSpPr>
            <p:spPr bwMode="auto">
              <a:xfrm>
                <a:off x="6795684" y="3920156"/>
                <a:ext cx="173349" cy="428466"/>
              </a:xfrm>
              <a:custGeom>
                <a:avLst/>
                <a:gdLst>
                  <a:gd name="T0" fmla="*/ 14 w 63"/>
                  <a:gd name="T1" fmla="*/ 6 h 155"/>
                  <a:gd name="T2" fmla="*/ 7 w 63"/>
                  <a:gd name="T3" fmla="*/ 9 h 155"/>
                  <a:gd name="T4" fmla="*/ 0 w 63"/>
                  <a:gd name="T5" fmla="*/ 13 h 155"/>
                  <a:gd name="T6" fmla="*/ 18 w 63"/>
                  <a:gd name="T7" fmla="*/ 32 h 155"/>
                  <a:gd name="T8" fmla="*/ 15 w 63"/>
                  <a:gd name="T9" fmla="*/ 42 h 155"/>
                  <a:gd name="T10" fmla="*/ 22 w 63"/>
                  <a:gd name="T11" fmla="*/ 50 h 155"/>
                  <a:gd name="T12" fmla="*/ 50 w 63"/>
                  <a:gd name="T13" fmla="*/ 95 h 155"/>
                  <a:gd name="T14" fmla="*/ 45 w 63"/>
                  <a:gd name="T15" fmla="*/ 105 h 155"/>
                  <a:gd name="T16" fmla="*/ 45 w 63"/>
                  <a:gd name="T17" fmla="*/ 115 h 155"/>
                  <a:gd name="T18" fmla="*/ 34 w 63"/>
                  <a:gd name="T19" fmla="*/ 123 h 155"/>
                  <a:gd name="T20" fmla="*/ 32 w 63"/>
                  <a:gd name="T21" fmla="*/ 131 h 155"/>
                  <a:gd name="T22" fmla="*/ 21 w 63"/>
                  <a:gd name="T23" fmla="*/ 136 h 155"/>
                  <a:gd name="T24" fmla="*/ 25 w 63"/>
                  <a:gd name="T25" fmla="*/ 139 h 155"/>
                  <a:gd name="T26" fmla="*/ 22 w 63"/>
                  <a:gd name="T27" fmla="*/ 142 h 155"/>
                  <a:gd name="T28" fmla="*/ 22 w 63"/>
                  <a:gd name="T29" fmla="*/ 149 h 155"/>
                  <a:gd name="T30" fmla="*/ 19 w 63"/>
                  <a:gd name="T31" fmla="*/ 154 h 155"/>
                  <a:gd name="T32" fmla="*/ 23 w 63"/>
                  <a:gd name="T33" fmla="*/ 155 h 155"/>
                  <a:gd name="T34" fmla="*/ 25 w 63"/>
                  <a:gd name="T35" fmla="*/ 151 h 155"/>
                  <a:gd name="T36" fmla="*/ 32 w 63"/>
                  <a:gd name="T37" fmla="*/ 148 h 155"/>
                  <a:gd name="T38" fmla="*/ 32 w 63"/>
                  <a:gd name="T39" fmla="*/ 144 h 155"/>
                  <a:gd name="T40" fmla="*/ 36 w 63"/>
                  <a:gd name="T41" fmla="*/ 144 h 155"/>
                  <a:gd name="T42" fmla="*/ 38 w 63"/>
                  <a:gd name="T43" fmla="*/ 143 h 155"/>
                  <a:gd name="T44" fmla="*/ 36 w 63"/>
                  <a:gd name="T45" fmla="*/ 140 h 155"/>
                  <a:gd name="T46" fmla="*/ 40 w 63"/>
                  <a:gd name="T47" fmla="*/ 138 h 155"/>
                  <a:gd name="T48" fmla="*/ 40 w 63"/>
                  <a:gd name="T49" fmla="*/ 133 h 155"/>
                  <a:gd name="T50" fmla="*/ 44 w 63"/>
                  <a:gd name="T51" fmla="*/ 135 h 155"/>
                  <a:gd name="T52" fmla="*/ 52 w 63"/>
                  <a:gd name="T53" fmla="*/ 130 h 155"/>
                  <a:gd name="T54" fmla="*/ 61 w 63"/>
                  <a:gd name="T55" fmla="*/ 119 h 155"/>
                  <a:gd name="T56" fmla="*/ 63 w 63"/>
                  <a:gd name="T57" fmla="*/ 110 h 155"/>
                  <a:gd name="T58" fmla="*/ 60 w 63"/>
                  <a:gd name="T59" fmla="*/ 90 h 155"/>
                  <a:gd name="T60" fmla="*/ 57 w 63"/>
                  <a:gd name="T61" fmla="*/ 81 h 155"/>
                  <a:gd name="T62" fmla="*/ 48 w 63"/>
                  <a:gd name="T63" fmla="*/ 67 h 155"/>
                  <a:gd name="T64" fmla="*/ 41 w 63"/>
                  <a:gd name="T65" fmla="*/ 60 h 155"/>
                  <a:gd name="T66" fmla="*/ 40 w 63"/>
                  <a:gd name="T67" fmla="*/ 32 h 155"/>
                  <a:gd name="T68" fmla="*/ 49 w 63"/>
                  <a:gd name="T69" fmla="*/ 24 h 155"/>
                  <a:gd name="T70" fmla="*/ 40 w 63"/>
                  <a:gd name="T71" fmla="*/ 6 h 155"/>
                  <a:gd name="T72" fmla="*/ 27 w 63"/>
                  <a:gd name="T73" fmla="*/ 0 h 155"/>
                  <a:gd name="T74" fmla="*/ 14 w 63"/>
                  <a:gd name="T75" fmla="*/ 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 h="155">
                    <a:moveTo>
                      <a:pt x="14" y="6"/>
                    </a:moveTo>
                    <a:cubicBezTo>
                      <a:pt x="7" y="9"/>
                      <a:pt x="7" y="9"/>
                      <a:pt x="7" y="9"/>
                    </a:cubicBezTo>
                    <a:cubicBezTo>
                      <a:pt x="0" y="13"/>
                      <a:pt x="0" y="13"/>
                      <a:pt x="0" y="13"/>
                    </a:cubicBezTo>
                    <a:cubicBezTo>
                      <a:pt x="18" y="32"/>
                      <a:pt x="18" y="32"/>
                      <a:pt x="18" y="32"/>
                    </a:cubicBezTo>
                    <a:cubicBezTo>
                      <a:pt x="15" y="42"/>
                      <a:pt x="15" y="42"/>
                      <a:pt x="15" y="42"/>
                    </a:cubicBezTo>
                    <a:cubicBezTo>
                      <a:pt x="22" y="50"/>
                      <a:pt x="22" y="50"/>
                      <a:pt x="22" y="50"/>
                    </a:cubicBezTo>
                    <a:cubicBezTo>
                      <a:pt x="50" y="95"/>
                      <a:pt x="50" y="95"/>
                      <a:pt x="50" y="95"/>
                    </a:cubicBezTo>
                    <a:cubicBezTo>
                      <a:pt x="45" y="105"/>
                      <a:pt x="45" y="105"/>
                      <a:pt x="45" y="105"/>
                    </a:cubicBezTo>
                    <a:cubicBezTo>
                      <a:pt x="45" y="115"/>
                      <a:pt x="45" y="115"/>
                      <a:pt x="45" y="115"/>
                    </a:cubicBezTo>
                    <a:cubicBezTo>
                      <a:pt x="34" y="123"/>
                      <a:pt x="34" y="123"/>
                      <a:pt x="34" y="123"/>
                    </a:cubicBezTo>
                    <a:cubicBezTo>
                      <a:pt x="32" y="131"/>
                      <a:pt x="32" y="131"/>
                      <a:pt x="32" y="131"/>
                    </a:cubicBezTo>
                    <a:cubicBezTo>
                      <a:pt x="21" y="136"/>
                      <a:pt x="21" y="136"/>
                      <a:pt x="21" y="136"/>
                    </a:cubicBezTo>
                    <a:cubicBezTo>
                      <a:pt x="25" y="139"/>
                      <a:pt x="25" y="139"/>
                      <a:pt x="25" y="139"/>
                    </a:cubicBezTo>
                    <a:cubicBezTo>
                      <a:pt x="22" y="142"/>
                      <a:pt x="22" y="142"/>
                      <a:pt x="22" y="142"/>
                    </a:cubicBezTo>
                    <a:cubicBezTo>
                      <a:pt x="22" y="149"/>
                      <a:pt x="22" y="149"/>
                      <a:pt x="22" y="149"/>
                    </a:cubicBezTo>
                    <a:cubicBezTo>
                      <a:pt x="19" y="154"/>
                      <a:pt x="19" y="154"/>
                      <a:pt x="19" y="154"/>
                    </a:cubicBezTo>
                    <a:cubicBezTo>
                      <a:pt x="23" y="155"/>
                      <a:pt x="23" y="155"/>
                      <a:pt x="23" y="155"/>
                    </a:cubicBezTo>
                    <a:cubicBezTo>
                      <a:pt x="25" y="151"/>
                      <a:pt x="25" y="151"/>
                      <a:pt x="25" y="151"/>
                    </a:cubicBezTo>
                    <a:cubicBezTo>
                      <a:pt x="32" y="148"/>
                      <a:pt x="32" y="148"/>
                      <a:pt x="32" y="148"/>
                    </a:cubicBezTo>
                    <a:cubicBezTo>
                      <a:pt x="32" y="144"/>
                      <a:pt x="32" y="144"/>
                      <a:pt x="32" y="144"/>
                    </a:cubicBezTo>
                    <a:cubicBezTo>
                      <a:pt x="36" y="144"/>
                      <a:pt x="36" y="144"/>
                      <a:pt x="36" y="144"/>
                    </a:cubicBezTo>
                    <a:cubicBezTo>
                      <a:pt x="38" y="143"/>
                      <a:pt x="38" y="143"/>
                      <a:pt x="38" y="143"/>
                    </a:cubicBezTo>
                    <a:cubicBezTo>
                      <a:pt x="36" y="140"/>
                      <a:pt x="36" y="140"/>
                      <a:pt x="36" y="140"/>
                    </a:cubicBezTo>
                    <a:cubicBezTo>
                      <a:pt x="40" y="138"/>
                      <a:pt x="40" y="138"/>
                      <a:pt x="40" y="138"/>
                    </a:cubicBezTo>
                    <a:cubicBezTo>
                      <a:pt x="40" y="133"/>
                      <a:pt x="40" y="133"/>
                      <a:pt x="40" y="133"/>
                    </a:cubicBezTo>
                    <a:cubicBezTo>
                      <a:pt x="44" y="135"/>
                      <a:pt x="44" y="135"/>
                      <a:pt x="44" y="135"/>
                    </a:cubicBezTo>
                    <a:cubicBezTo>
                      <a:pt x="52" y="130"/>
                      <a:pt x="52" y="130"/>
                      <a:pt x="52" y="130"/>
                    </a:cubicBezTo>
                    <a:cubicBezTo>
                      <a:pt x="61" y="119"/>
                      <a:pt x="61" y="119"/>
                      <a:pt x="61" y="119"/>
                    </a:cubicBezTo>
                    <a:cubicBezTo>
                      <a:pt x="63" y="110"/>
                      <a:pt x="63" y="110"/>
                      <a:pt x="63" y="110"/>
                    </a:cubicBezTo>
                    <a:cubicBezTo>
                      <a:pt x="60" y="90"/>
                      <a:pt x="60" y="90"/>
                      <a:pt x="60" y="90"/>
                    </a:cubicBezTo>
                    <a:cubicBezTo>
                      <a:pt x="57" y="81"/>
                      <a:pt x="57" y="81"/>
                      <a:pt x="57" y="81"/>
                    </a:cubicBezTo>
                    <a:cubicBezTo>
                      <a:pt x="48" y="67"/>
                      <a:pt x="48" y="67"/>
                      <a:pt x="48" y="67"/>
                    </a:cubicBezTo>
                    <a:cubicBezTo>
                      <a:pt x="41" y="60"/>
                      <a:pt x="41" y="60"/>
                      <a:pt x="41" y="60"/>
                    </a:cubicBezTo>
                    <a:cubicBezTo>
                      <a:pt x="36" y="48"/>
                      <a:pt x="35" y="38"/>
                      <a:pt x="40" y="32"/>
                    </a:cubicBezTo>
                    <a:cubicBezTo>
                      <a:pt x="49" y="24"/>
                      <a:pt x="49" y="24"/>
                      <a:pt x="49" y="24"/>
                    </a:cubicBezTo>
                    <a:cubicBezTo>
                      <a:pt x="40" y="6"/>
                      <a:pt x="40" y="6"/>
                      <a:pt x="40" y="6"/>
                    </a:cubicBezTo>
                    <a:cubicBezTo>
                      <a:pt x="27" y="0"/>
                      <a:pt x="27" y="0"/>
                      <a:pt x="27" y="0"/>
                    </a:cubicBezTo>
                    <a:cubicBezTo>
                      <a:pt x="22" y="2"/>
                      <a:pt x="18" y="4"/>
                      <a:pt x="14" y="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8" name="Freeform 68">
                <a:extLst>
                  <a:ext uri="{FF2B5EF4-FFF2-40B4-BE49-F238E27FC236}">
                    <a16:creationId xmlns:a16="http://schemas.microsoft.com/office/drawing/2014/main" id="{CB05BDB6-23C3-4805-9778-F1D45AEAAA4B}"/>
                  </a:ext>
                </a:extLst>
              </p:cNvPr>
              <p:cNvSpPr>
                <a:spLocks/>
              </p:cNvSpPr>
              <p:nvPr/>
            </p:nvSpPr>
            <p:spPr bwMode="auto">
              <a:xfrm>
                <a:off x="6795684" y="3920156"/>
                <a:ext cx="173349" cy="428466"/>
              </a:xfrm>
              <a:custGeom>
                <a:avLst/>
                <a:gdLst>
                  <a:gd name="T0" fmla="*/ 14 w 63"/>
                  <a:gd name="T1" fmla="*/ 6 h 155"/>
                  <a:gd name="T2" fmla="*/ 7 w 63"/>
                  <a:gd name="T3" fmla="*/ 9 h 155"/>
                  <a:gd name="T4" fmla="*/ 0 w 63"/>
                  <a:gd name="T5" fmla="*/ 13 h 155"/>
                  <a:gd name="T6" fmla="*/ 18 w 63"/>
                  <a:gd name="T7" fmla="*/ 32 h 155"/>
                  <a:gd name="T8" fmla="*/ 15 w 63"/>
                  <a:gd name="T9" fmla="*/ 42 h 155"/>
                  <a:gd name="T10" fmla="*/ 22 w 63"/>
                  <a:gd name="T11" fmla="*/ 50 h 155"/>
                  <a:gd name="T12" fmla="*/ 50 w 63"/>
                  <a:gd name="T13" fmla="*/ 95 h 155"/>
                  <a:gd name="T14" fmla="*/ 45 w 63"/>
                  <a:gd name="T15" fmla="*/ 105 h 155"/>
                  <a:gd name="T16" fmla="*/ 45 w 63"/>
                  <a:gd name="T17" fmla="*/ 115 h 155"/>
                  <a:gd name="T18" fmla="*/ 34 w 63"/>
                  <a:gd name="T19" fmla="*/ 123 h 155"/>
                  <a:gd name="T20" fmla="*/ 32 w 63"/>
                  <a:gd name="T21" fmla="*/ 131 h 155"/>
                  <a:gd name="T22" fmla="*/ 21 w 63"/>
                  <a:gd name="T23" fmla="*/ 136 h 155"/>
                  <a:gd name="T24" fmla="*/ 25 w 63"/>
                  <a:gd name="T25" fmla="*/ 139 h 155"/>
                  <a:gd name="T26" fmla="*/ 22 w 63"/>
                  <a:gd name="T27" fmla="*/ 142 h 155"/>
                  <a:gd name="T28" fmla="*/ 22 w 63"/>
                  <a:gd name="T29" fmla="*/ 149 h 155"/>
                  <a:gd name="T30" fmla="*/ 19 w 63"/>
                  <a:gd name="T31" fmla="*/ 154 h 155"/>
                  <a:gd name="T32" fmla="*/ 23 w 63"/>
                  <a:gd name="T33" fmla="*/ 155 h 155"/>
                  <a:gd name="T34" fmla="*/ 25 w 63"/>
                  <a:gd name="T35" fmla="*/ 151 h 155"/>
                  <a:gd name="T36" fmla="*/ 32 w 63"/>
                  <a:gd name="T37" fmla="*/ 148 h 155"/>
                  <a:gd name="T38" fmla="*/ 32 w 63"/>
                  <a:gd name="T39" fmla="*/ 144 h 155"/>
                  <a:gd name="T40" fmla="*/ 36 w 63"/>
                  <a:gd name="T41" fmla="*/ 144 h 155"/>
                  <a:gd name="T42" fmla="*/ 38 w 63"/>
                  <a:gd name="T43" fmla="*/ 143 h 155"/>
                  <a:gd name="T44" fmla="*/ 36 w 63"/>
                  <a:gd name="T45" fmla="*/ 140 h 155"/>
                  <a:gd name="T46" fmla="*/ 40 w 63"/>
                  <a:gd name="T47" fmla="*/ 138 h 155"/>
                  <a:gd name="T48" fmla="*/ 40 w 63"/>
                  <a:gd name="T49" fmla="*/ 133 h 155"/>
                  <a:gd name="T50" fmla="*/ 44 w 63"/>
                  <a:gd name="T51" fmla="*/ 135 h 155"/>
                  <a:gd name="T52" fmla="*/ 52 w 63"/>
                  <a:gd name="T53" fmla="*/ 130 h 155"/>
                  <a:gd name="T54" fmla="*/ 61 w 63"/>
                  <a:gd name="T55" fmla="*/ 119 h 155"/>
                  <a:gd name="T56" fmla="*/ 63 w 63"/>
                  <a:gd name="T57" fmla="*/ 110 h 155"/>
                  <a:gd name="T58" fmla="*/ 60 w 63"/>
                  <a:gd name="T59" fmla="*/ 90 h 155"/>
                  <a:gd name="T60" fmla="*/ 57 w 63"/>
                  <a:gd name="T61" fmla="*/ 81 h 155"/>
                  <a:gd name="T62" fmla="*/ 48 w 63"/>
                  <a:gd name="T63" fmla="*/ 67 h 155"/>
                  <a:gd name="T64" fmla="*/ 41 w 63"/>
                  <a:gd name="T65" fmla="*/ 60 h 155"/>
                  <a:gd name="T66" fmla="*/ 40 w 63"/>
                  <a:gd name="T67" fmla="*/ 32 h 155"/>
                  <a:gd name="T68" fmla="*/ 49 w 63"/>
                  <a:gd name="T69" fmla="*/ 24 h 155"/>
                  <a:gd name="T70" fmla="*/ 40 w 63"/>
                  <a:gd name="T71" fmla="*/ 6 h 155"/>
                  <a:gd name="T72" fmla="*/ 27 w 63"/>
                  <a:gd name="T73" fmla="*/ 0 h 155"/>
                  <a:gd name="T74" fmla="*/ 14 w 63"/>
                  <a:gd name="T75" fmla="*/ 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 h="155">
                    <a:moveTo>
                      <a:pt x="14" y="6"/>
                    </a:moveTo>
                    <a:cubicBezTo>
                      <a:pt x="7" y="9"/>
                      <a:pt x="7" y="9"/>
                      <a:pt x="7" y="9"/>
                    </a:cubicBezTo>
                    <a:cubicBezTo>
                      <a:pt x="0" y="13"/>
                      <a:pt x="0" y="13"/>
                      <a:pt x="0" y="13"/>
                    </a:cubicBezTo>
                    <a:cubicBezTo>
                      <a:pt x="18" y="32"/>
                      <a:pt x="18" y="32"/>
                      <a:pt x="18" y="32"/>
                    </a:cubicBezTo>
                    <a:cubicBezTo>
                      <a:pt x="15" y="42"/>
                      <a:pt x="15" y="42"/>
                      <a:pt x="15" y="42"/>
                    </a:cubicBezTo>
                    <a:cubicBezTo>
                      <a:pt x="22" y="50"/>
                      <a:pt x="22" y="50"/>
                      <a:pt x="22" y="50"/>
                    </a:cubicBezTo>
                    <a:cubicBezTo>
                      <a:pt x="50" y="95"/>
                      <a:pt x="50" y="95"/>
                      <a:pt x="50" y="95"/>
                    </a:cubicBezTo>
                    <a:cubicBezTo>
                      <a:pt x="45" y="105"/>
                      <a:pt x="45" y="105"/>
                      <a:pt x="45" y="105"/>
                    </a:cubicBezTo>
                    <a:cubicBezTo>
                      <a:pt x="45" y="115"/>
                      <a:pt x="45" y="115"/>
                      <a:pt x="45" y="115"/>
                    </a:cubicBezTo>
                    <a:cubicBezTo>
                      <a:pt x="34" y="123"/>
                      <a:pt x="34" y="123"/>
                      <a:pt x="34" y="123"/>
                    </a:cubicBezTo>
                    <a:cubicBezTo>
                      <a:pt x="32" y="131"/>
                      <a:pt x="32" y="131"/>
                      <a:pt x="32" y="131"/>
                    </a:cubicBezTo>
                    <a:cubicBezTo>
                      <a:pt x="21" y="136"/>
                      <a:pt x="21" y="136"/>
                      <a:pt x="21" y="136"/>
                    </a:cubicBezTo>
                    <a:cubicBezTo>
                      <a:pt x="25" y="139"/>
                      <a:pt x="25" y="139"/>
                      <a:pt x="25" y="139"/>
                    </a:cubicBezTo>
                    <a:cubicBezTo>
                      <a:pt x="22" y="142"/>
                      <a:pt x="22" y="142"/>
                      <a:pt x="22" y="142"/>
                    </a:cubicBezTo>
                    <a:cubicBezTo>
                      <a:pt x="22" y="149"/>
                      <a:pt x="22" y="149"/>
                      <a:pt x="22" y="149"/>
                    </a:cubicBezTo>
                    <a:cubicBezTo>
                      <a:pt x="19" y="154"/>
                      <a:pt x="19" y="154"/>
                      <a:pt x="19" y="154"/>
                    </a:cubicBezTo>
                    <a:cubicBezTo>
                      <a:pt x="23" y="155"/>
                      <a:pt x="23" y="155"/>
                      <a:pt x="23" y="155"/>
                    </a:cubicBezTo>
                    <a:cubicBezTo>
                      <a:pt x="25" y="151"/>
                      <a:pt x="25" y="151"/>
                      <a:pt x="25" y="151"/>
                    </a:cubicBezTo>
                    <a:cubicBezTo>
                      <a:pt x="32" y="148"/>
                      <a:pt x="32" y="148"/>
                      <a:pt x="32" y="148"/>
                    </a:cubicBezTo>
                    <a:cubicBezTo>
                      <a:pt x="32" y="144"/>
                      <a:pt x="32" y="144"/>
                      <a:pt x="32" y="144"/>
                    </a:cubicBezTo>
                    <a:cubicBezTo>
                      <a:pt x="36" y="144"/>
                      <a:pt x="36" y="144"/>
                      <a:pt x="36" y="144"/>
                    </a:cubicBezTo>
                    <a:cubicBezTo>
                      <a:pt x="38" y="143"/>
                      <a:pt x="38" y="143"/>
                      <a:pt x="38" y="143"/>
                    </a:cubicBezTo>
                    <a:cubicBezTo>
                      <a:pt x="36" y="140"/>
                      <a:pt x="36" y="140"/>
                      <a:pt x="36" y="140"/>
                    </a:cubicBezTo>
                    <a:cubicBezTo>
                      <a:pt x="40" y="138"/>
                      <a:pt x="40" y="138"/>
                      <a:pt x="40" y="138"/>
                    </a:cubicBezTo>
                    <a:cubicBezTo>
                      <a:pt x="40" y="133"/>
                      <a:pt x="40" y="133"/>
                      <a:pt x="40" y="133"/>
                    </a:cubicBezTo>
                    <a:cubicBezTo>
                      <a:pt x="44" y="135"/>
                      <a:pt x="44" y="135"/>
                      <a:pt x="44" y="135"/>
                    </a:cubicBezTo>
                    <a:cubicBezTo>
                      <a:pt x="52" y="130"/>
                      <a:pt x="52" y="130"/>
                      <a:pt x="52" y="130"/>
                    </a:cubicBezTo>
                    <a:cubicBezTo>
                      <a:pt x="61" y="119"/>
                      <a:pt x="61" y="119"/>
                      <a:pt x="61" y="119"/>
                    </a:cubicBezTo>
                    <a:cubicBezTo>
                      <a:pt x="63" y="110"/>
                      <a:pt x="63" y="110"/>
                      <a:pt x="63" y="110"/>
                    </a:cubicBezTo>
                    <a:cubicBezTo>
                      <a:pt x="60" y="90"/>
                      <a:pt x="60" y="90"/>
                      <a:pt x="60" y="90"/>
                    </a:cubicBezTo>
                    <a:cubicBezTo>
                      <a:pt x="57" y="81"/>
                      <a:pt x="57" y="81"/>
                      <a:pt x="57" y="81"/>
                    </a:cubicBezTo>
                    <a:cubicBezTo>
                      <a:pt x="48" y="67"/>
                      <a:pt x="48" y="67"/>
                      <a:pt x="48" y="67"/>
                    </a:cubicBezTo>
                    <a:cubicBezTo>
                      <a:pt x="41" y="60"/>
                      <a:pt x="41" y="60"/>
                      <a:pt x="41" y="60"/>
                    </a:cubicBezTo>
                    <a:cubicBezTo>
                      <a:pt x="36" y="48"/>
                      <a:pt x="35" y="38"/>
                      <a:pt x="40" y="32"/>
                    </a:cubicBezTo>
                    <a:cubicBezTo>
                      <a:pt x="49" y="24"/>
                      <a:pt x="49" y="24"/>
                      <a:pt x="49" y="24"/>
                    </a:cubicBezTo>
                    <a:cubicBezTo>
                      <a:pt x="40" y="6"/>
                      <a:pt x="40" y="6"/>
                      <a:pt x="40" y="6"/>
                    </a:cubicBezTo>
                    <a:cubicBezTo>
                      <a:pt x="27" y="0"/>
                      <a:pt x="27" y="0"/>
                      <a:pt x="27" y="0"/>
                    </a:cubicBezTo>
                    <a:cubicBezTo>
                      <a:pt x="22" y="2"/>
                      <a:pt x="18" y="4"/>
                      <a:pt x="14" y="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9" name="Freeform 69">
                <a:extLst>
                  <a:ext uri="{FF2B5EF4-FFF2-40B4-BE49-F238E27FC236}">
                    <a16:creationId xmlns:a16="http://schemas.microsoft.com/office/drawing/2014/main" id="{9F63A151-D237-4416-A1CB-034CACB7B256}"/>
                  </a:ext>
                </a:extLst>
              </p:cNvPr>
              <p:cNvSpPr>
                <a:spLocks/>
              </p:cNvSpPr>
              <p:nvPr/>
            </p:nvSpPr>
            <p:spPr bwMode="auto">
              <a:xfrm>
                <a:off x="6687750" y="3997018"/>
                <a:ext cx="188067" cy="443185"/>
              </a:xfrm>
              <a:custGeom>
                <a:avLst/>
                <a:gdLst>
                  <a:gd name="T0" fmla="*/ 59 w 68"/>
                  <a:gd name="T1" fmla="*/ 44 h 160"/>
                  <a:gd name="T2" fmla="*/ 58 w 68"/>
                  <a:gd name="T3" fmla="*/ 36 h 160"/>
                  <a:gd name="T4" fmla="*/ 32 w 68"/>
                  <a:gd name="T5" fmla="*/ 31 h 160"/>
                  <a:gd name="T6" fmla="*/ 18 w 68"/>
                  <a:gd name="T7" fmla="*/ 0 h 160"/>
                  <a:gd name="T8" fmla="*/ 12 w 68"/>
                  <a:gd name="T9" fmla="*/ 4 h 160"/>
                  <a:gd name="T10" fmla="*/ 10 w 68"/>
                  <a:gd name="T11" fmla="*/ 40 h 160"/>
                  <a:gd name="T12" fmla="*/ 10 w 68"/>
                  <a:gd name="T13" fmla="*/ 56 h 160"/>
                  <a:gd name="T14" fmla="*/ 10 w 68"/>
                  <a:gd name="T15" fmla="*/ 76 h 160"/>
                  <a:gd name="T16" fmla="*/ 7 w 68"/>
                  <a:gd name="T17" fmla="*/ 111 h 160"/>
                  <a:gd name="T18" fmla="*/ 6 w 68"/>
                  <a:gd name="T19" fmla="*/ 112 h 160"/>
                  <a:gd name="T20" fmla="*/ 1 w 68"/>
                  <a:gd name="T21" fmla="*/ 129 h 160"/>
                  <a:gd name="T22" fmla="*/ 0 w 68"/>
                  <a:gd name="T23" fmla="*/ 137 h 160"/>
                  <a:gd name="T24" fmla="*/ 7 w 68"/>
                  <a:gd name="T25" fmla="*/ 135 h 160"/>
                  <a:gd name="T26" fmla="*/ 16 w 68"/>
                  <a:gd name="T27" fmla="*/ 153 h 160"/>
                  <a:gd name="T28" fmla="*/ 22 w 68"/>
                  <a:gd name="T29" fmla="*/ 157 h 160"/>
                  <a:gd name="T30" fmla="*/ 32 w 68"/>
                  <a:gd name="T31" fmla="*/ 160 h 160"/>
                  <a:gd name="T32" fmla="*/ 32 w 68"/>
                  <a:gd name="T33" fmla="*/ 154 h 160"/>
                  <a:gd name="T34" fmla="*/ 29 w 68"/>
                  <a:gd name="T35" fmla="*/ 154 h 160"/>
                  <a:gd name="T36" fmla="*/ 23 w 68"/>
                  <a:gd name="T37" fmla="*/ 138 h 160"/>
                  <a:gd name="T38" fmla="*/ 20 w 68"/>
                  <a:gd name="T39" fmla="*/ 137 h 160"/>
                  <a:gd name="T40" fmla="*/ 21 w 68"/>
                  <a:gd name="T41" fmla="*/ 128 h 160"/>
                  <a:gd name="T42" fmla="*/ 13 w 68"/>
                  <a:gd name="T43" fmla="*/ 129 h 160"/>
                  <a:gd name="T44" fmla="*/ 13 w 68"/>
                  <a:gd name="T45" fmla="*/ 117 h 160"/>
                  <a:gd name="T46" fmla="*/ 14 w 68"/>
                  <a:gd name="T47" fmla="*/ 102 h 160"/>
                  <a:gd name="T48" fmla="*/ 20 w 68"/>
                  <a:gd name="T49" fmla="*/ 83 h 160"/>
                  <a:gd name="T50" fmla="*/ 18 w 68"/>
                  <a:gd name="T51" fmla="*/ 75 h 160"/>
                  <a:gd name="T52" fmla="*/ 27 w 68"/>
                  <a:gd name="T53" fmla="*/ 85 h 160"/>
                  <a:gd name="T54" fmla="*/ 39 w 68"/>
                  <a:gd name="T55" fmla="*/ 89 h 160"/>
                  <a:gd name="T56" fmla="*/ 40 w 68"/>
                  <a:gd name="T57" fmla="*/ 79 h 160"/>
                  <a:gd name="T58" fmla="*/ 40 w 68"/>
                  <a:gd name="T59" fmla="*/ 77 h 160"/>
                  <a:gd name="T60" fmla="*/ 60 w 68"/>
                  <a:gd name="T61" fmla="*/ 72 h 160"/>
                  <a:gd name="T62" fmla="*/ 68 w 68"/>
                  <a:gd name="T63" fmla="*/ 67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160">
                    <a:moveTo>
                      <a:pt x="66" y="61"/>
                    </a:moveTo>
                    <a:cubicBezTo>
                      <a:pt x="59" y="44"/>
                      <a:pt x="59" y="44"/>
                      <a:pt x="59" y="44"/>
                    </a:cubicBezTo>
                    <a:cubicBezTo>
                      <a:pt x="58" y="37"/>
                      <a:pt x="58" y="37"/>
                      <a:pt x="58" y="37"/>
                    </a:cubicBezTo>
                    <a:cubicBezTo>
                      <a:pt x="58" y="36"/>
                      <a:pt x="58" y="36"/>
                      <a:pt x="58" y="36"/>
                    </a:cubicBezTo>
                    <a:cubicBezTo>
                      <a:pt x="48" y="27"/>
                      <a:pt x="48" y="27"/>
                      <a:pt x="48" y="27"/>
                    </a:cubicBezTo>
                    <a:cubicBezTo>
                      <a:pt x="32" y="31"/>
                      <a:pt x="32" y="31"/>
                      <a:pt x="32" y="31"/>
                    </a:cubicBezTo>
                    <a:cubicBezTo>
                      <a:pt x="32" y="14"/>
                      <a:pt x="32" y="14"/>
                      <a:pt x="32" y="14"/>
                    </a:cubicBezTo>
                    <a:cubicBezTo>
                      <a:pt x="18" y="0"/>
                      <a:pt x="18" y="0"/>
                      <a:pt x="18" y="0"/>
                    </a:cubicBezTo>
                    <a:cubicBezTo>
                      <a:pt x="13" y="3"/>
                      <a:pt x="13" y="3"/>
                      <a:pt x="13" y="3"/>
                    </a:cubicBezTo>
                    <a:cubicBezTo>
                      <a:pt x="12" y="4"/>
                      <a:pt x="12" y="4"/>
                      <a:pt x="12" y="4"/>
                    </a:cubicBezTo>
                    <a:cubicBezTo>
                      <a:pt x="0" y="27"/>
                      <a:pt x="0" y="27"/>
                      <a:pt x="0" y="27"/>
                    </a:cubicBezTo>
                    <a:cubicBezTo>
                      <a:pt x="10" y="40"/>
                      <a:pt x="10" y="40"/>
                      <a:pt x="10" y="40"/>
                    </a:cubicBezTo>
                    <a:cubicBezTo>
                      <a:pt x="10" y="42"/>
                      <a:pt x="10" y="42"/>
                      <a:pt x="10" y="42"/>
                    </a:cubicBezTo>
                    <a:cubicBezTo>
                      <a:pt x="10" y="47"/>
                      <a:pt x="9" y="52"/>
                      <a:pt x="10" y="56"/>
                    </a:cubicBezTo>
                    <a:cubicBezTo>
                      <a:pt x="10" y="61"/>
                      <a:pt x="10" y="61"/>
                      <a:pt x="10" y="61"/>
                    </a:cubicBezTo>
                    <a:cubicBezTo>
                      <a:pt x="10" y="76"/>
                      <a:pt x="10" y="76"/>
                      <a:pt x="10" y="76"/>
                    </a:cubicBezTo>
                    <a:cubicBezTo>
                      <a:pt x="11" y="97"/>
                      <a:pt x="11" y="97"/>
                      <a:pt x="11" y="97"/>
                    </a:cubicBezTo>
                    <a:cubicBezTo>
                      <a:pt x="7" y="111"/>
                      <a:pt x="7" y="111"/>
                      <a:pt x="7" y="111"/>
                    </a:cubicBezTo>
                    <a:cubicBezTo>
                      <a:pt x="6" y="111"/>
                      <a:pt x="6" y="111"/>
                      <a:pt x="6" y="111"/>
                    </a:cubicBezTo>
                    <a:cubicBezTo>
                      <a:pt x="6" y="112"/>
                      <a:pt x="6" y="112"/>
                      <a:pt x="6" y="112"/>
                    </a:cubicBezTo>
                    <a:cubicBezTo>
                      <a:pt x="1" y="125"/>
                      <a:pt x="1" y="125"/>
                      <a:pt x="1" y="125"/>
                    </a:cubicBezTo>
                    <a:cubicBezTo>
                      <a:pt x="1" y="129"/>
                      <a:pt x="1" y="129"/>
                      <a:pt x="1" y="129"/>
                    </a:cubicBezTo>
                    <a:cubicBezTo>
                      <a:pt x="0" y="134"/>
                      <a:pt x="0" y="134"/>
                      <a:pt x="0" y="134"/>
                    </a:cubicBezTo>
                    <a:cubicBezTo>
                      <a:pt x="0" y="137"/>
                      <a:pt x="0" y="137"/>
                      <a:pt x="0" y="137"/>
                    </a:cubicBezTo>
                    <a:cubicBezTo>
                      <a:pt x="4" y="138"/>
                      <a:pt x="4" y="138"/>
                      <a:pt x="4" y="138"/>
                    </a:cubicBezTo>
                    <a:cubicBezTo>
                      <a:pt x="7" y="135"/>
                      <a:pt x="7" y="135"/>
                      <a:pt x="7" y="135"/>
                    </a:cubicBezTo>
                    <a:cubicBezTo>
                      <a:pt x="12" y="148"/>
                      <a:pt x="12" y="148"/>
                      <a:pt x="12" y="148"/>
                    </a:cubicBezTo>
                    <a:cubicBezTo>
                      <a:pt x="16" y="153"/>
                      <a:pt x="16" y="153"/>
                      <a:pt x="16" y="153"/>
                    </a:cubicBezTo>
                    <a:cubicBezTo>
                      <a:pt x="21" y="156"/>
                      <a:pt x="21" y="156"/>
                      <a:pt x="21" y="156"/>
                    </a:cubicBezTo>
                    <a:cubicBezTo>
                      <a:pt x="22" y="157"/>
                      <a:pt x="22" y="157"/>
                      <a:pt x="22" y="157"/>
                    </a:cubicBezTo>
                    <a:cubicBezTo>
                      <a:pt x="25" y="157"/>
                      <a:pt x="25" y="157"/>
                      <a:pt x="25" y="157"/>
                    </a:cubicBezTo>
                    <a:cubicBezTo>
                      <a:pt x="32" y="160"/>
                      <a:pt x="32" y="160"/>
                      <a:pt x="32" y="160"/>
                    </a:cubicBezTo>
                    <a:cubicBezTo>
                      <a:pt x="37" y="157"/>
                      <a:pt x="37" y="157"/>
                      <a:pt x="37" y="157"/>
                    </a:cubicBezTo>
                    <a:cubicBezTo>
                      <a:pt x="32" y="154"/>
                      <a:pt x="32" y="154"/>
                      <a:pt x="32" y="154"/>
                    </a:cubicBezTo>
                    <a:cubicBezTo>
                      <a:pt x="32" y="152"/>
                      <a:pt x="32" y="152"/>
                      <a:pt x="32" y="152"/>
                    </a:cubicBezTo>
                    <a:cubicBezTo>
                      <a:pt x="29" y="154"/>
                      <a:pt x="29" y="154"/>
                      <a:pt x="29" y="154"/>
                    </a:cubicBezTo>
                    <a:cubicBezTo>
                      <a:pt x="25" y="150"/>
                      <a:pt x="25" y="150"/>
                      <a:pt x="25" y="150"/>
                    </a:cubicBezTo>
                    <a:cubicBezTo>
                      <a:pt x="23" y="138"/>
                      <a:pt x="23" y="138"/>
                      <a:pt x="23" y="138"/>
                    </a:cubicBezTo>
                    <a:cubicBezTo>
                      <a:pt x="23" y="135"/>
                      <a:pt x="23" y="135"/>
                      <a:pt x="23" y="135"/>
                    </a:cubicBezTo>
                    <a:cubicBezTo>
                      <a:pt x="20" y="137"/>
                      <a:pt x="20" y="137"/>
                      <a:pt x="20" y="137"/>
                    </a:cubicBezTo>
                    <a:cubicBezTo>
                      <a:pt x="18" y="133"/>
                      <a:pt x="18" y="133"/>
                      <a:pt x="18" y="133"/>
                    </a:cubicBezTo>
                    <a:cubicBezTo>
                      <a:pt x="21" y="128"/>
                      <a:pt x="21" y="128"/>
                      <a:pt x="21" y="128"/>
                    </a:cubicBezTo>
                    <a:cubicBezTo>
                      <a:pt x="18" y="128"/>
                      <a:pt x="18" y="128"/>
                      <a:pt x="18" y="128"/>
                    </a:cubicBezTo>
                    <a:cubicBezTo>
                      <a:pt x="13" y="129"/>
                      <a:pt x="13" y="129"/>
                      <a:pt x="13" y="129"/>
                    </a:cubicBezTo>
                    <a:cubicBezTo>
                      <a:pt x="12" y="127"/>
                      <a:pt x="12" y="127"/>
                      <a:pt x="12" y="127"/>
                    </a:cubicBezTo>
                    <a:cubicBezTo>
                      <a:pt x="13" y="117"/>
                      <a:pt x="13" y="117"/>
                      <a:pt x="13" y="117"/>
                    </a:cubicBezTo>
                    <a:cubicBezTo>
                      <a:pt x="11" y="112"/>
                      <a:pt x="11" y="112"/>
                      <a:pt x="11" y="112"/>
                    </a:cubicBezTo>
                    <a:cubicBezTo>
                      <a:pt x="14" y="102"/>
                      <a:pt x="14" y="102"/>
                      <a:pt x="14" y="102"/>
                    </a:cubicBezTo>
                    <a:cubicBezTo>
                      <a:pt x="20" y="93"/>
                      <a:pt x="20" y="93"/>
                      <a:pt x="20" y="93"/>
                    </a:cubicBezTo>
                    <a:cubicBezTo>
                      <a:pt x="20" y="83"/>
                      <a:pt x="20" y="83"/>
                      <a:pt x="20" y="83"/>
                    </a:cubicBezTo>
                    <a:cubicBezTo>
                      <a:pt x="16" y="79"/>
                      <a:pt x="16" y="79"/>
                      <a:pt x="16" y="79"/>
                    </a:cubicBezTo>
                    <a:cubicBezTo>
                      <a:pt x="18" y="75"/>
                      <a:pt x="18" y="75"/>
                      <a:pt x="18" y="75"/>
                    </a:cubicBezTo>
                    <a:cubicBezTo>
                      <a:pt x="28" y="75"/>
                      <a:pt x="28" y="75"/>
                      <a:pt x="28" y="75"/>
                    </a:cubicBezTo>
                    <a:cubicBezTo>
                      <a:pt x="27" y="85"/>
                      <a:pt x="27" y="85"/>
                      <a:pt x="27" y="85"/>
                    </a:cubicBezTo>
                    <a:cubicBezTo>
                      <a:pt x="32" y="83"/>
                      <a:pt x="36" y="85"/>
                      <a:pt x="39" y="90"/>
                    </a:cubicBezTo>
                    <a:cubicBezTo>
                      <a:pt x="39" y="90"/>
                      <a:pt x="39" y="90"/>
                      <a:pt x="39" y="89"/>
                    </a:cubicBezTo>
                    <a:cubicBezTo>
                      <a:pt x="41" y="85"/>
                      <a:pt x="41" y="85"/>
                      <a:pt x="41" y="85"/>
                    </a:cubicBezTo>
                    <a:cubicBezTo>
                      <a:pt x="40" y="79"/>
                      <a:pt x="40" y="79"/>
                      <a:pt x="40" y="79"/>
                    </a:cubicBezTo>
                    <a:cubicBezTo>
                      <a:pt x="40" y="79"/>
                      <a:pt x="40" y="79"/>
                      <a:pt x="40" y="79"/>
                    </a:cubicBezTo>
                    <a:cubicBezTo>
                      <a:pt x="40" y="77"/>
                      <a:pt x="40" y="77"/>
                      <a:pt x="40" y="77"/>
                    </a:cubicBezTo>
                    <a:cubicBezTo>
                      <a:pt x="49" y="73"/>
                      <a:pt x="49" y="73"/>
                      <a:pt x="49" y="73"/>
                    </a:cubicBezTo>
                    <a:cubicBezTo>
                      <a:pt x="60" y="72"/>
                      <a:pt x="60" y="72"/>
                      <a:pt x="60" y="72"/>
                    </a:cubicBezTo>
                    <a:cubicBezTo>
                      <a:pt x="66" y="73"/>
                      <a:pt x="66" y="73"/>
                      <a:pt x="66" y="73"/>
                    </a:cubicBezTo>
                    <a:cubicBezTo>
                      <a:pt x="68" y="67"/>
                      <a:pt x="68" y="67"/>
                      <a:pt x="68" y="67"/>
                    </a:cubicBezTo>
                    <a:lnTo>
                      <a:pt x="66" y="6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0" name="Freeform 70">
                <a:extLst>
                  <a:ext uri="{FF2B5EF4-FFF2-40B4-BE49-F238E27FC236}">
                    <a16:creationId xmlns:a16="http://schemas.microsoft.com/office/drawing/2014/main" id="{0397B423-7CDD-4994-84D8-081674CE4BEE}"/>
                  </a:ext>
                </a:extLst>
              </p:cNvPr>
              <p:cNvSpPr>
                <a:spLocks/>
              </p:cNvSpPr>
              <p:nvPr/>
            </p:nvSpPr>
            <p:spPr bwMode="auto">
              <a:xfrm>
                <a:off x="4950990" y="3313434"/>
                <a:ext cx="436643" cy="191338"/>
              </a:xfrm>
              <a:custGeom>
                <a:avLst/>
                <a:gdLst>
                  <a:gd name="T0" fmla="*/ 127 w 158"/>
                  <a:gd name="T1" fmla="*/ 8 h 69"/>
                  <a:gd name="T2" fmla="*/ 125 w 158"/>
                  <a:gd name="T3" fmla="*/ 11 h 69"/>
                  <a:gd name="T4" fmla="*/ 105 w 158"/>
                  <a:gd name="T5" fmla="*/ 12 h 69"/>
                  <a:gd name="T6" fmla="*/ 92 w 158"/>
                  <a:gd name="T7" fmla="*/ 10 h 69"/>
                  <a:gd name="T8" fmla="*/ 90 w 158"/>
                  <a:gd name="T9" fmla="*/ 7 h 69"/>
                  <a:gd name="T10" fmla="*/ 85 w 158"/>
                  <a:gd name="T11" fmla="*/ 7 h 69"/>
                  <a:gd name="T12" fmla="*/ 74 w 158"/>
                  <a:gd name="T13" fmla="*/ 4 h 69"/>
                  <a:gd name="T14" fmla="*/ 73 w 158"/>
                  <a:gd name="T15" fmla="*/ 0 h 69"/>
                  <a:gd name="T16" fmla="*/ 68 w 158"/>
                  <a:gd name="T17" fmla="*/ 2 h 69"/>
                  <a:gd name="T18" fmla="*/ 37 w 158"/>
                  <a:gd name="T19" fmla="*/ 9 h 69"/>
                  <a:gd name="T20" fmla="*/ 26 w 158"/>
                  <a:gd name="T21" fmla="*/ 10 h 69"/>
                  <a:gd name="T22" fmla="*/ 25 w 158"/>
                  <a:gd name="T23" fmla="*/ 13 h 69"/>
                  <a:gd name="T24" fmla="*/ 31 w 158"/>
                  <a:gd name="T25" fmla="*/ 15 h 69"/>
                  <a:gd name="T26" fmla="*/ 24 w 158"/>
                  <a:gd name="T27" fmla="*/ 21 h 69"/>
                  <a:gd name="T28" fmla="*/ 7 w 158"/>
                  <a:gd name="T29" fmla="*/ 19 h 69"/>
                  <a:gd name="T30" fmla="*/ 1 w 158"/>
                  <a:gd name="T31" fmla="*/ 22 h 69"/>
                  <a:gd name="T32" fmla="*/ 2 w 158"/>
                  <a:gd name="T33" fmla="*/ 30 h 69"/>
                  <a:gd name="T34" fmla="*/ 6 w 158"/>
                  <a:gd name="T35" fmla="*/ 32 h 69"/>
                  <a:gd name="T36" fmla="*/ 6 w 158"/>
                  <a:gd name="T37" fmla="*/ 40 h 69"/>
                  <a:gd name="T38" fmla="*/ 0 w 158"/>
                  <a:gd name="T39" fmla="*/ 40 h 69"/>
                  <a:gd name="T40" fmla="*/ 1 w 158"/>
                  <a:gd name="T41" fmla="*/ 45 h 69"/>
                  <a:gd name="T42" fmla="*/ 8 w 158"/>
                  <a:gd name="T43" fmla="*/ 46 h 69"/>
                  <a:gd name="T44" fmla="*/ 9 w 158"/>
                  <a:gd name="T45" fmla="*/ 51 h 69"/>
                  <a:gd name="T46" fmla="*/ 15 w 158"/>
                  <a:gd name="T47" fmla="*/ 56 h 69"/>
                  <a:gd name="T48" fmla="*/ 10 w 158"/>
                  <a:gd name="T49" fmla="*/ 60 h 69"/>
                  <a:gd name="T50" fmla="*/ 9 w 158"/>
                  <a:gd name="T51" fmla="*/ 63 h 69"/>
                  <a:gd name="T52" fmla="*/ 18 w 158"/>
                  <a:gd name="T53" fmla="*/ 61 h 69"/>
                  <a:gd name="T54" fmla="*/ 14 w 158"/>
                  <a:gd name="T55" fmla="*/ 66 h 69"/>
                  <a:gd name="T56" fmla="*/ 23 w 158"/>
                  <a:gd name="T57" fmla="*/ 65 h 69"/>
                  <a:gd name="T58" fmla="*/ 28 w 158"/>
                  <a:gd name="T59" fmla="*/ 68 h 69"/>
                  <a:gd name="T60" fmla="*/ 38 w 158"/>
                  <a:gd name="T61" fmla="*/ 68 h 69"/>
                  <a:gd name="T62" fmla="*/ 38 w 158"/>
                  <a:gd name="T63" fmla="*/ 64 h 69"/>
                  <a:gd name="T64" fmla="*/ 41 w 158"/>
                  <a:gd name="T65" fmla="*/ 61 h 69"/>
                  <a:gd name="T66" fmla="*/ 46 w 158"/>
                  <a:gd name="T67" fmla="*/ 61 h 69"/>
                  <a:gd name="T68" fmla="*/ 54 w 158"/>
                  <a:gd name="T69" fmla="*/ 69 h 69"/>
                  <a:gd name="T70" fmla="*/ 61 w 158"/>
                  <a:gd name="T71" fmla="*/ 66 h 69"/>
                  <a:gd name="T72" fmla="*/ 70 w 158"/>
                  <a:gd name="T73" fmla="*/ 60 h 69"/>
                  <a:gd name="T74" fmla="*/ 76 w 158"/>
                  <a:gd name="T75" fmla="*/ 65 h 69"/>
                  <a:gd name="T76" fmla="*/ 82 w 158"/>
                  <a:gd name="T77" fmla="*/ 58 h 69"/>
                  <a:gd name="T78" fmla="*/ 86 w 158"/>
                  <a:gd name="T79" fmla="*/ 60 h 69"/>
                  <a:gd name="T80" fmla="*/ 81 w 158"/>
                  <a:gd name="T81" fmla="*/ 66 h 69"/>
                  <a:gd name="T82" fmla="*/ 84 w 158"/>
                  <a:gd name="T83" fmla="*/ 65 h 69"/>
                  <a:gd name="T84" fmla="*/ 86 w 158"/>
                  <a:gd name="T85" fmla="*/ 64 h 69"/>
                  <a:gd name="T86" fmla="*/ 94 w 158"/>
                  <a:gd name="T87" fmla="*/ 63 h 69"/>
                  <a:gd name="T88" fmla="*/ 104 w 158"/>
                  <a:gd name="T89" fmla="*/ 63 h 69"/>
                  <a:gd name="T90" fmla="*/ 132 w 158"/>
                  <a:gd name="T91" fmla="*/ 58 h 69"/>
                  <a:gd name="T92" fmla="*/ 133 w 158"/>
                  <a:gd name="T93" fmla="*/ 56 h 69"/>
                  <a:gd name="T94" fmla="*/ 156 w 158"/>
                  <a:gd name="T95" fmla="*/ 58 h 69"/>
                  <a:gd name="T96" fmla="*/ 156 w 158"/>
                  <a:gd name="T97" fmla="*/ 46 h 69"/>
                  <a:gd name="T98" fmla="*/ 158 w 158"/>
                  <a:gd name="T99" fmla="*/ 29 h 69"/>
                  <a:gd name="T100" fmla="*/ 151 w 158"/>
                  <a:gd name="T101" fmla="*/ 28 h 69"/>
                  <a:gd name="T102" fmla="*/ 149 w 158"/>
                  <a:gd name="T103" fmla="*/ 28 h 69"/>
                  <a:gd name="T104" fmla="*/ 148 w 158"/>
                  <a:gd name="T105" fmla="*/ 27 h 69"/>
                  <a:gd name="T106" fmla="*/ 142 w 158"/>
                  <a:gd name="T107" fmla="*/ 20 h 69"/>
                  <a:gd name="T108" fmla="*/ 129 w 158"/>
                  <a:gd name="T109" fmla="*/ 9 h 69"/>
                  <a:gd name="T110" fmla="*/ 127 w 158"/>
                  <a:gd name="T111" fmla="*/ 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 h="69">
                    <a:moveTo>
                      <a:pt x="127" y="8"/>
                    </a:moveTo>
                    <a:cubicBezTo>
                      <a:pt x="125" y="11"/>
                      <a:pt x="125" y="11"/>
                      <a:pt x="125" y="11"/>
                    </a:cubicBezTo>
                    <a:cubicBezTo>
                      <a:pt x="118" y="11"/>
                      <a:pt x="111" y="12"/>
                      <a:pt x="105" y="12"/>
                    </a:cubicBezTo>
                    <a:cubicBezTo>
                      <a:pt x="100" y="11"/>
                      <a:pt x="96" y="11"/>
                      <a:pt x="92" y="10"/>
                    </a:cubicBezTo>
                    <a:cubicBezTo>
                      <a:pt x="90" y="7"/>
                      <a:pt x="90" y="7"/>
                      <a:pt x="90" y="7"/>
                    </a:cubicBezTo>
                    <a:cubicBezTo>
                      <a:pt x="89" y="7"/>
                      <a:pt x="87" y="7"/>
                      <a:pt x="85" y="7"/>
                    </a:cubicBezTo>
                    <a:cubicBezTo>
                      <a:pt x="82" y="6"/>
                      <a:pt x="78" y="5"/>
                      <a:pt x="74" y="4"/>
                    </a:cubicBezTo>
                    <a:cubicBezTo>
                      <a:pt x="73" y="0"/>
                      <a:pt x="73" y="0"/>
                      <a:pt x="73" y="0"/>
                    </a:cubicBezTo>
                    <a:cubicBezTo>
                      <a:pt x="71" y="1"/>
                      <a:pt x="70" y="2"/>
                      <a:pt x="68" y="2"/>
                    </a:cubicBezTo>
                    <a:cubicBezTo>
                      <a:pt x="58" y="5"/>
                      <a:pt x="47" y="8"/>
                      <a:pt x="37" y="9"/>
                    </a:cubicBezTo>
                    <a:cubicBezTo>
                      <a:pt x="33" y="10"/>
                      <a:pt x="30" y="10"/>
                      <a:pt x="26" y="10"/>
                    </a:cubicBezTo>
                    <a:cubicBezTo>
                      <a:pt x="25" y="13"/>
                      <a:pt x="25" y="13"/>
                      <a:pt x="25" y="13"/>
                    </a:cubicBezTo>
                    <a:cubicBezTo>
                      <a:pt x="31" y="15"/>
                      <a:pt x="31" y="15"/>
                      <a:pt x="31" y="15"/>
                    </a:cubicBezTo>
                    <a:cubicBezTo>
                      <a:pt x="24" y="21"/>
                      <a:pt x="24" y="21"/>
                      <a:pt x="24" y="21"/>
                    </a:cubicBezTo>
                    <a:cubicBezTo>
                      <a:pt x="7" y="19"/>
                      <a:pt x="7" y="19"/>
                      <a:pt x="7" y="19"/>
                    </a:cubicBezTo>
                    <a:cubicBezTo>
                      <a:pt x="1" y="22"/>
                      <a:pt x="1" y="22"/>
                      <a:pt x="1" y="22"/>
                    </a:cubicBezTo>
                    <a:cubicBezTo>
                      <a:pt x="2" y="30"/>
                      <a:pt x="2" y="30"/>
                      <a:pt x="2" y="30"/>
                    </a:cubicBezTo>
                    <a:cubicBezTo>
                      <a:pt x="6" y="32"/>
                      <a:pt x="6" y="32"/>
                      <a:pt x="6" y="32"/>
                    </a:cubicBezTo>
                    <a:cubicBezTo>
                      <a:pt x="6" y="40"/>
                      <a:pt x="6" y="40"/>
                      <a:pt x="6" y="40"/>
                    </a:cubicBezTo>
                    <a:cubicBezTo>
                      <a:pt x="0" y="40"/>
                      <a:pt x="0" y="40"/>
                      <a:pt x="0" y="40"/>
                    </a:cubicBezTo>
                    <a:cubicBezTo>
                      <a:pt x="1" y="45"/>
                      <a:pt x="1" y="45"/>
                      <a:pt x="1" y="45"/>
                    </a:cubicBezTo>
                    <a:cubicBezTo>
                      <a:pt x="8" y="46"/>
                      <a:pt x="8" y="46"/>
                      <a:pt x="8" y="46"/>
                    </a:cubicBezTo>
                    <a:cubicBezTo>
                      <a:pt x="9" y="51"/>
                      <a:pt x="9" y="51"/>
                      <a:pt x="9" y="51"/>
                    </a:cubicBezTo>
                    <a:cubicBezTo>
                      <a:pt x="15" y="56"/>
                      <a:pt x="15" y="56"/>
                      <a:pt x="15" y="56"/>
                    </a:cubicBezTo>
                    <a:cubicBezTo>
                      <a:pt x="10" y="60"/>
                      <a:pt x="10" y="60"/>
                      <a:pt x="10" y="60"/>
                    </a:cubicBezTo>
                    <a:cubicBezTo>
                      <a:pt x="9" y="63"/>
                      <a:pt x="9" y="63"/>
                      <a:pt x="9" y="63"/>
                    </a:cubicBezTo>
                    <a:cubicBezTo>
                      <a:pt x="18" y="61"/>
                      <a:pt x="18" y="61"/>
                      <a:pt x="18" y="61"/>
                    </a:cubicBezTo>
                    <a:cubicBezTo>
                      <a:pt x="14" y="66"/>
                      <a:pt x="14" y="66"/>
                      <a:pt x="14" y="66"/>
                    </a:cubicBezTo>
                    <a:cubicBezTo>
                      <a:pt x="23" y="65"/>
                      <a:pt x="23" y="65"/>
                      <a:pt x="23" y="65"/>
                    </a:cubicBezTo>
                    <a:cubicBezTo>
                      <a:pt x="28" y="68"/>
                      <a:pt x="28" y="68"/>
                      <a:pt x="28" y="68"/>
                    </a:cubicBezTo>
                    <a:cubicBezTo>
                      <a:pt x="38" y="68"/>
                      <a:pt x="38" y="68"/>
                      <a:pt x="38" y="68"/>
                    </a:cubicBezTo>
                    <a:cubicBezTo>
                      <a:pt x="38" y="64"/>
                      <a:pt x="38" y="64"/>
                      <a:pt x="38" y="64"/>
                    </a:cubicBezTo>
                    <a:cubicBezTo>
                      <a:pt x="41" y="61"/>
                      <a:pt x="41" y="61"/>
                      <a:pt x="41" y="61"/>
                    </a:cubicBezTo>
                    <a:cubicBezTo>
                      <a:pt x="46" y="61"/>
                      <a:pt x="46" y="61"/>
                      <a:pt x="46" y="61"/>
                    </a:cubicBezTo>
                    <a:cubicBezTo>
                      <a:pt x="54" y="69"/>
                      <a:pt x="54" y="69"/>
                      <a:pt x="54" y="69"/>
                    </a:cubicBezTo>
                    <a:cubicBezTo>
                      <a:pt x="57" y="68"/>
                      <a:pt x="59" y="68"/>
                      <a:pt x="61" y="66"/>
                    </a:cubicBezTo>
                    <a:cubicBezTo>
                      <a:pt x="64" y="65"/>
                      <a:pt x="67" y="63"/>
                      <a:pt x="70" y="60"/>
                    </a:cubicBezTo>
                    <a:cubicBezTo>
                      <a:pt x="76" y="65"/>
                      <a:pt x="76" y="65"/>
                      <a:pt x="76" y="65"/>
                    </a:cubicBezTo>
                    <a:cubicBezTo>
                      <a:pt x="82" y="58"/>
                      <a:pt x="82" y="58"/>
                      <a:pt x="82" y="58"/>
                    </a:cubicBezTo>
                    <a:cubicBezTo>
                      <a:pt x="86" y="60"/>
                      <a:pt x="86" y="60"/>
                      <a:pt x="86" y="60"/>
                    </a:cubicBezTo>
                    <a:cubicBezTo>
                      <a:pt x="81" y="66"/>
                      <a:pt x="81" y="66"/>
                      <a:pt x="81" y="66"/>
                    </a:cubicBezTo>
                    <a:cubicBezTo>
                      <a:pt x="82" y="66"/>
                      <a:pt x="83" y="65"/>
                      <a:pt x="84" y="65"/>
                    </a:cubicBezTo>
                    <a:cubicBezTo>
                      <a:pt x="86" y="64"/>
                      <a:pt x="86" y="64"/>
                      <a:pt x="86" y="64"/>
                    </a:cubicBezTo>
                    <a:cubicBezTo>
                      <a:pt x="89" y="64"/>
                      <a:pt x="91" y="63"/>
                      <a:pt x="94" y="63"/>
                    </a:cubicBezTo>
                    <a:cubicBezTo>
                      <a:pt x="97" y="63"/>
                      <a:pt x="101" y="63"/>
                      <a:pt x="104" y="63"/>
                    </a:cubicBezTo>
                    <a:cubicBezTo>
                      <a:pt x="113" y="61"/>
                      <a:pt x="122" y="59"/>
                      <a:pt x="132" y="58"/>
                    </a:cubicBezTo>
                    <a:cubicBezTo>
                      <a:pt x="132" y="57"/>
                      <a:pt x="132" y="57"/>
                      <a:pt x="133" y="56"/>
                    </a:cubicBezTo>
                    <a:cubicBezTo>
                      <a:pt x="156" y="58"/>
                      <a:pt x="156" y="58"/>
                      <a:pt x="156" y="58"/>
                    </a:cubicBezTo>
                    <a:cubicBezTo>
                      <a:pt x="156" y="46"/>
                      <a:pt x="156" y="46"/>
                      <a:pt x="156" y="46"/>
                    </a:cubicBezTo>
                    <a:cubicBezTo>
                      <a:pt x="158" y="29"/>
                      <a:pt x="158" y="29"/>
                      <a:pt x="158" y="29"/>
                    </a:cubicBezTo>
                    <a:cubicBezTo>
                      <a:pt x="151" y="28"/>
                      <a:pt x="151" y="28"/>
                      <a:pt x="151" y="28"/>
                    </a:cubicBezTo>
                    <a:cubicBezTo>
                      <a:pt x="149" y="28"/>
                      <a:pt x="149" y="28"/>
                      <a:pt x="149" y="28"/>
                    </a:cubicBezTo>
                    <a:cubicBezTo>
                      <a:pt x="148" y="27"/>
                      <a:pt x="148" y="27"/>
                      <a:pt x="148" y="27"/>
                    </a:cubicBezTo>
                    <a:cubicBezTo>
                      <a:pt x="146" y="24"/>
                      <a:pt x="144" y="22"/>
                      <a:pt x="142" y="20"/>
                    </a:cubicBezTo>
                    <a:cubicBezTo>
                      <a:pt x="137" y="16"/>
                      <a:pt x="133" y="13"/>
                      <a:pt x="129" y="9"/>
                    </a:cubicBezTo>
                    <a:lnTo>
                      <a:pt x="127"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1" name="Freeform 71">
                <a:extLst>
                  <a:ext uri="{FF2B5EF4-FFF2-40B4-BE49-F238E27FC236}">
                    <a16:creationId xmlns:a16="http://schemas.microsoft.com/office/drawing/2014/main" id="{5642C7D7-6819-458A-BF1A-C63528D26493}"/>
                  </a:ext>
                </a:extLst>
              </p:cNvPr>
              <p:cNvSpPr>
                <a:spLocks/>
              </p:cNvSpPr>
              <p:nvPr/>
            </p:nvSpPr>
            <p:spPr bwMode="auto">
              <a:xfrm>
                <a:off x="4950990" y="3319975"/>
                <a:ext cx="63779" cy="39249"/>
              </a:xfrm>
              <a:custGeom>
                <a:avLst/>
                <a:gdLst>
                  <a:gd name="T0" fmla="*/ 11 w 23"/>
                  <a:gd name="T1" fmla="*/ 1 h 14"/>
                  <a:gd name="T2" fmla="*/ 4 w 23"/>
                  <a:gd name="T3" fmla="*/ 3 h 14"/>
                  <a:gd name="T4" fmla="*/ 2 w 23"/>
                  <a:gd name="T5" fmla="*/ 6 h 14"/>
                  <a:gd name="T6" fmla="*/ 0 w 23"/>
                  <a:gd name="T7" fmla="*/ 10 h 14"/>
                  <a:gd name="T8" fmla="*/ 4 w 23"/>
                  <a:gd name="T9" fmla="*/ 14 h 14"/>
                  <a:gd name="T10" fmla="*/ 21 w 23"/>
                  <a:gd name="T11" fmla="*/ 11 h 14"/>
                  <a:gd name="T12" fmla="*/ 23 w 23"/>
                  <a:gd name="T13" fmla="*/ 7 h 14"/>
                  <a:gd name="T14" fmla="*/ 19 w 23"/>
                  <a:gd name="T15" fmla="*/ 5 h 14"/>
                  <a:gd name="T16" fmla="*/ 16 w 23"/>
                  <a:gd name="T17" fmla="*/ 0 h 14"/>
                  <a:gd name="T18" fmla="*/ 16 w 23"/>
                  <a:gd name="T19" fmla="*/ 0 h 14"/>
                  <a:gd name="T20" fmla="*/ 12 w 23"/>
                  <a:gd name="T21" fmla="*/ 1 h 14"/>
                  <a:gd name="T22" fmla="*/ 11 w 23"/>
                  <a:gd name="T23" fmla="*/ 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14">
                    <a:moveTo>
                      <a:pt x="11" y="1"/>
                    </a:moveTo>
                    <a:cubicBezTo>
                      <a:pt x="4" y="3"/>
                      <a:pt x="4" y="3"/>
                      <a:pt x="4" y="3"/>
                    </a:cubicBezTo>
                    <a:cubicBezTo>
                      <a:pt x="2" y="6"/>
                      <a:pt x="2" y="6"/>
                      <a:pt x="2" y="6"/>
                    </a:cubicBezTo>
                    <a:cubicBezTo>
                      <a:pt x="0" y="10"/>
                      <a:pt x="0" y="10"/>
                      <a:pt x="0" y="10"/>
                    </a:cubicBezTo>
                    <a:cubicBezTo>
                      <a:pt x="4" y="14"/>
                      <a:pt x="4" y="14"/>
                      <a:pt x="4" y="14"/>
                    </a:cubicBezTo>
                    <a:cubicBezTo>
                      <a:pt x="10" y="13"/>
                      <a:pt x="16" y="12"/>
                      <a:pt x="21" y="11"/>
                    </a:cubicBezTo>
                    <a:cubicBezTo>
                      <a:pt x="23" y="7"/>
                      <a:pt x="23" y="7"/>
                      <a:pt x="23" y="7"/>
                    </a:cubicBezTo>
                    <a:cubicBezTo>
                      <a:pt x="19" y="5"/>
                      <a:pt x="19" y="5"/>
                      <a:pt x="19" y="5"/>
                    </a:cubicBezTo>
                    <a:cubicBezTo>
                      <a:pt x="18" y="3"/>
                      <a:pt x="17" y="2"/>
                      <a:pt x="16" y="0"/>
                    </a:cubicBezTo>
                    <a:cubicBezTo>
                      <a:pt x="16" y="0"/>
                      <a:pt x="16" y="0"/>
                      <a:pt x="16" y="0"/>
                    </a:cubicBezTo>
                    <a:cubicBezTo>
                      <a:pt x="15" y="0"/>
                      <a:pt x="13" y="0"/>
                      <a:pt x="12" y="1"/>
                    </a:cubicBezTo>
                    <a:lnTo>
                      <a:pt x="11"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2" name="Freeform 72">
                <a:extLst>
                  <a:ext uri="{FF2B5EF4-FFF2-40B4-BE49-F238E27FC236}">
                    <a16:creationId xmlns:a16="http://schemas.microsoft.com/office/drawing/2014/main" id="{65064E28-BFE7-4272-BBB1-8D06B7AE4759}"/>
                  </a:ext>
                </a:extLst>
              </p:cNvPr>
              <p:cNvSpPr>
                <a:spLocks/>
              </p:cNvSpPr>
              <p:nvPr/>
            </p:nvSpPr>
            <p:spPr bwMode="auto">
              <a:xfrm>
                <a:off x="5588783" y="3292176"/>
                <a:ext cx="310721" cy="255118"/>
              </a:xfrm>
              <a:custGeom>
                <a:avLst/>
                <a:gdLst>
                  <a:gd name="T0" fmla="*/ 64 w 112"/>
                  <a:gd name="T1" fmla="*/ 19 h 92"/>
                  <a:gd name="T2" fmla="*/ 50 w 112"/>
                  <a:gd name="T3" fmla="*/ 2 h 92"/>
                  <a:gd name="T4" fmla="*/ 36 w 112"/>
                  <a:gd name="T5" fmla="*/ 10 h 92"/>
                  <a:gd name="T6" fmla="*/ 34 w 112"/>
                  <a:gd name="T7" fmla="*/ 16 h 92"/>
                  <a:gd name="T8" fmla="*/ 16 w 112"/>
                  <a:gd name="T9" fmla="*/ 0 h 92"/>
                  <a:gd name="T10" fmla="*/ 5 w 112"/>
                  <a:gd name="T11" fmla="*/ 1 h 92"/>
                  <a:gd name="T12" fmla="*/ 0 w 112"/>
                  <a:gd name="T13" fmla="*/ 5 h 92"/>
                  <a:gd name="T14" fmla="*/ 0 w 112"/>
                  <a:gd name="T15" fmla="*/ 15 h 92"/>
                  <a:gd name="T16" fmla="*/ 4 w 112"/>
                  <a:gd name="T17" fmla="*/ 18 h 92"/>
                  <a:gd name="T18" fmla="*/ 5 w 112"/>
                  <a:gd name="T19" fmla="*/ 6 h 92"/>
                  <a:gd name="T20" fmla="*/ 11 w 112"/>
                  <a:gd name="T21" fmla="*/ 5 h 92"/>
                  <a:gd name="T22" fmla="*/ 12 w 112"/>
                  <a:gd name="T23" fmla="*/ 10 h 92"/>
                  <a:gd name="T24" fmla="*/ 20 w 112"/>
                  <a:gd name="T25" fmla="*/ 16 h 92"/>
                  <a:gd name="T26" fmla="*/ 18 w 112"/>
                  <a:gd name="T27" fmla="*/ 23 h 92"/>
                  <a:gd name="T28" fmla="*/ 10 w 112"/>
                  <a:gd name="T29" fmla="*/ 25 h 92"/>
                  <a:gd name="T30" fmla="*/ 4 w 112"/>
                  <a:gd name="T31" fmla="*/ 23 h 92"/>
                  <a:gd name="T32" fmla="*/ 3 w 112"/>
                  <a:gd name="T33" fmla="*/ 34 h 92"/>
                  <a:gd name="T34" fmla="*/ 11 w 112"/>
                  <a:gd name="T35" fmla="*/ 33 h 92"/>
                  <a:gd name="T36" fmla="*/ 11 w 112"/>
                  <a:gd name="T37" fmla="*/ 39 h 92"/>
                  <a:gd name="T38" fmla="*/ 9 w 112"/>
                  <a:gd name="T39" fmla="*/ 45 h 92"/>
                  <a:gd name="T40" fmla="*/ 14 w 112"/>
                  <a:gd name="T41" fmla="*/ 47 h 92"/>
                  <a:gd name="T42" fmla="*/ 16 w 112"/>
                  <a:gd name="T43" fmla="*/ 58 h 92"/>
                  <a:gd name="T44" fmla="*/ 15 w 112"/>
                  <a:gd name="T45" fmla="*/ 64 h 92"/>
                  <a:gd name="T46" fmla="*/ 45 w 112"/>
                  <a:gd name="T47" fmla="*/ 62 h 92"/>
                  <a:gd name="T48" fmla="*/ 73 w 112"/>
                  <a:gd name="T49" fmla="*/ 75 h 92"/>
                  <a:gd name="T50" fmla="*/ 76 w 112"/>
                  <a:gd name="T51" fmla="*/ 91 h 92"/>
                  <a:gd name="T52" fmla="*/ 88 w 112"/>
                  <a:gd name="T53" fmla="*/ 92 h 92"/>
                  <a:gd name="T54" fmla="*/ 112 w 112"/>
                  <a:gd name="T55" fmla="*/ 60 h 92"/>
                  <a:gd name="T56" fmla="*/ 77 w 112"/>
                  <a:gd name="T57" fmla="*/ 24 h 92"/>
                  <a:gd name="T58" fmla="*/ 64 w 112"/>
                  <a:gd name="T59" fmla="*/ 1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92">
                    <a:moveTo>
                      <a:pt x="64" y="19"/>
                    </a:moveTo>
                    <a:cubicBezTo>
                      <a:pt x="50" y="2"/>
                      <a:pt x="50" y="2"/>
                      <a:pt x="50" y="2"/>
                    </a:cubicBezTo>
                    <a:cubicBezTo>
                      <a:pt x="36" y="10"/>
                      <a:pt x="36" y="10"/>
                      <a:pt x="36" y="10"/>
                    </a:cubicBezTo>
                    <a:cubicBezTo>
                      <a:pt x="34" y="16"/>
                      <a:pt x="34" y="16"/>
                      <a:pt x="34" y="16"/>
                    </a:cubicBezTo>
                    <a:cubicBezTo>
                      <a:pt x="16" y="0"/>
                      <a:pt x="16" y="0"/>
                      <a:pt x="16" y="0"/>
                    </a:cubicBezTo>
                    <a:cubicBezTo>
                      <a:pt x="5" y="1"/>
                      <a:pt x="5" y="1"/>
                      <a:pt x="5" y="1"/>
                    </a:cubicBezTo>
                    <a:cubicBezTo>
                      <a:pt x="0" y="5"/>
                      <a:pt x="0" y="5"/>
                      <a:pt x="0" y="5"/>
                    </a:cubicBezTo>
                    <a:cubicBezTo>
                      <a:pt x="0" y="15"/>
                      <a:pt x="0" y="15"/>
                      <a:pt x="0" y="15"/>
                    </a:cubicBezTo>
                    <a:cubicBezTo>
                      <a:pt x="4" y="18"/>
                      <a:pt x="4" y="18"/>
                      <a:pt x="4" y="18"/>
                    </a:cubicBezTo>
                    <a:cubicBezTo>
                      <a:pt x="5" y="6"/>
                      <a:pt x="5" y="6"/>
                      <a:pt x="5" y="6"/>
                    </a:cubicBezTo>
                    <a:cubicBezTo>
                      <a:pt x="11" y="5"/>
                      <a:pt x="11" y="5"/>
                      <a:pt x="11" y="5"/>
                    </a:cubicBezTo>
                    <a:cubicBezTo>
                      <a:pt x="12" y="10"/>
                      <a:pt x="12" y="10"/>
                      <a:pt x="12" y="10"/>
                    </a:cubicBezTo>
                    <a:cubicBezTo>
                      <a:pt x="20" y="16"/>
                      <a:pt x="20" y="16"/>
                      <a:pt x="20" y="16"/>
                    </a:cubicBezTo>
                    <a:cubicBezTo>
                      <a:pt x="18" y="23"/>
                      <a:pt x="18" y="23"/>
                      <a:pt x="18" y="23"/>
                    </a:cubicBezTo>
                    <a:cubicBezTo>
                      <a:pt x="10" y="25"/>
                      <a:pt x="10" y="25"/>
                      <a:pt x="10" y="25"/>
                    </a:cubicBezTo>
                    <a:cubicBezTo>
                      <a:pt x="4" y="23"/>
                      <a:pt x="4" y="23"/>
                      <a:pt x="4" y="23"/>
                    </a:cubicBezTo>
                    <a:cubicBezTo>
                      <a:pt x="3" y="34"/>
                      <a:pt x="3" y="34"/>
                      <a:pt x="3" y="34"/>
                    </a:cubicBezTo>
                    <a:cubicBezTo>
                      <a:pt x="11" y="33"/>
                      <a:pt x="11" y="33"/>
                      <a:pt x="11" y="33"/>
                    </a:cubicBezTo>
                    <a:cubicBezTo>
                      <a:pt x="11" y="39"/>
                      <a:pt x="11" y="39"/>
                      <a:pt x="11" y="39"/>
                    </a:cubicBezTo>
                    <a:cubicBezTo>
                      <a:pt x="9" y="45"/>
                      <a:pt x="9" y="45"/>
                      <a:pt x="9" y="45"/>
                    </a:cubicBezTo>
                    <a:cubicBezTo>
                      <a:pt x="14" y="47"/>
                      <a:pt x="14" y="47"/>
                      <a:pt x="14" y="47"/>
                    </a:cubicBezTo>
                    <a:cubicBezTo>
                      <a:pt x="16" y="58"/>
                      <a:pt x="16" y="58"/>
                      <a:pt x="16" y="58"/>
                    </a:cubicBezTo>
                    <a:cubicBezTo>
                      <a:pt x="16" y="60"/>
                      <a:pt x="16" y="62"/>
                      <a:pt x="15" y="64"/>
                    </a:cubicBezTo>
                    <a:cubicBezTo>
                      <a:pt x="45" y="62"/>
                      <a:pt x="45" y="62"/>
                      <a:pt x="45" y="62"/>
                    </a:cubicBezTo>
                    <a:cubicBezTo>
                      <a:pt x="73" y="75"/>
                      <a:pt x="73" y="75"/>
                      <a:pt x="73" y="75"/>
                    </a:cubicBezTo>
                    <a:cubicBezTo>
                      <a:pt x="76" y="91"/>
                      <a:pt x="76" y="91"/>
                      <a:pt x="76" y="91"/>
                    </a:cubicBezTo>
                    <a:cubicBezTo>
                      <a:pt x="88" y="92"/>
                      <a:pt x="88" y="92"/>
                      <a:pt x="88" y="92"/>
                    </a:cubicBezTo>
                    <a:cubicBezTo>
                      <a:pt x="112" y="60"/>
                      <a:pt x="112" y="60"/>
                      <a:pt x="112" y="60"/>
                    </a:cubicBezTo>
                    <a:cubicBezTo>
                      <a:pt x="77" y="24"/>
                      <a:pt x="77" y="24"/>
                      <a:pt x="77" y="24"/>
                    </a:cubicBezTo>
                    <a:lnTo>
                      <a:pt x="64"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3" name="Freeform 73">
                <a:extLst>
                  <a:ext uri="{FF2B5EF4-FFF2-40B4-BE49-F238E27FC236}">
                    <a16:creationId xmlns:a16="http://schemas.microsoft.com/office/drawing/2014/main" id="{5D26DE15-B77D-478D-B0A1-6AB72A91D5B7}"/>
                  </a:ext>
                </a:extLst>
              </p:cNvPr>
              <p:cNvSpPr>
                <a:spLocks/>
              </p:cNvSpPr>
              <p:nvPr/>
            </p:nvSpPr>
            <p:spPr bwMode="auto">
              <a:xfrm>
                <a:off x="7235599" y="3853105"/>
                <a:ext cx="55602" cy="91581"/>
              </a:xfrm>
              <a:custGeom>
                <a:avLst/>
                <a:gdLst>
                  <a:gd name="T0" fmla="*/ 20 w 20"/>
                  <a:gd name="T1" fmla="*/ 3 h 33"/>
                  <a:gd name="T2" fmla="*/ 18 w 20"/>
                  <a:gd name="T3" fmla="*/ 9 h 33"/>
                  <a:gd name="T4" fmla="*/ 18 w 20"/>
                  <a:gd name="T5" fmla="*/ 14 h 33"/>
                  <a:gd name="T6" fmla="*/ 8 w 20"/>
                  <a:gd name="T7" fmla="*/ 33 h 33"/>
                  <a:gd name="T8" fmla="*/ 5 w 20"/>
                  <a:gd name="T9" fmla="*/ 31 h 33"/>
                  <a:gd name="T10" fmla="*/ 5 w 20"/>
                  <a:gd name="T11" fmla="*/ 27 h 33"/>
                  <a:gd name="T12" fmla="*/ 0 w 20"/>
                  <a:gd name="T13" fmla="*/ 23 h 33"/>
                  <a:gd name="T14" fmla="*/ 3 w 20"/>
                  <a:gd name="T15" fmla="*/ 15 h 33"/>
                  <a:gd name="T16" fmla="*/ 8 w 20"/>
                  <a:gd name="T17" fmla="*/ 5 h 33"/>
                  <a:gd name="T18" fmla="*/ 15 w 20"/>
                  <a:gd name="T19" fmla="*/ 0 h 33"/>
                  <a:gd name="T20" fmla="*/ 20 w 20"/>
                  <a:gd name="T21" fmla="*/ 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33">
                    <a:moveTo>
                      <a:pt x="20" y="3"/>
                    </a:moveTo>
                    <a:cubicBezTo>
                      <a:pt x="19" y="5"/>
                      <a:pt x="19" y="7"/>
                      <a:pt x="18" y="9"/>
                    </a:cubicBezTo>
                    <a:cubicBezTo>
                      <a:pt x="18" y="11"/>
                      <a:pt x="18" y="12"/>
                      <a:pt x="18" y="14"/>
                    </a:cubicBezTo>
                    <a:cubicBezTo>
                      <a:pt x="15" y="21"/>
                      <a:pt x="11" y="27"/>
                      <a:pt x="8" y="33"/>
                    </a:cubicBezTo>
                    <a:cubicBezTo>
                      <a:pt x="5" y="31"/>
                      <a:pt x="5" y="31"/>
                      <a:pt x="5" y="31"/>
                    </a:cubicBezTo>
                    <a:cubicBezTo>
                      <a:pt x="5" y="27"/>
                      <a:pt x="5" y="27"/>
                      <a:pt x="5" y="27"/>
                    </a:cubicBezTo>
                    <a:cubicBezTo>
                      <a:pt x="0" y="23"/>
                      <a:pt x="0" y="23"/>
                      <a:pt x="0" y="23"/>
                    </a:cubicBezTo>
                    <a:cubicBezTo>
                      <a:pt x="1" y="21"/>
                      <a:pt x="2" y="18"/>
                      <a:pt x="3" y="15"/>
                    </a:cubicBezTo>
                    <a:cubicBezTo>
                      <a:pt x="4" y="12"/>
                      <a:pt x="6" y="8"/>
                      <a:pt x="8" y="5"/>
                    </a:cubicBezTo>
                    <a:cubicBezTo>
                      <a:pt x="15" y="0"/>
                      <a:pt x="15" y="0"/>
                      <a:pt x="15" y="0"/>
                    </a:cubicBezTo>
                    <a:cubicBezTo>
                      <a:pt x="20" y="3"/>
                      <a:pt x="20" y="3"/>
                      <a:pt x="20" y="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4" name="Freeform 74">
                <a:extLst>
                  <a:ext uri="{FF2B5EF4-FFF2-40B4-BE49-F238E27FC236}">
                    <a16:creationId xmlns:a16="http://schemas.microsoft.com/office/drawing/2014/main" id="{2E850333-ED72-4C98-9AED-204CCA4E5A20}"/>
                  </a:ext>
                </a:extLst>
              </p:cNvPr>
              <p:cNvSpPr>
                <a:spLocks/>
              </p:cNvSpPr>
              <p:nvPr/>
            </p:nvSpPr>
            <p:spPr bwMode="auto">
              <a:xfrm>
                <a:off x="7235599" y="3853105"/>
                <a:ext cx="55602" cy="91581"/>
              </a:xfrm>
              <a:custGeom>
                <a:avLst/>
                <a:gdLst>
                  <a:gd name="T0" fmla="*/ 20 w 20"/>
                  <a:gd name="T1" fmla="*/ 3 h 33"/>
                  <a:gd name="T2" fmla="*/ 18 w 20"/>
                  <a:gd name="T3" fmla="*/ 9 h 33"/>
                  <a:gd name="T4" fmla="*/ 18 w 20"/>
                  <a:gd name="T5" fmla="*/ 14 h 33"/>
                  <a:gd name="T6" fmla="*/ 8 w 20"/>
                  <a:gd name="T7" fmla="*/ 33 h 33"/>
                  <a:gd name="T8" fmla="*/ 5 w 20"/>
                  <a:gd name="T9" fmla="*/ 31 h 33"/>
                  <a:gd name="T10" fmla="*/ 5 w 20"/>
                  <a:gd name="T11" fmla="*/ 27 h 33"/>
                  <a:gd name="T12" fmla="*/ 0 w 20"/>
                  <a:gd name="T13" fmla="*/ 23 h 33"/>
                  <a:gd name="T14" fmla="*/ 3 w 20"/>
                  <a:gd name="T15" fmla="*/ 15 h 33"/>
                  <a:gd name="T16" fmla="*/ 8 w 20"/>
                  <a:gd name="T17" fmla="*/ 5 h 33"/>
                  <a:gd name="T18" fmla="*/ 15 w 20"/>
                  <a:gd name="T19" fmla="*/ 0 h 33"/>
                  <a:gd name="T20" fmla="*/ 20 w 20"/>
                  <a:gd name="T21" fmla="*/ 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33">
                    <a:moveTo>
                      <a:pt x="20" y="3"/>
                    </a:moveTo>
                    <a:cubicBezTo>
                      <a:pt x="19" y="5"/>
                      <a:pt x="19" y="7"/>
                      <a:pt x="18" y="9"/>
                    </a:cubicBezTo>
                    <a:cubicBezTo>
                      <a:pt x="18" y="11"/>
                      <a:pt x="18" y="12"/>
                      <a:pt x="18" y="14"/>
                    </a:cubicBezTo>
                    <a:cubicBezTo>
                      <a:pt x="15" y="21"/>
                      <a:pt x="11" y="27"/>
                      <a:pt x="8" y="33"/>
                    </a:cubicBezTo>
                    <a:cubicBezTo>
                      <a:pt x="5" y="31"/>
                      <a:pt x="5" y="31"/>
                      <a:pt x="5" y="31"/>
                    </a:cubicBezTo>
                    <a:cubicBezTo>
                      <a:pt x="5" y="27"/>
                      <a:pt x="5" y="27"/>
                      <a:pt x="5" y="27"/>
                    </a:cubicBezTo>
                    <a:cubicBezTo>
                      <a:pt x="0" y="23"/>
                      <a:pt x="0" y="23"/>
                      <a:pt x="0" y="23"/>
                    </a:cubicBezTo>
                    <a:cubicBezTo>
                      <a:pt x="1" y="21"/>
                      <a:pt x="2" y="18"/>
                      <a:pt x="3" y="15"/>
                    </a:cubicBezTo>
                    <a:cubicBezTo>
                      <a:pt x="4" y="12"/>
                      <a:pt x="6" y="8"/>
                      <a:pt x="8" y="5"/>
                    </a:cubicBezTo>
                    <a:cubicBezTo>
                      <a:pt x="15" y="0"/>
                      <a:pt x="15" y="0"/>
                      <a:pt x="15" y="0"/>
                    </a:cubicBezTo>
                    <a:cubicBezTo>
                      <a:pt x="20" y="3"/>
                      <a:pt x="20" y="3"/>
                      <a:pt x="20" y="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5" name="Freeform 75">
                <a:extLst>
                  <a:ext uri="{FF2B5EF4-FFF2-40B4-BE49-F238E27FC236}">
                    <a16:creationId xmlns:a16="http://schemas.microsoft.com/office/drawing/2014/main" id="{6714A0E8-E5F6-448E-98A3-AC5238EA7A9E}"/>
                  </a:ext>
                </a:extLst>
              </p:cNvPr>
              <p:cNvSpPr>
                <a:spLocks/>
              </p:cNvSpPr>
              <p:nvPr/>
            </p:nvSpPr>
            <p:spPr bwMode="auto">
              <a:xfrm>
                <a:off x="5951835" y="3360861"/>
                <a:ext cx="188067" cy="130829"/>
              </a:xfrm>
              <a:custGeom>
                <a:avLst/>
                <a:gdLst>
                  <a:gd name="T0" fmla="*/ 55 w 68"/>
                  <a:gd name="T1" fmla="*/ 15 h 47"/>
                  <a:gd name="T2" fmla="*/ 55 w 68"/>
                  <a:gd name="T3" fmla="*/ 14 h 47"/>
                  <a:gd name="T4" fmla="*/ 55 w 68"/>
                  <a:gd name="T5" fmla="*/ 10 h 47"/>
                  <a:gd name="T6" fmla="*/ 23 w 68"/>
                  <a:gd name="T7" fmla="*/ 10 h 47"/>
                  <a:gd name="T8" fmla="*/ 25 w 68"/>
                  <a:gd name="T9" fmla="*/ 5 h 47"/>
                  <a:gd name="T10" fmla="*/ 20 w 68"/>
                  <a:gd name="T11" fmla="*/ 0 h 47"/>
                  <a:gd name="T12" fmla="*/ 14 w 68"/>
                  <a:gd name="T13" fmla="*/ 1 h 47"/>
                  <a:gd name="T14" fmla="*/ 0 w 68"/>
                  <a:gd name="T15" fmla="*/ 16 h 47"/>
                  <a:gd name="T16" fmla="*/ 4 w 68"/>
                  <a:gd name="T17" fmla="*/ 38 h 47"/>
                  <a:gd name="T18" fmla="*/ 17 w 68"/>
                  <a:gd name="T19" fmla="*/ 39 h 47"/>
                  <a:gd name="T20" fmla="*/ 26 w 68"/>
                  <a:gd name="T21" fmla="*/ 30 h 47"/>
                  <a:gd name="T22" fmla="*/ 36 w 68"/>
                  <a:gd name="T23" fmla="*/ 34 h 47"/>
                  <a:gd name="T24" fmla="*/ 38 w 68"/>
                  <a:gd name="T25" fmla="*/ 47 h 47"/>
                  <a:gd name="T26" fmla="*/ 50 w 68"/>
                  <a:gd name="T27" fmla="*/ 43 h 47"/>
                  <a:gd name="T28" fmla="*/ 58 w 68"/>
                  <a:gd name="T29" fmla="*/ 42 h 47"/>
                  <a:gd name="T30" fmla="*/ 64 w 68"/>
                  <a:gd name="T31" fmla="*/ 40 h 47"/>
                  <a:gd name="T32" fmla="*/ 68 w 68"/>
                  <a:gd name="T33" fmla="*/ 38 h 47"/>
                  <a:gd name="T34" fmla="*/ 68 w 68"/>
                  <a:gd name="T35" fmla="*/ 37 h 47"/>
                  <a:gd name="T36" fmla="*/ 68 w 68"/>
                  <a:gd name="T37" fmla="*/ 28 h 47"/>
                  <a:gd name="T38" fmla="*/ 55 w 68"/>
                  <a:gd name="T3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47">
                    <a:moveTo>
                      <a:pt x="55" y="15"/>
                    </a:moveTo>
                    <a:cubicBezTo>
                      <a:pt x="55" y="14"/>
                      <a:pt x="55" y="14"/>
                      <a:pt x="55" y="14"/>
                    </a:cubicBezTo>
                    <a:cubicBezTo>
                      <a:pt x="55" y="10"/>
                      <a:pt x="55" y="10"/>
                      <a:pt x="55" y="10"/>
                    </a:cubicBezTo>
                    <a:cubicBezTo>
                      <a:pt x="23" y="10"/>
                      <a:pt x="23" y="10"/>
                      <a:pt x="23" y="10"/>
                    </a:cubicBezTo>
                    <a:cubicBezTo>
                      <a:pt x="25" y="5"/>
                      <a:pt x="25" y="5"/>
                      <a:pt x="25" y="5"/>
                    </a:cubicBezTo>
                    <a:cubicBezTo>
                      <a:pt x="20" y="0"/>
                      <a:pt x="20" y="0"/>
                      <a:pt x="20" y="0"/>
                    </a:cubicBezTo>
                    <a:cubicBezTo>
                      <a:pt x="14" y="1"/>
                      <a:pt x="14" y="1"/>
                      <a:pt x="14" y="1"/>
                    </a:cubicBezTo>
                    <a:cubicBezTo>
                      <a:pt x="0" y="16"/>
                      <a:pt x="0" y="16"/>
                      <a:pt x="0" y="16"/>
                    </a:cubicBezTo>
                    <a:cubicBezTo>
                      <a:pt x="4" y="38"/>
                      <a:pt x="4" y="38"/>
                      <a:pt x="4" y="38"/>
                    </a:cubicBezTo>
                    <a:cubicBezTo>
                      <a:pt x="9" y="38"/>
                      <a:pt x="13" y="39"/>
                      <a:pt x="17" y="39"/>
                    </a:cubicBezTo>
                    <a:cubicBezTo>
                      <a:pt x="26" y="30"/>
                      <a:pt x="26" y="30"/>
                      <a:pt x="26" y="30"/>
                    </a:cubicBezTo>
                    <a:cubicBezTo>
                      <a:pt x="36" y="34"/>
                      <a:pt x="36" y="34"/>
                      <a:pt x="36" y="34"/>
                    </a:cubicBezTo>
                    <a:cubicBezTo>
                      <a:pt x="38" y="47"/>
                      <a:pt x="38" y="47"/>
                      <a:pt x="38" y="47"/>
                    </a:cubicBezTo>
                    <a:cubicBezTo>
                      <a:pt x="50" y="43"/>
                      <a:pt x="50" y="43"/>
                      <a:pt x="50" y="43"/>
                    </a:cubicBezTo>
                    <a:cubicBezTo>
                      <a:pt x="52" y="43"/>
                      <a:pt x="55" y="43"/>
                      <a:pt x="58" y="42"/>
                    </a:cubicBezTo>
                    <a:cubicBezTo>
                      <a:pt x="60" y="41"/>
                      <a:pt x="62" y="40"/>
                      <a:pt x="64" y="40"/>
                    </a:cubicBezTo>
                    <a:cubicBezTo>
                      <a:pt x="68" y="38"/>
                      <a:pt x="68" y="38"/>
                      <a:pt x="68" y="38"/>
                    </a:cubicBezTo>
                    <a:cubicBezTo>
                      <a:pt x="68" y="37"/>
                      <a:pt x="68" y="37"/>
                      <a:pt x="68" y="37"/>
                    </a:cubicBezTo>
                    <a:cubicBezTo>
                      <a:pt x="68" y="28"/>
                      <a:pt x="68" y="28"/>
                      <a:pt x="68" y="28"/>
                    </a:cubicBezTo>
                    <a:lnTo>
                      <a:pt x="55"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6" name="Freeform 76">
                <a:extLst>
                  <a:ext uri="{FF2B5EF4-FFF2-40B4-BE49-F238E27FC236}">
                    <a16:creationId xmlns:a16="http://schemas.microsoft.com/office/drawing/2014/main" id="{4AAF56BD-9F74-4DE9-893B-949499DCCBBE}"/>
                  </a:ext>
                </a:extLst>
              </p:cNvPr>
              <p:cNvSpPr>
                <a:spLocks/>
              </p:cNvSpPr>
              <p:nvPr/>
            </p:nvSpPr>
            <p:spPr bwMode="auto">
              <a:xfrm>
                <a:off x="5168494" y="3475336"/>
                <a:ext cx="147183" cy="161902"/>
              </a:xfrm>
              <a:custGeom>
                <a:avLst/>
                <a:gdLst>
                  <a:gd name="T0" fmla="*/ 25 w 53"/>
                  <a:gd name="T1" fmla="*/ 5 h 59"/>
                  <a:gd name="T2" fmla="*/ 15 w 53"/>
                  <a:gd name="T3" fmla="*/ 5 h 59"/>
                  <a:gd name="T4" fmla="*/ 7 w 53"/>
                  <a:gd name="T5" fmla="*/ 6 h 59"/>
                  <a:gd name="T6" fmla="*/ 5 w 53"/>
                  <a:gd name="T7" fmla="*/ 7 h 59"/>
                  <a:gd name="T8" fmla="*/ 2 w 53"/>
                  <a:gd name="T9" fmla="*/ 8 h 59"/>
                  <a:gd name="T10" fmla="*/ 2 w 53"/>
                  <a:gd name="T11" fmla="*/ 8 h 59"/>
                  <a:gd name="T12" fmla="*/ 3 w 53"/>
                  <a:gd name="T13" fmla="*/ 31 h 59"/>
                  <a:gd name="T14" fmla="*/ 0 w 53"/>
                  <a:gd name="T15" fmla="*/ 34 h 59"/>
                  <a:gd name="T16" fmla="*/ 8 w 53"/>
                  <a:gd name="T17" fmla="*/ 39 h 59"/>
                  <a:gd name="T18" fmla="*/ 0 w 53"/>
                  <a:gd name="T19" fmla="*/ 51 h 59"/>
                  <a:gd name="T20" fmla="*/ 0 w 53"/>
                  <a:gd name="T21" fmla="*/ 57 h 59"/>
                  <a:gd name="T22" fmla="*/ 5 w 53"/>
                  <a:gd name="T23" fmla="*/ 59 h 59"/>
                  <a:gd name="T24" fmla="*/ 17 w 53"/>
                  <a:gd name="T25" fmla="*/ 49 h 59"/>
                  <a:gd name="T26" fmla="*/ 25 w 53"/>
                  <a:gd name="T27" fmla="*/ 43 h 59"/>
                  <a:gd name="T28" fmla="*/ 45 w 53"/>
                  <a:gd name="T29" fmla="*/ 27 h 59"/>
                  <a:gd name="T30" fmla="*/ 46 w 53"/>
                  <a:gd name="T31" fmla="*/ 14 h 59"/>
                  <a:gd name="T32" fmla="*/ 53 w 53"/>
                  <a:gd name="T33" fmla="*/ 0 h 59"/>
                  <a:gd name="T34" fmla="*/ 25 w 53"/>
                  <a:gd name="T35" fmla="*/ 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59">
                    <a:moveTo>
                      <a:pt x="25" y="5"/>
                    </a:moveTo>
                    <a:cubicBezTo>
                      <a:pt x="22" y="5"/>
                      <a:pt x="18" y="5"/>
                      <a:pt x="15" y="5"/>
                    </a:cubicBezTo>
                    <a:cubicBezTo>
                      <a:pt x="12" y="5"/>
                      <a:pt x="10" y="6"/>
                      <a:pt x="7" y="6"/>
                    </a:cubicBezTo>
                    <a:cubicBezTo>
                      <a:pt x="5" y="7"/>
                      <a:pt x="5" y="7"/>
                      <a:pt x="5" y="7"/>
                    </a:cubicBezTo>
                    <a:cubicBezTo>
                      <a:pt x="4" y="7"/>
                      <a:pt x="3" y="8"/>
                      <a:pt x="2" y="8"/>
                    </a:cubicBezTo>
                    <a:cubicBezTo>
                      <a:pt x="2" y="8"/>
                      <a:pt x="2" y="8"/>
                      <a:pt x="2" y="8"/>
                    </a:cubicBezTo>
                    <a:cubicBezTo>
                      <a:pt x="2" y="16"/>
                      <a:pt x="3" y="23"/>
                      <a:pt x="3" y="31"/>
                    </a:cubicBezTo>
                    <a:cubicBezTo>
                      <a:pt x="0" y="34"/>
                      <a:pt x="0" y="34"/>
                      <a:pt x="0" y="34"/>
                    </a:cubicBezTo>
                    <a:cubicBezTo>
                      <a:pt x="8" y="39"/>
                      <a:pt x="8" y="39"/>
                      <a:pt x="8" y="39"/>
                    </a:cubicBezTo>
                    <a:cubicBezTo>
                      <a:pt x="0" y="51"/>
                      <a:pt x="0" y="51"/>
                      <a:pt x="0" y="51"/>
                    </a:cubicBezTo>
                    <a:cubicBezTo>
                      <a:pt x="0" y="57"/>
                      <a:pt x="0" y="57"/>
                      <a:pt x="0" y="57"/>
                    </a:cubicBezTo>
                    <a:cubicBezTo>
                      <a:pt x="5" y="59"/>
                      <a:pt x="5" y="59"/>
                      <a:pt x="5" y="59"/>
                    </a:cubicBezTo>
                    <a:cubicBezTo>
                      <a:pt x="17" y="49"/>
                      <a:pt x="17" y="49"/>
                      <a:pt x="17" y="49"/>
                    </a:cubicBezTo>
                    <a:cubicBezTo>
                      <a:pt x="20" y="47"/>
                      <a:pt x="22" y="45"/>
                      <a:pt x="25" y="43"/>
                    </a:cubicBezTo>
                    <a:cubicBezTo>
                      <a:pt x="45" y="27"/>
                      <a:pt x="45" y="27"/>
                      <a:pt x="45" y="27"/>
                    </a:cubicBezTo>
                    <a:cubicBezTo>
                      <a:pt x="46" y="14"/>
                      <a:pt x="46" y="14"/>
                      <a:pt x="46" y="14"/>
                    </a:cubicBezTo>
                    <a:cubicBezTo>
                      <a:pt x="49" y="10"/>
                      <a:pt x="51" y="5"/>
                      <a:pt x="53" y="0"/>
                    </a:cubicBezTo>
                    <a:cubicBezTo>
                      <a:pt x="43" y="1"/>
                      <a:pt x="34" y="3"/>
                      <a:pt x="25" y="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7" name="Freeform 77">
                <a:extLst>
                  <a:ext uri="{FF2B5EF4-FFF2-40B4-BE49-F238E27FC236}">
                    <a16:creationId xmlns:a16="http://schemas.microsoft.com/office/drawing/2014/main" id="{26C14E8E-4B48-459B-A2F5-9569C1FFC265}"/>
                  </a:ext>
                </a:extLst>
              </p:cNvPr>
              <p:cNvSpPr>
                <a:spLocks/>
              </p:cNvSpPr>
              <p:nvPr/>
            </p:nvSpPr>
            <p:spPr bwMode="auto">
              <a:xfrm>
                <a:off x="5168494" y="3475336"/>
                <a:ext cx="147183" cy="161902"/>
              </a:xfrm>
              <a:custGeom>
                <a:avLst/>
                <a:gdLst>
                  <a:gd name="T0" fmla="*/ 25 w 53"/>
                  <a:gd name="T1" fmla="*/ 5 h 59"/>
                  <a:gd name="T2" fmla="*/ 15 w 53"/>
                  <a:gd name="T3" fmla="*/ 5 h 59"/>
                  <a:gd name="T4" fmla="*/ 7 w 53"/>
                  <a:gd name="T5" fmla="*/ 6 h 59"/>
                  <a:gd name="T6" fmla="*/ 5 w 53"/>
                  <a:gd name="T7" fmla="*/ 7 h 59"/>
                  <a:gd name="T8" fmla="*/ 2 w 53"/>
                  <a:gd name="T9" fmla="*/ 8 h 59"/>
                  <a:gd name="T10" fmla="*/ 2 w 53"/>
                  <a:gd name="T11" fmla="*/ 8 h 59"/>
                  <a:gd name="T12" fmla="*/ 3 w 53"/>
                  <a:gd name="T13" fmla="*/ 31 h 59"/>
                  <a:gd name="T14" fmla="*/ 0 w 53"/>
                  <a:gd name="T15" fmla="*/ 34 h 59"/>
                  <a:gd name="T16" fmla="*/ 8 w 53"/>
                  <a:gd name="T17" fmla="*/ 39 h 59"/>
                  <a:gd name="T18" fmla="*/ 0 w 53"/>
                  <a:gd name="T19" fmla="*/ 51 h 59"/>
                  <a:gd name="T20" fmla="*/ 0 w 53"/>
                  <a:gd name="T21" fmla="*/ 57 h 59"/>
                  <a:gd name="T22" fmla="*/ 5 w 53"/>
                  <a:gd name="T23" fmla="*/ 59 h 59"/>
                  <a:gd name="T24" fmla="*/ 17 w 53"/>
                  <a:gd name="T25" fmla="*/ 49 h 59"/>
                  <a:gd name="T26" fmla="*/ 25 w 53"/>
                  <a:gd name="T27" fmla="*/ 43 h 59"/>
                  <a:gd name="T28" fmla="*/ 45 w 53"/>
                  <a:gd name="T29" fmla="*/ 27 h 59"/>
                  <a:gd name="T30" fmla="*/ 46 w 53"/>
                  <a:gd name="T31" fmla="*/ 14 h 59"/>
                  <a:gd name="T32" fmla="*/ 53 w 53"/>
                  <a:gd name="T33" fmla="*/ 0 h 59"/>
                  <a:gd name="T34" fmla="*/ 25 w 53"/>
                  <a:gd name="T35" fmla="*/ 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59">
                    <a:moveTo>
                      <a:pt x="25" y="5"/>
                    </a:moveTo>
                    <a:cubicBezTo>
                      <a:pt x="22" y="5"/>
                      <a:pt x="18" y="5"/>
                      <a:pt x="15" y="5"/>
                    </a:cubicBezTo>
                    <a:cubicBezTo>
                      <a:pt x="12" y="5"/>
                      <a:pt x="10" y="6"/>
                      <a:pt x="7" y="6"/>
                    </a:cubicBezTo>
                    <a:cubicBezTo>
                      <a:pt x="5" y="7"/>
                      <a:pt x="5" y="7"/>
                      <a:pt x="5" y="7"/>
                    </a:cubicBezTo>
                    <a:cubicBezTo>
                      <a:pt x="4" y="7"/>
                      <a:pt x="3" y="8"/>
                      <a:pt x="2" y="8"/>
                    </a:cubicBezTo>
                    <a:cubicBezTo>
                      <a:pt x="2" y="8"/>
                      <a:pt x="2" y="8"/>
                      <a:pt x="2" y="8"/>
                    </a:cubicBezTo>
                    <a:cubicBezTo>
                      <a:pt x="2" y="16"/>
                      <a:pt x="3" y="23"/>
                      <a:pt x="3" y="31"/>
                    </a:cubicBezTo>
                    <a:cubicBezTo>
                      <a:pt x="0" y="34"/>
                      <a:pt x="0" y="34"/>
                      <a:pt x="0" y="34"/>
                    </a:cubicBezTo>
                    <a:cubicBezTo>
                      <a:pt x="8" y="39"/>
                      <a:pt x="8" y="39"/>
                      <a:pt x="8" y="39"/>
                    </a:cubicBezTo>
                    <a:cubicBezTo>
                      <a:pt x="0" y="51"/>
                      <a:pt x="0" y="51"/>
                      <a:pt x="0" y="51"/>
                    </a:cubicBezTo>
                    <a:cubicBezTo>
                      <a:pt x="0" y="57"/>
                      <a:pt x="0" y="57"/>
                      <a:pt x="0" y="57"/>
                    </a:cubicBezTo>
                    <a:cubicBezTo>
                      <a:pt x="5" y="59"/>
                      <a:pt x="5" y="59"/>
                      <a:pt x="5" y="59"/>
                    </a:cubicBezTo>
                    <a:cubicBezTo>
                      <a:pt x="17" y="49"/>
                      <a:pt x="17" y="49"/>
                      <a:pt x="17" y="49"/>
                    </a:cubicBezTo>
                    <a:cubicBezTo>
                      <a:pt x="20" y="47"/>
                      <a:pt x="22" y="45"/>
                      <a:pt x="25" y="43"/>
                    </a:cubicBezTo>
                    <a:cubicBezTo>
                      <a:pt x="45" y="27"/>
                      <a:pt x="45" y="27"/>
                      <a:pt x="45" y="27"/>
                    </a:cubicBezTo>
                    <a:cubicBezTo>
                      <a:pt x="46" y="14"/>
                      <a:pt x="46" y="14"/>
                      <a:pt x="46" y="14"/>
                    </a:cubicBezTo>
                    <a:cubicBezTo>
                      <a:pt x="49" y="10"/>
                      <a:pt x="51" y="5"/>
                      <a:pt x="53" y="0"/>
                    </a:cubicBezTo>
                    <a:cubicBezTo>
                      <a:pt x="43" y="1"/>
                      <a:pt x="34" y="3"/>
                      <a:pt x="25" y="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8" name="Freeform 78">
                <a:extLst>
                  <a:ext uri="{FF2B5EF4-FFF2-40B4-BE49-F238E27FC236}">
                    <a16:creationId xmlns:a16="http://schemas.microsoft.com/office/drawing/2014/main" id="{AC9DB453-35DF-4E55-99C8-F3EFF674EBB5}"/>
                  </a:ext>
                </a:extLst>
              </p:cNvPr>
              <p:cNvSpPr>
                <a:spLocks/>
              </p:cNvSpPr>
              <p:nvPr/>
            </p:nvSpPr>
            <p:spPr bwMode="auto">
              <a:xfrm>
                <a:off x="6251107" y="4327361"/>
                <a:ext cx="52332" cy="89946"/>
              </a:xfrm>
              <a:custGeom>
                <a:avLst/>
                <a:gdLst>
                  <a:gd name="T0" fmla="*/ 4 w 19"/>
                  <a:gd name="T1" fmla="*/ 0 h 33"/>
                  <a:gd name="T2" fmla="*/ 11 w 19"/>
                  <a:gd name="T3" fmla="*/ 4 h 33"/>
                  <a:gd name="T4" fmla="*/ 19 w 19"/>
                  <a:gd name="T5" fmla="*/ 23 h 33"/>
                  <a:gd name="T6" fmla="*/ 17 w 19"/>
                  <a:gd name="T7" fmla="*/ 27 h 33"/>
                  <a:gd name="T8" fmla="*/ 12 w 19"/>
                  <a:gd name="T9" fmla="*/ 32 h 33"/>
                  <a:gd name="T10" fmla="*/ 3 w 19"/>
                  <a:gd name="T11" fmla="*/ 33 h 33"/>
                  <a:gd name="T12" fmla="*/ 0 w 19"/>
                  <a:gd name="T13" fmla="*/ 29 h 33"/>
                  <a:gd name="T14" fmla="*/ 1 w 19"/>
                  <a:gd name="T15" fmla="*/ 12 h 33"/>
                  <a:gd name="T16" fmla="*/ 0 w 19"/>
                  <a:gd name="T17" fmla="*/ 9 h 33"/>
                  <a:gd name="T18" fmla="*/ 3 w 19"/>
                  <a:gd name="T19" fmla="*/ 8 h 33"/>
                  <a:gd name="T20" fmla="*/ 4 w 19"/>
                  <a:gd name="T21" fmla="*/ 4 h 33"/>
                  <a:gd name="T22" fmla="*/ 1 w 19"/>
                  <a:gd name="T23" fmla="*/ 5 h 33"/>
                  <a:gd name="T24" fmla="*/ 0 w 19"/>
                  <a:gd name="T25" fmla="*/ 2 h 33"/>
                  <a:gd name="T26" fmla="*/ 4 w 19"/>
                  <a:gd name="T2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33">
                    <a:moveTo>
                      <a:pt x="4" y="0"/>
                    </a:moveTo>
                    <a:cubicBezTo>
                      <a:pt x="11" y="4"/>
                      <a:pt x="11" y="4"/>
                      <a:pt x="11" y="4"/>
                    </a:cubicBezTo>
                    <a:cubicBezTo>
                      <a:pt x="14" y="10"/>
                      <a:pt x="16" y="16"/>
                      <a:pt x="19" y="23"/>
                    </a:cubicBezTo>
                    <a:cubicBezTo>
                      <a:pt x="19" y="24"/>
                      <a:pt x="18" y="26"/>
                      <a:pt x="17" y="27"/>
                    </a:cubicBezTo>
                    <a:cubicBezTo>
                      <a:pt x="15" y="29"/>
                      <a:pt x="14" y="31"/>
                      <a:pt x="12" y="32"/>
                    </a:cubicBezTo>
                    <a:cubicBezTo>
                      <a:pt x="3" y="33"/>
                      <a:pt x="3" y="33"/>
                      <a:pt x="3" y="33"/>
                    </a:cubicBezTo>
                    <a:cubicBezTo>
                      <a:pt x="0" y="29"/>
                      <a:pt x="0" y="29"/>
                      <a:pt x="0" y="29"/>
                    </a:cubicBezTo>
                    <a:cubicBezTo>
                      <a:pt x="0" y="23"/>
                      <a:pt x="1" y="18"/>
                      <a:pt x="1" y="12"/>
                    </a:cubicBezTo>
                    <a:cubicBezTo>
                      <a:pt x="0" y="9"/>
                      <a:pt x="0" y="9"/>
                      <a:pt x="0" y="9"/>
                    </a:cubicBezTo>
                    <a:cubicBezTo>
                      <a:pt x="3" y="8"/>
                      <a:pt x="3" y="8"/>
                      <a:pt x="3" y="8"/>
                    </a:cubicBezTo>
                    <a:cubicBezTo>
                      <a:pt x="4" y="4"/>
                      <a:pt x="4" y="4"/>
                      <a:pt x="4" y="4"/>
                    </a:cubicBezTo>
                    <a:cubicBezTo>
                      <a:pt x="1" y="5"/>
                      <a:pt x="1" y="5"/>
                      <a:pt x="1" y="5"/>
                    </a:cubicBezTo>
                    <a:cubicBezTo>
                      <a:pt x="0" y="2"/>
                      <a:pt x="0" y="2"/>
                      <a:pt x="0" y="2"/>
                    </a:cubicBezTo>
                    <a:cubicBezTo>
                      <a:pt x="4" y="0"/>
                      <a:pt x="4" y="0"/>
                      <a:pt x="4"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9" name="Freeform 79">
                <a:extLst>
                  <a:ext uri="{FF2B5EF4-FFF2-40B4-BE49-F238E27FC236}">
                    <a16:creationId xmlns:a16="http://schemas.microsoft.com/office/drawing/2014/main" id="{8E563B7D-C7A0-47F8-A65F-26BB0152611F}"/>
                  </a:ext>
                </a:extLst>
              </p:cNvPr>
              <p:cNvSpPr>
                <a:spLocks/>
              </p:cNvSpPr>
              <p:nvPr/>
            </p:nvSpPr>
            <p:spPr bwMode="auto">
              <a:xfrm>
                <a:off x="6251107" y="4327361"/>
                <a:ext cx="52332" cy="89946"/>
              </a:xfrm>
              <a:custGeom>
                <a:avLst/>
                <a:gdLst>
                  <a:gd name="T0" fmla="*/ 4 w 19"/>
                  <a:gd name="T1" fmla="*/ 0 h 33"/>
                  <a:gd name="T2" fmla="*/ 11 w 19"/>
                  <a:gd name="T3" fmla="*/ 4 h 33"/>
                  <a:gd name="T4" fmla="*/ 19 w 19"/>
                  <a:gd name="T5" fmla="*/ 23 h 33"/>
                  <a:gd name="T6" fmla="*/ 17 w 19"/>
                  <a:gd name="T7" fmla="*/ 27 h 33"/>
                  <a:gd name="T8" fmla="*/ 12 w 19"/>
                  <a:gd name="T9" fmla="*/ 32 h 33"/>
                  <a:gd name="T10" fmla="*/ 3 w 19"/>
                  <a:gd name="T11" fmla="*/ 33 h 33"/>
                  <a:gd name="T12" fmla="*/ 0 w 19"/>
                  <a:gd name="T13" fmla="*/ 29 h 33"/>
                  <a:gd name="T14" fmla="*/ 1 w 19"/>
                  <a:gd name="T15" fmla="*/ 12 h 33"/>
                  <a:gd name="T16" fmla="*/ 0 w 19"/>
                  <a:gd name="T17" fmla="*/ 9 h 33"/>
                  <a:gd name="T18" fmla="*/ 3 w 19"/>
                  <a:gd name="T19" fmla="*/ 8 h 33"/>
                  <a:gd name="T20" fmla="*/ 4 w 19"/>
                  <a:gd name="T21" fmla="*/ 4 h 33"/>
                  <a:gd name="T22" fmla="*/ 1 w 19"/>
                  <a:gd name="T23" fmla="*/ 5 h 33"/>
                  <a:gd name="T24" fmla="*/ 0 w 19"/>
                  <a:gd name="T25" fmla="*/ 2 h 33"/>
                  <a:gd name="T26" fmla="*/ 4 w 19"/>
                  <a:gd name="T2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33">
                    <a:moveTo>
                      <a:pt x="4" y="0"/>
                    </a:moveTo>
                    <a:cubicBezTo>
                      <a:pt x="11" y="4"/>
                      <a:pt x="11" y="4"/>
                      <a:pt x="11" y="4"/>
                    </a:cubicBezTo>
                    <a:cubicBezTo>
                      <a:pt x="14" y="10"/>
                      <a:pt x="16" y="16"/>
                      <a:pt x="19" y="23"/>
                    </a:cubicBezTo>
                    <a:cubicBezTo>
                      <a:pt x="19" y="24"/>
                      <a:pt x="18" y="26"/>
                      <a:pt x="17" y="27"/>
                    </a:cubicBezTo>
                    <a:cubicBezTo>
                      <a:pt x="15" y="29"/>
                      <a:pt x="14" y="31"/>
                      <a:pt x="12" y="32"/>
                    </a:cubicBezTo>
                    <a:cubicBezTo>
                      <a:pt x="3" y="33"/>
                      <a:pt x="3" y="33"/>
                      <a:pt x="3" y="33"/>
                    </a:cubicBezTo>
                    <a:cubicBezTo>
                      <a:pt x="0" y="29"/>
                      <a:pt x="0" y="29"/>
                      <a:pt x="0" y="29"/>
                    </a:cubicBezTo>
                    <a:cubicBezTo>
                      <a:pt x="0" y="23"/>
                      <a:pt x="1" y="18"/>
                      <a:pt x="1" y="12"/>
                    </a:cubicBezTo>
                    <a:cubicBezTo>
                      <a:pt x="0" y="9"/>
                      <a:pt x="0" y="9"/>
                      <a:pt x="0" y="9"/>
                    </a:cubicBezTo>
                    <a:cubicBezTo>
                      <a:pt x="3" y="8"/>
                      <a:pt x="3" y="8"/>
                      <a:pt x="3" y="8"/>
                    </a:cubicBezTo>
                    <a:cubicBezTo>
                      <a:pt x="4" y="4"/>
                      <a:pt x="4" y="4"/>
                      <a:pt x="4" y="4"/>
                    </a:cubicBezTo>
                    <a:cubicBezTo>
                      <a:pt x="1" y="5"/>
                      <a:pt x="1" y="5"/>
                      <a:pt x="1" y="5"/>
                    </a:cubicBezTo>
                    <a:cubicBezTo>
                      <a:pt x="0" y="2"/>
                      <a:pt x="0" y="2"/>
                      <a:pt x="0" y="2"/>
                    </a:cubicBezTo>
                    <a:cubicBezTo>
                      <a:pt x="4" y="0"/>
                      <a:pt x="4" y="0"/>
                      <a:pt x="4"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0" name="Freeform 80">
                <a:extLst>
                  <a:ext uri="{FF2B5EF4-FFF2-40B4-BE49-F238E27FC236}">
                    <a16:creationId xmlns:a16="http://schemas.microsoft.com/office/drawing/2014/main" id="{F157217E-3069-4CA1-95E8-C62A0EFD93CB}"/>
                  </a:ext>
                </a:extLst>
              </p:cNvPr>
              <p:cNvSpPr>
                <a:spLocks/>
              </p:cNvSpPr>
              <p:nvPr/>
            </p:nvSpPr>
            <p:spPr bwMode="auto">
              <a:xfrm>
                <a:off x="6834933" y="4548137"/>
                <a:ext cx="9812" cy="11448"/>
              </a:xfrm>
              <a:custGeom>
                <a:avLst/>
                <a:gdLst>
                  <a:gd name="T0" fmla="*/ 6 w 6"/>
                  <a:gd name="T1" fmla="*/ 3 h 7"/>
                  <a:gd name="T2" fmla="*/ 5 w 6"/>
                  <a:gd name="T3" fmla="*/ 0 h 7"/>
                  <a:gd name="T4" fmla="*/ 0 w 6"/>
                  <a:gd name="T5" fmla="*/ 7 h 7"/>
                  <a:gd name="T6" fmla="*/ 6 w 6"/>
                  <a:gd name="T7" fmla="*/ 3 h 7"/>
                </a:gdLst>
                <a:ahLst/>
                <a:cxnLst>
                  <a:cxn ang="0">
                    <a:pos x="T0" y="T1"/>
                  </a:cxn>
                  <a:cxn ang="0">
                    <a:pos x="T2" y="T3"/>
                  </a:cxn>
                  <a:cxn ang="0">
                    <a:pos x="T4" y="T5"/>
                  </a:cxn>
                  <a:cxn ang="0">
                    <a:pos x="T6" y="T7"/>
                  </a:cxn>
                </a:cxnLst>
                <a:rect l="0" t="0" r="r" b="b"/>
                <a:pathLst>
                  <a:path w="6" h="7">
                    <a:moveTo>
                      <a:pt x="6" y="3"/>
                    </a:moveTo>
                    <a:lnTo>
                      <a:pt x="5" y="0"/>
                    </a:lnTo>
                    <a:lnTo>
                      <a:pt x="0" y="7"/>
                    </a:lnTo>
                    <a:lnTo>
                      <a:pt x="6"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1" name="Freeform 81">
                <a:extLst>
                  <a:ext uri="{FF2B5EF4-FFF2-40B4-BE49-F238E27FC236}">
                    <a16:creationId xmlns:a16="http://schemas.microsoft.com/office/drawing/2014/main" id="{B695756B-E4E7-43BF-A180-263CFE119E11}"/>
                  </a:ext>
                </a:extLst>
              </p:cNvPr>
              <p:cNvSpPr>
                <a:spLocks/>
              </p:cNvSpPr>
              <p:nvPr/>
            </p:nvSpPr>
            <p:spPr bwMode="auto">
              <a:xfrm>
                <a:off x="5544628" y="3815493"/>
                <a:ext cx="26166" cy="60509"/>
              </a:xfrm>
              <a:custGeom>
                <a:avLst/>
                <a:gdLst>
                  <a:gd name="T0" fmla="*/ 0 w 9"/>
                  <a:gd name="T1" fmla="*/ 18 h 22"/>
                  <a:gd name="T2" fmla="*/ 1 w 9"/>
                  <a:gd name="T3" fmla="*/ 6 h 22"/>
                  <a:gd name="T4" fmla="*/ 5 w 9"/>
                  <a:gd name="T5" fmla="*/ 0 h 22"/>
                  <a:gd name="T6" fmla="*/ 9 w 9"/>
                  <a:gd name="T7" fmla="*/ 3 h 22"/>
                  <a:gd name="T8" fmla="*/ 8 w 9"/>
                  <a:gd name="T9" fmla="*/ 10 h 22"/>
                  <a:gd name="T10" fmla="*/ 8 w 9"/>
                  <a:gd name="T11" fmla="*/ 15 h 22"/>
                  <a:gd name="T12" fmla="*/ 5 w 9"/>
                  <a:gd name="T13" fmla="*/ 22 h 22"/>
                  <a:gd name="T14" fmla="*/ 0 w 9"/>
                  <a:gd name="T15" fmla="*/ 18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2">
                    <a:moveTo>
                      <a:pt x="0" y="18"/>
                    </a:moveTo>
                    <a:cubicBezTo>
                      <a:pt x="1" y="6"/>
                      <a:pt x="1" y="6"/>
                      <a:pt x="1" y="6"/>
                    </a:cubicBezTo>
                    <a:cubicBezTo>
                      <a:pt x="5" y="0"/>
                      <a:pt x="5" y="0"/>
                      <a:pt x="5" y="0"/>
                    </a:cubicBezTo>
                    <a:cubicBezTo>
                      <a:pt x="9" y="3"/>
                      <a:pt x="9" y="3"/>
                      <a:pt x="9" y="3"/>
                    </a:cubicBezTo>
                    <a:cubicBezTo>
                      <a:pt x="8" y="5"/>
                      <a:pt x="8" y="8"/>
                      <a:pt x="8" y="10"/>
                    </a:cubicBezTo>
                    <a:cubicBezTo>
                      <a:pt x="8" y="12"/>
                      <a:pt x="8" y="13"/>
                      <a:pt x="8" y="15"/>
                    </a:cubicBezTo>
                    <a:cubicBezTo>
                      <a:pt x="5" y="22"/>
                      <a:pt x="5" y="22"/>
                      <a:pt x="5" y="22"/>
                    </a:cubicBezTo>
                    <a:lnTo>
                      <a:pt x="0" y="1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82" name="Groupe 81">
                <a:extLst>
                  <a:ext uri="{FF2B5EF4-FFF2-40B4-BE49-F238E27FC236}">
                    <a16:creationId xmlns:a16="http://schemas.microsoft.com/office/drawing/2014/main" id="{8BF367BA-C19F-489A-8DA8-AA98A64531E1}"/>
                  </a:ext>
                </a:extLst>
              </p:cNvPr>
              <p:cNvGrpSpPr/>
              <p:nvPr/>
            </p:nvGrpSpPr>
            <p:grpSpPr>
              <a:xfrm>
                <a:off x="7152195" y="4080422"/>
                <a:ext cx="255118" cy="364686"/>
                <a:chOff x="6932612" y="3567113"/>
                <a:chExt cx="247650" cy="354012"/>
              </a:xfrm>
              <a:grpFill/>
            </p:grpSpPr>
            <p:sp>
              <p:nvSpPr>
                <p:cNvPr id="324" name="Freeform 82">
                  <a:extLst>
                    <a:ext uri="{FF2B5EF4-FFF2-40B4-BE49-F238E27FC236}">
                      <a16:creationId xmlns:a16="http://schemas.microsoft.com/office/drawing/2014/main" id="{CD6E8710-FDFE-470B-A6C9-50C93C5A7F3D}"/>
                    </a:ext>
                  </a:extLst>
                </p:cNvPr>
                <p:cNvSpPr>
                  <a:spLocks/>
                </p:cNvSpPr>
                <p:nvPr/>
              </p:nvSpPr>
              <p:spPr bwMode="auto">
                <a:xfrm>
                  <a:off x="6997700" y="3567113"/>
                  <a:ext cx="106362" cy="163513"/>
                </a:xfrm>
                <a:custGeom>
                  <a:avLst/>
                  <a:gdLst>
                    <a:gd name="T0" fmla="*/ 11 w 40"/>
                    <a:gd name="T1" fmla="*/ 37 h 61"/>
                    <a:gd name="T2" fmla="*/ 14 w 40"/>
                    <a:gd name="T3" fmla="*/ 42 h 61"/>
                    <a:gd name="T4" fmla="*/ 10 w 40"/>
                    <a:gd name="T5" fmla="*/ 46 h 61"/>
                    <a:gd name="T6" fmla="*/ 13 w 40"/>
                    <a:gd name="T7" fmla="*/ 51 h 61"/>
                    <a:gd name="T8" fmla="*/ 22 w 40"/>
                    <a:gd name="T9" fmla="*/ 49 h 61"/>
                    <a:gd name="T10" fmla="*/ 25 w 40"/>
                    <a:gd name="T11" fmla="*/ 54 h 61"/>
                    <a:gd name="T12" fmla="*/ 26 w 40"/>
                    <a:gd name="T13" fmla="*/ 55 h 61"/>
                    <a:gd name="T14" fmla="*/ 27 w 40"/>
                    <a:gd name="T15" fmla="*/ 51 h 61"/>
                    <a:gd name="T16" fmla="*/ 37 w 40"/>
                    <a:gd name="T17" fmla="*/ 61 h 61"/>
                    <a:gd name="T18" fmla="*/ 40 w 40"/>
                    <a:gd name="T19" fmla="*/ 60 h 61"/>
                    <a:gd name="T20" fmla="*/ 37 w 40"/>
                    <a:gd name="T21" fmla="*/ 54 h 61"/>
                    <a:gd name="T22" fmla="*/ 39 w 40"/>
                    <a:gd name="T23" fmla="*/ 51 h 61"/>
                    <a:gd name="T24" fmla="*/ 38 w 40"/>
                    <a:gd name="T25" fmla="*/ 49 h 61"/>
                    <a:gd name="T26" fmla="*/ 33 w 40"/>
                    <a:gd name="T27" fmla="*/ 48 h 61"/>
                    <a:gd name="T28" fmla="*/ 32 w 40"/>
                    <a:gd name="T29" fmla="*/ 43 h 61"/>
                    <a:gd name="T30" fmla="*/ 29 w 40"/>
                    <a:gd name="T31" fmla="*/ 42 h 61"/>
                    <a:gd name="T32" fmla="*/ 24 w 40"/>
                    <a:gd name="T33" fmla="*/ 46 h 61"/>
                    <a:gd name="T34" fmla="*/ 19 w 40"/>
                    <a:gd name="T35" fmla="*/ 40 h 61"/>
                    <a:gd name="T36" fmla="*/ 20 w 40"/>
                    <a:gd name="T37" fmla="*/ 34 h 61"/>
                    <a:gd name="T38" fmla="*/ 17 w 40"/>
                    <a:gd name="T39" fmla="*/ 29 h 61"/>
                    <a:gd name="T40" fmla="*/ 20 w 40"/>
                    <a:gd name="T41" fmla="*/ 23 h 61"/>
                    <a:gd name="T42" fmla="*/ 24 w 40"/>
                    <a:gd name="T43" fmla="*/ 23 h 61"/>
                    <a:gd name="T44" fmla="*/ 28 w 40"/>
                    <a:gd name="T45" fmla="*/ 14 h 61"/>
                    <a:gd name="T46" fmla="*/ 25 w 40"/>
                    <a:gd name="T47" fmla="*/ 11 h 61"/>
                    <a:gd name="T48" fmla="*/ 27 w 40"/>
                    <a:gd name="T49" fmla="*/ 3 h 61"/>
                    <a:gd name="T50" fmla="*/ 24 w 40"/>
                    <a:gd name="T51" fmla="*/ 0 h 61"/>
                    <a:gd name="T52" fmla="*/ 23 w 40"/>
                    <a:gd name="T53" fmla="*/ 3 h 61"/>
                    <a:gd name="T54" fmla="*/ 18 w 40"/>
                    <a:gd name="T55" fmla="*/ 4 h 61"/>
                    <a:gd name="T56" fmla="*/ 12 w 40"/>
                    <a:gd name="T57" fmla="*/ 0 h 61"/>
                    <a:gd name="T58" fmla="*/ 8 w 40"/>
                    <a:gd name="T59" fmla="*/ 4 h 61"/>
                    <a:gd name="T60" fmla="*/ 9 w 40"/>
                    <a:gd name="T61" fmla="*/ 23 h 61"/>
                    <a:gd name="T62" fmla="*/ 5 w 40"/>
                    <a:gd name="T63" fmla="*/ 24 h 61"/>
                    <a:gd name="T64" fmla="*/ 5 w 40"/>
                    <a:gd name="T65" fmla="*/ 20 h 61"/>
                    <a:gd name="T66" fmla="*/ 3 w 40"/>
                    <a:gd name="T67" fmla="*/ 19 h 61"/>
                    <a:gd name="T68" fmla="*/ 0 w 40"/>
                    <a:gd name="T69" fmla="*/ 26 h 61"/>
                    <a:gd name="T70" fmla="*/ 5 w 40"/>
                    <a:gd name="T71" fmla="*/ 35 h 61"/>
                    <a:gd name="T72" fmla="*/ 6 w 40"/>
                    <a:gd name="T73" fmla="*/ 41 h 61"/>
                    <a:gd name="T74" fmla="*/ 8 w 40"/>
                    <a:gd name="T75" fmla="*/ 42 h 61"/>
                    <a:gd name="T76" fmla="*/ 11 w 40"/>
                    <a:gd name="T77" fmla="*/ 3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0" h="61">
                      <a:moveTo>
                        <a:pt x="11" y="37"/>
                      </a:moveTo>
                      <a:cubicBezTo>
                        <a:pt x="14" y="42"/>
                        <a:pt x="14" y="42"/>
                        <a:pt x="14" y="42"/>
                      </a:cubicBezTo>
                      <a:cubicBezTo>
                        <a:pt x="10" y="46"/>
                        <a:pt x="10" y="46"/>
                        <a:pt x="10" y="46"/>
                      </a:cubicBezTo>
                      <a:cubicBezTo>
                        <a:pt x="13" y="51"/>
                        <a:pt x="13" y="51"/>
                        <a:pt x="13" y="51"/>
                      </a:cubicBezTo>
                      <a:cubicBezTo>
                        <a:pt x="22" y="49"/>
                        <a:pt x="22" y="49"/>
                        <a:pt x="22" y="49"/>
                      </a:cubicBezTo>
                      <a:cubicBezTo>
                        <a:pt x="23" y="51"/>
                        <a:pt x="24" y="52"/>
                        <a:pt x="25" y="54"/>
                      </a:cubicBezTo>
                      <a:cubicBezTo>
                        <a:pt x="25" y="55"/>
                        <a:pt x="26" y="55"/>
                        <a:pt x="26" y="55"/>
                      </a:cubicBezTo>
                      <a:cubicBezTo>
                        <a:pt x="27" y="51"/>
                        <a:pt x="27" y="51"/>
                        <a:pt x="27" y="51"/>
                      </a:cubicBezTo>
                      <a:cubicBezTo>
                        <a:pt x="37" y="61"/>
                        <a:pt x="37" y="61"/>
                        <a:pt x="37" y="61"/>
                      </a:cubicBezTo>
                      <a:cubicBezTo>
                        <a:pt x="40" y="60"/>
                        <a:pt x="40" y="60"/>
                        <a:pt x="40" y="60"/>
                      </a:cubicBezTo>
                      <a:cubicBezTo>
                        <a:pt x="37" y="54"/>
                        <a:pt x="37" y="54"/>
                        <a:pt x="37" y="54"/>
                      </a:cubicBezTo>
                      <a:cubicBezTo>
                        <a:pt x="39" y="51"/>
                        <a:pt x="39" y="51"/>
                        <a:pt x="39" y="51"/>
                      </a:cubicBezTo>
                      <a:cubicBezTo>
                        <a:pt x="38" y="49"/>
                        <a:pt x="38" y="49"/>
                        <a:pt x="38" y="49"/>
                      </a:cubicBezTo>
                      <a:cubicBezTo>
                        <a:pt x="33" y="48"/>
                        <a:pt x="33" y="48"/>
                        <a:pt x="33" y="48"/>
                      </a:cubicBezTo>
                      <a:cubicBezTo>
                        <a:pt x="32" y="43"/>
                        <a:pt x="32" y="43"/>
                        <a:pt x="32" y="43"/>
                      </a:cubicBezTo>
                      <a:cubicBezTo>
                        <a:pt x="29" y="42"/>
                        <a:pt x="29" y="42"/>
                        <a:pt x="29" y="42"/>
                      </a:cubicBezTo>
                      <a:cubicBezTo>
                        <a:pt x="24" y="46"/>
                        <a:pt x="24" y="46"/>
                        <a:pt x="24" y="46"/>
                      </a:cubicBezTo>
                      <a:cubicBezTo>
                        <a:pt x="19" y="40"/>
                        <a:pt x="19" y="40"/>
                        <a:pt x="19" y="40"/>
                      </a:cubicBezTo>
                      <a:cubicBezTo>
                        <a:pt x="20" y="34"/>
                        <a:pt x="20" y="34"/>
                        <a:pt x="20" y="34"/>
                      </a:cubicBezTo>
                      <a:cubicBezTo>
                        <a:pt x="17" y="29"/>
                        <a:pt x="17" y="29"/>
                        <a:pt x="17" y="29"/>
                      </a:cubicBezTo>
                      <a:cubicBezTo>
                        <a:pt x="20" y="23"/>
                        <a:pt x="20" y="23"/>
                        <a:pt x="20" y="23"/>
                      </a:cubicBezTo>
                      <a:cubicBezTo>
                        <a:pt x="24" y="23"/>
                        <a:pt x="24" y="23"/>
                        <a:pt x="24" y="23"/>
                      </a:cubicBezTo>
                      <a:cubicBezTo>
                        <a:pt x="28" y="14"/>
                        <a:pt x="28" y="14"/>
                        <a:pt x="28" y="14"/>
                      </a:cubicBezTo>
                      <a:cubicBezTo>
                        <a:pt x="25" y="11"/>
                        <a:pt x="25" y="11"/>
                        <a:pt x="25" y="11"/>
                      </a:cubicBezTo>
                      <a:cubicBezTo>
                        <a:pt x="27" y="3"/>
                        <a:pt x="27" y="3"/>
                        <a:pt x="27" y="3"/>
                      </a:cubicBezTo>
                      <a:cubicBezTo>
                        <a:pt x="24" y="0"/>
                        <a:pt x="24" y="0"/>
                        <a:pt x="24" y="0"/>
                      </a:cubicBezTo>
                      <a:cubicBezTo>
                        <a:pt x="23" y="3"/>
                        <a:pt x="23" y="3"/>
                        <a:pt x="23" y="3"/>
                      </a:cubicBezTo>
                      <a:cubicBezTo>
                        <a:pt x="18" y="4"/>
                        <a:pt x="18" y="4"/>
                        <a:pt x="18" y="4"/>
                      </a:cubicBezTo>
                      <a:cubicBezTo>
                        <a:pt x="12" y="0"/>
                        <a:pt x="12" y="0"/>
                        <a:pt x="12" y="0"/>
                      </a:cubicBezTo>
                      <a:cubicBezTo>
                        <a:pt x="8" y="4"/>
                        <a:pt x="8" y="4"/>
                        <a:pt x="8" y="4"/>
                      </a:cubicBezTo>
                      <a:cubicBezTo>
                        <a:pt x="9" y="23"/>
                        <a:pt x="9" y="23"/>
                        <a:pt x="9" y="23"/>
                      </a:cubicBezTo>
                      <a:cubicBezTo>
                        <a:pt x="5" y="24"/>
                        <a:pt x="5" y="24"/>
                        <a:pt x="5" y="24"/>
                      </a:cubicBezTo>
                      <a:cubicBezTo>
                        <a:pt x="5" y="20"/>
                        <a:pt x="5" y="20"/>
                        <a:pt x="5" y="20"/>
                      </a:cubicBezTo>
                      <a:cubicBezTo>
                        <a:pt x="3" y="19"/>
                        <a:pt x="3" y="19"/>
                        <a:pt x="3" y="19"/>
                      </a:cubicBezTo>
                      <a:cubicBezTo>
                        <a:pt x="0" y="26"/>
                        <a:pt x="0" y="26"/>
                        <a:pt x="0" y="26"/>
                      </a:cubicBezTo>
                      <a:cubicBezTo>
                        <a:pt x="2" y="29"/>
                        <a:pt x="3" y="32"/>
                        <a:pt x="5" y="35"/>
                      </a:cubicBezTo>
                      <a:cubicBezTo>
                        <a:pt x="5" y="37"/>
                        <a:pt x="6" y="39"/>
                        <a:pt x="6" y="41"/>
                      </a:cubicBezTo>
                      <a:cubicBezTo>
                        <a:pt x="8" y="42"/>
                        <a:pt x="8" y="42"/>
                        <a:pt x="8" y="42"/>
                      </a:cubicBezTo>
                      <a:lnTo>
                        <a:pt x="11" y="3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5" name="Freeform 83">
                  <a:extLst>
                    <a:ext uri="{FF2B5EF4-FFF2-40B4-BE49-F238E27FC236}">
                      <a16:creationId xmlns:a16="http://schemas.microsoft.com/office/drawing/2014/main" id="{325C0277-6631-4382-BCA8-FFA4134EA2D6}"/>
                    </a:ext>
                  </a:extLst>
                </p:cNvPr>
                <p:cNvSpPr>
                  <a:spLocks/>
                </p:cNvSpPr>
                <p:nvPr/>
              </p:nvSpPr>
              <p:spPr bwMode="auto">
                <a:xfrm>
                  <a:off x="7112000" y="3727450"/>
                  <a:ext cx="38100" cy="38100"/>
                </a:xfrm>
                <a:custGeom>
                  <a:avLst/>
                  <a:gdLst>
                    <a:gd name="T0" fmla="*/ 6 w 14"/>
                    <a:gd name="T1" fmla="*/ 13 h 14"/>
                    <a:gd name="T2" fmla="*/ 14 w 14"/>
                    <a:gd name="T3" fmla="*/ 14 h 14"/>
                    <a:gd name="T4" fmla="*/ 10 w 14"/>
                    <a:gd name="T5" fmla="*/ 0 h 14"/>
                    <a:gd name="T6" fmla="*/ 0 w 14"/>
                    <a:gd name="T7" fmla="*/ 1 h 14"/>
                    <a:gd name="T8" fmla="*/ 0 w 14"/>
                    <a:gd name="T9" fmla="*/ 4 h 14"/>
                    <a:gd name="T10" fmla="*/ 6 w 14"/>
                    <a:gd name="T11" fmla="*/ 8 h 14"/>
                    <a:gd name="T12" fmla="*/ 6 w 14"/>
                    <a:gd name="T13" fmla="*/ 13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6" y="13"/>
                      </a:moveTo>
                      <a:cubicBezTo>
                        <a:pt x="14" y="14"/>
                        <a:pt x="14" y="14"/>
                        <a:pt x="14" y="14"/>
                      </a:cubicBezTo>
                      <a:cubicBezTo>
                        <a:pt x="12" y="9"/>
                        <a:pt x="11" y="5"/>
                        <a:pt x="10" y="0"/>
                      </a:cubicBezTo>
                      <a:cubicBezTo>
                        <a:pt x="0" y="1"/>
                        <a:pt x="0" y="1"/>
                        <a:pt x="0" y="1"/>
                      </a:cubicBezTo>
                      <a:cubicBezTo>
                        <a:pt x="0" y="4"/>
                        <a:pt x="0" y="4"/>
                        <a:pt x="0" y="4"/>
                      </a:cubicBezTo>
                      <a:cubicBezTo>
                        <a:pt x="6" y="8"/>
                        <a:pt x="6" y="8"/>
                        <a:pt x="6" y="8"/>
                      </a:cubicBezTo>
                      <a:lnTo>
                        <a:pt x="6" y="1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6" name="Freeform 84">
                  <a:extLst>
                    <a:ext uri="{FF2B5EF4-FFF2-40B4-BE49-F238E27FC236}">
                      <a16:creationId xmlns:a16="http://schemas.microsoft.com/office/drawing/2014/main" id="{BB8CDF28-D3F8-4FB7-B4F8-54587FBB76CB}"/>
                    </a:ext>
                  </a:extLst>
                </p:cNvPr>
                <p:cNvSpPr>
                  <a:spLocks/>
                </p:cNvSpPr>
                <p:nvPr/>
              </p:nvSpPr>
              <p:spPr bwMode="auto">
                <a:xfrm>
                  <a:off x="7050087" y="3744913"/>
                  <a:ext cx="26987" cy="31750"/>
                </a:xfrm>
                <a:custGeom>
                  <a:avLst/>
                  <a:gdLst>
                    <a:gd name="T0" fmla="*/ 10 w 10"/>
                    <a:gd name="T1" fmla="*/ 5 h 12"/>
                    <a:gd name="T2" fmla="*/ 10 w 10"/>
                    <a:gd name="T3" fmla="*/ 2 h 12"/>
                    <a:gd name="T4" fmla="*/ 8 w 10"/>
                    <a:gd name="T5" fmla="*/ 3 h 12"/>
                    <a:gd name="T6" fmla="*/ 3 w 10"/>
                    <a:gd name="T7" fmla="*/ 0 h 12"/>
                    <a:gd name="T8" fmla="*/ 0 w 10"/>
                    <a:gd name="T9" fmla="*/ 0 h 12"/>
                    <a:gd name="T10" fmla="*/ 1 w 10"/>
                    <a:gd name="T11" fmla="*/ 11 h 12"/>
                    <a:gd name="T12" fmla="*/ 2 w 10"/>
                    <a:gd name="T13" fmla="*/ 12 h 12"/>
                    <a:gd name="T14" fmla="*/ 10 w 10"/>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2">
                      <a:moveTo>
                        <a:pt x="10" y="5"/>
                      </a:moveTo>
                      <a:cubicBezTo>
                        <a:pt x="10" y="2"/>
                        <a:pt x="10" y="2"/>
                        <a:pt x="10" y="2"/>
                      </a:cubicBezTo>
                      <a:cubicBezTo>
                        <a:pt x="8" y="3"/>
                        <a:pt x="8" y="3"/>
                        <a:pt x="8" y="3"/>
                      </a:cubicBezTo>
                      <a:cubicBezTo>
                        <a:pt x="3" y="0"/>
                        <a:pt x="3" y="0"/>
                        <a:pt x="3" y="0"/>
                      </a:cubicBezTo>
                      <a:cubicBezTo>
                        <a:pt x="0" y="0"/>
                        <a:pt x="0" y="0"/>
                        <a:pt x="0" y="0"/>
                      </a:cubicBezTo>
                      <a:cubicBezTo>
                        <a:pt x="0" y="4"/>
                        <a:pt x="0" y="7"/>
                        <a:pt x="1" y="11"/>
                      </a:cubicBezTo>
                      <a:cubicBezTo>
                        <a:pt x="2" y="12"/>
                        <a:pt x="2" y="12"/>
                        <a:pt x="2" y="12"/>
                      </a:cubicBezTo>
                      <a:lnTo>
                        <a:pt x="10"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7" name="Freeform 85">
                  <a:extLst>
                    <a:ext uri="{FF2B5EF4-FFF2-40B4-BE49-F238E27FC236}">
                      <a16:creationId xmlns:a16="http://schemas.microsoft.com/office/drawing/2014/main" id="{69C80BED-6BEB-48C3-888D-F301AA106CCB}"/>
                    </a:ext>
                  </a:extLst>
                </p:cNvPr>
                <p:cNvSpPr>
                  <a:spLocks/>
                </p:cNvSpPr>
                <p:nvPr/>
              </p:nvSpPr>
              <p:spPr bwMode="auto">
                <a:xfrm>
                  <a:off x="7056437" y="3768725"/>
                  <a:ext cx="31750" cy="47625"/>
                </a:xfrm>
                <a:custGeom>
                  <a:avLst/>
                  <a:gdLst>
                    <a:gd name="T0" fmla="*/ 7 w 12"/>
                    <a:gd name="T1" fmla="*/ 17 h 18"/>
                    <a:gd name="T2" fmla="*/ 8 w 12"/>
                    <a:gd name="T3" fmla="*/ 12 h 18"/>
                    <a:gd name="T4" fmla="*/ 12 w 12"/>
                    <a:gd name="T5" fmla="*/ 3 h 18"/>
                    <a:gd name="T6" fmla="*/ 11 w 12"/>
                    <a:gd name="T7" fmla="*/ 1 h 18"/>
                    <a:gd name="T8" fmla="*/ 9 w 12"/>
                    <a:gd name="T9" fmla="*/ 0 h 18"/>
                    <a:gd name="T10" fmla="*/ 3 w 12"/>
                    <a:gd name="T11" fmla="*/ 6 h 18"/>
                    <a:gd name="T12" fmla="*/ 3 w 12"/>
                    <a:gd name="T13" fmla="*/ 10 h 18"/>
                    <a:gd name="T14" fmla="*/ 0 w 12"/>
                    <a:gd name="T15" fmla="*/ 12 h 18"/>
                    <a:gd name="T16" fmla="*/ 1 w 12"/>
                    <a:gd name="T17" fmla="*/ 16 h 18"/>
                    <a:gd name="T18" fmla="*/ 5 w 12"/>
                    <a:gd name="T19" fmla="*/ 18 h 18"/>
                    <a:gd name="T20" fmla="*/ 7 w 12"/>
                    <a:gd name="T21"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18">
                      <a:moveTo>
                        <a:pt x="7" y="17"/>
                      </a:moveTo>
                      <a:cubicBezTo>
                        <a:pt x="7" y="15"/>
                        <a:pt x="8" y="14"/>
                        <a:pt x="8" y="12"/>
                      </a:cubicBezTo>
                      <a:cubicBezTo>
                        <a:pt x="9" y="9"/>
                        <a:pt x="10" y="6"/>
                        <a:pt x="12" y="3"/>
                      </a:cubicBezTo>
                      <a:cubicBezTo>
                        <a:pt x="11" y="1"/>
                        <a:pt x="11" y="1"/>
                        <a:pt x="11" y="1"/>
                      </a:cubicBezTo>
                      <a:cubicBezTo>
                        <a:pt x="9" y="0"/>
                        <a:pt x="9" y="0"/>
                        <a:pt x="9" y="0"/>
                      </a:cubicBezTo>
                      <a:cubicBezTo>
                        <a:pt x="3" y="6"/>
                        <a:pt x="3" y="6"/>
                        <a:pt x="3" y="6"/>
                      </a:cubicBezTo>
                      <a:cubicBezTo>
                        <a:pt x="3" y="10"/>
                        <a:pt x="3" y="10"/>
                        <a:pt x="3" y="10"/>
                      </a:cubicBezTo>
                      <a:cubicBezTo>
                        <a:pt x="0" y="12"/>
                        <a:pt x="0" y="12"/>
                        <a:pt x="0" y="12"/>
                      </a:cubicBezTo>
                      <a:cubicBezTo>
                        <a:pt x="1" y="16"/>
                        <a:pt x="1" y="16"/>
                        <a:pt x="1" y="16"/>
                      </a:cubicBezTo>
                      <a:cubicBezTo>
                        <a:pt x="5" y="18"/>
                        <a:pt x="5" y="18"/>
                        <a:pt x="5" y="18"/>
                      </a:cubicBezTo>
                      <a:lnTo>
                        <a:pt x="7"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8" name="Freeform 86">
                  <a:extLst>
                    <a:ext uri="{FF2B5EF4-FFF2-40B4-BE49-F238E27FC236}">
                      <a16:creationId xmlns:a16="http://schemas.microsoft.com/office/drawing/2014/main" id="{8703F99D-930D-445D-8232-AC7F8ED29EDF}"/>
                    </a:ext>
                  </a:extLst>
                </p:cNvPr>
                <p:cNvSpPr>
                  <a:spLocks/>
                </p:cNvSpPr>
                <p:nvPr/>
              </p:nvSpPr>
              <p:spPr bwMode="auto">
                <a:xfrm>
                  <a:off x="7107237" y="3760788"/>
                  <a:ext cx="19050" cy="36513"/>
                </a:xfrm>
                <a:custGeom>
                  <a:avLst/>
                  <a:gdLst>
                    <a:gd name="T0" fmla="*/ 4 w 7"/>
                    <a:gd name="T1" fmla="*/ 14 h 14"/>
                    <a:gd name="T2" fmla="*/ 7 w 7"/>
                    <a:gd name="T3" fmla="*/ 14 h 14"/>
                    <a:gd name="T4" fmla="*/ 6 w 7"/>
                    <a:gd name="T5" fmla="*/ 4 h 14"/>
                    <a:gd name="T6" fmla="*/ 4 w 7"/>
                    <a:gd name="T7" fmla="*/ 2 h 14"/>
                    <a:gd name="T8" fmla="*/ 2 w 7"/>
                    <a:gd name="T9" fmla="*/ 0 h 14"/>
                    <a:gd name="T10" fmla="*/ 0 w 7"/>
                    <a:gd name="T11" fmla="*/ 0 h 14"/>
                    <a:gd name="T12" fmla="*/ 3 w 7"/>
                    <a:gd name="T13" fmla="*/ 9 h 14"/>
                    <a:gd name="T14" fmla="*/ 4 w 7"/>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4">
                      <a:moveTo>
                        <a:pt x="4" y="14"/>
                      </a:moveTo>
                      <a:cubicBezTo>
                        <a:pt x="7" y="14"/>
                        <a:pt x="7" y="14"/>
                        <a:pt x="7" y="14"/>
                      </a:cubicBezTo>
                      <a:cubicBezTo>
                        <a:pt x="6" y="4"/>
                        <a:pt x="6" y="4"/>
                        <a:pt x="6" y="4"/>
                      </a:cubicBezTo>
                      <a:cubicBezTo>
                        <a:pt x="6" y="4"/>
                        <a:pt x="5" y="3"/>
                        <a:pt x="4" y="2"/>
                      </a:cubicBezTo>
                      <a:cubicBezTo>
                        <a:pt x="4" y="1"/>
                        <a:pt x="3" y="0"/>
                        <a:pt x="2" y="0"/>
                      </a:cubicBezTo>
                      <a:cubicBezTo>
                        <a:pt x="0" y="0"/>
                        <a:pt x="0" y="0"/>
                        <a:pt x="0" y="0"/>
                      </a:cubicBezTo>
                      <a:cubicBezTo>
                        <a:pt x="3" y="9"/>
                        <a:pt x="3" y="9"/>
                        <a:pt x="3" y="9"/>
                      </a:cubicBezTo>
                      <a:lnTo>
                        <a:pt x="4" y="1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9" name="Freeform 87">
                  <a:extLst>
                    <a:ext uri="{FF2B5EF4-FFF2-40B4-BE49-F238E27FC236}">
                      <a16:creationId xmlns:a16="http://schemas.microsoft.com/office/drawing/2014/main" id="{6E766ED1-CD54-43D9-B2A0-B4EE4CB16C6D}"/>
                    </a:ext>
                  </a:extLst>
                </p:cNvPr>
                <p:cNvSpPr>
                  <a:spLocks/>
                </p:cNvSpPr>
                <p:nvPr/>
              </p:nvSpPr>
              <p:spPr bwMode="auto">
                <a:xfrm>
                  <a:off x="7059612" y="3797300"/>
                  <a:ext cx="120650" cy="123825"/>
                </a:xfrm>
                <a:custGeom>
                  <a:avLst/>
                  <a:gdLst>
                    <a:gd name="T0" fmla="*/ 42 w 45"/>
                    <a:gd name="T1" fmla="*/ 18 h 46"/>
                    <a:gd name="T2" fmla="*/ 37 w 45"/>
                    <a:gd name="T3" fmla="*/ 12 h 46"/>
                    <a:gd name="T4" fmla="*/ 38 w 45"/>
                    <a:gd name="T5" fmla="*/ 6 h 46"/>
                    <a:gd name="T6" fmla="*/ 31 w 45"/>
                    <a:gd name="T7" fmla="*/ 0 h 46"/>
                    <a:gd name="T8" fmla="*/ 29 w 45"/>
                    <a:gd name="T9" fmla="*/ 1 h 46"/>
                    <a:gd name="T10" fmla="*/ 28 w 45"/>
                    <a:gd name="T11" fmla="*/ 10 h 46"/>
                    <a:gd name="T12" fmla="*/ 18 w 45"/>
                    <a:gd name="T13" fmla="*/ 15 h 46"/>
                    <a:gd name="T14" fmla="*/ 17 w 45"/>
                    <a:gd name="T15" fmla="*/ 12 h 46"/>
                    <a:gd name="T16" fmla="*/ 13 w 45"/>
                    <a:gd name="T17" fmla="*/ 11 h 46"/>
                    <a:gd name="T18" fmla="*/ 9 w 45"/>
                    <a:gd name="T19" fmla="*/ 13 h 46"/>
                    <a:gd name="T20" fmla="*/ 9 w 45"/>
                    <a:gd name="T21" fmla="*/ 17 h 46"/>
                    <a:gd name="T22" fmla="*/ 2 w 45"/>
                    <a:gd name="T23" fmla="*/ 21 h 46"/>
                    <a:gd name="T24" fmla="*/ 0 w 45"/>
                    <a:gd name="T25" fmla="*/ 30 h 46"/>
                    <a:gd name="T26" fmla="*/ 3 w 45"/>
                    <a:gd name="T27" fmla="*/ 31 h 46"/>
                    <a:gd name="T28" fmla="*/ 7 w 45"/>
                    <a:gd name="T29" fmla="*/ 22 h 46"/>
                    <a:gd name="T30" fmla="*/ 9 w 45"/>
                    <a:gd name="T31" fmla="*/ 22 h 46"/>
                    <a:gd name="T32" fmla="*/ 10 w 45"/>
                    <a:gd name="T33" fmla="*/ 25 h 46"/>
                    <a:gd name="T34" fmla="*/ 13 w 45"/>
                    <a:gd name="T35" fmla="*/ 25 h 46"/>
                    <a:gd name="T36" fmla="*/ 14 w 45"/>
                    <a:gd name="T37" fmla="*/ 21 h 46"/>
                    <a:gd name="T38" fmla="*/ 18 w 45"/>
                    <a:gd name="T39" fmla="*/ 22 h 46"/>
                    <a:gd name="T40" fmla="*/ 22 w 45"/>
                    <a:gd name="T41" fmla="*/ 27 h 46"/>
                    <a:gd name="T42" fmla="*/ 20 w 45"/>
                    <a:gd name="T43" fmla="*/ 33 h 46"/>
                    <a:gd name="T44" fmla="*/ 18 w 45"/>
                    <a:gd name="T45" fmla="*/ 34 h 46"/>
                    <a:gd name="T46" fmla="*/ 20 w 45"/>
                    <a:gd name="T47" fmla="*/ 43 h 46"/>
                    <a:gd name="T48" fmla="*/ 26 w 45"/>
                    <a:gd name="T49" fmla="*/ 45 h 46"/>
                    <a:gd name="T50" fmla="*/ 29 w 45"/>
                    <a:gd name="T51" fmla="*/ 46 h 46"/>
                    <a:gd name="T52" fmla="*/ 33 w 45"/>
                    <a:gd name="T53" fmla="*/ 43 h 46"/>
                    <a:gd name="T54" fmla="*/ 33 w 45"/>
                    <a:gd name="T55" fmla="*/ 38 h 46"/>
                    <a:gd name="T56" fmla="*/ 31 w 45"/>
                    <a:gd name="T57" fmla="*/ 35 h 46"/>
                    <a:gd name="T58" fmla="*/ 35 w 45"/>
                    <a:gd name="T59" fmla="*/ 26 h 46"/>
                    <a:gd name="T60" fmla="*/ 37 w 45"/>
                    <a:gd name="T61" fmla="*/ 27 h 46"/>
                    <a:gd name="T62" fmla="*/ 39 w 45"/>
                    <a:gd name="T63" fmla="*/ 35 h 46"/>
                    <a:gd name="T64" fmla="*/ 40 w 45"/>
                    <a:gd name="T65" fmla="*/ 38 h 46"/>
                    <a:gd name="T66" fmla="*/ 41 w 45"/>
                    <a:gd name="T67" fmla="*/ 38 h 46"/>
                    <a:gd name="T68" fmla="*/ 41 w 45"/>
                    <a:gd name="T69" fmla="*/ 33 h 46"/>
                    <a:gd name="T70" fmla="*/ 45 w 45"/>
                    <a:gd name="T71" fmla="*/ 27 h 46"/>
                    <a:gd name="T72" fmla="*/ 42 w 45"/>
                    <a:gd name="T73" fmla="*/ 1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 h="46">
                      <a:moveTo>
                        <a:pt x="42" y="18"/>
                      </a:moveTo>
                      <a:cubicBezTo>
                        <a:pt x="40" y="16"/>
                        <a:pt x="39" y="14"/>
                        <a:pt x="37" y="12"/>
                      </a:cubicBezTo>
                      <a:cubicBezTo>
                        <a:pt x="38" y="6"/>
                        <a:pt x="38" y="6"/>
                        <a:pt x="38" y="6"/>
                      </a:cubicBezTo>
                      <a:cubicBezTo>
                        <a:pt x="31" y="0"/>
                        <a:pt x="31" y="0"/>
                        <a:pt x="31" y="0"/>
                      </a:cubicBezTo>
                      <a:cubicBezTo>
                        <a:pt x="29" y="1"/>
                        <a:pt x="29" y="1"/>
                        <a:pt x="29" y="1"/>
                      </a:cubicBezTo>
                      <a:cubicBezTo>
                        <a:pt x="28" y="10"/>
                        <a:pt x="28" y="10"/>
                        <a:pt x="28" y="10"/>
                      </a:cubicBezTo>
                      <a:cubicBezTo>
                        <a:pt x="18" y="15"/>
                        <a:pt x="18" y="15"/>
                        <a:pt x="18" y="15"/>
                      </a:cubicBezTo>
                      <a:cubicBezTo>
                        <a:pt x="17" y="12"/>
                        <a:pt x="17" y="12"/>
                        <a:pt x="17" y="12"/>
                      </a:cubicBezTo>
                      <a:cubicBezTo>
                        <a:pt x="13" y="11"/>
                        <a:pt x="13" y="11"/>
                        <a:pt x="13" y="11"/>
                      </a:cubicBezTo>
                      <a:cubicBezTo>
                        <a:pt x="9" y="13"/>
                        <a:pt x="9" y="13"/>
                        <a:pt x="9" y="13"/>
                      </a:cubicBezTo>
                      <a:cubicBezTo>
                        <a:pt x="9" y="17"/>
                        <a:pt x="9" y="17"/>
                        <a:pt x="9" y="17"/>
                      </a:cubicBezTo>
                      <a:cubicBezTo>
                        <a:pt x="2" y="21"/>
                        <a:pt x="2" y="21"/>
                        <a:pt x="2" y="21"/>
                      </a:cubicBezTo>
                      <a:cubicBezTo>
                        <a:pt x="0" y="30"/>
                        <a:pt x="0" y="30"/>
                        <a:pt x="0" y="30"/>
                      </a:cubicBezTo>
                      <a:cubicBezTo>
                        <a:pt x="3" y="31"/>
                        <a:pt x="3" y="31"/>
                        <a:pt x="3" y="31"/>
                      </a:cubicBezTo>
                      <a:cubicBezTo>
                        <a:pt x="7" y="22"/>
                        <a:pt x="7" y="22"/>
                        <a:pt x="7" y="22"/>
                      </a:cubicBezTo>
                      <a:cubicBezTo>
                        <a:pt x="9" y="22"/>
                        <a:pt x="9" y="22"/>
                        <a:pt x="9" y="22"/>
                      </a:cubicBezTo>
                      <a:cubicBezTo>
                        <a:pt x="10" y="25"/>
                        <a:pt x="10" y="25"/>
                        <a:pt x="10" y="25"/>
                      </a:cubicBezTo>
                      <a:cubicBezTo>
                        <a:pt x="13" y="25"/>
                        <a:pt x="13" y="25"/>
                        <a:pt x="13" y="25"/>
                      </a:cubicBezTo>
                      <a:cubicBezTo>
                        <a:pt x="14" y="21"/>
                        <a:pt x="14" y="21"/>
                        <a:pt x="14" y="21"/>
                      </a:cubicBezTo>
                      <a:cubicBezTo>
                        <a:pt x="18" y="22"/>
                        <a:pt x="18" y="22"/>
                        <a:pt x="18" y="22"/>
                      </a:cubicBezTo>
                      <a:cubicBezTo>
                        <a:pt x="22" y="27"/>
                        <a:pt x="22" y="27"/>
                        <a:pt x="22" y="27"/>
                      </a:cubicBezTo>
                      <a:cubicBezTo>
                        <a:pt x="20" y="33"/>
                        <a:pt x="20" y="33"/>
                        <a:pt x="20" y="33"/>
                      </a:cubicBezTo>
                      <a:cubicBezTo>
                        <a:pt x="18" y="34"/>
                        <a:pt x="18" y="34"/>
                        <a:pt x="18" y="34"/>
                      </a:cubicBezTo>
                      <a:cubicBezTo>
                        <a:pt x="20" y="43"/>
                        <a:pt x="20" y="43"/>
                        <a:pt x="20" y="43"/>
                      </a:cubicBezTo>
                      <a:cubicBezTo>
                        <a:pt x="22" y="44"/>
                        <a:pt x="24" y="44"/>
                        <a:pt x="26" y="45"/>
                      </a:cubicBezTo>
                      <a:cubicBezTo>
                        <a:pt x="27" y="45"/>
                        <a:pt x="28" y="46"/>
                        <a:pt x="29" y="46"/>
                      </a:cubicBezTo>
                      <a:cubicBezTo>
                        <a:pt x="33" y="43"/>
                        <a:pt x="33" y="43"/>
                        <a:pt x="33" y="43"/>
                      </a:cubicBezTo>
                      <a:cubicBezTo>
                        <a:pt x="33" y="38"/>
                        <a:pt x="33" y="38"/>
                        <a:pt x="33" y="38"/>
                      </a:cubicBezTo>
                      <a:cubicBezTo>
                        <a:pt x="31" y="35"/>
                        <a:pt x="31" y="35"/>
                        <a:pt x="31" y="35"/>
                      </a:cubicBezTo>
                      <a:cubicBezTo>
                        <a:pt x="35" y="26"/>
                        <a:pt x="35" y="26"/>
                        <a:pt x="35" y="26"/>
                      </a:cubicBezTo>
                      <a:cubicBezTo>
                        <a:pt x="37" y="27"/>
                        <a:pt x="37" y="27"/>
                        <a:pt x="37" y="27"/>
                      </a:cubicBezTo>
                      <a:cubicBezTo>
                        <a:pt x="37" y="30"/>
                        <a:pt x="38" y="33"/>
                        <a:pt x="39" y="35"/>
                      </a:cubicBezTo>
                      <a:cubicBezTo>
                        <a:pt x="39" y="36"/>
                        <a:pt x="39" y="37"/>
                        <a:pt x="40" y="38"/>
                      </a:cubicBezTo>
                      <a:cubicBezTo>
                        <a:pt x="41" y="38"/>
                        <a:pt x="41" y="38"/>
                        <a:pt x="41" y="38"/>
                      </a:cubicBezTo>
                      <a:cubicBezTo>
                        <a:pt x="41" y="33"/>
                        <a:pt x="41" y="33"/>
                        <a:pt x="41" y="33"/>
                      </a:cubicBezTo>
                      <a:cubicBezTo>
                        <a:pt x="45" y="27"/>
                        <a:pt x="45" y="27"/>
                        <a:pt x="45" y="27"/>
                      </a:cubicBezTo>
                      <a:cubicBezTo>
                        <a:pt x="44" y="24"/>
                        <a:pt x="43" y="21"/>
                        <a:pt x="42" y="18"/>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30" name="Freeform 88">
                  <a:extLst>
                    <a:ext uri="{FF2B5EF4-FFF2-40B4-BE49-F238E27FC236}">
                      <a16:creationId xmlns:a16="http://schemas.microsoft.com/office/drawing/2014/main" id="{A596D8C2-7CF8-4946-9981-04E8AED0E210}"/>
                    </a:ext>
                  </a:extLst>
                </p:cNvPr>
                <p:cNvSpPr>
                  <a:spLocks/>
                </p:cNvSpPr>
                <p:nvPr/>
              </p:nvSpPr>
              <p:spPr bwMode="auto">
                <a:xfrm>
                  <a:off x="6932612" y="3752850"/>
                  <a:ext cx="61912" cy="82550"/>
                </a:xfrm>
                <a:custGeom>
                  <a:avLst/>
                  <a:gdLst>
                    <a:gd name="T0" fmla="*/ 19 w 23"/>
                    <a:gd name="T1" fmla="*/ 2 h 31"/>
                    <a:gd name="T2" fmla="*/ 18 w 23"/>
                    <a:gd name="T3" fmla="*/ 8 h 31"/>
                    <a:gd name="T4" fmla="*/ 0 w 23"/>
                    <a:gd name="T5" fmla="*/ 29 h 31"/>
                    <a:gd name="T6" fmla="*/ 2 w 23"/>
                    <a:gd name="T7" fmla="*/ 31 h 31"/>
                    <a:gd name="T8" fmla="*/ 22 w 23"/>
                    <a:gd name="T9" fmla="*/ 9 h 31"/>
                    <a:gd name="T10" fmla="*/ 23 w 23"/>
                    <a:gd name="T11" fmla="*/ 2 h 31"/>
                    <a:gd name="T12" fmla="*/ 22 w 23"/>
                    <a:gd name="T13" fmla="*/ 0 h 31"/>
                    <a:gd name="T14" fmla="*/ 19 w 23"/>
                    <a:gd name="T15" fmla="*/ 2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31">
                      <a:moveTo>
                        <a:pt x="19" y="2"/>
                      </a:moveTo>
                      <a:cubicBezTo>
                        <a:pt x="18" y="8"/>
                        <a:pt x="18" y="8"/>
                        <a:pt x="18" y="8"/>
                      </a:cubicBezTo>
                      <a:cubicBezTo>
                        <a:pt x="12" y="15"/>
                        <a:pt x="6" y="22"/>
                        <a:pt x="0" y="29"/>
                      </a:cubicBezTo>
                      <a:cubicBezTo>
                        <a:pt x="2" y="31"/>
                        <a:pt x="2" y="31"/>
                        <a:pt x="2" y="31"/>
                      </a:cubicBezTo>
                      <a:cubicBezTo>
                        <a:pt x="22" y="9"/>
                        <a:pt x="22" y="9"/>
                        <a:pt x="22" y="9"/>
                      </a:cubicBezTo>
                      <a:cubicBezTo>
                        <a:pt x="23" y="2"/>
                        <a:pt x="23" y="2"/>
                        <a:pt x="23" y="2"/>
                      </a:cubicBezTo>
                      <a:cubicBezTo>
                        <a:pt x="22" y="0"/>
                        <a:pt x="22" y="0"/>
                        <a:pt x="22" y="0"/>
                      </a:cubicBezTo>
                      <a:lnTo>
                        <a:pt x="19"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31" name="Freeform 89">
                  <a:extLst>
                    <a:ext uri="{FF2B5EF4-FFF2-40B4-BE49-F238E27FC236}">
                      <a16:creationId xmlns:a16="http://schemas.microsoft.com/office/drawing/2014/main" id="{EE49E0E4-4919-4653-A2B3-F85F6F681EDF}"/>
                    </a:ext>
                  </a:extLst>
                </p:cNvPr>
                <p:cNvSpPr>
                  <a:spLocks/>
                </p:cNvSpPr>
                <p:nvPr/>
              </p:nvSpPr>
              <p:spPr bwMode="auto">
                <a:xfrm>
                  <a:off x="7018337" y="3711575"/>
                  <a:ext cx="26987" cy="30163"/>
                </a:xfrm>
                <a:custGeom>
                  <a:avLst/>
                  <a:gdLst>
                    <a:gd name="T0" fmla="*/ 0 w 17"/>
                    <a:gd name="T1" fmla="*/ 2 h 19"/>
                    <a:gd name="T2" fmla="*/ 7 w 17"/>
                    <a:gd name="T3" fmla="*/ 17 h 19"/>
                    <a:gd name="T4" fmla="*/ 12 w 17"/>
                    <a:gd name="T5" fmla="*/ 19 h 19"/>
                    <a:gd name="T6" fmla="*/ 17 w 17"/>
                    <a:gd name="T7" fmla="*/ 2 h 19"/>
                    <a:gd name="T8" fmla="*/ 9 w 17"/>
                    <a:gd name="T9" fmla="*/ 0 h 19"/>
                    <a:gd name="T10" fmla="*/ 0 w 17"/>
                    <a:gd name="T11" fmla="*/ 2 h 19"/>
                  </a:gdLst>
                  <a:ahLst/>
                  <a:cxnLst>
                    <a:cxn ang="0">
                      <a:pos x="T0" y="T1"/>
                    </a:cxn>
                    <a:cxn ang="0">
                      <a:pos x="T2" y="T3"/>
                    </a:cxn>
                    <a:cxn ang="0">
                      <a:pos x="T4" y="T5"/>
                    </a:cxn>
                    <a:cxn ang="0">
                      <a:pos x="T6" y="T7"/>
                    </a:cxn>
                    <a:cxn ang="0">
                      <a:pos x="T8" y="T9"/>
                    </a:cxn>
                    <a:cxn ang="0">
                      <a:pos x="T10" y="T11"/>
                    </a:cxn>
                  </a:cxnLst>
                  <a:rect l="0" t="0" r="r" b="b"/>
                  <a:pathLst>
                    <a:path w="17" h="19">
                      <a:moveTo>
                        <a:pt x="0" y="2"/>
                      </a:moveTo>
                      <a:lnTo>
                        <a:pt x="7" y="17"/>
                      </a:lnTo>
                      <a:lnTo>
                        <a:pt x="12" y="19"/>
                      </a:lnTo>
                      <a:lnTo>
                        <a:pt x="17" y="2"/>
                      </a:lnTo>
                      <a:lnTo>
                        <a:pt x="9" y="0"/>
                      </a:lnTo>
                      <a:lnTo>
                        <a:pt x="0"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83" name="Freeform 91">
                <a:extLst>
                  <a:ext uri="{FF2B5EF4-FFF2-40B4-BE49-F238E27FC236}">
                    <a16:creationId xmlns:a16="http://schemas.microsoft.com/office/drawing/2014/main" id="{4054AB0F-3398-4415-9FE6-85DAF734D648}"/>
                  </a:ext>
                </a:extLst>
              </p:cNvPr>
              <p:cNvSpPr>
                <a:spLocks/>
              </p:cNvSpPr>
              <p:nvPr/>
            </p:nvSpPr>
            <p:spPr bwMode="auto">
              <a:xfrm>
                <a:off x="5794840" y="3488419"/>
                <a:ext cx="389217" cy="417019"/>
              </a:xfrm>
              <a:custGeom>
                <a:avLst/>
                <a:gdLst>
                  <a:gd name="T0" fmla="*/ 125 w 141"/>
                  <a:gd name="T1" fmla="*/ 1 h 151"/>
                  <a:gd name="T2" fmla="*/ 121 w 141"/>
                  <a:gd name="T3" fmla="*/ 0 h 151"/>
                  <a:gd name="T4" fmla="*/ 115 w 141"/>
                  <a:gd name="T5" fmla="*/ 4 h 151"/>
                  <a:gd name="T6" fmla="*/ 111 w 141"/>
                  <a:gd name="T7" fmla="*/ 7 h 151"/>
                  <a:gd name="T8" fmla="*/ 104 w 141"/>
                  <a:gd name="T9" fmla="*/ 7 h 151"/>
                  <a:gd name="T10" fmla="*/ 97 w 141"/>
                  <a:gd name="T11" fmla="*/ 8 h 151"/>
                  <a:gd name="T12" fmla="*/ 88 w 141"/>
                  <a:gd name="T13" fmla="*/ 30 h 151"/>
                  <a:gd name="T14" fmla="*/ 63 w 141"/>
                  <a:gd name="T15" fmla="*/ 56 h 151"/>
                  <a:gd name="T16" fmla="*/ 28 w 141"/>
                  <a:gd name="T17" fmla="*/ 80 h 151"/>
                  <a:gd name="T18" fmla="*/ 0 w 141"/>
                  <a:gd name="T19" fmla="*/ 75 h 151"/>
                  <a:gd name="T20" fmla="*/ 16 w 141"/>
                  <a:gd name="T21" fmla="*/ 109 h 151"/>
                  <a:gd name="T22" fmla="*/ 13 w 141"/>
                  <a:gd name="T23" fmla="*/ 118 h 151"/>
                  <a:gd name="T24" fmla="*/ 4 w 141"/>
                  <a:gd name="T25" fmla="*/ 124 h 151"/>
                  <a:gd name="T26" fmla="*/ 3 w 141"/>
                  <a:gd name="T27" fmla="*/ 133 h 151"/>
                  <a:gd name="T28" fmla="*/ 6 w 141"/>
                  <a:gd name="T29" fmla="*/ 131 h 151"/>
                  <a:gd name="T30" fmla="*/ 9 w 141"/>
                  <a:gd name="T31" fmla="*/ 133 h 151"/>
                  <a:gd name="T32" fmla="*/ 14 w 141"/>
                  <a:gd name="T33" fmla="*/ 130 h 151"/>
                  <a:gd name="T34" fmla="*/ 16 w 141"/>
                  <a:gd name="T35" fmla="*/ 133 h 151"/>
                  <a:gd name="T36" fmla="*/ 29 w 141"/>
                  <a:gd name="T37" fmla="*/ 131 h 151"/>
                  <a:gd name="T38" fmla="*/ 34 w 141"/>
                  <a:gd name="T39" fmla="*/ 130 h 151"/>
                  <a:gd name="T40" fmla="*/ 43 w 141"/>
                  <a:gd name="T41" fmla="*/ 131 h 151"/>
                  <a:gd name="T42" fmla="*/ 49 w 141"/>
                  <a:gd name="T43" fmla="*/ 127 h 151"/>
                  <a:gd name="T44" fmla="*/ 51 w 141"/>
                  <a:gd name="T45" fmla="*/ 131 h 151"/>
                  <a:gd name="T46" fmla="*/ 49 w 141"/>
                  <a:gd name="T47" fmla="*/ 139 h 151"/>
                  <a:gd name="T48" fmla="*/ 53 w 141"/>
                  <a:gd name="T49" fmla="*/ 140 h 151"/>
                  <a:gd name="T50" fmla="*/ 55 w 141"/>
                  <a:gd name="T51" fmla="*/ 151 h 151"/>
                  <a:gd name="T52" fmla="*/ 77 w 141"/>
                  <a:gd name="T53" fmla="*/ 150 h 151"/>
                  <a:gd name="T54" fmla="*/ 81 w 141"/>
                  <a:gd name="T55" fmla="*/ 141 h 151"/>
                  <a:gd name="T56" fmla="*/ 75 w 141"/>
                  <a:gd name="T57" fmla="*/ 122 h 151"/>
                  <a:gd name="T58" fmla="*/ 79 w 141"/>
                  <a:gd name="T59" fmla="*/ 109 h 151"/>
                  <a:gd name="T60" fmla="*/ 86 w 141"/>
                  <a:gd name="T61" fmla="*/ 109 h 151"/>
                  <a:gd name="T62" fmla="*/ 121 w 141"/>
                  <a:gd name="T63" fmla="*/ 64 h 151"/>
                  <a:gd name="T64" fmla="*/ 123 w 141"/>
                  <a:gd name="T65" fmla="*/ 55 h 151"/>
                  <a:gd name="T66" fmla="*/ 126 w 141"/>
                  <a:gd name="T67" fmla="*/ 46 h 151"/>
                  <a:gd name="T68" fmla="*/ 117 w 141"/>
                  <a:gd name="T69" fmla="*/ 37 h 151"/>
                  <a:gd name="T70" fmla="*/ 117 w 141"/>
                  <a:gd name="T71" fmla="*/ 26 h 151"/>
                  <a:gd name="T72" fmla="*/ 134 w 141"/>
                  <a:gd name="T73" fmla="*/ 27 h 151"/>
                  <a:gd name="T74" fmla="*/ 141 w 141"/>
                  <a:gd name="T75" fmla="*/ 17 h 151"/>
                  <a:gd name="T76" fmla="*/ 137 w 141"/>
                  <a:gd name="T77" fmla="*/ 5 h 151"/>
                  <a:gd name="T78" fmla="*/ 128 w 141"/>
                  <a:gd name="T79" fmla="*/ 2 h 151"/>
                  <a:gd name="T80" fmla="*/ 125 w 141"/>
                  <a:gd name="T81" fmla="*/ 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1" h="151">
                    <a:moveTo>
                      <a:pt x="125" y="1"/>
                    </a:moveTo>
                    <a:cubicBezTo>
                      <a:pt x="124" y="1"/>
                      <a:pt x="122" y="0"/>
                      <a:pt x="121" y="0"/>
                    </a:cubicBezTo>
                    <a:cubicBezTo>
                      <a:pt x="115" y="4"/>
                      <a:pt x="115" y="4"/>
                      <a:pt x="115" y="4"/>
                    </a:cubicBezTo>
                    <a:cubicBezTo>
                      <a:pt x="111" y="7"/>
                      <a:pt x="111" y="7"/>
                      <a:pt x="111" y="7"/>
                    </a:cubicBezTo>
                    <a:cubicBezTo>
                      <a:pt x="109" y="6"/>
                      <a:pt x="107" y="6"/>
                      <a:pt x="104" y="7"/>
                    </a:cubicBezTo>
                    <a:cubicBezTo>
                      <a:pt x="102" y="7"/>
                      <a:pt x="99" y="8"/>
                      <a:pt x="97" y="8"/>
                    </a:cubicBezTo>
                    <a:cubicBezTo>
                      <a:pt x="88" y="30"/>
                      <a:pt x="88" y="30"/>
                      <a:pt x="88" y="30"/>
                    </a:cubicBezTo>
                    <a:cubicBezTo>
                      <a:pt x="63" y="56"/>
                      <a:pt x="63" y="56"/>
                      <a:pt x="63" y="56"/>
                    </a:cubicBezTo>
                    <a:cubicBezTo>
                      <a:pt x="51" y="64"/>
                      <a:pt x="40" y="72"/>
                      <a:pt x="28" y="80"/>
                    </a:cubicBezTo>
                    <a:cubicBezTo>
                      <a:pt x="0" y="75"/>
                      <a:pt x="0" y="75"/>
                      <a:pt x="0" y="75"/>
                    </a:cubicBezTo>
                    <a:cubicBezTo>
                      <a:pt x="16" y="109"/>
                      <a:pt x="16" y="109"/>
                      <a:pt x="16" y="109"/>
                    </a:cubicBezTo>
                    <a:cubicBezTo>
                      <a:pt x="13" y="118"/>
                      <a:pt x="13" y="118"/>
                      <a:pt x="13" y="118"/>
                    </a:cubicBezTo>
                    <a:cubicBezTo>
                      <a:pt x="4" y="124"/>
                      <a:pt x="4" y="124"/>
                      <a:pt x="4" y="124"/>
                    </a:cubicBezTo>
                    <a:cubicBezTo>
                      <a:pt x="3" y="133"/>
                      <a:pt x="3" y="133"/>
                      <a:pt x="3" y="133"/>
                    </a:cubicBezTo>
                    <a:cubicBezTo>
                      <a:pt x="6" y="131"/>
                      <a:pt x="6" y="131"/>
                      <a:pt x="6" y="131"/>
                    </a:cubicBezTo>
                    <a:cubicBezTo>
                      <a:pt x="9" y="133"/>
                      <a:pt x="9" y="133"/>
                      <a:pt x="9" y="133"/>
                    </a:cubicBezTo>
                    <a:cubicBezTo>
                      <a:pt x="14" y="130"/>
                      <a:pt x="14" y="130"/>
                      <a:pt x="14" y="130"/>
                    </a:cubicBezTo>
                    <a:cubicBezTo>
                      <a:pt x="16" y="133"/>
                      <a:pt x="16" y="133"/>
                      <a:pt x="16" y="133"/>
                    </a:cubicBezTo>
                    <a:cubicBezTo>
                      <a:pt x="20" y="133"/>
                      <a:pt x="25" y="132"/>
                      <a:pt x="29" y="131"/>
                    </a:cubicBezTo>
                    <a:cubicBezTo>
                      <a:pt x="31" y="131"/>
                      <a:pt x="32" y="130"/>
                      <a:pt x="34" y="130"/>
                    </a:cubicBezTo>
                    <a:cubicBezTo>
                      <a:pt x="43" y="131"/>
                      <a:pt x="43" y="131"/>
                      <a:pt x="43" y="131"/>
                    </a:cubicBezTo>
                    <a:cubicBezTo>
                      <a:pt x="49" y="127"/>
                      <a:pt x="49" y="127"/>
                      <a:pt x="49" y="127"/>
                    </a:cubicBezTo>
                    <a:cubicBezTo>
                      <a:pt x="51" y="131"/>
                      <a:pt x="51" y="131"/>
                      <a:pt x="51" y="131"/>
                    </a:cubicBezTo>
                    <a:cubicBezTo>
                      <a:pt x="49" y="139"/>
                      <a:pt x="49" y="139"/>
                      <a:pt x="49" y="139"/>
                    </a:cubicBezTo>
                    <a:cubicBezTo>
                      <a:pt x="53" y="140"/>
                      <a:pt x="53" y="140"/>
                      <a:pt x="53" y="140"/>
                    </a:cubicBezTo>
                    <a:cubicBezTo>
                      <a:pt x="55" y="151"/>
                      <a:pt x="55" y="151"/>
                      <a:pt x="55" y="151"/>
                    </a:cubicBezTo>
                    <a:cubicBezTo>
                      <a:pt x="77" y="150"/>
                      <a:pt x="77" y="150"/>
                      <a:pt x="77" y="150"/>
                    </a:cubicBezTo>
                    <a:cubicBezTo>
                      <a:pt x="81" y="141"/>
                      <a:pt x="81" y="141"/>
                      <a:pt x="81" y="141"/>
                    </a:cubicBezTo>
                    <a:cubicBezTo>
                      <a:pt x="75" y="122"/>
                      <a:pt x="75" y="122"/>
                      <a:pt x="75" y="122"/>
                    </a:cubicBezTo>
                    <a:cubicBezTo>
                      <a:pt x="79" y="109"/>
                      <a:pt x="79" y="109"/>
                      <a:pt x="79" y="109"/>
                    </a:cubicBezTo>
                    <a:cubicBezTo>
                      <a:pt x="86" y="109"/>
                      <a:pt x="86" y="109"/>
                      <a:pt x="86" y="109"/>
                    </a:cubicBezTo>
                    <a:cubicBezTo>
                      <a:pt x="98" y="94"/>
                      <a:pt x="109" y="79"/>
                      <a:pt x="121" y="64"/>
                    </a:cubicBezTo>
                    <a:cubicBezTo>
                      <a:pt x="122" y="61"/>
                      <a:pt x="122" y="58"/>
                      <a:pt x="123" y="55"/>
                    </a:cubicBezTo>
                    <a:cubicBezTo>
                      <a:pt x="124" y="52"/>
                      <a:pt x="124" y="49"/>
                      <a:pt x="126" y="46"/>
                    </a:cubicBezTo>
                    <a:cubicBezTo>
                      <a:pt x="117" y="37"/>
                      <a:pt x="117" y="37"/>
                      <a:pt x="117" y="37"/>
                    </a:cubicBezTo>
                    <a:cubicBezTo>
                      <a:pt x="117" y="26"/>
                      <a:pt x="117" y="26"/>
                      <a:pt x="117" y="26"/>
                    </a:cubicBezTo>
                    <a:cubicBezTo>
                      <a:pt x="134" y="27"/>
                      <a:pt x="134" y="27"/>
                      <a:pt x="134" y="27"/>
                    </a:cubicBezTo>
                    <a:cubicBezTo>
                      <a:pt x="141" y="17"/>
                      <a:pt x="141" y="17"/>
                      <a:pt x="141" y="17"/>
                    </a:cubicBezTo>
                    <a:cubicBezTo>
                      <a:pt x="137" y="5"/>
                      <a:pt x="137" y="5"/>
                      <a:pt x="137" y="5"/>
                    </a:cubicBezTo>
                    <a:cubicBezTo>
                      <a:pt x="128" y="2"/>
                      <a:pt x="128" y="2"/>
                      <a:pt x="128" y="2"/>
                    </a:cubicBezTo>
                    <a:lnTo>
                      <a:pt x="125"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4" name="Freeform 92">
                <a:extLst>
                  <a:ext uri="{FF2B5EF4-FFF2-40B4-BE49-F238E27FC236}">
                    <a16:creationId xmlns:a16="http://schemas.microsoft.com/office/drawing/2014/main" id="{94B6AD2A-C655-416F-9832-BF32B4ACC9F3}"/>
                  </a:ext>
                </a:extLst>
              </p:cNvPr>
              <p:cNvSpPr>
                <a:spLocks/>
              </p:cNvSpPr>
              <p:nvPr/>
            </p:nvSpPr>
            <p:spPr bwMode="auto">
              <a:xfrm>
                <a:off x="5664010" y="3189146"/>
                <a:ext cx="420289" cy="276377"/>
              </a:xfrm>
              <a:custGeom>
                <a:avLst/>
                <a:gdLst>
                  <a:gd name="T0" fmla="*/ 81 w 152"/>
                  <a:gd name="T1" fmla="*/ 31 h 100"/>
                  <a:gd name="T2" fmla="*/ 74 w 152"/>
                  <a:gd name="T3" fmla="*/ 31 h 100"/>
                  <a:gd name="T4" fmla="*/ 62 w 152"/>
                  <a:gd name="T5" fmla="*/ 38 h 100"/>
                  <a:gd name="T6" fmla="*/ 46 w 152"/>
                  <a:gd name="T7" fmla="*/ 21 h 100"/>
                  <a:gd name="T8" fmla="*/ 45 w 152"/>
                  <a:gd name="T9" fmla="*/ 22 h 100"/>
                  <a:gd name="T10" fmla="*/ 40 w 152"/>
                  <a:gd name="T11" fmla="*/ 30 h 100"/>
                  <a:gd name="T12" fmla="*/ 32 w 152"/>
                  <a:gd name="T13" fmla="*/ 29 h 100"/>
                  <a:gd name="T14" fmla="*/ 28 w 152"/>
                  <a:gd name="T15" fmla="*/ 29 h 100"/>
                  <a:gd name="T16" fmla="*/ 24 w 152"/>
                  <a:gd name="T17" fmla="*/ 25 h 100"/>
                  <a:gd name="T18" fmla="*/ 26 w 152"/>
                  <a:gd name="T19" fmla="*/ 8 h 100"/>
                  <a:gd name="T20" fmla="*/ 30 w 152"/>
                  <a:gd name="T21" fmla="*/ 2 h 100"/>
                  <a:gd name="T22" fmla="*/ 28 w 152"/>
                  <a:gd name="T23" fmla="*/ 0 h 100"/>
                  <a:gd name="T24" fmla="*/ 1 w 152"/>
                  <a:gd name="T25" fmla="*/ 15 h 100"/>
                  <a:gd name="T26" fmla="*/ 0 w 152"/>
                  <a:gd name="T27" fmla="*/ 46 h 100"/>
                  <a:gd name="T28" fmla="*/ 7 w 152"/>
                  <a:gd name="T29" fmla="*/ 53 h 100"/>
                  <a:gd name="T30" fmla="*/ 9 w 152"/>
                  <a:gd name="T31" fmla="*/ 47 h 100"/>
                  <a:gd name="T32" fmla="*/ 23 w 152"/>
                  <a:gd name="T33" fmla="*/ 39 h 100"/>
                  <a:gd name="T34" fmla="*/ 37 w 152"/>
                  <a:gd name="T35" fmla="*/ 56 h 100"/>
                  <a:gd name="T36" fmla="*/ 50 w 152"/>
                  <a:gd name="T37" fmla="*/ 61 h 100"/>
                  <a:gd name="T38" fmla="*/ 85 w 152"/>
                  <a:gd name="T39" fmla="*/ 97 h 100"/>
                  <a:gd name="T40" fmla="*/ 108 w 152"/>
                  <a:gd name="T41" fmla="*/ 100 h 100"/>
                  <a:gd name="T42" fmla="*/ 104 w 152"/>
                  <a:gd name="T43" fmla="*/ 78 h 100"/>
                  <a:gd name="T44" fmla="*/ 118 w 152"/>
                  <a:gd name="T45" fmla="*/ 63 h 100"/>
                  <a:gd name="T46" fmla="*/ 124 w 152"/>
                  <a:gd name="T47" fmla="*/ 62 h 100"/>
                  <a:gd name="T48" fmla="*/ 129 w 152"/>
                  <a:gd name="T49" fmla="*/ 67 h 100"/>
                  <a:gd name="T50" fmla="*/ 150 w 152"/>
                  <a:gd name="T51" fmla="*/ 64 h 100"/>
                  <a:gd name="T52" fmla="*/ 152 w 152"/>
                  <a:gd name="T53" fmla="*/ 53 h 100"/>
                  <a:gd name="T54" fmla="*/ 133 w 152"/>
                  <a:gd name="T55" fmla="*/ 44 h 100"/>
                  <a:gd name="T56" fmla="*/ 112 w 152"/>
                  <a:gd name="T57" fmla="*/ 55 h 100"/>
                  <a:gd name="T58" fmla="*/ 108 w 152"/>
                  <a:gd name="T59" fmla="*/ 57 h 100"/>
                  <a:gd name="T60" fmla="*/ 97 w 152"/>
                  <a:gd name="T61" fmla="*/ 64 h 100"/>
                  <a:gd name="T62" fmla="*/ 90 w 152"/>
                  <a:gd name="T63" fmla="*/ 63 h 100"/>
                  <a:gd name="T64" fmla="*/ 81 w 152"/>
                  <a:gd name="T65" fmla="*/ 3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100">
                    <a:moveTo>
                      <a:pt x="81" y="31"/>
                    </a:moveTo>
                    <a:cubicBezTo>
                      <a:pt x="74" y="31"/>
                      <a:pt x="74" y="31"/>
                      <a:pt x="74" y="31"/>
                    </a:cubicBezTo>
                    <a:cubicBezTo>
                      <a:pt x="62" y="38"/>
                      <a:pt x="62" y="38"/>
                      <a:pt x="62" y="38"/>
                    </a:cubicBezTo>
                    <a:cubicBezTo>
                      <a:pt x="46" y="21"/>
                      <a:pt x="46" y="21"/>
                      <a:pt x="46" y="21"/>
                    </a:cubicBezTo>
                    <a:cubicBezTo>
                      <a:pt x="45" y="21"/>
                      <a:pt x="45" y="21"/>
                      <a:pt x="45" y="22"/>
                    </a:cubicBezTo>
                    <a:cubicBezTo>
                      <a:pt x="43" y="24"/>
                      <a:pt x="41" y="27"/>
                      <a:pt x="40" y="30"/>
                    </a:cubicBezTo>
                    <a:cubicBezTo>
                      <a:pt x="37" y="29"/>
                      <a:pt x="35" y="29"/>
                      <a:pt x="32" y="29"/>
                    </a:cubicBezTo>
                    <a:cubicBezTo>
                      <a:pt x="31" y="29"/>
                      <a:pt x="29" y="29"/>
                      <a:pt x="28" y="29"/>
                    </a:cubicBezTo>
                    <a:cubicBezTo>
                      <a:pt x="24" y="25"/>
                      <a:pt x="24" y="25"/>
                      <a:pt x="24" y="25"/>
                    </a:cubicBezTo>
                    <a:cubicBezTo>
                      <a:pt x="26" y="8"/>
                      <a:pt x="26" y="8"/>
                      <a:pt x="26" y="8"/>
                    </a:cubicBezTo>
                    <a:cubicBezTo>
                      <a:pt x="30" y="2"/>
                      <a:pt x="30" y="2"/>
                      <a:pt x="30" y="2"/>
                    </a:cubicBezTo>
                    <a:cubicBezTo>
                      <a:pt x="28" y="0"/>
                      <a:pt x="28" y="0"/>
                      <a:pt x="28" y="0"/>
                    </a:cubicBezTo>
                    <a:cubicBezTo>
                      <a:pt x="1" y="15"/>
                      <a:pt x="1" y="15"/>
                      <a:pt x="1" y="15"/>
                    </a:cubicBezTo>
                    <a:cubicBezTo>
                      <a:pt x="0" y="46"/>
                      <a:pt x="0" y="46"/>
                      <a:pt x="0" y="46"/>
                    </a:cubicBezTo>
                    <a:cubicBezTo>
                      <a:pt x="7" y="53"/>
                      <a:pt x="7" y="53"/>
                      <a:pt x="7" y="53"/>
                    </a:cubicBezTo>
                    <a:cubicBezTo>
                      <a:pt x="9" y="47"/>
                      <a:pt x="9" y="47"/>
                      <a:pt x="9" y="47"/>
                    </a:cubicBezTo>
                    <a:cubicBezTo>
                      <a:pt x="23" y="39"/>
                      <a:pt x="23" y="39"/>
                      <a:pt x="23" y="39"/>
                    </a:cubicBezTo>
                    <a:cubicBezTo>
                      <a:pt x="37" y="56"/>
                      <a:pt x="37" y="56"/>
                      <a:pt x="37" y="56"/>
                    </a:cubicBezTo>
                    <a:cubicBezTo>
                      <a:pt x="50" y="61"/>
                      <a:pt x="50" y="61"/>
                      <a:pt x="50" y="61"/>
                    </a:cubicBezTo>
                    <a:cubicBezTo>
                      <a:pt x="85" y="97"/>
                      <a:pt x="85" y="97"/>
                      <a:pt x="85" y="97"/>
                    </a:cubicBezTo>
                    <a:cubicBezTo>
                      <a:pt x="92" y="98"/>
                      <a:pt x="100" y="99"/>
                      <a:pt x="108" y="100"/>
                    </a:cubicBezTo>
                    <a:cubicBezTo>
                      <a:pt x="104" y="78"/>
                      <a:pt x="104" y="78"/>
                      <a:pt x="104" y="78"/>
                    </a:cubicBezTo>
                    <a:cubicBezTo>
                      <a:pt x="118" y="63"/>
                      <a:pt x="118" y="63"/>
                      <a:pt x="118" y="63"/>
                    </a:cubicBezTo>
                    <a:cubicBezTo>
                      <a:pt x="124" y="62"/>
                      <a:pt x="124" y="62"/>
                      <a:pt x="124" y="62"/>
                    </a:cubicBezTo>
                    <a:cubicBezTo>
                      <a:pt x="129" y="67"/>
                      <a:pt x="129" y="67"/>
                      <a:pt x="129" y="67"/>
                    </a:cubicBezTo>
                    <a:cubicBezTo>
                      <a:pt x="150" y="64"/>
                      <a:pt x="150" y="64"/>
                      <a:pt x="150" y="64"/>
                    </a:cubicBezTo>
                    <a:cubicBezTo>
                      <a:pt x="152" y="53"/>
                      <a:pt x="152" y="53"/>
                      <a:pt x="152" y="53"/>
                    </a:cubicBezTo>
                    <a:cubicBezTo>
                      <a:pt x="133" y="44"/>
                      <a:pt x="133" y="44"/>
                      <a:pt x="133" y="44"/>
                    </a:cubicBezTo>
                    <a:cubicBezTo>
                      <a:pt x="125" y="47"/>
                      <a:pt x="118" y="51"/>
                      <a:pt x="112" y="55"/>
                    </a:cubicBezTo>
                    <a:cubicBezTo>
                      <a:pt x="111" y="56"/>
                      <a:pt x="110" y="56"/>
                      <a:pt x="108" y="57"/>
                    </a:cubicBezTo>
                    <a:cubicBezTo>
                      <a:pt x="104" y="59"/>
                      <a:pt x="101" y="62"/>
                      <a:pt x="97" y="64"/>
                    </a:cubicBezTo>
                    <a:cubicBezTo>
                      <a:pt x="90" y="63"/>
                      <a:pt x="90" y="63"/>
                      <a:pt x="90" y="63"/>
                    </a:cubicBezTo>
                    <a:lnTo>
                      <a:pt x="81" y="3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5" name="Freeform 93">
                <a:extLst>
                  <a:ext uri="{FF2B5EF4-FFF2-40B4-BE49-F238E27FC236}">
                    <a16:creationId xmlns:a16="http://schemas.microsoft.com/office/drawing/2014/main" id="{1F0D557D-CFC2-4BD2-A60D-3E254520791A}"/>
                  </a:ext>
                </a:extLst>
              </p:cNvPr>
              <p:cNvSpPr>
                <a:spLocks/>
              </p:cNvSpPr>
              <p:nvPr/>
            </p:nvSpPr>
            <p:spPr bwMode="auto">
              <a:xfrm>
                <a:off x="5587148" y="3879272"/>
                <a:ext cx="181525" cy="240399"/>
              </a:xfrm>
              <a:custGeom>
                <a:avLst/>
                <a:gdLst>
                  <a:gd name="T0" fmla="*/ 66 w 66"/>
                  <a:gd name="T1" fmla="*/ 24 h 87"/>
                  <a:gd name="T2" fmla="*/ 64 w 66"/>
                  <a:gd name="T3" fmla="*/ 25 h 87"/>
                  <a:gd name="T4" fmla="*/ 58 w 66"/>
                  <a:gd name="T5" fmla="*/ 21 h 87"/>
                  <a:gd name="T6" fmla="*/ 53 w 66"/>
                  <a:gd name="T7" fmla="*/ 14 h 87"/>
                  <a:gd name="T8" fmla="*/ 50 w 66"/>
                  <a:gd name="T9" fmla="*/ 12 h 87"/>
                  <a:gd name="T10" fmla="*/ 40 w 66"/>
                  <a:gd name="T11" fmla="*/ 10 h 87"/>
                  <a:gd name="T12" fmla="*/ 34 w 66"/>
                  <a:gd name="T13" fmla="*/ 0 h 87"/>
                  <a:gd name="T14" fmla="*/ 31 w 66"/>
                  <a:gd name="T15" fmla="*/ 3 h 87"/>
                  <a:gd name="T16" fmla="*/ 24 w 66"/>
                  <a:gd name="T17" fmla="*/ 14 h 87"/>
                  <a:gd name="T18" fmla="*/ 29 w 66"/>
                  <a:gd name="T19" fmla="*/ 19 h 87"/>
                  <a:gd name="T20" fmla="*/ 26 w 66"/>
                  <a:gd name="T21" fmla="*/ 60 h 87"/>
                  <a:gd name="T22" fmla="*/ 0 w 66"/>
                  <a:gd name="T23" fmla="*/ 72 h 87"/>
                  <a:gd name="T24" fmla="*/ 6 w 66"/>
                  <a:gd name="T25" fmla="*/ 86 h 87"/>
                  <a:gd name="T26" fmla="*/ 12 w 66"/>
                  <a:gd name="T27" fmla="*/ 85 h 87"/>
                  <a:gd name="T28" fmla="*/ 16 w 66"/>
                  <a:gd name="T29" fmla="*/ 87 h 87"/>
                  <a:gd name="T30" fmla="*/ 19 w 66"/>
                  <a:gd name="T31" fmla="*/ 85 h 87"/>
                  <a:gd name="T32" fmla="*/ 21 w 66"/>
                  <a:gd name="T33" fmla="*/ 85 h 87"/>
                  <a:gd name="T34" fmla="*/ 24 w 66"/>
                  <a:gd name="T35" fmla="*/ 81 h 87"/>
                  <a:gd name="T36" fmla="*/ 21 w 66"/>
                  <a:gd name="T37" fmla="*/ 79 h 87"/>
                  <a:gd name="T38" fmla="*/ 29 w 66"/>
                  <a:gd name="T39" fmla="*/ 73 h 87"/>
                  <a:gd name="T40" fmla="*/ 33 w 66"/>
                  <a:gd name="T41" fmla="*/ 74 h 87"/>
                  <a:gd name="T42" fmla="*/ 34 w 66"/>
                  <a:gd name="T43" fmla="*/ 70 h 87"/>
                  <a:gd name="T44" fmla="*/ 39 w 66"/>
                  <a:gd name="T45" fmla="*/ 64 h 87"/>
                  <a:gd name="T46" fmla="*/ 43 w 66"/>
                  <a:gd name="T47" fmla="*/ 63 h 87"/>
                  <a:gd name="T48" fmla="*/ 45 w 66"/>
                  <a:gd name="T49" fmla="*/ 61 h 87"/>
                  <a:gd name="T50" fmla="*/ 50 w 66"/>
                  <a:gd name="T51" fmla="*/ 44 h 87"/>
                  <a:gd name="T52" fmla="*/ 51 w 66"/>
                  <a:gd name="T53" fmla="*/ 46 h 87"/>
                  <a:gd name="T54" fmla="*/ 55 w 66"/>
                  <a:gd name="T55" fmla="*/ 45 h 87"/>
                  <a:gd name="T56" fmla="*/ 65 w 66"/>
                  <a:gd name="T57" fmla="*/ 31 h 87"/>
                  <a:gd name="T58" fmla="*/ 66 w 66"/>
                  <a:gd name="T59" fmla="*/ 2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6" h="87">
                    <a:moveTo>
                      <a:pt x="66" y="24"/>
                    </a:moveTo>
                    <a:cubicBezTo>
                      <a:pt x="64" y="25"/>
                      <a:pt x="64" y="25"/>
                      <a:pt x="64" y="25"/>
                    </a:cubicBezTo>
                    <a:cubicBezTo>
                      <a:pt x="58" y="21"/>
                      <a:pt x="58" y="21"/>
                      <a:pt x="58" y="21"/>
                    </a:cubicBezTo>
                    <a:cubicBezTo>
                      <a:pt x="53" y="14"/>
                      <a:pt x="53" y="14"/>
                      <a:pt x="53" y="14"/>
                    </a:cubicBezTo>
                    <a:cubicBezTo>
                      <a:pt x="50" y="12"/>
                      <a:pt x="50" y="12"/>
                      <a:pt x="50" y="12"/>
                    </a:cubicBezTo>
                    <a:cubicBezTo>
                      <a:pt x="40" y="10"/>
                      <a:pt x="40" y="10"/>
                      <a:pt x="40" y="10"/>
                    </a:cubicBezTo>
                    <a:cubicBezTo>
                      <a:pt x="36" y="8"/>
                      <a:pt x="34" y="4"/>
                      <a:pt x="34" y="0"/>
                    </a:cubicBezTo>
                    <a:cubicBezTo>
                      <a:pt x="31" y="3"/>
                      <a:pt x="31" y="3"/>
                      <a:pt x="31" y="3"/>
                    </a:cubicBezTo>
                    <a:cubicBezTo>
                      <a:pt x="24" y="14"/>
                      <a:pt x="24" y="14"/>
                      <a:pt x="24" y="14"/>
                    </a:cubicBezTo>
                    <a:cubicBezTo>
                      <a:pt x="29" y="19"/>
                      <a:pt x="29" y="19"/>
                      <a:pt x="29" y="19"/>
                    </a:cubicBezTo>
                    <a:cubicBezTo>
                      <a:pt x="26" y="60"/>
                      <a:pt x="26" y="60"/>
                      <a:pt x="26" y="60"/>
                    </a:cubicBezTo>
                    <a:cubicBezTo>
                      <a:pt x="0" y="72"/>
                      <a:pt x="0" y="72"/>
                      <a:pt x="0" y="72"/>
                    </a:cubicBezTo>
                    <a:cubicBezTo>
                      <a:pt x="6" y="86"/>
                      <a:pt x="6" y="86"/>
                      <a:pt x="6" y="86"/>
                    </a:cubicBezTo>
                    <a:cubicBezTo>
                      <a:pt x="12" y="85"/>
                      <a:pt x="12" y="85"/>
                      <a:pt x="12" y="85"/>
                    </a:cubicBezTo>
                    <a:cubicBezTo>
                      <a:pt x="16" y="87"/>
                      <a:pt x="16" y="87"/>
                      <a:pt x="16" y="87"/>
                    </a:cubicBezTo>
                    <a:cubicBezTo>
                      <a:pt x="19" y="85"/>
                      <a:pt x="19" y="85"/>
                      <a:pt x="19" y="85"/>
                    </a:cubicBezTo>
                    <a:cubicBezTo>
                      <a:pt x="21" y="85"/>
                      <a:pt x="21" y="85"/>
                      <a:pt x="21" y="85"/>
                    </a:cubicBezTo>
                    <a:cubicBezTo>
                      <a:pt x="24" y="81"/>
                      <a:pt x="24" y="81"/>
                      <a:pt x="24" y="81"/>
                    </a:cubicBezTo>
                    <a:cubicBezTo>
                      <a:pt x="21" y="79"/>
                      <a:pt x="21" y="79"/>
                      <a:pt x="21" y="79"/>
                    </a:cubicBezTo>
                    <a:cubicBezTo>
                      <a:pt x="29" y="73"/>
                      <a:pt x="29" y="73"/>
                      <a:pt x="29" y="73"/>
                    </a:cubicBezTo>
                    <a:cubicBezTo>
                      <a:pt x="33" y="74"/>
                      <a:pt x="33" y="74"/>
                      <a:pt x="33" y="74"/>
                    </a:cubicBezTo>
                    <a:cubicBezTo>
                      <a:pt x="34" y="70"/>
                      <a:pt x="34" y="70"/>
                      <a:pt x="34" y="70"/>
                    </a:cubicBezTo>
                    <a:cubicBezTo>
                      <a:pt x="39" y="64"/>
                      <a:pt x="39" y="64"/>
                      <a:pt x="39" y="64"/>
                    </a:cubicBezTo>
                    <a:cubicBezTo>
                      <a:pt x="43" y="63"/>
                      <a:pt x="43" y="63"/>
                      <a:pt x="43" y="63"/>
                    </a:cubicBezTo>
                    <a:cubicBezTo>
                      <a:pt x="45" y="61"/>
                      <a:pt x="45" y="61"/>
                      <a:pt x="45" y="61"/>
                    </a:cubicBezTo>
                    <a:cubicBezTo>
                      <a:pt x="45" y="50"/>
                      <a:pt x="47" y="44"/>
                      <a:pt x="50" y="44"/>
                    </a:cubicBezTo>
                    <a:cubicBezTo>
                      <a:pt x="51" y="46"/>
                      <a:pt x="51" y="46"/>
                      <a:pt x="51" y="46"/>
                    </a:cubicBezTo>
                    <a:cubicBezTo>
                      <a:pt x="55" y="45"/>
                      <a:pt x="55" y="45"/>
                      <a:pt x="55" y="45"/>
                    </a:cubicBezTo>
                    <a:cubicBezTo>
                      <a:pt x="65" y="31"/>
                      <a:pt x="65" y="31"/>
                      <a:pt x="65" y="31"/>
                    </a:cubicBezTo>
                    <a:lnTo>
                      <a:pt x="66" y="2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6" name="Freeform 94">
                <a:extLst>
                  <a:ext uri="{FF2B5EF4-FFF2-40B4-BE49-F238E27FC236}">
                    <a16:creationId xmlns:a16="http://schemas.microsoft.com/office/drawing/2014/main" id="{34EA42F8-E671-4EF4-A571-C6E00CE720F8}"/>
                  </a:ext>
                </a:extLst>
              </p:cNvPr>
              <p:cNvSpPr>
                <a:spLocks/>
              </p:cNvSpPr>
              <p:nvPr/>
            </p:nvSpPr>
            <p:spPr bwMode="auto">
              <a:xfrm>
                <a:off x="6552016" y="3761524"/>
                <a:ext cx="207691" cy="542942"/>
              </a:xfrm>
              <a:custGeom>
                <a:avLst/>
                <a:gdLst>
                  <a:gd name="T0" fmla="*/ 46 w 75"/>
                  <a:gd name="T1" fmla="*/ 0 h 196"/>
                  <a:gd name="T2" fmla="*/ 32 w 75"/>
                  <a:gd name="T3" fmla="*/ 17 h 196"/>
                  <a:gd name="T4" fmla="*/ 18 w 75"/>
                  <a:gd name="T5" fmla="*/ 30 h 196"/>
                  <a:gd name="T6" fmla="*/ 10 w 75"/>
                  <a:gd name="T7" fmla="*/ 62 h 196"/>
                  <a:gd name="T8" fmla="*/ 6 w 75"/>
                  <a:gd name="T9" fmla="*/ 63 h 196"/>
                  <a:gd name="T10" fmla="*/ 6 w 75"/>
                  <a:gd name="T11" fmla="*/ 63 h 196"/>
                  <a:gd name="T12" fmla="*/ 4 w 75"/>
                  <a:gd name="T13" fmla="*/ 70 h 196"/>
                  <a:gd name="T14" fmla="*/ 0 w 75"/>
                  <a:gd name="T15" fmla="*/ 85 h 196"/>
                  <a:gd name="T16" fmla="*/ 3 w 75"/>
                  <a:gd name="T17" fmla="*/ 90 h 196"/>
                  <a:gd name="T18" fmla="*/ 6 w 75"/>
                  <a:gd name="T19" fmla="*/ 90 h 196"/>
                  <a:gd name="T20" fmla="*/ 7 w 75"/>
                  <a:gd name="T21" fmla="*/ 88 h 196"/>
                  <a:gd name="T22" fmla="*/ 10 w 75"/>
                  <a:gd name="T23" fmla="*/ 90 h 196"/>
                  <a:gd name="T24" fmla="*/ 15 w 75"/>
                  <a:gd name="T25" fmla="*/ 104 h 196"/>
                  <a:gd name="T26" fmla="*/ 20 w 75"/>
                  <a:gd name="T27" fmla="*/ 116 h 196"/>
                  <a:gd name="T28" fmla="*/ 17 w 75"/>
                  <a:gd name="T29" fmla="*/ 125 h 196"/>
                  <a:gd name="T30" fmla="*/ 14 w 75"/>
                  <a:gd name="T31" fmla="*/ 135 h 196"/>
                  <a:gd name="T32" fmla="*/ 20 w 75"/>
                  <a:gd name="T33" fmla="*/ 138 h 196"/>
                  <a:gd name="T34" fmla="*/ 26 w 75"/>
                  <a:gd name="T35" fmla="*/ 141 h 196"/>
                  <a:gd name="T36" fmla="*/ 38 w 75"/>
                  <a:gd name="T37" fmla="*/ 132 h 196"/>
                  <a:gd name="T38" fmla="*/ 38 w 75"/>
                  <a:gd name="T39" fmla="*/ 128 h 196"/>
                  <a:gd name="T40" fmla="*/ 40 w 75"/>
                  <a:gd name="T41" fmla="*/ 125 h 196"/>
                  <a:gd name="T42" fmla="*/ 41 w 75"/>
                  <a:gd name="T43" fmla="*/ 125 h 196"/>
                  <a:gd name="T44" fmla="*/ 48 w 75"/>
                  <a:gd name="T45" fmla="*/ 148 h 196"/>
                  <a:gd name="T46" fmla="*/ 52 w 75"/>
                  <a:gd name="T47" fmla="*/ 161 h 196"/>
                  <a:gd name="T48" fmla="*/ 55 w 75"/>
                  <a:gd name="T49" fmla="*/ 161 h 196"/>
                  <a:gd name="T50" fmla="*/ 56 w 75"/>
                  <a:gd name="T51" fmla="*/ 167 h 196"/>
                  <a:gd name="T52" fmla="*/ 55 w 75"/>
                  <a:gd name="T53" fmla="*/ 184 h 196"/>
                  <a:gd name="T54" fmla="*/ 55 w 75"/>
                  <a:gd name="T55" fmla="*/ 196 h 196"/>
                  <a:gd name="T56" fmla="*/ 56 w 75"/>
                  <a:gd name="T57" fmla="*/ 196 h 196"/>
                  <a:gd name="T58" fmla="*/ 60 w 75"/>
                  <a:gd name="T59" fmla="*/ 182 h 196"/>
                  <a:gd name="T60" fmla="*/ 59 w 75"/>
                  <a:gd name="T61" fmla="*/ 146 h 196"/>
                  <a:gd name="T62" fmla="*/ 59 w 75"/>
                  <a:gd name="T63" fmla="*/ 141 h 196"/>
                  <a:gd name="T64" fmla="*/ 59 w 75"/>
                  <a:gd name="T65" fmla="*/ 127 h 196"/>
                  <a:gd name="T66" fmla="*/ 59 w 75"/>
                  <a:gd name="T67" fmla="*/ 125 h 196"/>
                  <a:gd name="T68" fmla="*/ 49 w 75"/>
                  <a:gd name="T69" fmla="*/ 112 h 196"/>
                  <a:gd name="T70" fmla="*/ 61 w 75"/>
                  <a:gd name="T71" fmla="*/ 89 h 196"/>
                  <a:gd name="T72" fmla="*/ 62 w 75"/>
                  <a:gd name="T73" fmla="*/ 88 h 196"/>
                  <a:gd name="T74" fmla="*/ 67 w 75"/>
                  <a:gd name="T75" fmla="*/ 85 h 196"/>
                  <a:gd name="T76" fmla="*/ 75 w 75"/>
                  <a:gd name="T77" fmla="*/ 76 h 196"/>
                  <a:gd name="T78" fmla="*/ 62 w 75"/>
                  <a:gd name="T79" fmla="*/ 72 h 196"/>
                  <a:gd name="T80" fmla="*/ 58 w 75"/>
                  <a:gd name="T81" fmla="*/ 52 h 196"/>
                  <a:gd name="T82" fmla="*/ 46 w 75"/>
                  <a:gd name="T83" fmla="*/ 46 h 196"/>
                  <a:gd name="T84" fmla="*/ 49 w 75"/>
                  <a:gd name="T85" fmla="*/ 32 h 196"/>
                  <a:gd name="T86" fmla="*/ 58 w 75"/>
                  <a:gd name="T87" fmla="*/ 17 h 196"/>
                  <a:gd name="T88" fmla="*/ 51 w 75"/>
                  <a:gd name="T89" fmla="*/ 1 h 196"/>
                  <a:gd name="T90" fmla="*/ 46 w 75"/>
                  <a:gd name="T91"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5" h="196">
                    <a:moveTo>
                      <a:pt x="46" y="0"/>
                    </a:moveTo>
                    <a:cubicBezTo>
                      <a:pt x="41" y="6"/>
                      <a:pt x="37" y="12"/>
                      <a:pt x="32" y="17"/>
                    </a:cubicBezTo>
                    <a:cubicBezTo>
                      <a:pt x="28" y="22"/>
                      <a:pt x="23" y="26"/>
                      <a:pt x="18" y="30"/>
                    </a:cubicBezTo>
                    <a:cubicBezTo>
                      <a:pt x="10" y="62"/>
                      <a:pt x="10" y="62"/>
                      <a:pt x="10" y="62"/>
                    </a:cubicBezTo>
                    <a:cubicBezTo>
                      <a:pt x="6" y="63"/>
                      <a:pt x="6" y="63"/>
                      <a:pt x="6" y="63"/>
                    </a:cubicBezTo>
                    <a:cubicBezTo>
                      <a:pt x="6" y="63"/>
                      <a:pt x="6" y="63"/>
                      <a:pt x="6" y="63"/>
                    </a:cubicBezTo>
                    <a:cubicBezTo>
                      <a:pt x="5" y="66"/>
                      <a:pt x="5" y="68"/>
                      <a:pt x="4" y="70"/>
                    </a:cubicBezTo>
                    <a:cubicBezTo>
                      <a:pt x="3" y="75"/>
                      <a:pt x="1" y="80"/>
                      <a:pt x="0" y="85"/>
                    </a:cubicBezTo>
                    <a:cubicBezTo>
                      <a:pt x="3" y="90"/>
                      <a:pt x="3" y="90"/>
                      <a:pt x="3" y="90"/>
                    </a:cubicBezTo>
                    <a:cubicBezTo>
                      <a:pt x="6" y="90"/>
                      <a:pt x="6" y="90"/>
                      <a:pt x="6" y="90"/>
                    </a:cubicBezTo>
                    <a:cubicBezTo>
                      <a:pt x="7" y="88"/>
                      <a:pt x="7" y="88"/>
                      <a:pt x="7" y="88"/>
                    </a:cubicBezTo>
                    <a:cubicBezTo>
                      <a:pt x="10" y="90"/>
                      <a:pt x="10" y="90"/>
                      <a:pt x="10" y="90"/>
                    </a:cubicBezTo>
                    <a:cubicBezTo>
                      <a:pt x="12" y="95"/>
                      <a:pt x="13" y="100"/>
                      <a:pt x="15" y="104"/>
                    </a:cubicBezTo>
                    <a:cubicBezTo>
                      <a:pt x="17" y="109"/>
                      <a:pt x="18" y="112"/>
                      <a:pt x="20" y="116"/>
                    </a:cubicBezTo>
                    <a:cubicBezTo>
                      <a:pt x="19" y="119"/>
                      <a:pt x="19" y="122"/>
                      <a:pt x="17" y="125"/>
                    </a:cubicBezTo>
                    <a:cubicBezTo>
                      <a:pt x="17" y="128"/>
                      <a:pt x="15" y="131"/>
                      <a:pt x="14" y="135"/>
                    </a:cubicBezTo>
                    <a:cubicBezTo>
                      <a:pt x="16" y="136"/>
                      <a:pt x="17" y="137"/>
                      <a:pt x="20" y="138"/>
                    </a:cubicBezTo>
                    <a:cubicBezTo>
                      <a:pt x="21" y="139"/>
                      <a:pt x="23" y="140"/>
                      <a:pt x="26" y="141"/>
                    </a:cubicBezTo>
                    <a:cubicBezTo>
                      <a:pt x="38" y="132"/>
                      <a:pt x="38" y="132"/>
                      <a:pt x="38" y="132"/>
                    </a:cubicBezTo>
                    <a:cubicBezTo>
                      <a:pt x="38" y="131"/>
                      <a:pt x="38" y="129"/>
                      <a:pt x="38" y="128"/>
                    </a:cubicBezTo>
                    <a:cubicBezTo>
                      <a:pt x="39" y="127"/>
                      <a:pt x="39" y="126"/>
                      <a:pt x="40" y="125"/>
                    </a:cubicBezTo>
                    <a:cubicBezTo>
                      <a:pt x="41" y="125"/>
                      <a:pt x="41" y="125"/>
                      <a:pt x="41" y="125"/>
                    </a:cubicBezTo>
                    <a:cubicBezTo>
                      <a:pt x="43" y="133"/>
                      <a:pt x="46" y="141"/>
                      <a:pt x="48" y="148"/>
                    </a:cubicBezTo>
                    <a:cubicBezTo>
                      <a:pt x="49" y="153"/>
                      <a:pt x="51" y="157"/>
                      <a:pt x="52" y="161"/>
                    </a:cubicBezTo>
                    <a:cubicBezTo>
                      <a:pt x="55" y="161"/>
                      <a:pt x="55" y="161"/>
                      <a:pt x="55" y="161"/>
                    </a:cubicBezTo>
                    <a:cubicBezTo>
                      <a:pt x="55" y="163"/>
                      <a:pt x="56" y="165"/>
                      <a:pt x="56" y="167"/>
                    </a:cubicBezTo>
                    <a:cubicBezTo>
                      <a:pt x="55" y="173"/>
                      <a:pt x="55" y="179"/>
                      <a:pt x="55" y="184"/>
                    </a:cubicBezTo>
                    <a:cubicBezTo>
                      <a:pt x="55" y="188"/>
                      <a:pt x="55" y="192"/>
                      <a:pt x="55" y="196"/>
                    </a:cubicBezTo>
                    <a:cubicBezTo>
                      <a:pt x="56" y="196"/>
                      <a:pt x="56" y="196"/>
                      <a:pt x="56" y="196"/>
                    </a:cubicBezTo>
                    <a:cubicBezTo>
                      <a:pt x="60" y="182"/>
                      <a:pt x="60" y="182"/>
                      <a:pt x="60" y="182"/>
                    </a:cubicBezTo>
                    <a:cubicBezTo>
                      <a:pt x="59" y="170"/>
                      <a:pt x="59" y="158"/>
                      <a:pt x="59" y="146"/>
                    </a:cubicBezTo>
                    <a:cubicBezTo>
                      <a:pt x="59" y="141"/>
                      <a:pt x="59" y="141"/>
                      <a:pt x="59" y="141"/>
                    </a:cubicBezTo>
                    <a:cubicBezTo>
                      <a:pt x="58" y="137"/>
                      <a:pt x="59" y="132"/>
                      <a:pt x="59" y="127"/>
                    </a:cubicBezTo>
                    <a:cubicBezTo>
                      <a:pt x="59" y="125"/>
                      <a:pt x="59" y="125"/>
                      <a:pt x="59" y="125"/>
                    </a:cubicBezTo>
                    <a:cubicBezTo>
                      <a:pt x="49" y="112"/>
                      <a:pt x="49" y="112"/>
                      <a:pt x="49" y="112"/>
                    </a:cubicBezTo>
                    <a:cubicBezTo>
                      <a:pt x="61" y="89"/>
                      <a:pt x="61" y="89"/>
                      <a:pt x="61" y="89"/>
                    </a:cubicBezTo>
                    <a:cubicBezTo>
                      <a:pt x="62" y="88"/>
                      <a:pt x="62" y="88"/>
                      <a:pt x="62" y="88"/>
                    </a:cubicBezTo>
                    <a:cubicBezTo>
                      <a:pt x="64" y="87"/>
                      <a:pt x="65" y="86"/>
                      <a:pt x="67" y="85"/>
                    </a:cubicBezTo>
                    <a:cubicBezTo>
                      <a:pt x="70" y="82"/>
                      <a:pt x="72" y="79"/>
                      <a:pt x="75" y="76"/>
                    </a:cubicBezTo>
                    <a:cubicBezTo>
                      <a:pt x="62" y="72"/>
                      <a:pt x="62" y="72"/>
                      <a:pt x="62" y="72"/>
                    </a:cubicBezTo>
                    <a:cubicBezTo>
                      <a:pt x="58" y="52"/>
                      <a:pt x="58" y="52"/>
                      <a:pt x="58" y="52"/>
                    </a:cubicBezTo>
                    <a:cubicBezTo>
                      <a:pt x="46" y="46"/>
                      <a:pt x="46" y="46"/>
                      <a:pt x="46" y="46"/>
                    </a:cubicBezTo>
                    <a:cubicBezTo>
                      <a:pt x="46" y="41"/>
                      <a:pt x="48" y="37"/>
                      <a:pt x="49" y="32"/>
                    </a:cubicBezTo>
                    <a:cubicBezTo>
                      <a:pt x="52" y="27"/>
                      <a:pt x="54" y="22"/>
                      <a:pt x="58" y="17"/>
                    </a:cubicBezTo>
                    <a:cubicBezTo>
                      <a:pt x="51" y="1"/>
                      <a:pt x="51" y="1"/>
                      <a:pt x="51" y="1"/>
                    </a:cubicBezTo>
                    <a:lnTo>
                      <a:pt x="4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7" name="Freeform 95">
                <a:extLst>
                  <a:ext uri="{FF2B5EF4-FFF2-40B4-BE49-F238E27FC236}">
                    <a16:creationId xmlns:a16="http://schemas.microsoft.com/office/drawing/2014/main" id="{448CE8E8-6F0C-4013-B268-902F2806858D}"/>
                  </a:ext>
                </a:extLst>
              </p:cNvPr>
              <p:cNvSpPr>
                <a:spLocks/>
              </p:cNvSpPr>
              <p:nvPr/>
            </p:nvSpPr>
            <p:spPr bwMode="auto">
              <a:xfrm>
                <a:off x="6247837" y="3689569"/>
                <a:ext cx="192973" cy="107933"/>
              </a:xfrm>
              <a:custGeom>
                <a:avLst/>
                <a:gdLst>
                  <a:gd name="T0" fmla="*/ 6 w 70"/>
                  <a:gd name="T1" fmla="*/ 0 h 39"/>
                  <a:gd name="T2" fmla="*/ 3 w 70"/>
                  <a:gd name="T3" fmla="*/ 4 h 39"/>
                  <a:gd name="T4" fmla="*/ 0 w 70"/>
                  <a:gd name="T5" fmla="*/ 19 h 39"/>
                  <a:gd name="T6" fmla="*/ 37 w 70"/>
                  <a:gd name="T7" fmla="*/ 34 h 39"/>
                  <a:gd name="T8" fmla="*/ 39 w 70"/>
                  <a:gd name="T9" fmla="*/ 34 h 39"/>
                  <a:gd name="T10" fmla="*/ 67 w 70"/>
                  <a:gd name="T11" fmla="*/ 39 h 39"/>
                  <a:gd name="T12" fmla="*/ 70 w 70"/>
                  <a:gd name="T13" fmla="*/ 36 h 39"/>
                  <a:gd name="T14" fmla="*/ 70 w 70"/>
                  <a:gd name="T15" fmla="*/ 27 h 39"/>
                  <a:gd name="T16" fmla="*/ 29 w 70"/>
                  <a:gd name="T17" fmla="*/ 10 h 39"/>
                  <a:gd name="T18" fmla="*/ 6 w 70"/>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39">
                    <a:moveTo>
                      <a:pt x="6" y="0"/>
                    </a:moveTo>
                    <a:cubicBezTo>
                      <a:pt x="3" y="4"/>
                      <a:pt x="3" y="4"/>
                      <a:pt x="3" y="4"/>
                    </a:cubicBezTo>
                    <a:cubicBezTo>
                      <a:pt x="0" y="19"/>
                      <a:pt x="0" y="19"/>
                      <a:pt x="0" y="19"/>
                    </a:cubicBezTo>
                    <a:cubicBezTo>
                      <a:pt x="12" y="25"/>
                      <a:pt x="24" y="30"/>
                      <a:pt x="37" y="34"/>
                    </a:cubicBezTo>
                    <a:cubicBezTo>
                      <a:pt x="38" y="34"/>
                      <a:pt x="38" y="34"/>
                      <a:pt x="39" y="34"/>
                    </a:cubicBezTo>
                    <a:cubicBezTo>
                      <a:pt x="47" y="37"/>
                      <a:pt x="57" y="39"/>
                      <a:pt x="67" y="39"/>
                    </a:cubicBezTo>
                    <a:cubicBezTo>
                      <a:pt x="70" y="36"/>
                      <a:pt x="70" y="36"/>
                      <a:pt x="70" y="36"/>
                    </a:cubicBezTo>
                    <a:cubicBezTo>
                      <a:pt x="70" y="27"/>
                      <a:pt x="70" y="27"/>
                      <a:pt x="70" y="27"/>
                    </a:cubicBezTo>
                    <a:cubicBezTo>
                      <a:pt x="57" y="21"/>
                      <a:pt x="44" y="16"/>
                      <a:pt x="29" y="10"/>
                    </a:cubicBezTo>
                    <a:cubicBezTo>
                      <a:pt x="22" y="7"/>
                      <a:pt x="14" y="4"/>
                      <a:pt x="6"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8" name="Freeform 96">
                <a:extLst>
                  <a:ext uri="{FF2B5EF4-FFF2-40B4-BE49-F238E27FC236}">
                    <a16:creationId xmlns:a16="http://schemas.microsoft.com/office/drawing/2014/main" id="{7EBC3386-93C3-4687-9E81-B381EF8F8370}"/>
                  </a:ext>
                </a:extLst>
              </p:cNvPr>
              <p:cNvSpPr>
                <a:spLocks/>
              </p:cNvSpPr>
              <p:nvPr/>
            </p:nvSpPr>
            <p:spPr bwMode="auto">
              <a:xfrm>
                <a:off x="6247837" y="3689569"/>
                <a:ext cx="192973" cy="107933"/>
              </a:xfrm>
              <a:custGeom>
                <a:avLst/>
                <a:gdLst>
                  <a:gd name="T0" fmla="*/ 6 w 70"/>
                  <a:gd name="T1" fmla="*/ 0 h 39"/>
                  <a:gd name="T2" fmla="*/ 3 w 70"/>
                  <a:gd name="T3" fmla="*/ 4 h 39"/>
                  <a:gd name="T4" fmla="*/ 0 w 70"/>
                  <a:gd name="T5" fmla="*/ 19 h 39"/>
                  <a:gd name="T6" fmla="*/ 37 w 70"/>
                  <a:gd name="T7" fmla="*/ 34 h 39"/>
                  <a:gd name="T8" fmla="*/ 39 w 70"/>
                  <a:gd name="T9" fmla="*/ 34 h 39"/>
                  <a:gd name="T10" fmla="*/ 67 w 70"/>
                  <a:gd name="T11" fmla="*/ 39 h 39"/>
                  <a:gd name="T12" fmla="*/ 70 w 70"/>
                  <a:gd name="T13" fmla="*/ 36 h 39"/>
                  <a:gd name="T14" fmla="*/ 70 w 70"/>
                  <a:gd name="T15" fmla="*/ 27 h 39"/>
                  <a:gd name="T16" fmla="*/ 29 w 70"/>
                  <a:gd name="T17" fmla="*/ 10 h 39"/>
                  <a:gd name="T18" fmla="*/ 6 w 70"/>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39">
                    <a:moveTo>
                      <a:pt x="6" y="0"/>
                    </a:moveTo>
                    <a:cubicBezTo>
                      <a:pt x="3" y="4"/>
                      <a:pt x="3" y="4"/>
                      <a:pt x="3" y="4"/>
                    </a:cubicBezTo>
                    <a:cubicBezTo>
                      <a:pt x="0" y="19"/>
                      <a:pt x="0" y="19"/>
                      <a:pt x="0" y="19"/>
                    </a:cubicBezTo>
                    <a:cubicBezTo>
                      <a:pt x="12" y="25"/>
                      <a:pt x="24" y="30"/>
                      <a:pt x="37" y="34"/>
                    </a:cubicBezTo>
                    <a:cubicBezTo>
                      <a:pt x="38" y="34"/>
                      <a:pt x="38" y="34"/>
                      <a:pt x="39" y="34"/>
                    </a:cubicBezTo>
                    <a:cubicBezTo>
                      <a:pt x="47" y="37"/>
                      <a:pt x="57" y="39"/>
                      <a:pt x="67" y="39"/>
                    </a:cubicBezTo>
                    <a:cubicBezTo>
                      <a:pt x="70" y="36"/>
                      <a:pt x="70" y="36"/>
                      <a:pt x="70" y="36"/>
                    </a:cubicBezTo>
                    <a:cubicBezTo>
                      <a:pt x="70" y="27"/>
                      <a:pt x="70" y="27"/>
                      <a:pt x="70" y="27"/>
                    </a:cubicBezTo>
                    <a:cubicBezTo>
                      <a:pt x="57" y="21"/>
                      <a:pt x="44" y="16"/>
                      <a:pt x="29" y="10"/>
                    </a:cubicBezTo>
                    <a:cubicBezTo>
                      <a:pt x="22" y="7"/>
                      <a:pt x="14" y="4"/>
                      <a:pt x="6"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9" name="Freeform 97">
                <a:extLst>
                  <a:ext uri="{FF2B5EF4-FFF2-40B4-BE49-F238E27FC236}">
                    <a16:creationId xmlns:a16="http://schemas.microsoft.com/office/drawing/2014/main" id="{E7B2392E-B865-4528-B497-A942EF4D007C}"/>
                  </a:ext>
                </a:extLst>
              </p:cNvPr>
              <p:cNvSpPr>
                <a:spLocks/>
              </p:cNvSpPr>
              <p:nvPr/>
            </p:nvSpPr>
            <p:spPr bwMode="auto">
              <a:xfrm>
                <a:off x="6458798" y="2984727"/>
                <a:ext cx="753903" cy="335251"/>
              </a:xfrm>
              <a:custGeom>
                <a:avLst/>
                <a:gdLst>
                  <a:gd name="T0" fmla="*/ 14 w 273"/>
                  <a:gd name="T1" fmla="*/ 15 h 121"/>
                  <a:gd name="T2" fmla="*/ 0 w 273"/>
                  <a:gd name="T3" fmla="*/ 29 h 121"/>
                  <a:gd name="T4" fmla="*/ 26 w 273"/>
                  <a:gd name="T5" fmla="*/ 49 h 121"/>
                  <a:gd name="T6" fmla="*/ 24 w 273"/>
                  <a:gd name="T7" fmla="*/ 63 h 121"/>
                  <a:gd name="T8" fmla="*/ 21 w 273"/>
                  <a:gd name="T9" fmla="*/ 72 h 121"/>
                  <a:gd name="T10" fmla="*/ 29 w 273"/>
                  <a:gd name="T11" fmla="*/ 79 h 121"/>
                  <a:gd name="T12" fmla="*/ 37 w 273"/>
                  <a:gd name="T13" fmla="*/ 75 h 121"/>
                  <a:gd name="T14" fmla="*/ 60 w 273"/>
                  <a:gd name="T15" fmla="*/ 88 h 121"/>
                  <a:gd name="T16" fmla="*/ 58 w 273"/>
                  <a:gd name="T17" fmla="*/ 99 h 121"/>
                  <a:gd name="T18" fmla="*/ 66 w 273"/>
                  <a:gd name="T19" fmla="*/ 107 h 121"/>
                  <a:gd name="T20" fmla="*/ 91 w 273"/>
                  <a:gd name="T21" fmla="*/ 105 h 121"/>
                  <a:gd name="T22" fmla="*/ 102 w 273"/>
                  <a:gd name="T23" fmla="*/ 117 h 121"/>
                  <a:gd name="T24" fmla="*/ 141 w 273"/>
                  <a:gd name="T25" fmla="*/ 121 h 121"/>
                  <a:gd name="T26" fmla="*/ 159 w 273"/>
                  <a:gd name="T27" fmla="*/ 110 h 121"/>
                  <a:gd name="T28" fmla="*/ 178 w 273"/>
                  <a:gd name="T29" fmla="*/ 113 h 121"/>
                  <a:gd name="T30" fmla="*/ 188 w 273"/>
                  <a:gd name="T31" fmla="*/ 103 h 121"/>
                  <a:gd name="T32" fmla="*/ 182 w 273"/>
                  <a:gd name="T33" fmla="*/ 90 h 121"/>
                  <a:gd name="T34" fmla="*/ 193 w 273"/>
                  <a:gd name="T35" fmla="*/ 78 h 121"/>
                  <a:gd name="T36" fmla="*/ 207 w 273"/>
                  <a:gd name="T37" fmla="*/ 83 h 121"/>
                  <a:gd name="T38" fmla="*/ 241 w 273"/>
                  <a:gd name="T39" fmla="*/ 64 h 121"/>
                  <a:gd name="T40" fmla="*/ 258 w 273"/>
                  <a:gd name="T41" fmla="*/ 54 h 121"/>
                  <a:gd name="T42" fmla="*/ 267 w 273"/>
                  <a:gd name="T43" fmla="*/ 54 h 121"/>
                  <a:gd name="T44" fmla="*/ 273 w 273"/>
                  <a:gd name="T45" fmla="*/ 51 h 121"/>
                  <a:gd name="T46" fmla="*/ 258 w 273"/>
                  <a:gd name="T47" fmla="*/ 45 h 121"/>
                  <a:gd name="T48" fmla="*/ 248 w 273"/>
                  <a:gd name="T49" fmla="*/ 50 h 121"/>
                  <a:gd name="T50" fmla="*/ 242 w 273"/>
                  <a:gd name="T51" fmla="*/ 42 h 121"/>
                  <a:gd name="T52" fmla="*/ 243 w 273"/>
                  <a:gd name="T53" fmla="*/ 24 h 121"/>
                  <a:gd name="T54" fmla="*/ 231 w 273"/>
                  <a:gd name="T55" fmla="*/ 24 h 121"/>
                  <a:gd name="T56" fmla="*/ 222 w 273"/>
                  <a:gd name="T57" fmla="*/ 20 h 121"/>
                  <a:gd name="T58" fmla="*/ 216 w 273"/>
                  <a:gd name="T59" fmla="*/ 28 h 121"/>
                  <a:gd name="T60" fmla="*/ 201 w 273"/>
                  <a:gd name="T61" fmla="*/ 24 h 121"/>
                  <a:gd name="T62" fmla="*/ 190 w 273"/>
                  <a:gd name="T63" fmla="*/ 29 h 121"/>
                  <a:gd name="T64" fmla="*/ 156 w 273"/>
                  <a:gd name="T65" fmla="*/ 17 h 121"/>
                  <a:gd name="T66" fmla="*/ 128 w 273"/>
                  <a:gd name="T67" fmla="*/ 19 h 121"/>
                  <a:gd name="T68" fmla="*/ 119 w 273"/>
                  <a:gd name="T69" fmla="*/ 4 h 121"/>
                  <a:gd name="T70" fmla="*/ 104 w 273"/>
                  <a:gd name="T71" fmla="*/ 0 h 121"/>
                  <a:gd name="T72" fmla="*/ 95 w 273"/>
                  <a:gd name="T73" fmla="*/ 4 h 121"/>
                  <a:gd name="T74" fmla="*/ 95 w 273"/>
                  <a:gd name="T75" fmla="*/ 11 h 121"/>
                  <a:gd name="T76" fmla="*/ 69 w 273"/>
                  <a:gd name="T77" fmla="*/ 20 h 121"/>
                  <a:gd name="T78" fmla="*/ 57 w 273"/>
                  <a:gd name="T79" fmla="*/ 11 h 121"/>
                  <a:gd name="T80" fmla="*/ 51 w 273"/>
                  <a:gd name="T81" fmla="*/ 11 h 121"/>
                  <a:gd name="T82" fmla="*/ 34 w 273"/>
                  <a:gd name="T83" fmla="*/ 13 h 121"/>
                  <a:gd name="T84" fmla="*/ 19 w 273"/>
                  <a:gd name="T85" fmla="*/ 14 h 121"/>
                  <a:gd name="T86" fmla="*/ 17 w 273"/>
                  <a:gd name="T87" fmla="*/ 15 h 121"/>
                  <a:gd name="T88" fmla="*/ 14 w 273"/>
                  <a:gd name="T89" fmla="*/ 1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3" h="121">
                    <a:moveTo>
                      <a:pt x="14" y="15"/>
                    </a:moveTo>
                    <a:cubicBezTo>
                      <a:pt x="0" y="29"/>
                      <a:pt x="0" y="29"/>
                      <a:pt x="0" y="29"/>
                    </a:cubicBezTo>
                    <a:cubicBezTo>
                      <a:pt x="26" y="49"/>
                      <a:pt x="26" y="49"/>
                      <a:pt x="26" y="49"/>
                    </a:cubicBezTo>
                    <a:cubicBezTo>
                      <a:pt x="26" y="54"/>
                      <a:pt x="25" y="58"/>
                      <a:pt x="24" y="63"/>
                    </a:cubicBezTo>
                    <a:cubicBezTo>
                      <a:pt x="23" y="66"/>
                      <a:pt x="22" y="69"/>
                      <a:pt x="21" y="72"/>
                    </a:cubicBezTo>
                    <a:cubicBezTo>
                      <a:pt x="29" y="79"/>
                      <a:pt x="29" y="79"/>
                      <a:pt x="29" y="79"/>
                    </a:cubicBezTo>
                    <a:cubicBezTo>
                      <a:pt x="37" y="75"/>
                      <a:pt x="37" y="75"/>
                      <a:pt x="37" y="75"/>
                    </a:cubicBezTo>
                    <a:cubicBezTo>
                      <a:pt x="60" y="88"/>
                      <a:pt x="60" y="88"/>
                      <a:pt x="60" y="88"/>
                    </a:cubicBezTo>
                    <a:cubicBezTo>
                      <a:pt x="58" y="99"/>
                      <a:pt x="58" y="99"/>
                      <a:pt x="58" y="99"/>
                    </a:cubicBezTo>
                    <a:cubicBezTo>
                      <a:pt x="66" y="107"/>
                      <a:pt x="66" y="107"/>
                      <a:pt x="66" y="107"/>
                    </a:cubicBezTo>
                    <a:cubicBezTo>
                      <a:pt x="91" y="105"/>
                      <a:pt x="91" y="105"/>
                      <a:pt x="91" y="105"/>
                    </a:cubicBezTo>
                    <a:cubicBezTo>
                      <a:pt x="102" y="117"/>
                      <a:pt x="102" y="117"/>
                      <a:pt x="102" y="117"/>
                    </a:cubicBezTo>
                    <a:cubicBezTo>
                      <a:pt x="115" y="118"/>
                      <a:pt x="128" y="120"/>
                      <a:pt x="141" y="121"/>
                    </a:cubicBezTo>
                    <a:cubicBezTo>
                      <a:pt x="159" y="110"/>
                      <a:pt x="159" y="110"/>
                      <a:pt x="159" y="110"/>
                    </a:cubicBezTo>
                    <a:cubicBezTo>
                      <a:pt x="178" y="113"/>
                      <a:pt x="178" y="113"/>
                      <a:pt x="178" y="113"/>
                    </a:cubicBezTo>
                    <a:cubicBezTo>
                      <a:pt x="188" y="103"/>
                      <a:pt x="188" y="103"/>
                      <a:pt x="188" y="103"/>
                    </a:cubicBezTo>
                    <a:cubicBezTo>
                      <a:pt x="182" y="90"/>
                      <a:pt x="182" y="90"/>
                      <a:pt x="182" y="90"/>
                    </a:cubicBezTo>
                    <a:cubicBezTo>
                      <a:pt x="193" y="78"/>
                      <a:pt x="193" y="78"/>
                      <a:pt x="193" y="78"/>
                    </a:cubicBezTo>
                    <a:cubicBezTo>
                      <a:pt x="207" y="83"/>
                      <a:pt x="207" y="83"/>
                      <a:pt x="207" y="83"/>
                    </a:cubicBezTo>
                    <a:cubicBezTo>
                      <a:pt x="218" y="77"/>
                      <a:pt x="230" y="70"/>
                      <a:pt x="241" y="64"/>
                    </a:cubicBezTo>
                    <a:cubicBezTo>
                      <a:pt x="247" y="60"/>
                      <a:pt x="252" y="57"/>
                      <a:pt x="258" y="54"/>
                    </a:cubicBezTo>
                    <a:cubicBezTo>
                      <a:pt x="267" y="54"/>
                      <a:pt x="267" y="54"/>
                      <a:pt x="267" y="54"/>
                    </a:cubicBezTo>
                    <a:cubicBezTo>
                      <a:pt x="273" y="51"/>
                      <a:pt x="273" y="51"/>
                      <a:pt x="273" y="51"/>
                    </a:cubicBezTo>
                    <a:cubicBezTo>
                      <a:pt x="258" y="45"/>
                      <a:pt x="258" y="45"/>
                      <a:pt x="258" y="45"/>
                    </a:cubicBezTo>
                    <a:cubicBezTo>
                      <a:pt x="248" y="50"/>
                      <a:pt x="248" y="50"/>
                      <a:pt x="248" y="50"/>
                    </a:cubicBezTo>
                    <a:cubicBezTo>
                      <a:pt x="242" y="42"/>
                      <a:pt x="242" y="42"/>
                      <a:pt x="242" y="42"/>
                    </a:cubicBezTo>
                    <a:cubicBezTo>
                      <a:pt x="243" y="24"/>
                      <a:pt x="243" y="24"/>
                      <a:pt x="243" y="24"/>
                    </a:cubicBezTo>
                    <a:cubicBezTo>
                      <a:pt x="239" y="24"/>
                      <a:pt x="235" y="24"/>
                      <a:pt x="231" y="24"/>
                    </a:cubicBezTo>
                    <a:cubicBezTo>
                      <a:pt x="222" y="20"/>
                      <a:pt x="222" y="20"/>
                      <a:pt x="222" y="20"/>
                    </a:cubicBezTo>
                    <a:cubicBezTo>
                      <a:pt x="216" y="28"/>
                      <a:pt x="216" y="28"/>
                      <a:pt x="216" y="28"/>
                    </a:cubicBezTo>
                    <a:cubicBezTo>
                      <a:pt x="201" y="24"/>
                      <a:pt x="201" y="24"/>
                      <a:pt x="201" y="24"/>
                    </a:cubicBezTo>
                    <a:cubicBezTo>
                      <a:pt x="190" y="29"/>
                      <a:pt x="190" y="29"/>
                      <a:pt x="190" y="29"/>
                    </a:cubicBezTo>
                    <a:cubicBezTo>
                      <a:pt x="156" y="17"/>
                      <a:pt x="156" y="17"/>
                      <a:pt x="156" y="17"/>
                    </a:cubicBezTo>
                    <a:cubicBezTo>
                      <a:pt x="128" y="19"/>
                      <a:pt x="128" y="19"/>
                      <a:pt x="128" y="19"/>
                    </a:cubicBezTo>
                    <a:cubicBezTo>
                      <a:pt x="119" y="4"/>
                      <a:pt x="119" y="4"/>
                      <a:pt x="119" y="4"/>
                    </a:cubicBezTo>
                    <a:cubicBezTo>
                      <a:pt x="104" y="0"/>
                      <a:pt x="104" y="0"/>
                      <a:pt x="104" y="0"/>
                    </a:cubicBezTo>
                    <a:cubicBezTo>
                      <a:pt x="95" y="4"/>
                      <a:pt x="95" y="4"/>
                      <a:pt x="95" y="4"/>
                    </a:cubicBezTo>
                    <a:cubicBezTo>
                      <a:pt x="95" y="11"/>
                      <a:pt x="95" y="11"/>
                      <a:pt x="95" y="11"/>
                    </a:cubicBezTo>
                    <a:cubicBezTo>
                      <a:pt x="69" y="20"/>
                      <a:pt x="69" y="20"/>
                      <a:pt x="69" y="20"/>
                    </a:cubicBezTo>
                    <a:cubicBezTo>
                      <a:pt x="57" y="11"/>
                      <a:pt x="57" y="11"/>
                      <a:pt x="57" y="11"/>
                    </a:cubicBezTo>
                    <a:cubicBezTo>
                      <a:pt x="51" y="11"/>
                      <a:pt x="51" y="11"/>
                      <a:pt x="51" y="11"/>
                    </a:cubicBezTo>
                    <a:cubicBezTo>
                      <a:pt x="45" y="12"/>
                      <a:pt x="40" y="12"/>
                      <a:pt x="34" y="13"/>
                    </a:cubicBezTo>
                    <a:cubicBezTo>
                      <a:pt x="29" y="13"/>
                      <a:pt x="24" y="14"/>
                      <a:pt x="19" y="14"/>
                    </a:cubicBezTo>
                    <a:cubicBezTo>
                      <a:pt x="17" y="15"/>
                      <a:pt x="17" y="15"/>
                      <a:pt x="17" y="15"/>
                    </a:cubicBezTo>
                    <a:cubicBezTo>
                      <a:pt x="16" y="15"/>
                      <a:pt x="15" y="15"/>
                      <a:pt x="14" y="1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0" name="Freeform 98">
                <a:extLst>
                  <a:ext uri="{FF2B5EF4-FFF2-40B4-BE49-F238E27FC236}">
                    <a16:creationId xmlns:a16="http://schemas.microsoft.com/office/drawing/2014/main" id="{0D92F830-8629-4C9A-B5AE-5866D28C3520}"/>
                  </a:ext>
                </a:extLst>
              </p:cNvPr>
              <p:cNvSpPr>
                <a:spLocks/>
              </p:cNvSpPr>
              <p:nvPr/>
            </p:nvSpPr>
            <p:spPr bwMode="auto">
              <a:xfrm>
                <a:off x="6458798" y="2984727"/>
                <a:ext cx="753903" cy="335251"/>
              </a:xfrm>
              <a:custGeom>
                <a:avLst/>
                <a:gdLst>
                  <a:gd name="T0" fmla="*/ 14 w 273"/>
                  <a:gd name="T1" fmla="*/ 15 h 121"/>
                  <a:gd name="T2" fmla="*/ 0 w 273"/>
                  <a:gd name="T3" fmla="*/ 29 h 121"/>
                  <a:gd name="T4" fmla="*/ 26 w 273"/>
                  <a:gd name="T5" fmla="*/ 49 h 121"/>
                  <a:gd name="T6" fmla="*/ 24 w 273"/>
                  <a:gd name="T7" fmla="*/ 63 h 121"/>
                  <a:gd name="T8" fmla="*/ 21 w 273"/>
                  <a:gd name="T9" fmla="*/ 72 h 121"/>
                  <a:gd name="T10" fmla="*/ 29 w 273"/>
                  <a:gd name="T11" fmla="*/ 79 h 121"/>
                  <a:gd name="T12" fmla="*/ 37 w 273"/>
                  <a:gd name="T13" fmla="*/ 75 h 121"/>
                  <a:gd name="T14" fmla="*/ 60 w 273"/>
                  <a:gd name="T15" fmla="*/ 88 h 121"/>
                  <a:gd name="T16" fmla="*/ 58 w 273"/>
                  <a:gd name="T17" fmla="*/ 99 h 121"/>
                  <a:gd name="T18" fmla="*/ 66 w 273"/>
                  <a:gd name="T19" fmla="*/ 107 h 121"/>
                  <a:gd name="T20" fmla="*/ 91 w 273"/>
                  <a:gd name="T21" fmla="*/ 105 h 121"/>
                  <a:gd name="T22" fmla="*/ 102 w 273"/>
                  <a:gd name="T23" fmla="*/ 117 h 121"/>
                  <a:gd name="T24" fmla="*/ 141 w 273"/>
                  <a:gd name="T25" fmla="*/ 121 h 121"/>
                  <a:gd name="T26" fmla="*/ 159 w 273"/>
                  <a:gd name="T27" fmla="*/ 110 h 121"/>
                  <a:gd name="T28" fmla="*/ 178 w 273"/>
                  <a:gd name="T29" fmla="*/ 113 h 121"/>
                  <a:gd name="T30" fmla="*/ 188 w 273"/>
                  <a:gd name="T31" fmla="*/ 103 h 121"/>
                  <a:gd name="T32" fmla="*/ 182 w 273"/>
                  <a:gd name="T33" fmla="*/ 90 h 121"/>
                  <a:gd name="T34" fmla="*/ 193 w 273"/>
                  <a:gd name="T35" fmla="*/ 78 h 121"/>
                  <a:gd name="T36" fmla="*/ 207 w 273"/>
                  <a:gd name="T37" fmla="*/ 83 h 121"/>
                  <a:gd name="T38" fmla="*/ 241 w 273"/>
                  <a:gd name="T39" fmla="*/ 64 h 121"/>
                  <a:gd name="T40" fmla="*/ 258 w 273"/>
                  <a:gd name="T41" fmla="*/ 54 h 121"/>
                  <a:gd name="T42" fmla="*/ 267 w 273"/>
                  <a:gd name="T43" fmla="*/ 54 h 121"/>
                  <a:gd name="T44" fmla="*/ 273 w 273"/>
                  <a:gd name="T45" fmla="*/ 51 h 121"/>
                  <a:gd name="T46" fmla="*/ 258 w 273"/>
                  <a:gd name="T47" fmla="*/ 45 h 121"/>
                  <a:gd name="T48" fmla="*/ 248 w 273"/>
                  <a:gd name="T49" fmla="*/ 50 h 121"/>
                  <a:gd name="T50" fmla="*/ 242 w 273"/>
                  <a:gd name="T51" fmla="*/ 42 h 121"/>
                  <a:gd name="T52" fmla="*/ 243 w 273"/>
                  <a:gd name="T53" fmla="*/ 24 h 121"/>
                  <a:gd name="T54" fmla="*/ 231 w 273"/>
                  <a:gd name="T55" fmla="*/ 24 h 121"/>
                  <a:gd name="T56" fmla="*/ 222 w 273"/>
                  <a:gd name="T57" fmla="*/ 20 h 121"/>
                  <a:gd name="T58" fmla="*/ 216 w 273"/>
                  <a:gd name="T59" fmla="*/ 28 h 121"/>
                  <a:gd name="T60" fmla="*/ 201 w 273"/>
                  <a:gd name="T61" fmla="*/ 24 h 121"/>
                  <a:gd name="T62" fmla="*/ 190 w 273"/>
                  <a:gd name="T63" fmla="*/ 29 h 121"/>
                  <a:gd name="T64" fmla="*/ 156 w 273"/>
                  <a:gd name="T65" fmla="*/ 17 h 121"/>
                  <a:gd name="T66" fmla="*/ 128 w 273"/>
                  <a:gd name="T67" fmla="*/ 19 h 121"/>
                  <a:gd name="T68" fmla="*/ 119 w 273"/>
                  <a:gd name="T69" fmla="*/ 4 h 121"/>
                  <a:gd name="T70" fmla="*/ 104 w 273"/>
                  <a:gd name="T71" fmla="*/ 0 h 121"/>
                  <a:gd name="T72" fmla="*/ 95 w 273"/>
                  <a:gd name="T73" fmla="*/ 4 h 121"/>
                  <a:gd name="T74" fmla="*/ 95 w 273"/>
                  <a:gd name="T75" fmla="*/ 11 h 121"/>
                  <a:gd name="T76" fmla="*/ 69 w 273"/>
                  <a:gd name="T77" fmla="*/ 20 h 121"/>
                  <a:gd name="T78" fmla="*/ 57 w 273"/>
                  <a:gd name="T79" fmla="*/ 11 h 121"/>
                  <a:gd name="T80" fmla="*/ 51 w 273"/>
                  <a:gd name="T81" fmla="*/ 11 h 121"/>
                  <a:gd name="T82" fmla="*/ 34 w 273"/>
                  <a:gd name="T83" fmla="*/ 13 h 121"/>
                  <a:gd name="T84" fmla="*/ 19 w 273"/>
                  <a:gd name="T85" fmla="*/ 14 h 121"/>
                  <a:gd name="T86" fmla="*/ 17 w 273"/>
                  <a:gd name="T87" fmla="*/ 15 h 121"/>
                  <a:gd name="T88" fmla="*/ 14 w 273"/>
                  <a:gd name="T89" fmla="*/ 1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3" h="121">
                    <a:moveTo>
                      <a:pt x="14" y="15"/>
                    </a:moveTo>
                    <a:cubicBezTo>
                      <a:pt x="0" y="29"/>
                      <a:pt x="0" y="29"/>
                      <a:pt x="0" y="29"/>
                    </a:cubicBezTo>
                    <a:cubicBezTo>
                      <a:pt x="26" y="49"/>
                      <a:pt x="26" y="49"/>
                      <a:pt x="26" y="49"/>
                    </a:cubicBezTo>
                    <a:cubicBezTo>
                      <a:pt x="26" y="54"/>
                      <a:pt x="25" y="58"/>
                      <a:pt x="24" y="63"/>
                    </a:cubicBezTo>
                    <a:cubicBezTo>
                      <a:pt x="23" y="66"/>
                      <a:pt x="22" y="69"/>
                      <a:pt x="21" y="72"/>
                    </a:cubicBezTo>
                    <a:cubicBezTo>
                      <a:pt x="29" y="79"/>
                      <a:pt x="29" y="79"/>
                      <a:pt x="29" y="79"/>
                    </a:cubicBezTo>
                    <a:cubicBezTo>
                      <a:pt x="37" y="75"/>
                      <a:pt x="37" y="75"/>
                      <a:pt x="37" y="75"/>
                    </a:cubicBezTo>
                    <a:cubicBezTo>
                      <a:pt x="60" y="88"/>
                      <a:pt x="60" y="88"/>
                      <a:pt x="60" y="88"/>
                    </a:cubicBezTo>
                    <a:cubicBezTo>
                      <a:pt x="58" y="99"/>
                      <a:pt x="58" y="99"/>
                      <a:pt x="58" y="99"/>
                    </a:cubicBezTo>
                    <a:cubicBezTo>
                      <a:pt x="66" y="107"/>
                      <a:pt x="66" y="107"/>
                      <a:pt x="66" y="107"/>
                    </a:cubicBezTo>
                    <a:cubicBezTo>
                      <a:pt x="91" y="105"/>
                      <a:pt x="91" y="105"/>
                      <a:pt x="91" y="105"/>
                    </a:cubicBezTo>
                    <a:cubicBezTo>
                      <a:pt x="102" y="117"/>
                      <a:pt x="102" y="117"/>
                      <a:pt x="102" y="117"/>
                    </a:cubicBezTo>
                    <a:cubicBezTo>
                      <a:pt x="115" y="118"/>
                      <a:pt x="128" y="120"/>
                      <a:pt x="141" y="121"/>
                    </a:cubicBezTo>
                    <a:cubicBezTo>
                      <a:pt x="159" y="110"/>
                      <a:pt x="159" y="110"/>
                      <a:pt x="159" y="110"/>
                    </a:cubicBezTo>
                    <a:cubicBezTo>
                      <a:pt x="178" y="113"/>
                      <a:pt x="178" y="113"/>
                      <a:pt x="178" y="113"/>
                    </a:cubicBezTo>
                    <a:cubicBezTo>
                      <a:pt x="188" y="103"/>
                      <a:pt x="188" y="103"/>
                      <a:pt x="188" y="103"/>
                    </a:cubicBezTo>
                    <a:cubicBezTo>
                      <a:pt x="182" y="90"/>
                      <a:pt x="182" y="90"/>
                      <a:pt x="182" y="90"/>
                    </a:cubicBezTo>
                    <a:cubicBezTo>
                      <a:pt x="193" y="78"/>
                      <a:pt x="193" y="78"/>
                      <a:pt x="193" y="78"/>
                    </a:cubicBezTo>
                    <a:cubicBezTo>
                      <a:pt x="207" y="83"/>
                      <a:pt x="207" y="83"/>
                      <a:pt x="207" y="83"/>
                    </a:cubicBezTo>
                    <a:cubicBezTo>
                      <a:pt x="218" y="77"/>
                      <a:pt x="230" y="70"/>
                      <a:pt x="241" y="64"/>
                    </a:cubicBezTo>
                    <a:cubicBezTo>
                      <a:pt x="247" y="60"/>
                      <a:pt x="252" y="57"/>
                      <a:pt x="258" y="54"/>
                    </a:cubicBezTo>
                    <a:cubicBezTo>
                      <a:pt x="267" y="54"/>
                      <a:pt x="267" y="54"/>
                      <a:pt x="267" y="54"/>
                    </a:cubicBezTo>
                    <a:cubicBezTo>
                      <a:pt x="273" y="51"/>
                      <a:pt x="273" y="51"/>
                      <a:pt x="273" y="51"/>
                    </a:cubicBezTo>
                    <a:cubicBezTo>
                      <a:pt x="258" y="45"/>
                      <a:pt x="258" y="45"/>
                      <a:pt x="258" y="45"/>
                    </a:cubicBezTo>
                    <a:cubicBezTo>
                      <a:pt x="248" y="50"/>
                      <a:pt x="248" y="50"/>
                      <a:pt x="248" y="50"/>
                    </a:cubicBezTo>
                    <a:cubicBezTo>
                      <a:pt x="242" y="42"/>
                      <a:pt x="242" y="42"/>
                      <a:pt x="242" y="42"/>
                    </a:cubicBezTo>
                    <a:cubicBezTo>
                      <a:pt x="243" y="24"/>
                      <a:pt x="243" y="24"/>
                      <a:pt x="243" y="24"/>
                    </a:cubicBezTo>
                    <a:cubicBezTo>
                      <a:pt x="239" y="24"/>
                      <a:pt x="235" y="24"/>
                      <a:pt x="231" y="24"/>
                    </a:cubicBezTo>
                    <a:cubicBezTo>
                      <a:pt x="222" y="20"/>
                      <a:pt x="222" y="20"/>
                      <a:pt x="222" y="20"/>
                    </a:cubicBezTo>
                    <a:cubicBezTo>
                      <a:pt x="216" y="28"/>
                      <a:pt x="216" y="28"/>
                      <a:pt x="216" y="28"/>
                    </a:cubicBezTo>
                    <a:cubicBezTo>
                      <a:pt x="201" y="24"/>
                      <a:pt x="201" y="24"/>
                      <a:pt x="201" y="24"/>
                    </a:cubicBezTo>
                    <a:cubicBezTo>
                      <a:pt x="190" y="29"/>
                      <a:pt x="190" y="29"/>
                      <a:pt x="190" y="29"/>
                    </a:cubicBezTo>
                    <a:cubicBezTo>
                      <a:pt x="156" y="17"/>
                      <a:pt x="156" y="17"/>
                      <a:pt x="156" y="17"/>
                    </a:cubicBezTo>
                    <a:cubicBezTo>
                      <a:pt x="128" y="19"/>
                      <a:pt x="128" y="19"/>
                      <a:pt x="128" y="19"/>
                    </a:cubicBezTo>
                    <a:cubicBezTo>
                      <a:pt x="119" y="4"/>
                      <a:pt x="119" y="4"/>
                      <a:pt x="119" y="4"/>
                    </a:cubicBezTo>
                    <a:cubicBezTo>
                      <a:pt x="104" y="0"/>
                      <a:pt x="104" y="0"/>
                      <a:pt x="104" y="0"/>
                    </a:cubicBezTo>
                    <a:cubicBezTo>
                      <a:pt x="95" y="4"/>
                      <a:pt x="95" y="4"/>
                      <a:pt x="95" y="4"/>
                    </a:cubicBezTo>
                    <a:cubicBezTo>
                      <a:pt x="95" y="11"/>
                      <a:pt x="95" y="11"/>
                      <a:pt x="95" y="11"/>
                    </a:cubicBezTo>
                    <a:cubicBezTo>
                      <a:pt x="69" y="20"/>
                      <a:pt x="69" y="20"/>
                      <a:pt x="69" y="20"/>
                    </a:cubicBezTo>
                    <a:cubicBezTo>
                      <a:pt x="57" y="11"/>
                      <a:pt x="57" y="11"/>
                      <a:pt x="57" y="11"/>
                    </a:cubicBezTo>
                    <a:cubicBezTo>
                      <a:pt x="51" y="11"/>
                      <a:pt x="51" y="11"/>
                      <a:pt x="51" y="11"/>
                    </a:cubicBezTo>
                    <a:cubicBezTo>
                      <a:pt x="45" y="12"/>
                      <a:pt x="40" y="12"/>
                      <a:pt x="34" y="13"/>
                    </a:cubicBezTo>
                    <a:cubicBezTo>
                      <a:pt x="29" y="13"/>
                      <a:pt x="24" y="14"/>
                      <a:pt x="19" y="14"/>
                    </a:cubicBezTo>
                    <a:cubicBezTo>
                      <a:pt x="17" y="15"/>
                      <a:pt x="17" y="15"/>
                      <a:pt x="17" y="15"/>
                    </a:cubicBezTo>
                    <a:cubicBezTo>
                      <a:pt x="16" y="15"/>
                      <a:pt x="15" y="15"/>
                      <a:pt x="14" y="1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91" name="Groupe 90">
                <a:extLst>
                  <a:ext uri="{FF2B5EF4-FFF2-40B4-BE49-F238E27FC236}">
                    <a16:creationId xmlns:a16="http://schemas.microsoft.com/office/drawing/2014/main" id="{C23B9DC6-4FA5-483D-88D2-A27DC4BD390A}"/>
                  </a:ext>
                </a:extLst>
              </p:cNvPr>
              <p:cNvGrpSpPr/>
              <p:nvPr/>
            </p:nvGrpSpPr>
            <p:grpSpPr>
              <a:xfrm>
                <a:off x="6748260" y="4400954"/>
                <a:ext cx="475891" cy="183161"/>
                <a:chOff x="6540500" y="3878263"/>
                <a:chExt cx="461962" cy="177800"/>
              </a:xfrm>
              <a:grpFill/>
            </p:grpSpPr>
            <p:sp>
              <p:nvSpPr>
                <p:cNvPr id="322" name="Freeform 99">
                  <a:extLst>
                    <a:ext uri="{FF2B5EF4-FFF2-40B4-BE49-F238E27FC236}">
                      <a16:creationId xmlns:a16="http://schemas.microsoft.com/office/drawing/2014/main" id="{34BD450D-F6D0-4204-B453-9EFFA24B667F}"/>
                    </a:ext>
                  </a:extLst>
                </p:cNvPr>
                <p:cNvSpPr>
                  <a:spLocks/>
                </p:cNvSpPr>
                <p:nvPr/>
              </p:nvSpPr>
              <p:spPr bwMode="auto">
                <a:xfrm>
                  <a:off x="6540500" y="3908425"/>
                  <a:ext cx="92075" cy="125413"/>
                </a:xfrm>
                <a:custGeom>
                  <a:avLst/>
                  <a:gdLst>
                    <a:gd name="T0" fmla="*/ 28 w 34"/>
                    <a:gd name="T1" fmla="*/ 21 h 47"/>
                    <a:gd name="T2" fmla="*/ 27 w 34"/>
                    <a:gd name="T3" fmla="*/ 10 h 47"/>
                    <a:gd name="T4" fmla="*/ 15 w 34"/>
                    <a:gd name="T5" fmla="*/ 0 h 47"/>
                    <a:gd name="T6" fmla="*/ 4 w 34"/>
                    <a:gd name="T7" fmla="*/ 0 h 47"/>
                    <a:gd name="T8" fmla="*/ 3 w 34"/>
                    <a:gd name="T9" fmla="*/ 0 h 47"/>
                    <a:gd name="T10" fmla="*/ 0 w 34"/>
                    <a:gd name="T11" fmla="*/ 0 h 47"/>
                    <a:gd name="T12" fmla="*/ 4 w 34"/>
                    <a:gd name="T13" fmla="*/ 15 h 47"/>
                    <a:gd name="T14" fmla="*/ 9 w 34"/>
                    <a:gd name="T15" fmla="*/ 31 h 47"/>
                    <a:gd name="T16" fmla="*/ 10 w 34"/>
                    <a:gd name="T17" fmla="*/ 33 h 47"/>
                    <a:gd name="T18" fmla="*/ 28 w 34"/>
                    <a:gd name="T19" fmla="*/ 47 h 47"/>
                    <a:gd name="T20" fmla="*/ 31 w 34"/>
                    <a:gd name="T21" fmla="*/ 46 h 47"/>
                    <a:gd name="T22" fmla="*/ 34 w 34"/>
                    <a:gd name="T23" fmla="*/ 42 h 47"/>
                    <a:gd name="T24" fmla="*/ 28 w 34"/>
                    <a:gd name="T25" fmla="*/ 2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47">
                      <a:moveTo>
                        <a:pt x="28" y="21"/>
                      </a:moveTo>
                      <a:cubicBezTo>
                        <a:pt x="28" y="17"/>
                        <a:pt x="27" y="14"/>
                        <a:pt x="27" y="10"/>
                      </a:cubicBezTo>
                      <a:cubicBezTo>
                        <a:pt x="22" y="7"/>
                        <a:pt x="19" y="3"/>
                        <a:pt x="15" y="0"/>
                      </a:cubicBezTo>
                      <a:cubicBezTo>
                        <a:pt x="4" y="0"/>
                        <a:pt x="4" y="0"/>
                        <a:pt x="4" y="0"/>
                      </a:cubicBezTo>
                      <a:cubicBezTo>
                        <a:pt x="3" y="0"/>
                        <a:pt x="3" y="0"/>
                        <a:pt x="3" y="0"/>
                      </a:cubicBezTo>
                      <a:cubicBezTo>
                        <a:pt x="0" y="0"/>
                        <a:pt x="0" y="0"/>
                        <a:pt x="0" y="0"/>
                      </a:cubicBezTo>
                      <a:cubicBezTo>
                        <a:pt x="1" y="5"/>
                        <a:pt x="3" y="10"/>
                        <a:pt x="4" y="15"/>
                      </a:cubicBezTo>
                      <a:cubicBezTo>
                        <a:pt x="6" y="21"/>
                        <a:pt x="7" y="26"/>
                        <a:pt x="9" y="31"/>
                      </a:cubicBezTo>
                      <a:cubicBezTo>
                        <a:pt x="9" y="31"/>
                        <a:pt x="9" y="32"/>
                        <a:pt x="10" y="33"/>
                      </a:cubicBezTo>
                      <a:cubicBezTo>
                        <a:pt x="16" y="38"/>
                        <a:pt x="22" y="43"/>
                        <a:pt x="28" y="47"/>
                      </a:cubicBezTo>
                      <a:cubicBezTo>
                        <a:pt x="31" y="46"/>
                        <a:pt x="31" y="46"/>
                        <a:pt x="31" y="46"/>
                      </a:cubicBezTo>
                      <a:cubicBezTo>
                        <a:pt x="34" y="42"/>
                        <a:pt x="34" y="42"/>
                        <a:pt x="34" y="42"/>
                      </a:cubicBezTo>
                      <a:cubicBezTo>
                        <a:pt x="32" y="34"/>
                        <a:pt x="30" y="29"/>
                        <a:pt x="28" y="21"/>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3" name="Freeform 100">
                  <a:extLst>
                    <a:ext uri="{FF2B5EF4-FFF2-40B4-BE49-F238E27FC236}">
                      <a16:creationId xmlns:a16="http://schemas.microsoft.com/office/drawing/2014/main" id="{8D1F7154-D209-4191-B84F-C9FCA3F14455}"/>
                    </a:ext>
                  </a:extLst>
                </p:cNvPr>
                <p:cNvSpPr>
                  <a:spLocks/>
                </p:cNvSpPr>
                <p:nvPr/>
              </p:nvSpPr>
              <p:spPr bwMode="auto">
                <a:xfrm>
                  <a:off x="6764337" y="3878263"/>
                  <a:ext cx="238125" cy="177800"/>
                </a:xfrm>
                <a:custGeom>
                  <a:avLst/>
                  <a:gdLst>
                    <a:gd name="T0" fmla="*/ 64 w 89"/>
                    <a:gd name="T1" fmla="*/ 3 h 66"/>
                    <a:gd name="T2" fmla="*/ 64 w 89"/>
                    <a:gd name="T3" fmla="*/ 0 h 66"/>
                    <a:gd name="T4" fmla="*/ 61 w 89"/>
                    <a:gd name="T5" fmla="*/ 0 h 66"/>
                    <a:gd name="T6" fmla="*/ 53 w 89"/>
                    <a:gd name="T7" fmla="*/ 12 h 66"/>
                    <a:gd name="T8" fmla="*/ 57 w 89"/>
                    <a:gd name="T9" fmla="*/ 19 h 66"/>
                    <a:gd name="T10" fmla="*/ 55 w 89"/>
                    <a:gd name="T11" fmla="*/ 28 h 66"/>
                    <a:gd name="T12" fmla="*/ 49 w 89"/>
                    <a:gd name="T13" fmla="*/ 29 h 66"/>
                    <a:gd name="T14" fmla="*/ 47 w 89"/>
                    <a:gd name="T15" fmla="*/ 33 h 66"/>
                    <a:gd name="T16" fmla="*/ 39 w 89"/>
                    <a:gd name="T17" fmla="*/ 32 h 66"/>
                    <a:gd name="T18" fmla="*/ 36 w 89"/>
                    <a:gd name="T19" fmla="*/ 30 h 66"/>
                    <a:gd name="T20" fmla="*/ 19 w 89"/>
                    <a:gd name="T21" fmla="*/ 47 h 66"/>
                    <a:gd name="T22" fmla="*/ 14 w 89"/>
                    <a:gd name="T23" fmla="*/ 47 h 66"/>
                    <a:gd name="T24" fmla="*/ 11 w 89"/>
                    <a:gd name="T25" fmla="*/ 51 h 66"/>
                    <a:gd name="T26" fmla="*/ 10 w 89"/>
                    <a:gd name="T27" fmla="*/ 58 h 66"/>
                    <a:gd name="T28" fmla="*/ 0 w 89"/>
                    <a:gd name="T29" fmla="*/ 56 h 66"/>
                    <a:gd name="T30" fmla="*/ 0 w 89"/>
                    <a:gd name="T31" fmla="*/ 56 h 66"/>
                    <a:gd name="T32" fmla="*/ 0 w 89"/>
                    <a:gd name="T33" fmla="*/ 59 h 66"/>
                    <a:gd name="T34" fmla="*/ 1 w 89"/>
                    <a:gd name="T35" fmla="*/ 63 h 66"/>
                    <a:gd name="T36" fmla="*/ 13 w 89"/>
                    <a:gd name="T37" fmla="*/ 66 h 66"/>
                    <a:gd name="T38" fmla="*/ 40 w 89"/>
                    <a:gd name="T39" fmla="*/ 59 h 66"/>
                    <a:gd name="T40" fmla="*/ 61 w 89"/>
                    <a:gd name="T41" fmla="*/ 31 h 66"/>
                    <a:gd name="T42" fmla="*/ 70 w 89"/>
                    <a:gd name="T43" fmla="*/ 32 h 66"/>
                    <a:gd name="T44" fmla="*/ 72 w 89"/>
                    <a:gd name="T45" fmla="*/ 32 h 66"/>
                    <a:gd name="T46" fmla="*/ 83 w 89"/>
                    <a:gd name="T47" fmla="*/ 32 h 66"/>
                    <a:gd name="T48" fmla="*/ 83 w 89"/>
                    <a:gd name="T49" fmla="*/ 30 h 66"/>
                    <a:gd name="T50" fmla="*/ 78 w 89"/>
                    <a:gd name="T51" fmla="*/ 24 h 66"/>
                    <a:gd name="T52" fmla="*/ 89 w 89"/>
                    <a:gd name="T53" fmla="*/ 23 h 66"/>
                    <a:gd name="T54" fmla="*/ 89 w 89"/>
                    <a:gd name="T55" fmla="*/ 20 h 66"/>
                    <a:gd name="T56" fmla="*/ 79 w 89"/>
                    <a:gd name="T57" fmla="*/ 14 h 66"/>
                    <a:gd name="T58" fmla="*/ 75 w 89"/>
                    <a:gd name="T59" fmla="*/ 14 h 66"/>
                    <a:gd name="T60" fmla="*/ 74 w 89"/>
                    <a:gd name="T61" fmla="*/ 9 h 66"/>
                    <a:gd name="T62" fmla="*/ 69 w 89"/>
                    <a:gd name="T63" fmla="*/ 6 h 66"/>
                    <a:gd name="T64" fmla="*/ 67 w 89"/>
                    <a:gd name="T65" fmla="*/ 2 h 66"/>
                    <a:gd name="T66" fmla="*/ 64 w 89"/>
                    <a:gd name="T67" fmla="*/ 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9" h="66">
                      <a:moveTo>
                        <a:pt x="64" y="3"/>
                      </a:moveTo>
                      <a:cubicBezTo>
                        <a:pt x="64" y="0"/>
                        <a:pt x="64" y="0"/>
                        <a:pt x="64" y="0"/>
                      </a:cubicBezTo>
                      <a:cubicBezTo>
                        <a:pt x="61" y="0"/>
                        <a:pt x="61" y="0"/>
                        <a:pt x="61" y="0"/>
                      </a:cubicBezTo>
                      <a:cubicBezTo>
                        <a:pt x="60" y="2"/>
                        <a:pt x="57" y="6"/>
                        <a:pt x="53" y="12"/>
                      </a:cubicBezTo>
                      <a:cubicBezTo>
                        <a:pt x="57" y="19"/>
                        <a:pt x="57" y="19"/>
                        <a:pt x="57" y="19"/>
                      </a:cubicBezTo>
                      <a:cubicBezTo>
                        <a:pt x="55" y="28"/>
                        <a:pt x="55" y="28"/>
                        <a:pt x="55" y="28"/>
                      </a:cubicBezTo>
                      <a:cubicBezTo>
                        <a:pt x="49" y="29"/>
                        <a:pt x="49" y="29"/>
                        <a:pt x="49" y="29"/>
                      </a:cubicBezTo>
                      <a:cubicBezTo>
                        <a:pt x="47" y="33"/>
                        <a:pt x="47" y="33"/>
                        <a:pt x="47" y="33"/>
                      </a:cubicBezTo>
                      <a:cubicBezTo>
                        <a:pt x="39" y="32"/>
                        <a:pt x="39" y="32"/>
                        <a:pt x="39" y="32"/>
                      </a:cubicBezTo>
                      <a:cubicBezTo>
                        <a:pt x="36" y="30"/>
                        <a:pt x="36" y="30"/>
                        <a:pt x="36" y="30"/>
                      </a:cubicBezTo>
                      <a:cubicBezTo>
                        <a:pt x="31" y="40"/>
                        <a:pt x="25" y="46"/>
                        <a:pt x="19" y="47"/>
                      </a:cubicBezTo>
                      <a:cubicBezTo>
                        <a:pt x="14" y="47"/>
                        <a:pt x="14" y="47"/>
                        <a:pt x="14" y="47"/>
                      </a:cubicBezTo>
                      <a:cubicBezTo>
                        <a:pt x="11" y="51"/>
                        <a:pt x="11" y="51"/>
                        <a:pt x="11" y="51"/>
                      </a:cubicBezTo>
                      <a:cubicBezTo>
                        <a:pt x="10" y="58"/>
                        <a:pt x="10" y="58"/>
                        <a:pt x="10" y="58"/>
                      </a:cubicBezTo>
                      <a:cubicBezTo>
                        <a:pt x="0" y="56"/>
                        <a:pt x="0" y="56"/>
                        <a:pt x="0" y="56"/>
                      </a:cubicBezTo>
                      <a:cubicBezTo>
                        <a:pt x="0" y="56"/>
                        <a:pt x="0" y="56"/>
                        <a:pt x="0" y="56"/>
                      </a:cubicBezTo>
                      <a:cubicBezTo>
                        <a:pt x="0" y="59"/>
                        <a:pt x="0" y="59"/>
                        <a:pt x="0" y="59"/>
                      </a:cubicBezTo>
                      <a:cubicBezTo>
                        <a:pt x="1" y="63"/>
                        <a:pt x="1" y="63"/>
                        <a:pt x="1" y="63"/>
                      </a:cubicBezTo>
                      <a:cubicBezTo>
                        <a:pt x="13" y="66"/>
                        <a:pt x="13" y="66"/>
                        <a:pt x="13" y="66"/>
                      </a:cubicBezTo>
                      <a:cubicBezTo>
                        <a:pt x="40" y="59"/>
                        <a:pt x="40" y="59"/>
                        <a:pt x="40" y="59"/>
                      </a:cubicBezTo>
                      <a:cubicBezTo>
                        <a:pt x="61" y="31"/>
                        <a:pt x="61" y="31"/>
                        <a:pt x="61" y="31"/>
                      </a:cubicBezTo>
                      <a:cubicBezTo>
                        <a:pt x="70" y="32"/>
                        <a:pt x="70" y="32"/>
                        <a:pt x="70" y="32"/>
                      </a:cubicBezTo>
                      <a:cubicBezTo>
                        <a:pt x="72" y="32"/>
                        <a:pt x="72" y="32"/>
                        <a:pt x="72" y="32"/>
                      </a:cubicBezTo>
                      <a:cubicBezTo>
                        <a:pt x="83" y="32"/>
                        <a:pt x="83" y="32"/>
                        <a:pt x="83" y="32"/>
                      </a:cubicBezTo>
                      <a:cubicBezTo>
                        <a:pt x="83" y="30"/>
                        <a:pt x="83" y="30"/>
                        <a:pt x="83" y="30"/>
                      </a:cubicBezTo>
                      <a:cubicBezTo>
                        <a:pt x="81" y="29"/>
                        <a:pt x="79" y="27"/>
                        <a:pt x="78" y="24"/>
                      </a:cubicBezTo>
                      <a:cubicBezTo>
                        <a:pt x="81" y="25"/>
                        <a:pt x="85" y="24"/>
                        <a:pt x="89" y="23"/>
                      </a:cubicBezTo>
                      <a:cubicBezTo>
                        <a:pt x="89" y="20"/>
                        <a:pt x="89" y="20"/>
                        <a:pt x="89" y="20"/>
                      </a:cubicBezTo>
                      <a:cubicBezTo>
                        <a:pt x="79" y="14"/>
                        <a:pt x="79" y="14"/>
                        <a:pt x="79" y="14"/>
                      </a:cubicBezTo>
                      <a:cubicBezTo>
                        <a:pt x="75" y="14"/>
                        <a:pt x="75" y="14"/>
                        <a:pt x="75" y="14"/>
                      </a:cubicBezTo>
                      <a:cubicBezTo>
                        <a:pt x="74" y="9"/>
                        <a:pt x="74" y="9"/>
                        <a:pt x="74" y="9"/>
                      </a:cubicBezTo>
                      <a:cubicBezTo>
                        <a:pt x="69" y="6"/>
                        <a:pt x="69" y="6"/>
                        <a:pt x="69" y="6"/>
                      </a:cubicBezTo>
                      <a:cubicBezTo>
                        <a:pt x="67" y="2"/>
                        <a:pt x="67" y="2"/>
                        <a:pt x="67" y="2"/>
                      </a:cubicBezTo>
                      <a:lnTo>
                        <a:pt x="64"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92" name="Freeform 101">
                <a:extLst>
                  <a:ext uri="{FF2B5EF4-FFF2-40B4-BE49-F238E27FC236}">
                    <a16:creationId xmlns:a16="http://schemas.microsoft.com/office/drawing/2014/main" id="{D5B8E364-4041-4505-996A-01AEBB6083FB}"/>
                  </a:ext>
                </a:extLst>
              </p:cNvPr>
              <p:cNvSpPr>
                <a:spLocks/>
              </p:cNvSpPr>
              <p:nvPr/>
            </p:nvSpPr>
            <p:spPr bwMode="auto">
              <a:xfrm>
                <a:off x="5158683" y="3568552"/>
                <a:ext cx="32707" cy="55602"/>
              </a:xfrm>
              <a:custGeom>
                <a:avLst/>
                <a:gdLst>
                  <a:gd name="T0" fmla="*/ 0 w 20"/>
                  <a:gd name="T1" fmla="*/ 22 h 34"/>
                  <a:gd name="T2" fmla="*/ 0 w 20"/>
                  <a:gd name="T3" fmla="*/ 32 h 34"/>
                  <a:gd name="T4" fmla="*/ 1 w 20"/>
                  <a:gd name="T5" fmla="*/ 34 h 34"/>
                  <a:gd name="T6" fmla="*/ 6 w 20"/>
                  <a:gd name="T7" fmla="*/ 29 h 34"/>
                  <a:gd name="T8" fmla="*/ 20 w 20"/>
                  <a:gd name="T9" fmla="*/ 9 h 34"/>
                  <a:gd name="T10" fmla="*/ 6 w 20"/>
                  <a:gd name="T11" fmla="*/ 0 h 34"/>
                  <a:gd name="T12" fmla="*/ 0 w 20"/>
                  <a:gd name="T13" fmla="*/ 22 h 34"/>
                </a:gdLst>
                <a:ahLst/>
                <a:cxnLst>
                  <a:cxn ang="0">
                    <a:pos x="T0" y="T1"/>
                  </a:cxn>
                  <a:cxn ang="0">
                    <a:pos x="T2" y="T3"/>
                  </a:cxn>
                  <a:cxn ang="0">
                    <a:pos x="T4" y="T5"/>
                  </a:cxn>
                  <a:cxn ang="0">
                    <a:pos x="T6" y="T7"/>
                  </a:cxn>
                  <a:cxn ang="0">
                    <a:pos x="T8" y="T9"/>
                  </a:cxn>
                  <a:cxn ang="0">
                    <a:pos x="T10" y="T11"/>
                  </a:cxn>
                  <a:cxn ang="0">
                    <a:pos x="T12" y="T13"/>
                  </a:cxn>
                </a:cxnLst>
                <a:rect l="0" t="0" r="r" b="b"/>
                <a:pathLst>
                  <a:path w="20" h="34">
                    <a:moveTo>
                      <a:pt x="0" y="22"/>
                    </a:moveTo>
                    <a:lnTo>
                      <a:pt x="0" y="32"/>
                    </a:lnTo>
                    <a:lnTo>
                      <a:pt x="1" y="34"/>
                    </a:lnTo>
                    <a:lnTo>
                      <a:pt x="6" y="29"/>
                    </a:lnTo>
                    <a:lnTo>
                      <a:pt x="20" y="9"/>
                    </a:lnTo>
                    <a:lnTo>
                      <a:pt x="6" y="0"/>
                    </a:lnTo>
                    <a:lnTo>
                      <a:pt x="0" y="2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3" name="Freeform 102">
                <a:extLst>
                  <a:ext uri="{FF2B5EF4-FFF2-40B4-BE49-F238E27FC236}">
                    <a16:creationId xmlns:a16="http://schemas.microsoft.com/office/drawing/2014/main" id="{102AD10B-F47F-4F7B-99B5-40B6E6AC584F}"/>
                  </a:ext>
                </a:extLst>
              </p:cNvPr>
              <p:cNvSpPr>
                <a:spLocks/>
              </p:cNvSpPr>
              <p:nvPr/>
            </p:nvSpPr>
            <p:spPr bwMode="auto">
              <a:xfrm>
                <a:off x="6736811" y="3956133"/>
                <a:ext cx="196244" cy="256753"/>
              </a:xfrm>
              <a:custGeom>
                <a:avLst/>
                <a:gdLst>
                  <a:gd name="T0" fmla="*/ 43 w 71"/>
                  <a:gd name="T1" fmla="*/ 37 h 93"/>
                  <a:gd name="T2" fmla="*/ 36 w 71"/>
                  <a:gd name="T3" fmla="*/ 29 h 93"/>
                  <a:gd name="T4" fmla="*/ 39 w 71"/>
                  <a:gd name="T5" fmla="*/ 19 h 93"/>
                  <a:gd name="T6" fmla="*/ 21 w 71"/>
                  <a:gd name="T7" fmla="*/ 0 h 93"/>
                  <a:gd name="T8" fmla="*/ 9 w 71"/>
                  <a:gd name="T9" fmla="*/ 7 h 93"/>
                  <a:gd name="T10" fmla="*/ 0 w 71"/>
                  <a:gd name="T11" fmla="*/ 15 h 93"/>
                  <a:gd name="T12" fmla="*/ 14 w 71"/>
                  <a:gd name="T13" fmla="*/ 29 h 93"/>
                  <a:gd name="T14" fmla="*/ 14 w 71"/>
                  <a:gd name="T15" fmla="*/ 46 h 93"/>
                  <a:gd name="T16" fmla="*/ 30 w 71"/>
                  <a:gd name="T17" fmla="*/ 42 h 93"/>
                  <a:gd name="T18" fmla="*/ 40 w 71"/>
                  <a:gd name="T19" fmla="*/ 51 h 93"/>
                  <a:gd name="T20" fmla="*/ 40 w 71"/>
                  <a:gd name="T21" fmla="*/ 52 h 93"/>
                  <a:gd name="T22" fmla="*/ 42 w 71"/>
                  <a:gd name="T23" fmla="*/ 59 h 93"/>
                  <a:gd name="T24" fmla="*/ 48 w 71"/>
                  <a:gd name="T25" fmla="*/ 76 h 93"/>
                  <a:gd name="T26" fmla="*/ 50 w 71"/>
                  <a:gd name="T27" fmla="*/ 82 h 93"/>
                  <a:gd name="T28" fmla="*/ 48 w 71"/>
                  <a:gd name="T29" fmla="*/ 88 h 93"/>
                  <a:gd name="T30" fmla="*/ 59 w 71"/>
                  <a:gd name="T31" fmla="*/ 93 h 93"/>
                  <a:gd name="T32" fmla="*/ 63 w 71"/>
                  <a:gd name="T33" fmla="*/ 90 h 93"/>
                  <a:gd name="T34" fmla="*/ 66 w 71"/>
                  <a:gd name="T35" fmla="*/ 92 h 93"/>
                  <a:gd name="T36" fmla="*/ 71 w 71"/>
                  <a:gd name="T37" fmla="*/ 82 h 93"/>
                  <a:gd name="T38" fmla="*/ 43 w 71"/>
                  <a:gd name="T39" fmla="*/ 37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93">
                    <a:moveTo>
                      <a:pt x="43" y="37"/>
                    </a:moveTo>
                    <a:cubicBezTo>
                      <a:pt x="36" y="29"/>
                      <a:pt x="36" y="29"/>
                      <a:pt x="36" y="29"/>
                    </a:cubicBezTo>
                    <a:cubicBezTo>
                      <a:pt x="39" y="19"/>
                      <a:pt x="39" y="19"/>
                      <a:pt x="39" y="19"/>
                    </a:cubicBezTo>
                    <a:cubicBezTo>
                      <a:pt x="21" y="0"/>
                      <a:pt x="21" y="0"/>
                      <a:pt x="21" y="0"/>
                    </a:cubicBezTo>
                    <a:cubicBezTo>
                      <a:pt x="17" y="2"/>
                      <a:pt x="13" y="4"/>
                      <a:pt x="9" y="7"/>
                    </a:cubicBezTo>
                    <a:cubicBezTo>
                      <a:pt x="6" y="9"/>
                      <a:pt x="3" y="12"/>
                      <a:pt x="0" y="15"/>
                    </a:cubicBezTo>
                    <a:cubicBezTo>
                      <a:pt x="14" y="29"/>
                      <a:pt x="14" y="29"/>
                      <a:pt x="14" y="29"/>
                    </a:cubicBezTo>
                    <a:cubicBezTo>
                      <a:pt x="14" y="46"/>
                      <a:pt x="14" y="46"/>
                      <a:pt x="14" y="46"/>
                    </a:cubicBezTo>
                    <a:cubicBezTo>
                      <a:pt x="30" y="42"/>
                      <a:pt x="30" y="42"/>
                      <a:pt x="30" y="42"/>
                    </a:cubicBezTo>
                    <a:cubicBezTo>
                      <a:pt x="40" y="51"/>
                      <a:pt x="40" y="51"/>
                      <a:pt x="40" y="51"/>
                    </a:cubicBezTo>
                    <a:cubicBezTo>
                      <a:pt x="40" y="52"/>
                      <a:pt x="40" y="52"/>
                      <a:pt x="40" y="52"/>
                    </a:cubicBezTo>
                    <a:cubicBezTo>
                      <a:pt x="41" y="54"/>
                      <a:pt x="41" y="57"/>
                      <a:pt x="42" y="59"/>
                    </a:cubicBezTo>
                    <a:cubicBezTo>
                      <a:pt x="44" y="65"/>
                      <a:pt x="46" y="71"/>
                      <a:pt x="48" y="76"/>
                    </a:cubicBezTo>
                    <a:cubicBezTo>
                      <a:pt x="50" y="82"/>
                      <a:pt x="50" y="82"/>
                      <a:pt x="50" y="82"/>
                    </a:cubicBezTo>
                    <a:cubicBezTo>
                      <a:pt x="48" y="88"/>
                      <a:pt x="48" y="88"/>
                      <a:pt x="48" y="88"/>
                    </a:cubicBezTo>
                    <a:cubicBezTo>
                      <a:pt x="59" y="93"/>
                      <a:pt x="59" y="93"/>
                      <a:pt x="59" y="93"/>
                    </a:cubicBezTo>
                    <a:cubicBezTo>
                      <a:pt x="63" y="90"/>
                      <a:pt x="63" y="90"/>
                      <a:pt x="63" y="90"/>
                    </a:cubicBezTo>
                    <a:cubicBezTo>
                      <a:pt x="66" y="92"/>
                      <a:pt x="66" y="92"/>
                      <a:pt x="66" y="92"/>
                    </a:cubicBezTo>
                    <a:cubicBezTo>
                      <a:pt x="71" y="82"/>
                      <a:pt x="71" y="82"/>
                      <a:pt x="71" y="82"/>
                    </a:cubicBezTo>
                    <a:lnTo>
                      <a:pt x="43" y="3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4" name="Freeform 103">
                <a:extLst>
                  <a:ext uri="{FF2B5EF4-FFF2-40B4-BE49-F238E27FC236}">
                    <a16:creationId xmlns:a16="http://schemas.microsoft.com/office/drawing/2014/main" id="{83ADD819-DD7E-400B-9995-13F1C58871D8}"/>
                  </a:ext>
                </a:extLst>
              </p:cNvPr>
              <p:cNvSpPr>
                <a:spLocks/>
              </p:cNvSpPr>
              <p:nvPr/>
            </p:nvSpPr>
            <p:spPr bwMode="auto">
              <a:xfrm>
                <a:off x="6015615" y="3283998"/>
                <a:ext cx="232222" cy="104663"/>
              </a:xfrm>
              <a:custGeom>
                <a:avLst/>
                <a:gdLst>
                  <a:gd name="T0" fmla="*/ 75 w 84"/>
                  <a:gd name="T1" fmla="*/ 21 h 38"/>
                  <a:gd name="T2" fmla="*/ 77 w 84"/>
                  <a:gd name="T3" fmla="*/ 17 h 38"/>
                  <a:gd name="T4" fmla="*/ 84 w 84"/>
                  <a:gd name="T5" fmla="*/ 6 h 38"/>
                  <a:gd name="T6" fmla="*/ 63 w 84"/>
                  <a:gd name="T7" fmla="*/ 0 h 38"/>
                  <a:gd name="T8" fmla="*/ 49 w 84"/>
                  <a:gd name="T9" fmla="*/ 5 h 38"/>
                  <a:gd name="T10" fmla="*/ 38 w 84"/>
                  <a:gd name="T11" fmla="*/ 2 h 38"/>
                  <a:gd name="T12" fmla="*/ 26 w 84"/>
                  <a:gd name="T13" fmla="*/ 8 h 38"/>
                  <a:gd name="T14" fmla="*/ 18 w 84"/>
                  <a:gd name="T15" fmla="*/ 4 h 38"/>
                  <a:gd name="T16" fmla="*/ 6 w 84"/>
                  <a:gd name="T17" fmla="*/ 10 h 38"/>
                  <a:gd name="T18" fmla="*/ 25 w 84"/>
                  <a:gd name="T19" fmla="*/ 19 h 38"/>
                  <a:gd name="T20" fmla="*/ 23 w 84"/>
                  <a:gd name="T21" fmla="*/ 30 h 38"/>
                  <a:gd name="T22" fmla="*/ 2 w 84"/>
                  <a:gd name="T23" fmla="*/ 33 h 38"/>
                  <a:gd name="T24" fmla="*/ 0 w 84"/>
                  <a:gd name="T25" fmla="*/ 38 h 38"/>
                  <a:gd name="T26" fmla="*/ 32 w 84"/>
                  <a:gd name="T27" fmla="*/ 38 h 38"/>
                  <a:gd name="T28" fmla="*/ 35 w 84"/>
                  <a:gd name="T29" fmla="*/ 33 h 38"/>
                  <a:gd name="T30" fmla="*/ 36 w 84"/>
                  <a:gd name="T31" fmla="*/ 33 h 38"/>
                  <a:gd name="T32" fmla="*/ 41 w 84"/>
                  <a:gd name="T33" fmla="*/ 27 h 38"/>
                  <a:gd name="T34" fmla="*/ 75 w 84"/>
                  <a:gd name="T35" fmla="*/ 2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 h="38">
                    <a:moveTo>
                      <a:pt x="75" y="21"/>
                    </a:moveTo>
                    <a:cubicBezTo>
                      <a:pt x="77" y="17"/>
                      <a:pt x="77" y="17"/>
                      <a:pt x="77" y="17"/>
                    </a:cubicBezTo>
                    <a:cubicBezTo>
                      <a:pt x="79" y="13"/>
                      <a:pt x="82" y="10"/>
                      <a:pt x="84" y="6"/>
                    </a:cubicBezTo>
                    <a:cubicBezTo>
                      <a:pt x="63" y="0"/>
                      <a:pt x="63" y="0"/>
                      <a:pt x="63" y="0"/>
                    </a:cubicBezTo>
                    <a:cubicBezTo>
                      <a:pt x="49" y="5"/>
                      <a:pt x="49" y="5"/>
                      <a:pt x="49" y="5"/>
                    </a:cubicBezTo>
                    <a:cubicBezTo>
                      <a:pt x="38" y="2"/>
                      <a:pt x="38" y="2"/>
                      <a:pt x="38" y="2"/>
                    </a:cubicBezTo>
                    <a:cubicBezTo>
                      <a:pt x="26" y="8"/>
                      <a:pt x="26" y="8"/>
                      <a:pt x="26" y="8"/>
                    </a:cubicBezTo>
                    <a:cubicBezTo>
                      <a:pt x="18" y="4"/>
                      <a:pt x="18" y="4"/>
                      <a:pt x="18" y="4"/>
                    </a:cubicBezTo>
                    <a:cubicBezTo>
                      <a:pt x="14" y="6"/>
                      <a:pt x="9" y="8"/>
                      <a:pt x="6" y="10"/>
                    </a:cubicBezTo>
                    <a:cubicBezTo>
                      <a:pt x="25" y="19"/>
                      <a:pt x="25" y="19"/>
                      <a:pt x="25" y="19"/>
                    </a:cubicBezTo>
                    <a:cubicBezTo>
                      <a:pt x="23" y="30"/>
                      <a:pt x="23" y="30"/>
                      <a:pt x="23" y="30"/>
                    </a:cubicBezTo>
                    <a:cubicBezTo>
                      <a:pt x="2" y="33"/>
                      <a:pt x="2" y="33"/>
                      <a:pt x="2" y="33"/>
                    </a:cubicBezTo>
                    <a:cubicBezTo>
                      <a:pt x="0" y="38"/>
                      <a:pt x="0" y="38"/>
                      <a:pt x="0" y="38"/>
                    </a:cubicBezTo>
                    <a:cubicBezTo>
                      <a:pt x="32" y="38"/>
                      <a:pt x="32" y="38"/>
                      <a:pt x="32" y="38"/>
                    </a:cubicBezTo>
                    <a:cubicBezTo>
                      <a:pt x="33" y="36"/>
                      <a:pt x="34" y="35"/>
                      <a:pt x="35" y="33"/>
                    </a:cubicBezTo>
                    <a:cubicBezTo>
                      <a:pt x="36" y="33"/>
                      <a:pt x="36" y="33"/>
                      <a:pt x="36" y="33"/>
                    </a:cubicBezTo>
                    <a:cubicBezTo>
                      <a:pt x="37" y="31"/>
                      <a:pt x="39" y="29"/>
                      <a:pt x="41" y="27"/>
                    </a:cubicBezTo>
                    <a:lnTo>
                      <a:pt x="75" y="2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5" name="Freeform 104">
                <a:extLst>
                  <a:ext uri="{FF2B5EF4-FFF2-40B4-BE49-F238E27FC236}">
                    <a16:creationId xmlns:a16="http://schemas.microsoft.com/office/drawing/2014/main" id="{CD8F12E2-1188-47C4-BB4C-C4268DA63BE9}"/>
                  </a:ext>
                </a:extLst>
              </p:cNvPr>
              <p:cNvSpPr>
                <a:spLocks/>
              </p:cNvSpPr>
              <p:nvPr/>
            </p:nvSpPr>
            <p:spPr bwMode="auto">
              <a:xfrm>
                <a:off x="5407258" y="3696111"/>
                <a:ext cx="57237" cy="19624"/>
              </a:xfrm>
              <a:custGeom>
                <a:avLst/>
                <a:gdLst>
                  <a:gd name="T0" fmla="*/ 6 w 21"/>
                  <a:gd name="T1" fmla="*/ 0 h 7"/>
                  <a:gd name="T2" fmla="*/ 0 w 21"/>
                  <a:gd name="T3" fmla="*/ 6 h 7"/>
                  <a:gd name="T4" fmla="*/ 10 w 21"/>
                  <a:gd name="T5" fmla="*/ 7 h 7"/>
                  <a:gd name="T6" fmla="*/ 21 w 21"/>
                  <a:gd name="T7" fmla="*/ 3 h 7"/>
                  <a:gd name="T8" fmla="*/ 20 w 21"/>
                  <a:gd name="T9" fmla="*/ 3 h 7"/>
                  <a:gd name="T10" fmla="*/ 15 w 21"/>
                  <a:gd name="T11" fmla="*/ 1 h 7"/>
                  <a:gd name="T12" fmla="*/ 8 w 21"/>
                  <a:gd name="T13" fmla="*/ 0 h 7"/>
                  <a:gd name="T14" fmla="*/ 6 w 2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7">
                    <a:moveTo>
                      <a:pt x="6" y="0"/>
                    </a:moveTo>
                    <a:cubicBezTo>
                      <a:pt x="0" y="6"/>
                      <a:pt x="0" y="6"/>
                      <a:pt x="0" y="6"/>
                    </a:cubicBezTo>
                    <a:cubicBezTo>
                      <a:pt x="10" y="7"/>
                      <a:pt x="10" y="7"/>
                      <a:pt x="10" y="7"/>
                    </a:cubicBezTo>
                    <a:cubicBezTo>
                      <a:pt x="21" y="3"/>
                      <a:pt x="21" y="3"/>
                      <a:pt x="21" y="3"/>
                    </a:cubicBezTo>
                    <a:cubicBezTo>
                      <a:pt x="20" y="3"/>
                      <a:pt x="20" y="3"/>
                      <a:pt x="20" y="3"/>
                    </a:cubicBezTo>
                    <a:cubicBezTo>
                      <a:pt x="18" y="2"/>
                      <a:pt x="16" y="1"/>
                      <a:pt x="15" y="1"/>
                    </a:cubicBezTo>
                    <a:cubicBezTo>
                      <a:pt x="12" y="0"/>
                      <a:pt x="10" y="0"/>
                      <a:pt x="8" y="0"/>
                    </a:cubicBezTo>
                    <a:lnTo>
                      <a:pt x="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6" name="Freeform 105">
                <a:extLst>
                  <a:ext uri="{FF2B5EF4-FFF2-40B4-BE49-F238E27FC236}">
                    <a16:creationId xmlns:a16="http://schemas.microsoft.com/office/drawing/2014/main" id="{B06506CF-8E71-4274-9D77-F4C77571A558}"/>
                  </a:ext>
                </a:extLst>
              </p:cNvPr>
              <p:cNvSpPr>
                <a:spLocks noEditPoints="1"/>
              </p:cNvSpPr>
              <p:nvPr/>
            </p:nvSpPr>
            <p:spPr bwMode="auto">
              <a:xfrm>
                <a:off x="5435058" y="2865344"/>
                <a:ext cx="973043" cy="502058"/>
              </a:xfrm>
              <a:custGeom>
                <a:avLst/>
                <a:gdLst>
                  <a:gd name="T0" fmla="*/ 351 w 352"/>
                  <a:gd name="T1" fmla="*/ 74 h 181"/>
                  <a:gd name="T2" fmla="*/ 326 w 352"/>
                  <a:gd name="T3" fmla="*/ 68 h 181"/>
                  <a:gd name="T4" fmla="*/ 304 w 352"/>
                  <a:gd name="T5" fmla="*/ 57 h 181"/>
                  <a:gd name="T6" fmla="*/ 277 w 352"/>
                  <a:gd name="T7" fmla="*/ 39 h 181"/>
                  <a:gd name="T8" fmla="*/ 213 w 352"/>
                  <a:gd name="T9" fmla="*/ 14 h 181"/>
                  <a:gd name="T10" fmla="*/ 187 w 352"/>
                  <a:gd name="T11" fmla="*/ 0 h 181"/>
                  <a:gd name="T12" fmla="*/ 133 w 352"/>
                  <a:gd name="T13" fmla="*/ 10 h 181"/>
                  <a:gd name="T14" fmla="*/ 134 w 352"/>
                  <a:gd name="T15" fmla="*/ 25 h 181"/>
                  <a:gd name="T16" fmla="*/ 123 w 352"/>
                  <a:gd name="T17" fmla="*/ 39 h 181"/>
                  <a:gd name="T18" fmla="*/ 113 w 352"/>
                  <a:gd name="T19" fmla="*/ 56 h 181"/>
                  <a:gd name="T20" fmla="*/ 90 w 352"/>
                  <a:gd name="T21" fmla="*/ 58 h 181"/>
                  <a:gd name="T22" fmla="*/ 73 w 352"/>
                  <a:gd name="T23" fmla="*/ 52 h 181"/>
                  <a:gd name="T24" fmla="*/ 41 w 352"/>
                  <a:gd name="T25" fmla="*/ 40 h 181"/>
                  <a:gd name="T26" fmla="*/ 25 w 352"/>
                  <a:gd name="T27" fmla="*/ 66 h 181"/>
                  <a:gd name="T28" fmla="*/ 10 w 352"/>
                  <a:gd name="T29" fmla="*/ 63 h 181"/>
                  <a:gd name="T30" fmla="*/ 23 w 352"/>
                  <a:gd name="T31" fmla="*/ 103 h 181"/>
                  <a:gd name="T32" fmla="*/ 24 w 352"/>
                  <a:gd name="T33" fmla="*/ 104 h 181"/>
                  <a:gd name="T34" fmla="*/ 39 w 352"/>
                  <a:gd name="T35" fmla="*/ 97 h 181"/>
                  <a:gd name="T36" fmla="*/ 59 w 352"/>
                  <a:gd name="T37" fmla="*/ 102 h 181"/>
                  <a:gd name="T38" fmla="*/ 65 w 352"/>
                  <a:gd name="T39" fmla="*/ 120 h 181"/>
                  <a:gd name="T40" fmla="*/ 70 w 352"/>
                  <a:gd name="T41" fmla="*/ 129 h 181"/>
                  <a:gd name="T42" fmla="*/ 60 w 352"/>
                  <a:gd name="T43" fmla="*/ 134 h 181"/>
                  <a:gd name="T44" fmla="*/ 63 w 352"/>
                  <a:gd name="T45" fmla="*/ 124 h 181"/>
                  <a:gd name="T46" fmla="*/ 48 w 352"/>
                  <a:gd name="T47" fmla="*/ 121 h 181"/>
                  <a:gd name="T48" fmla="*/ 45 w 352"/>
                  <a:gd name="T49" fmla="*/ 135 h 181"/>
                  <a:gd name="T50" fmla="*/ 37 w 352"/>
                  <a:gd name="T51" fmla="*/ 139 h 181"/>
                  <a:gd name="T52" fmla="*/ 48 w 352"/>
                  <a:gd name="T53" fmla="*/ 155 h 181"/>
                  <a:gd name="T54" fmla="*/ 56 w 352"/>
                  <a:gd name="T55" fmla="*/ 159 h 181"/>
                  <a:gd name="T56" fmla="*/ 72 w 352"/>
                  <a:gd name="T57" fmla="*/ 154 h 181"/>
                  <a:gd name="T58" fmla="*/ 84 w 352"/>
                  <a:gd name="T59" fmla="*/ 132 h 181"/>
                  <a:gd name="T60" fmla="*/ 113 w 352"/>
                  <a:gd name="T61" fmla="*/ 119 h 181"/>
                  <a:gd name="T62" fmla="*/ 124 w 352"/>
                  <a:gd name="T63" fmla="*/ 113 h 181"/>
                  <a:gd name="T64" fmla="*/ 135 w 352"/>
                  <a:gd name="T65" fmla="*/ 109 h 181"/>
                  <a:gd name="T66" fmla="*/ 129 w 352"/>
                  <a:gd name="T67" fmla="*/ 120 h 181"/>
                  <a:gd name="T68" fmla="*/ 129 w 352"/>
                  <a:gd name="T69" fmla="*/ 138 h 181"/>
                  <a:gd name="T70" fmla="*/ 157 w 352"/>
                  <a:gd name="T71" fmla="*/ 148 h 181"/>
                  <a:gd name="T72" fmla="*/ 173 w 352"/>
                  <a:gd name="T73" fmla="*/ 180 h 181"/>
                  <a:gd name="T74" fmla="*/ 191 w 352"/>
                  <a:gd name="T75" fmla="*/ 174 h 181"/>
                  <a:gd name="T76" fmla="*/ 216 w 352"/>
                  <a:gd name="T77" fmla="*/ 161 h 181"/>
                  <a:gd name="T78" fmla="*/ 236 w 352"/>
                  <a:gd name="T79" fmla="*/ 159 h 181"/>
                  <a:gd name="T80" fmla="*/ 259 w 352"/>
                  <a:gd name="T81" fmla="*/ 156 h 181"/>
                  <a:gd name="T82" fmla="*/ 294 w 352"/>
                  <a:gd name="T83" fmla="*/ 157 h 181"/>
                  <a:gd name="T84" fmla="*/ 301 w 352"/>
                  <a:gd name="T85" fmla="*/ 145 h 181"/>
                  <a:gd name="T86" fmla="*/ 298 w 352"/>
                  <a:gd name="T87" fmla="*/ 121 h 181"/>
                  <a:gd name="T88" fmla="*/ 325 w 352"/>
                  <a:gd name="T89" fmla="*/ 94 h 181"/>
                  <a:gd name="T90" fmla="*/ 342 w 352"/>
                  <a:gd name="T91" fmla="*/ 87 h 181"/>
                  <a:gd name="T92" fmla="*/ 242 w 352"/>
                  <a:gd name="T93" fmla="*/ 123 h 181"/>
                  <a:gd name="T94" fmla="*/ 237 w 352"/>
                  <a:gd name="T95" fmla="*/ 114 h 181"/>
                  <a:gd name="T96" fmla="*/ 282 w 352"/>
                  <a:gd name="T97" fmla="*/ 106 h 181"/>
                  <a:gd name="T98" fmla="*/ 291 w 352"/>
                  <a:gd name="T99" fmla="*/ 101 h 181"/>
                  <a:gd name="T100" fmla="*/ 283 w 352"/>
                  <a:gd name="T101" fmla="*/ 113 h 181"/>
                  <a:gd name="T102" fmla="*/ 248 w 352"/>
                  <a:gd name="T103" fmla="*/ 129 h 181"/>
                  <a:gd name="T104" fmla="*/ 242 w 352"/>
                  <a:gd name="T105" fmla="*/ 123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52" h="181">
                    <a:moveTo>
                      <a:pt x="352" y="81"/>
                    </a:moveTo>
                    <a:cubicBezTo>
                      <a:pt x="351" y="74"/>
                      <a:pt x="351" y="74"/>
                      <a:pt x="351" y="74"/>
                    </a:cubicBezTo>
                    <a:cubicBezTo>
                      <a:pt x="342" y="68"/>
                      <a:pt x="342" y="68"/>
                      <a:pt x="342" y="68"/>
                    </a:cubicBezTo>
                    <a:cubicBezTo>
                      <a:pt x="326" y="68"/>
                      <a:pt x="326" y="68"/>
                      <a:pt x="326" y="68"/>
                    </a:cubicBezTo>
                    <a:cubicBezTo>
                      <a:pt x="320" y="56"/>
                      <a:pt x="320" y="56"/>
                      <a:pt x="320" y="56"/>
                    </a:cubicBezTo>
                    <a:cubicBezTo>
                      <a:pt x="304" y="57"/>
                      <a:pt x="304" y="57"/>
                      <a:pt x="304" y="57"/>
                    </a:cubicBezTo>
                    <a:cubicBezTo>
                      <a:pt x="291" y="42"/>
                      <a:pt x="291" y="42"/>
                      <a:pt x="291" y="42"/>
                    </a:cubicBezTo>
                    <a:cubicBezTo>
                      <a:pt x="277" y="39"/>
                      <a:pt x="277" y="39"/>
                      <a:pt x="277" y="39"/>
                    </a:cubicBezTo>
                    <a:cubicBezTo>
                      <a:pt x="268" y="19"/>
                      <a:pt x="268" y="19"/>
                      <a:pt x="268" y="19"/>
                    </a:cubicBezTo>
                    <a:cubicBezTo>
                      <a:pt x="213" y="14"/>
                      <a:pt x="213" y="14"/>
                      <a:pt x="213" y="14"/>
                    </a:cubicBezTo>
                    <a:cubicBezTo>
                      <a:pt x="201" y="2"/>
                      <a:pt x="201" y="2"/>
                      <a:pt x="201" y="2"/>
                    </a:cubicBezTo>
                    <a:cubicBezTo>
                      <a:pt x="187" y="0"/>
                      <a:pt x="187" y="0"/>
                      <a:pt x="187" y="0"/>
                    </a:cubicBezTo>
                    <a:cubicBezTo>
                      <a:pt x="145" y="15"/>
                      <a:pt x="145" y="15"/>
                      <a:pt x="145" y="15"/>
                    </a:cubicBezTo>
                    <a:cubicBezTo>
                      <a:pt x="133" y="10"/>
                      <a:pt x="133" y="10"/>
                      <a:pt x="133" y="10"/>
                    </a:cubicBezTo>
                    <a:cubicBezTo>
                      <a:pt x="129" y="14"/>
                      <a:pt x="129" y="14"/>
                      <a:pt x="129" y="14"/>
                    </a:cubicBezTo>
                    <a:cubicBezTo>
                      <a:pt x="134" y="25"/>
                      <a:pt x="134" y="25"/>
                      <a:pt x="134" y="25"/>
                    </a:cubicBezTo>
                    <a:cubicBezTo>
                      <a:pt x="121" y="35"/>
                      <a:pt x="121" y="35"/>
                      <a:pt x="121" y="35"/>
                    </a:cubicBezTo>
                    <a:cubicBezTo>
                      <a:pt x="123" y="39"/>
                      <a:pt x="123" y="39"/>
                      <a:pt x="123" y="39"/>
                    </a:cubicBezTo>
                    <a:cubicBezTo>
                      <a:pt x="115" y="45"/>
                      <a:pt x="115" y="45"/>
                      <a:pt x="115" y="45"/>
                    </a:cubicBezTo>
                    <a:cubicBezTo>
                      <a:pt x="113" y="56"/>
                      <a:pt x="113" y="56"/>
                      <a:pt x="113" y="56"/>
                    </a:cubicBezTo>
                    <a:cubicBezTo>
                      <a:pt x="97" y="49"/>
                      <a:pt x="97" y="49"/>
                      <a:pt x="97" y="49"/>
                    </a:cubicBezTo>
                    <a:cubicBezTo>
                      <a:pt x="90" y="58"/>
                      <a:pt x="90" y="58"/>
                      <a:pt x="90" y="58"/>
                    </a:cubicBezTo>
                    <a:cubicBezTo>
                      <a:pt x="81" y="50"/>
                      <a:pt x="81" y="50"/>
                      <a:pt x="81" y="50"/>
                    </a:cubicBezTo>
                    <a:cubicBezTo>
                      <a:pt x="73" y="52"/>
                      <a:pt x="73" y="52"/>
                      <a:pt x="73" y="52"/>
                    </a:cubicBezTo>
                    <a:cubicBezTo>
                      <a:pt x="60" y="39"/>
                      <a:pt x="60" y="39"/>
                      <a:pt x="60" y="39"/>
                    </a:cubicBezTo>
                    <a:cubicBezTo>
                      <a:pt x="41" y="40"/>
                      <a:pt x="41" y="40"/>
                      <a:pt x="41" y="40"/>
                    </a:cubicBezTo>
                    <a:cubicBezTo>
                      <a:pt x="22" y="57"/>
                      <a:pt x="22" y="57"/>
                      <a:pt x="22" y="57"/>
                    </a:cubicBezTo>
                    <a:cubicBezTo>
                      <a:pt x="25" y="66"/>
                      <a:pt x="25" y="66"/>
                      <a:pt x="25" y="66"/>
                    </a:cubicBezTo>
                    <a:cubicBezTo>
                      <a:pt x="20" y="73"/>
                      <a:pt x="20" y="73"/>
                      <a:pt x="20" y="73"/>
                    </a:cubicBezTo>
                    <a:cubicBezTo>
                      <a:pt x="10" y="63"/>
                      <a:pt x="10" y="63"/>
                      <a:pt x="10" y="63"/>
                    </a:cubicBezTo>
                    <a:cubicBezTo>
                      <a:pt x="0" y="73"/>
                      <a:pt x="0" y="73"/>
                      <a:pt x="0" y="73"/>
                    </a:cubicBezTo>
                    <a:cubicBezTo>
                      <a:pt x="23" y="103"/>
                      <a:pt x="23" y="103"/>
                      <a:pt x="23" y="103"/>
                    </a:cubicBezTo>
                    <a:cubicBezTo>
                      <a:pt x="24" y="105"/>
                      <a:pt x="24" y="105"/>
                      <a:pt x="24" y="105"/>
                    </a:cubicBezTo>
                    <a:cubicBezTo>
                      <a:pt x="24" y="104"/>
                      <a:pt x="24" y="104"/>
                      <a:pt x="24" y="104"/>
                    </a:cubicBezTo>
                    <a:cubicBezTo>
                      <a:pt x="26" y="103"/>
                      <a:pt x="29" y="103"/>
                      <a:pt x="31" y="102"/>
                    </a:cubicBezTo>
                    <a:cubicBezTo>
                      <a:pt x="34" y="101"/>
                      <a:pt x="36" y="99"/>
                      <a:pt x="39" y="97"/>
                    </a:cubicBezTo>
                    <a:cubicBezTo>
                      <a:pt x="42" y="98"/>
                      <a:pt x="44" y="99"/>
                      <a:pt x="46" y="99"/>
                    </a:cubicBezTo>
                    <a:cubicBezTo>
                      <a:pt x="51" y="100"/>
                      <a:pt x="54" y="101"/>
                      <a:pt x="59" y="102"/>
                    </a:cubicBezTo>
                    <a:cubicBezTo>
                      <a:pt x="65" y="109"/>
                      <a:pt x="65" y="109"/>
                      <a:pt x="65" y="109"/>
                    </a:cubicBezTo>
                    <a:cubicBezTo>
                      <a:pt x="65" y="120"/>
                      <a:pt x="65" y="120"/>
                      <a:pt x="65" y="120"/>
                    </a:cubicBezTo>
                    <a:cubicBezTo>
                      <a:pt x="72" y="127"/>
                      <a:pt x="72" y="127"/>
                      <a:pt x="72" y="127"/>
                    </a:cubicBezTo>
                    <a:cubicBezTo>
                      <a:pt x="70" y="129"/>
                      <a:pt x="70" y="129"/>
                      <a:pt x="70" y="129"/>
                    </a:cubicBezTo>
                    <a:cubicBezTo>
                      <a:pt x="66" y="128"/>
                      <a:pt x="66" y="128"/>
                      <a:pt x="66" y="128"/>
                    </a:cubicBezTo>
                    <a:cubicBezTo>
                      <a:pt x="60" y="134"/>
                      <a:pt x="60" y="134"/>
                      <a:pt x="60" y="134"/>
                    </a:cubicBezTo>
                    <a:cubicBezTo>
                      <a:pt x="56" y="133"/>
                      <a:pt x="56" y="133"/>
                      <a:pt x="56" y="133"/>
                    </a:cubicBezTo>
                    <a:cubicBezTo>
                      <a:pt x="63" y="124"/>
                      <a:pt x="63" y="124"/>
                      <a:pt x="63" y="124"/>
                    </a:cubicBezTo>
                    <a:cubicBezTo>
                      <a:pt x="60" y="124"/>
                      <a:pt x="58" y="124"/>
                      <a:pt x="56" y="123"/>
                    </a:cubicBezTo>
                    <a:cubicBezTo>
                      <a:pt x="53" y="123"/>
                      <a:pt x="51" y="122"/>
                      <a:pt x="48" y="121"/>
                    </a:cubicBezTo>
                    <a:cubicBezTo>
                      <a:pt x="44" y="128"/>
                      <a:pt x="44" y="128"/>
                      <a:pt x="44" y="128"/>
                    </a:cubicBezTo>
                    <a:cubicBezTo>
                      <a:pt x="45" y="135"/>
                      <a:pt x="45" y="135"/>
                      <a:pt x="45" y="135"/>
                    </a:cubicBezTo>
                    <a:cubicBezTo>
                      <a:pt x="36" y="135"/>
                      <a:pt x="36" y="135"/>
                      <a:pt x="36" y="135"/>
                    </a:cubicBezTo>
                    <a:cubicBezTo>
                      <a:pt x="37" y="139"/>
                      <a:pt x="37" y="139"/>
                      <a:pt x="37" y="139"/>
                    </a:cubicBezTo>
                    <a:cubicBezTo>
                      <a:pt x="45" y="143"/>
                      <a:pt x="45" y="143"/>
                      <a:pt x="45" y="143"/>
                    </a:cubicBezTo>
                    <a:cubicBezTo>
                      <a:pt x="48" y="155"/>
                      <a:pt x="48" y="155"/>
                      <a:pt x="48" y="155"/>
                    </a:cubicBezTo>
                    <a:cubicBezTo>
                      <a:pt x="56" y="158"/>
                      <a:pt x="56" y="158"/>
                      <a:pt x="56" y="158"/>
                    </a:cubicBezTo>
                    <a:cubicBezTo>
                      <a:pt x="56" y="159"/>
                      <a:pt x="56" y="159"/>
                      <a:pt x="56" y="159"/>
                    </a:cubicBezTo>
                    <a:cubicBezTo>
                      <a:pt x="61" y="155"/>
                      <a:pt x="61" y="155"/>
                      <a:pt x="61" y="155"/>
                    </a:cubicBezTo>
                    <a:cubicBezTo>
                      <a:pt x="72" y="154"/>
                      <a:pt x="72" y="154"/>
                      <a:pt x="72" y="154"/>
                    </a:cubicBezTo>
                    <a:cubicBezTo>
                      <a:pt x="83" y="163"/>
                      <a:pt x="83" y="163"/>
                      <a:pt x="83" y="163"/>
                    </a:cubicBezTo>
                    <a:cubicBezTo>
                      <a:pt x="84" y="132"/>
                      <a:pt x="84" y="132"/>
                      <a:pt x="84" y="132"/>
                    </a:cubicBezTo>
                    <a:cubicBezTo>
                      <a:pt x="111" y="117"/>
                      <a:pt x="111" y="117"/>
                      <a:pt x="111" y="117"/>
                    </a:cubicBezTo>
                    <a:cubicBezTo>
                      <a:pt x="113" y="119"/>
                      <a:pt x="113" y="119"/>
                      <a:pt x="113" y="119"/>
                    </a:cubicBezTo>
                    <a:cubicBezTo>
                      <a:pt x="118" y="120"/>
                      <a:pt x="118" y="120"/>
                      <a:pt x="118" y="120"/>
                    </a:cubicBezTo>
                    <a:cubicBezTo>
                      <a:pt x="120" y="118"/>
                      <a:pt x="122" y="115"/>
                      <a:pt x="124" y="113"/>
                    </a:cubicBezTo>
                    <a:cubicBezTo>
                      <a:pt x="128" y="111"/>
                      <a:pt x="131" y="109"/>
                      <a:pt x="135" y="107"/>
                    </a:cubicBezTo>
                    <a:cubicBezTo>
                      <a:pt x="135" y="109"/>
                      <a:pt x="135" y="109"/>
                      <a:pt x="135" y="109"/>
                    </a:cubicBezTo>
                    <a:cubicBezTo>
                      <a:pt x="134" y="112"/>
                      <a:pt x="132" y="114"/>
                      <a:pt x="130" y="117"/>
                    </a:cubicBezTo>
                    <a:cubicBezTo>
                      <a:pt x="130" y="118"/>
                      <a:pt x="129" y="120"/>
                      <a:pt x="129" y="120"/>
                    </a:cubicBezTo>
                    <a:cubicBezTo>
                      <a:pt x="137" y="129"/>
                      <a:pt x="137" y="129"/>
                      <a:pt x="137" y="129"/>
                    </a:cubicBezTo>
                    <a:cubicBezTo>
                      <a:pt x="129" y="138"/>
                      <a:pt x="129" y="138"/>
                      <a:pt x="129" y="138"/>
                    </a:cubicBezTo>
                    <a:cubicBezTo>
                      <a:pt x="145" y="155"/>
                      <a:pt x="145" y="155"/>
                      <a:pt x="145" y="155"/>
                    </a:cubicBezTo>
                    <a:cubicBezTo>
                      <a:pt x="157" y="148"/>
                      <a:pt x="157" y="148"/>
                      <a:pt x="157" y="148"/>
                    </a:cubicBezTo>
                    <a:cubicBezTo>
                      <a:pt x="164" y="148"/>
                      <a:pt x="164" y="148"/>
                      <a:pt x="164" y="148"/>
                    </a:cubicBezTo>
                    <a:cubicBezTo>
                      <a:pt x="173" y="180"/>
                      <a:pt x="173" y="180"/>
                      <a:pt x="173" y="180"/>
                    </a:cubicBezTo>
                    <a:cubicBezTo>
                      <a:pt x="180" y="181"/>
                      <a:pt x="180" y="181"/>
                      <a:pt x="180" y="181"/>
                    </a:cubicBezTo>
                    <a:cubicBezTo>
                      <a:pt x="184" y="179"/>
                      <a:pt x="187" y="176"/>
                      <a:pt x="191" y="174"/>
                    </a:cubicBezTo>
                    <a:cubicBezTo>
                      <a:pt x="193" y="173"/>
                      <a:pt x="194" y="173"/>
                      <a:pt x="195" y="172"/>
                    </a:cubicBezTo>
                    <a:cubicBezTo>
                      <a:pt x="201" y="168"/>
                      <a:pt x="208" y="164"/>
                      <a:pt x="216" y="161"/>
                    </a:cubicBezTo>
                    <a:cubicBezTo>
                      <a:pt x="219" y="159"/>
                      <a:pt x="224" y="157"/>
                      <a:pt x="228" y="155"/>
                    </a:cubicBezTo>
                    <a:cubicBezTo>
                      <a:pt x="236" y="159"/>
                      <a:pt x="236" y="159"/>
                      <a:pt x="236" y="159"/>
                    </a:cubicBezTo>
                    <a:cubicBezTo>
                      <a:pt x="248" y="153"/>
                      <a:pt x="248" y="153"/>
                      <a:pt x="248" y="153"/>
                    </a:cubicBezTo>
                    <a:cubicBezTo>
                      <a:pt x="259" y="156"/>
                      <a:pt x="259" y="156"/>
                      <a:pt x="259" y="156"/>
                    </a:cubicBezTo>
                    <a:cubicBezTo>
                      <a:pt x="273" y="151"/>
                      <a:pt x="273" y="151"/>
                      <a:pt x="273" y="151"/>
                    </a:cubicBezTo>
                    <a:cubicBezTo>
                      <a:pt x="294" y="157"/>
                      <a:pt x="294" y="157"/>
                      <a:pt x="294" y="157"/>
                    </a:cubicBezTo>
                    <a:cubicBezTo>
                      <a:pt x="294" y="157"/>
                      <a:pt x="294" y="157"/>
                      <a:pt x="294" y="157"/>
                    </a:cubicBezTo>
                    <a:cubicBezTo>
                      <a:pt x="297" y="153"/>
                      <a:pt x="299" y="149"/>
                      <a:pt x="301" y="145"/>
                    </a:cubicBezTo>
                    <a:cubicBezTo>
                      <a:pt x="303" y="141"/>
                      <a:pt x="303" y="141"/>
                      <a:pt x="303" y="141"/>
                    </a:cubicBezTo>
                    <a:cubicBezTo>
                      <a:pt x="298" y="121"/>
                      <a:pt x="298" y="121"/>
                      <a:pt x="298" y="121"/>
                    </a:cubicBezTo>
                    <a:cubicBezTo>
                      <a:pt x="317" y="118"/>
                      <a:pt x="317" y="118"/>
                      <a:pt x="317" y="118"/>
                    </a:cubicBezTo>
                    <a:cubicBezTo>
                      <a:pt x="325" y="94"/>
                      <a:pt x="325" y="94"/>
                      <a:pt x="325" y="94"/>
                    </a:cubicBezTo>
                    <a:cubicBezTo>
                      <a:pt x="340" y="93"/>
                      <a:pt x="340" y="93"/>
                      <a:pt x="340" y="93"/>
                    </a:cubicBezTo>
                    <a:cubicBezTo>
                      <a:pt x="342" y="87"/>
                      <a:pt x="342" y="87"/>
                      <a:pt x="342" y="87"/>
                    </a:cubicBezTo>
                    <a:lnTo>
                      <a:pt x="352" y="81"/>
                    </a:lnTo>
                    <a:close/>
                    <a:moveTo>
                      <a:pt x="242" y="123"/>
                    </a:moveTo>
                    <a:cubicBezTo>
                      <a:pt x="237" y="119"/>
                      <a:pt x="237" y="119"/>
                      <a:pt x="237" y="119"/>
                    </a:cubicBezTo>
                    <a:cubicBezTo>
                      <a:pt x="237" y="114"/>
                      <a:pt x="237" y="114"/>
                      <a:pt x="237" y="114"/>
                    </a:cubicBezTo>
                    <a:cubicBezTo>
                      <a:pt x="244" y="106"/>
                      <a:pt x="244" y="106"/>
                      <a:pt x="244" y="106"/>
                    </a:cubicBezTo>
                    <a:cubicBezTo>
                      <a:pt x="256" y="106"/>
                      <a:pt x="269" y="106"/>
                      <a:pt x="282" y="106"/>
                    </a:cubicBezTo>
                    <a:cubicBezTo>
                      <a:pt x="287" y="101"/>
                      <a:pt x="287" y="101"/>
                      <a:pt x="287" y="101"/>
                    </a:cubicBezTo>
                    <a:cubicBezTo>
                      <a:pt x="291" y="101"/>
                      <a:pt x="291" y="101"/>
                      <a:pt x="291" y="101"/>
                    </a:cubicBezTo>
                    <a:cubicBezTo>
                      <a:pt x="288" y="108"/>
                      <a:pt x="288" y="108"/>
                      <a:pt x="288" y="108"/>
                    </a:cubicBezTo>
                    <a:cubicBezTo>
                      <a:pt x="283" y="113"/>
                      <a:pt x="283" y="113"/>
                      <a:pt x="283" y="113"/>
                    </a:cubicBezTo>
                    <a:cubicBezTo>
                      <a:pt x="272" y="113"/>
                      <a:pt x="261" y="113"/>
                      <a:pt x="250" y="113"/>
                    </a:cubicBezTo>
                    <a:cubicBezTo>
                      <a:pt x="248" y="129"/>
                      <a:pt x="248" y="129"/>
                      <a:pt x="248" y="129"/>
                    </a:cubicBezTo>
                    <a:cubicBezTo>
                      <a:pt x="245" y="130"/>
                      <a:pt x="245" y="130"/>
                      <a:pt x="245" y="130"/>
                    </a:cubicBezTo>
                    <a:lnTo>
                      <a:pt x="242" y="12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7" name="Freeform 106">
                <a:extLst>
                  <a:ext uri="{FF2B5EF4-FFF2-40B4-BE49-F238E27FC236}">
                    <a16:creationId xmlns:a16="http://schemas.microsoft.com/office/drawing/2014/main" id="{22732804-23F0-4DE4-81E6-19BDF1F37788}"/>
                  </a:ext>
                </a:extLst>
              </p:cNvPr>
              <p:cNvSpPr>
                <a:spLocks/>
              </p:cNvSpPr>
              <p:nvPr/>
            </p:nvSpPr>
            <p:spPr bwMode="auto">
              <a:xfrm>
                <a:off x="5155411" y="3599623"/>
                <a:ext cx="85039" cy="132465"/>
              </a:xfrm>
              <a:custGeom>
                <a:avLst/>
                <a:gdLst>
                  <a:gd name="T0" fmla="*/ 31 w 31"/>
                  <a:gd name="T1" fmla="*/ 15 h 48"/>
                  <a:gd name="T2" fmla="*/ 27 w 31"/>
                  <a:gd name="T3" fmla="*/ 0 h 48"/>
                  <a:gd name="T4" fmla="*/ 22 w 31"/>
                  <a:gd name="T5" fmla="*/ 4 h 48"/>
                  <a:gd name="T6" fmla="*/ 10 w 31"/>
                  <a:gd name="T7" fmla="*/ 14 h 48"/>
                  <a:gd name="T8" fmla="*/ 5 w 31"/>
                  <a:gd name="T9" fmla="*/ 12 h 48"/>
                  <a:gd name="T10" fmla="*/ 4 w 31"/>
                  <a:gd name="T11" fmla="*/ 18 h 48"/>
                  <a:gd name="T12" fmla="*/ 1 w 31"/>
                  <a:gd name="T13" fmla="*/ 17 h 48"/>
                  <a:gd name="T14" fmla="*/ 0 w 31"/>
                  <a:gd name="T15" fmla="*/ 27 h 48"/>
                  <a:gd name="T16" fmla="*/ 3 w 31"/>
                  <a:gd name="T17" fmla="*/ 27 h 48"/>
                  <a:gd name="T18" fmla="*/ 1 w 31"/>
                  <a:gd name="T19" fmla="*/ 47 h 48"/>
                  <a:gd name="T20" fmla="*/ 3 w 31"/>
                  <a:gd name="T21" fmla="*/ 48 h 48"/>
                  <a:gd name="T22" fmla="*/ 8 w 31"/>
                  <a:gd name="T23" fmla="*/ 44 h 48"/>
                  <a:gd name="T24" fmla="*/ 11 w 31"/>
                  <a:gd name="T25" fmla="*/ 40 h 48"/>
                  <a:gd name="T26" fmla="*/ 16 w 31"/>
                  <a:gd name="T27" fmla="*/ 40 h 48"/>
                  <a:gd name="T28" fmla="*/ 16 w 31"/>
                  <a:gd name="T29" fmla="*/ 35 h 48"/>
                  <a:gd name="T30" fmla="*/ 21 w 31"/>
                  <a:gd name="T31" fmla="*/ 31 h 48"/>
                  <a:gd name="T32" fmla="*/ 15 w 31"/>
                  <a:gd name="T33" fmla="*/ 24 h 48"/>
                  <a:gd name="T34" fmla="*/ 29 w 31"/>
                  <a:gd name="T35" fmla="*/ 18 h 48"/>
                  <a:gd name="T36" fmla="*/ 31 w 31"/>
                  <a:gd name="T37" fmla="*/ 1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 h="48">
                    <a:moveTo>
                      <a:pt x="31" y="15"/>
                    </a:moveTo>
                    <a:cubicBezTo>
                      <a:pt x="27" y="0"/>
                      <a:pt x="27" y="0"/>
                      <a:pt x="27" y="0"/>
                    </a:cubicBezTo>
                    <a:cubicBezTo>
                      <a:pt x="22" y="4"/>
                      <a:pt x="22" y="4"/>
                      <a:pt x="22" y="4"/>
                    </a:cubicBezTo>
                    <a:cubicBezTo>
                      <a:pt x="10" y="14"/>
                      <a:pt x="10" y="14"/>
                      <a:pt x="10" y="14"/>
                    </a:cubicBezTo>
                    <a:cubicBezTo>
                      <a:pt x="5" y="12"/>
                      <a:pt x="5" y="12"/>
                      <a:pt x="5" y="12"/>
                    </a:cubicBezTo>
                    <a:cubicBezTo>
                      <a:pt x="4" y="18"/>
                      <a:pt x="4" y="18"/>
                      <a:pt x="4" y="18"/>
                    </a:cubicBezTo>
                    <a:cubicBezTo>
                      <a:pt x="1" y="17"/>
                      <a:pt x="1" y="17"/>
                      <a:pt x="1" y="17"/>
                    </a:cubicBezTo>
                    <a:cubicBezTo>
                      <a:pt x="0" y="27"/>
                      <a:pt x="0" y="27"/>
                      <a:pt x="0" y="27"/>
                    </a:cubicBezTo>
                    <a:cubicBezTo>
                      <a:pt x="3" y="27"/>
                      <a:pt x="3" y="27"/>
                      <a:pt x="3" y="27"/>
                    </a:cubicBezTo>
                    <a:cubicBezTo>
                      <a:pt x="1" y="47"/>
                      <a:pt x="1" y="47"/>
                      <a:pt x="1" y="47"/>
                    </a:cubicBezTo>
                    <a:cubicBezTo>
                      <a:pt x="3" y="48"/>
                      <a:pt x="3" y="48"/>
                      <a:pt x="3" y="48"/>
                    </a:cubicBezTo>
                    <a:cubicBezTo>
                      <a:pt x="5" y="47"/>
                      <a:pt x="7" y="45"/>
                      <a:pt x="8" y="44"/>
                    </a:cubicBezTo>
                    <a:cubicBezTo>
                      <a:pt x="11" y="40"/>
                      <a:pt x="11" y="40"/>
                      <a:pt x="11" y="40"/>
                    </a:cubicBezTo>
                    <a:cubicBezTo>
                      <a:pt x="16" y="40"/>
                      <a:pt x="16" y="40"/>
                      <a:pt x="16" y="40"/>
                    </a:cubicBezTo>
                    <a:cubicBezTo>
                      <a:pt x="16" y="35"/>
                      <a:pt x="16" y="35"/>
                      <a:pt x="16" y="35"/>
                    </a:cubicBezTo>
                    <a:cubicBezTo>
                      <a:pt x="21" y="31"/>
                      <a:pt x="21" y="31"/>
                      <a:pt x="21" y="31"/>
                    </a:cubicBezTo>
                    <a:cubicBezTo>
                      <a:pt x="15" y="24"/>
                      <a:pt x="15" y="24"/>
                      <a:pt x="15" y="24"/>
                    </a:cubicBezTo>
                    <a:cubicBezTo>
                      <a:pt x="29" y="18"/>
                      <a:pt x="29" y="18"/>
                      <a:pt x="29" y="18"/>
                    </a:cubicBezTo>
                    <a:lnTo>
                      <a:pt x="31"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98" name="Groupe 97">
                <a:extLst>
                  <a:ext uri="{FF2B5EF4-FFF2-40B4-BE49-F238E27FC236}">
                    <a16:creationId xmlns:a16="http://schemas.microsoft.com/office/drawing/2014/main" id="{3459700F-40D6-418D-A23D-58019AB5305F}"/>
                  </a:ext>
                </a:extLst>
              </p:cNvPr>
              <p:cNvGrpSpPr/>
              <p:nvPr/>
            </p:nvGrpSpPr>
            <p:grpSpPr>
              <a:xfrm>
                <a:off x="7453102" y="3195687"/>
                <a:ext cx="415384" cy="472621"/>
                <a:chOff x="7224712" y="2708275"/>
                <a:chExt cx="403225" cy="458788"/>
              </a:xfrm>
              <a:grpFill/>
            </p:grpSpPr>
            <p:sp>
              <p:nvSpPr>
                <p:cNvPr id="314" name="Freeform 107">
                  <a:extLst>
                    <a:ext uri="{FF2B5EF4-FFF2-40B4-BE49-F238E27FC236}">
                      <a16:creationId xmlns:a16="http://schemas.microsoft.com/office/drawing/2014/main" id="{713809D4-6C22-4492-BAC1-21336274EFC1}"/>
                    </a:ext>
                  </a:extLst>
                </p:cNvPr>
                <p:cNvSpPr>
                  <a:spLocks/>
                </p:cNvSpPr>
                <p:nvPr/>
              </p:nvSpPr>
              <p:spPr bwMode="auto">
                <a:xfrm>
                  <a:off x="7477125" y="2708275"/>
                  <a:ext cx="150812" cy="131763"/>
                </a:xfrm>
                <a:custGeom>
                  <a:avLst/>
                  <a:gdLst>
                    <a:gd name="T0" fmla="*/ 46 w 56"/>
                    <a:gd name="T1" fmla="*/ 22 h 49"/>
                    <a:gd name="T2" fmla="*/ 48 w 56"/>
                    <a:gd name="T3" fmla="*/ 26 h 49"/>
                    <a:gd name="T4" fmla="*/ 56 w 56"/>
                    <a:gd name="T5" fmla="*/ 26 h 49"/>
                    <a:gd name="T6" fmla="*/ 46 w 56"/>
                    <a:gd name="T7" fmla="*/ 33 h 49"/>
                    <a:gd name="T8" fmla="*/ 32 w 56"/>
                    <a:gd name="T9" fmla="*/ 41 h 49"/>
                    <a:gd name="T10" fmla="*/ 21 w 56"/>
                    <a:gd name="T11" fmla="*/ 35 h 49"/>
                    <a:gd name="T12" fmla="*/ 16 w 56"/>
                    <a:gd name="T13" fmla="*/ 37 h 49"/>
                    <a:gd name="T14" fmla="*/ 11 w 56"/>
                    <a:gd name="T15" fmla="*/ 32 h 49"/>
                    <a:gd name="T16" fmla="*/ 7 w 56"/>
                    <a:gd name="T17" fmla="*/ 36 h 49"/>
                    <a:gd name="T18" fmla="*/ 15 w 56"/>
                    <a:gd name="T19" fmla="*/ 44 h 49"/>
                    <a:gd name="T20" fmla="*/ 3 w 56"/>
                    <a:gd name="T21" fmla="*/ 49 h 49"/>
                    <a:gd name="T22" fmla="*/ 4 w 56"/>
                    <a:gd name="T23" fmla="*/ 41 h 49"/>
                    <a:gd name="T24" fmla="*/ 0 w 56"/>
                    <a:gd name="T25" fmla="*/ 39 h 49"/>
                    <a:gd name="T26" fmla="*/ 0 w 56"/>
                    <a:gd name="T27" fmla="*/ 35 h 49"/>
                    <a:gd name="T28" fmla="*/ 8 w 56"/>
                    <a:gd name="T29" fmla="*/ 29 h 49"/>
                    <a:gd name="T30" fmla="*/ 4 w 56"/>
                    <a:gd name="T31" fmla="*/ 26 h 49"/>
                    <a:gd name="T32" fmla="*/ 7 w 56"/>
                    <a:gd name="T33" fmla="*/ 23 h 49"/>
                    <a:gd name="T34" fmla="*/ 13 w 56"/>
                    <a:gd name="T35" fmla="*/ 27 h 49"/>
                    <a:gd name="T36" fmla="*/ 14 w 56"/>
                    <a:gd name="T37" fmla="*/ 4 h 49"/>
                    <a:gd name="T38" fmla="*/ 20 w 56"/>
                    <a:gd name="T39" fmla="*/ 0 h 49"/>
                    <a:gd name="T40" fmla="*/ 23 w 56"/>
                    <a:gd name="T41" fmla="*/ 7 h 49"/>
                    <a:gd name="T42" fmla="*/ 38 w 56"/>
                    <a:gd name="T43" fmla="*/ 18 h 49"/>
                    <a:gd name="T44" fmla="*/ 44 w 56"/>
                    <a:gd name="T45" fmla="*/ 18 h 49"/>
                    <a:gd name="T46" fmla="*/ 49 w 56"/>
                    <a:gd name="T47" fmla="*/ 13 h 49"/>
                    <a:gd name="T48" fmla="*/ 52 w 56"/>
                    <a:gd name="T49" fmla="*/ 13 h 49"/>
                    <a:gd name="T50" fmla="*/ 46 w 56"/>
                    <a:gd name="T51" fmla="*/ 2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46" y="22"/>
                      </a:moveTo>
                      <a:cubicBezTo>
                        <a:pt x="48" y="26"/>
                        <a:pt x="48" y="26"/>
                        <a:pt x="48" y="26"/>
                      </a:cubicBezTo>
                      <a:cubicBezTo>
                        <a:pt x="56" y="26"/>
                        <a:pt x="56" y="26"/>
                        <a:pt x="56" y="26"/>
                      </a:cubicBezTo>
                      <a:cubicBezTo>
                        <a:pt x="46" y="33"/>
                        <a:pt x="46" y="33"/>
                        <a:pt x="46" y="33"/>
                      </a:cubicBezTo>
                      <a:cubicBezTo>
                        <a:pt x="38" y="30"/>
                        <a:pt x="34" y="33"/>
                        <a:pt x="32" y="41"/>
                      </a:cubicBezTo>
                      <a:cubicBezTo>
                        <a:pt x="21" y="35"/>
                        <a:pt x="21" y="35"/>
                        <a:pt x="21" y="35"/>
                      </a:cubicBezTo>
                      <a:cubicBezTo>
                        <a:pt x="16" y="37"/>
                        <a:pt x="16" y="37"/>
                        <a:pt x="16" y="37"/>
                      </a:cubicBezTo>
                      <a:cubicBezTo>
                        <a:pt x="11" y="32"/>
                        <a:pt x="11" y="32"/>
                        <a:pt x="11" y="32"/>
                      </a:cubicBezTo>
                      <a:cubicBezTo>
                        <a:pt x="7" y="36"/>
                        <a:pt x="7" y="36"/>
                        <a:pt x="7" y="36"/>
                      </a:cubicBezTo>
                      <a:cubicBezTo>
                        <a:pt x="15" y="44"/>
                        <a:pt x="15" y="44"/>
                        <a:pt x="15" y="44"/>
                      </a:cubicBezTo>
                      <a:cubicBezTo>
                        <a:pt x="3" y="49"/>
                        <a:pt x="3" y="49"/>
                        <a:pt x="3" y="49"/>
                      </a:cubicBezTo>
                      <a:cubicBezTo>
                        <a:pt x="4" y="41"/>
                        <a:pt x="4" y="41"/>
                        <a:pt x="4" y="41"/>
                      </a:cubicBezTo>
                      <a:cubicBezTo>
                        <a:pt x="0" y="39"/>
                        <a:pt x="0" y="39"/>
                        <a:pt x="0" y="39"/>
                      </a:cubicBezTo>
                      <a:cubicBezTo>
                        <a:pt x="0" y="35"/>
                        <a:pt x="0" y="35"/>
                        <a:pt x="0" y="35"/>
                      </a:cubicBezTo>
                      <a:cubicBezTo>
                        <a:pt x="8" y="29"/>
                        <a:pt x="8" y="29"/>
                        <a:pt x="8" y="29"/>
                      </a:cubicBezTo>
                      <a:cubicBezTo>
                        <a:pt x="4" y="26"/>
                        <a:pt x="4" y="26"/>
                        <a:pt x="4" y="26"/>
                      </a:cubicBezTo>
                      <a:cubicBezTo>
                        <a:pt x="7" y="23"/>
                        <a:pt x="7" y="23"/>
                        <a:pt x="7" y="23"/>
                      </a:cubicBezTo>
                      <a:cubicBezTo>
                        <a:pt x="13" y="27"/>
                        <a:pt x="13" y="27"/>
                        <a:pt x="13" y="27"/>
                      </a:cubicBezTo>
                      <a:cubicBezTo>
                        <a:pt x="20" y="17"/>
                        <a:pt x="21" y="9"/>
                        <a:pt x="14" y="4"/>
                      </a:cubicBezTo>
                      <a:cubicBezTo>
                        <a:pt x="20" y="0"/>
                        <a:pt x="20" y="0"/>
                        <a:pt x="20" y="0"/>
                      </a:cubicBezTo>
                      <a:cubicBezTo>
                        <a:pt x="23" y="7"/>
                        <a:pt x="23" y="7"/>
                        <a:pt x="23" y="7"/>
                      </a:cubicBezTo>
                      <a:cubicBezTo>
                        <a:pt x="38" y="18"/>
                        <a:pt x="38" y="18"/>
                        <a:pt x="38" y="18"/>
                      </a:cubicBezTo>
                      <a:cubicBezTo>
                        <a:pt x="44" y="18"/>
                        <a:pt x="44" y="18"/>
                        <a:pt x="44" y="18"/>
                      </a:cubicBezTo>
                      <a:cubicBezTo>
                        <a:pt x="49" y="13"/>
                        <a:pt x="49" y="13"/>
                        <a:pt x="49" y="13"/>
                      </a:cubicBezTo>
                      <a:cubicBezTo>
                        <a:pt x="52" y="13"/>
                        <a:pt x="52" y="13"/>
                        <a:pt x="52" y="13"/>
                      </a:cubicBezTo>
                      <a:cubicBezTo>
                        <a:pt x="46" y="22"/>
                        <a:pt x="46" y="22"/>
                        <a:pt x="46" y="2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5" name="Freeform 108">
                  <a:extLst>
                    <a:ext uri="{FF2B5EF4-FFF2-40B4-BE49-F238E27FC236}">
                      <a16:creationId xmlns:a16="http://schemas.microsoft.com/office/drawing/2014/main" id="{A690831C-729E-4958-BF76-7B445B88E68F}"/>
                    </a:ext>
                  </a:extLst>
                </p:cNvPr>
                <p:cNvSpPr>
                  <a:spLocks/>
                </p:cNvSpPr>
                <p:nvPr/>
              </p:nvSpPr>
              <p:spPr bwMode="auto">
                <a:xfrm>
                  <a:off x="7477125" y="2708275"/>
                  <a:ext cx="150812" cy="131763"/>
                </a:xfrm>
                <a:custGeom>
                  <a:avLst/>
                  <a:gdLst>
                    <a:gd name="T0" fmla="*/ 46 w 56"/>
                    <a:gd name="T1" fmla="*/ 22 h 49"/>
                    <a:gd name="T2" fmla="*/ 48 w 56"/>
                    <a:gd name="T3" fmla="*/ 26 h 49"/>
                    <a:gd name="T4" fmla="*/ 56 w 56"/>
                    <a:gd name="T5" fmla="*/ 26 h 49"/>
                    <a:gd name="T6" fmla="*/ 46 w 56"/>
                    <a:gd name="T7" fmla="*/ 33 h 49"/>
                    <a:gd name="T8" fmla="*/ 32 w 56"/>
                    <a:gd name="T9" fmla="*/ 41 h 49"/>
                    <a:gd name="T10" fmla="*/ 21 w 56"/>
                    <a:gd name="T11" fmla="*/ 35 h 49"/>
                    <a:gd name="T12" fmla="*/ 16 w 56"/>
                    <a:gd name="T13" fmla="*/ 37 h 49"/>
                    <a:gd name="T14" fmla="*/ 11 w 56"/>
                    <a:gd name="T15" fmla="*/ 32 h 49"/>
                    <a:gd name="T16" fmla="*/ 7 w 56"/>
                    <a:gd name="T17" fmla="*/ 36 h 49"/>
                    <a:gd name="T18" fmla="*/ 15 w 56"/>
                    <a:gd name="T19" fmla="*/ 44 h 49"/>
                    <a:gd name="T20" fmla="*/ 3 w 56"/>
                    <a:gd name="T21" fmla="*/ 49 h 49"/>
                    <a:gd name="T22" fmla="*/ 4 w 56"/>
                    <a:gd name="T23" fmla="*/ 41 h 49"/>
                    <a:gd name="T24" fmla="*/ 0 w 56"/>
                    <a:gd name="T25" fmla="*/ 39 h 49"/>
                    <a:gd name="T26" fmla="*/ 0 w 56"/>
                    <a:gd name="T27" fmla="*/ 35 h 49"/>
                    <a:gd name="T28" fmla="*/ 8 w 56"/>
                    <a:gd name="T29" fmla="*/ 29 h 49"/>
                    <a:gd name="T30" fmla="*/ 4 w 56"/>
                    <a:gd name="T31" fmla="*/ 26 h 49"/>
                    <a:gd name="T32" fmla="*/ 7 w 56"/>
                    <a:gd name="T33" fmla="*/ 23 h 49"/>
                    <a:gd name="T34" fmla="*/ 13 w 56"/>
                    <a:gd name="T35" fmla="*/ 27 h 49"/>
                    <a:gd name="T36" fmla="*/ 14 w 56"/>
                    <a:gd name="T37" fmla="*/ 4 h 49"/>
                    <a:gd name="T38" fmla="*/ 20 w 56"/>
                    <a:gd name="T39" fmla="*/ 0 h 49"/>
                    <a:gd name="T40" fmla="*/ 23 w 56"/>
                    <a:gd name="T41" fmla="*/ 7 h 49"/>
                    <a:gd name="T42" fmla="*/ 38 w 56"/>
                    <a:gd name="T43" fmla="*/ 18 h 49"/>
                    <a:gd name="T44" fmla="*/ 44 w 56"/>
                    <a:gd name="T45" fmla="*/ 18 h 49"/>
                    <a:gd name="T46" fmla="*/ 49 w 56"/>
                    <a:gd name="T47" fmla="*/ 13 h 49"/>
                    <a:gd name="T48" fmla="*/ 52 w 56"/>
                    <a:gd name="T49" fmla="*/ 13 h 49"/>
                    <a:gd name="T50" fmla="*/ 46 w 56"/>
                    <a:gd name="T51" fmla="*/ 2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46" y="22"/>
                      </a:moveTo>
                      <a:cubicBezTo>
                        <a:pt x="48" y="26"/>
                        <a:pt x="48" y="26"/>
                        <a:pt x="48" y="26"/>
                      </a:cubicBezTo>
                      <a:cubicBezTo>
                        <a:pt x="56" y="26"/>
                        <a:pt x="56" y="26"/>
                        <a:pt x="56" y="26"/>
                      </a:cubicBezTo>
                      <a:cubicBezTo>
                        <a:pt x="46" y="33"/>
                        <a:pt x="46" y="33"/>
                        <a:pt x="46" y="33"/>
                      </a:cubicBezTo>
                      <a:cubicBezTo>
                        <a:pt x="38" y="30"/>
                        <a:pt x="34" y="33"/>
                        <a:pt x="32" y="41"/>
                      </a:cubicBezTo>
                      <a:cubicBezTo>
                        <a:pt x="21" y="35"/>
                        <a:pt x="21" y="35"/>
                        <a:pt x="21" y="35"/>
                      </a:cubicBezTo>
                      <a:cubicBezTo>
                        <a:pt x="16" y="37"/>
                        <a:pt x="16" y="37"/>
                        <a:pt x="16" y="37"/>
                      </a:cubicBezTo>
                      <a:cubicBezTo>
                        <a:pt x="11" y="32"/>
                        <a:pt x="11" y="32"/>
                        <a:pt x="11" y="32"/>
                      </a:cubicBezTo>
                      <a:cubicBezTo>
                        <a:pt x="7" y="36"/>
                        <a:pt x="7" y="36"/>
                        <a:pt x="7" y="36"/>
                      </a:cubicBezTo>
                      <a:cubicBezTo>
                        <a:pt x="15" y="44"/>
                        <a:pt x="15" y="44"/>
                        <a:pt x="15" y="44"/>
                      </a:cubicBezTo>
                      <a:cubicBezTo>
                        <a:pt x="3" y="49"/>
                        <a:pt x="3" y="49"/>
                        <a:pt x="3" y="49"/>
                      </a:cubicBezTo>
                      <a:cubicBezTo>
                        <a:pt x="4" y="41"/>
                        <a:pt x="4" y="41"/>
                        <a:pt x="4" y="41"/>
                      </a:cubicBezTo>
                      <a:cubicBezTo>
                        <a:pt x="0" y="39"/>
                        <a:pt x="0" y="39"/>
                        <a:pt x="0" y="39"/>
                      </a:cubicBezTo>
                      <a:cubicBezTo>
                        <a:pt x="0" y="35"/>
                        <a:pt x="0" y="35"/>
                        <a:pt x="0" y="35"/>
                      </a:cubicBezTo>
                      <a:cubicBezTo>
                        <a:pt x="8" y="29"/>
                        <a:pt x="8" y="29"/>
                        <a:pt x="8" y="29"/>
                      </a:cubicBezTo>
                      <a:cubicBezTo>
                        <a:pt x="4" y="26"/>
                        <a:pt x="4" y="26"/>
                        <a:pt x="4" y="26"/>
                      </a:cubicBezTo>
                      <a:cubicBezTo>
                        <a:pt x="7" y="23"/>
                        <a:pt x="7" y="23"/>
                        <a:pt x="7" y="23"/>
                      </a:cubicBezTo>
                      <a:cubicBezTo>
                        <a:pt x="13" y="27"/>
                        <a:pt x="13" y="27"/>
                        <a:pt x="13" y="27"/>
                      </a:cubicBezTo>
                      <a:cubicBezTo>
                        <a:pt x="20" y="17"/>
                        <a:pt x="21" y="9"/>
                        <a:pt x="14" y="4"/>
                      </a:cubicBezTo>
                      <a:cubicBezTo>
                        <a:pt x="20" y="0"/>
                        <a:pt x="20" y="0"/>
                        <a:pt x="20" y="0"/>
                      </a:cubicBezTo>
                      <a:cubicBezTo>
                        <a:pt x="23" y="7"/>
                        <a:pt x="23" y="7"/>
                        <a:pt x="23" y="7"/>
                      </a:cubicBezTo>
                      <a:cubicBezTo>
                        <a:pt x="38" y="18"/>
                        <a:pt x="38" y="18"/>
                        <a:pt x="38" y="18"/>
                      </a:cubicBezTo>
                      <a:cubicBezTo>
                        <a:pt x="44" y="18"/>
                        <a:pt x="44" y="18"/>
                        <a:pt x="44" y="18"/>
                      </a:cubicBezTo>
                      <a:cubicBezTo>
                        <a:pt x="49" y="13"/>
                        <a:pt x="49" y="13"/>
                        <a:pt x="49" y="13"/>
                      </a:cubicBezTo>
                      <a:cubicBezTo>
                        <a:pt x="52" y="13"/>
                        <a:pt x="52" y="13"/>
                        <a:pt x="52" y="13"/>
                      </a:cubicBezTo>
                      <a:cubicBezTo>
                        <a:pt x="46" y="22"/>
                        <a:pt x="46" y="22"/>
                        <a:pt x="46" y="2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6" name="Freeform 109">
                  <a:extLst>
                    <a:ext uri="{FF2B5EF4-FFF2-40B4-BE49-F238E27FC236}">
                      <a16:creationId xmlns:a16="http://schemas.microsoft.com/office/drawing/2014/main" id="{5BDAFDB9-62E5-458C-8C21-254E036EF7AF}"/>
                    </a:ext>
                  </a:extLst>
                </p:cNvPr>
                <p:cNvSpPr>
                  <a:spLocks/>
                </p:cNvSpPr>
                <p:nvPr/>
              </p:nvSpPr>
              <p:spPr bwMode="auto">
                <a:xfrm>
                  <a:off x="7269162" y="2841625"/>
                  <a:ext cx="269875" cy="255588"/>
                </a:xfrm>
                <a:custGeom>
                  <a:avLst/>
                  <a:gdLst>
                    <a:gd name="T0" fmla="*/ 101 w 101"/>
                    <a:gd name="T1" fmla="*/ 19 h 95"/>
                    <a:gd name="T2" fmla="*/ 98 w 101"/>
                    <a:gd name="T3" fmla="*/ 38 h 95"/>
                    <a:gd name="T4" fmla="*/ 91 w 101"/>
                    <a:gd name="T5" fmla="*/ 38 h 95"/>
                    <a:gd name="T6" fmla="*/ 89 w 101"/>
                    <a:gd name="T7" fmla="*/ 51 h 95"/>
                    <a:gd name="T8" fmla="*/ 89 w 101"/>
                    <a:gd name="T9" fmla="*/ 70 h 95"/>
                    <a:gd name="T10" fmla="*/ 79 w 101"/>
                    <a:gd name="T11" fmla="*/ 77 h 95"/>
                    <a:gd name="T12" fmla="*/ 83 w 101"/>
                    <a:gd name="T13" fmla="*/ 68 h 95"/>
                    <a:gd name="T14" fmla="*/ 76 w 101"/>
                    <a:gd name="T15" fmla="*/ 71 h 95"/>
                    <a:gd name="T16" fmla="*/ 68 w 101"/>
                    <a:gd name="T17" fmla="*/ 80 h 95"/>
                    <a:gd name="T18" fmla="*/ 64 w 101"/>
                    <a:gd name="T19" fmla="*/ 74 h 95"/>
                    <a:gd name="T20" fmla="*/ 60 w 101"/>
                    <a:gd name="T21" fmla="*/ 79 h 95"/>
                    <a:gd name="T22" fmla="*/ 55 w 101"/>
                    <a:gd name="T23" fmla="*/ 75 h 95"/>
                    <a:gd name="T24" fmla="*/ 50 w 101"/>
                    <a:gd name="T25" fmla="*/ 82 h 95"/>
                    <a:gd name="T26" fmla="*/ 54 w 101"/>
                    <a:gd name="T27" fmla="*/ 87 h 95"/>
                    <a:gd name="T28" fmla="*/ 48 w 101"/>
                    <a:gd name="T29" fmla="*/ 93 h 95"/>
                    <a:gd name="T30" fmla="*/ 39 w 101"/>
                    <a:gd name="T31" fmla="*/ 89 h 95"/>
                    <a:gd name="T32" fmla="*/ 45 w 101"/>
                    <a:gd name="T33" fmla="*/ 82 h 95"/>
                    <a:gd name="T34" fmla="*/ 39 w 101"/>
                    <a:gd name="T35" fmla="*/ 82 h 95"/>
                    <a:gd name="T36" fmla="*/ 21 w 101"/>
                    <a:gd name="T37" fmla="*/ 84 h 95"/>
                    <a:gd name="T38" fmla="*/ 15 w 101"/>
                    <a:gd name="T39" fmla="*/ 84 h 95"/>
                    <a:gd name="T40" fmla="*/ 11 w 101"/>
                    <a:gd name="T41" fmla="*/ 91 h 95"/>
                    <a:gd name="T42" fmla="*/ 0 w 101"/>
                    <a:gd name="T43" fmla="*/ 89 h 95"/>
                    <a:gd name="T44" fmla="*/ 17 w 101"/>
                    <a:gd name="T45" fmla="*/ 75 h 95"/>
                    <a:gd name="T46" fmla="*/ 34 w 101"/>
                    <a:gd name="T47" fmla="*/ 68 h 95"/>
                    <a:gd name="T48" fmla="*/ 40 w 101"/>
                    <a:gd name="T49" fmla="*/ 70 h 95"/>
                    <a:gd name="T50" fmla="*/ 48 w 101"/>
                    <a:gd name="T51" fmla="*/ 66 h 95"/>
                    <a:gd name="T52" fmla="*/ 52 w 101"/>
                    <a:gd name="T53" fmla="*/ 53 h 95"/>
                    <a:gd name="T54" fmla="*/ 50 w 101"/>
                    <a:gd name="T55" fmla="*/ 41 h 95"/>
                    <a:gd name="T56" fmla="*/ 57 w 101"/>
                    <a:gd name="T57" fmla="*/ 40 h 95"/>
                    <a:gd name="T58" fmla="*/ 55 w 101"/>
                    <a:gd name="T59" fmla="*/ 50 h 95"/>
                    <a:gd name="T60" fmla="*/ 59 w 101"/>
                    <a:gd name="T61" fmla="*/ 46 h 95"/>
                    <a:gd name="T62" fmla="*/ 69 w 101"/>
                    <a:gd name="T63" fmla="*/ 38 h 95"/>
                    <a:gd name="T64" fmla="*/ 80 w 101"/>
                    <a:gd name="T65" fmla="*/ 20 h 95"/>
                    <a:gd name="T66" fmla="*/ 78 w 101"/>
                    <a:gd name="T67" fmla="*/ 11 h 95"/>
                    <a:gd name="T68" fmla="*/ 83 w 101"/>
                    <a:gd name="T69" fmla="*/ 5 h 95"/>
                    <a:gd name="T70" fmla="*/ 92 w 101"/>
                    <a:gd name="T71" fmla="*/ 12 h 95"/>
                    <a:gd name="T72" fmla="*/ 89 w 101"/>
                    <a:gd name="T73" fmla="*/ 6 h 95"/>
                    <a:gd name="T74" fmla="*/ 90 w 101"/>
                    <a:gd name="T75" fmla="*/ 1 h 95"/>
                    <a:gd name="T76" fmla="*/ 98 w 101"/>
                    <a:gd name="T77" fmla="*/ 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1" h="95">
                      <a:moveTo>
                        <a:pt x="95" y="13"/>
                      </a:moveTo>
                      <a:cubicBezTo>
                        <a:pt x="101" y="19"/>
                        <a:pt x="101" y="19"/>
                        <a:pt x="101" y="19"/>
                      </a:cubicBezTo>
                      <a:cubicBezTo>
                        <a:pt x="101" y="27"/>
                        <a:pt x="101" y="27"/>
                        <a:pt x="101" y="27"/>
                      </a:cubicBezTo>
                      <a:cubicBezTo>
                        <a:pt x="98" y="38"/>
                        <a:pt x="98" y="38"/>
                        <a:pt x="98" y="38"/>
                      </a:cubicBezTo>
                      <a:cubicBezTo>
                        <a:pt x="95" y="40"/>
                        <a:pt x="95" y="40"/>
                        <a:pt x="95" y="40"/>
                      </a:cubicBezTo>
                      <a:cubicBezTo>
                        <a:pt x="91" y="38"/>
                        <a:pt x="91" y="38"/>
                        <a:pt x="91" y="38"/>
                      </a:cubicBezTo>
                      <a:cubicBezTo>
                        <a:pt x="90" y="41"/>
                        <a:pt x="90" y="41"/>
                        <a:pt x="90" y="41"/>
                      </a:cubicBezTo>
                      <a:cubicBezTo>
                        <a:pt x="89" y="51"/>
                        <a:pt x="89" y="51"/>
                        <a:pt x="89" y="51"/>
                      </a:cubicBezTo>
                      <a:cubicBezTo>
                        <a:pt x="85" y="59"/>
                        <a:pt x="84" y="65"/>
                        <a:pt x="89" y="68"/>
                      </a:cubicBezTo>
                      <a:cubicBezTo>
                        <a:pt x="89" y="70"/>
                        <a:pt x="89" y="70"/>
                        <a:pt x="89" y="70"/>
                      </a:cubicBezTo>
                      <a:cubicBezTo>
                        <a:pt x="83" y="79"/>
                        <a:pt x="83" y="79"/>
                        <a:pt x="83" y="79"/>
                      </a:cubicBezTo>
                      <a:cubicBezTo>
                        <a:pt x="79" y="77"/>
                        <a:pt x="79" y="77"/>
                        <a:pt x="79" y="77"/>
                      </a:cubicBezTo>
                      <a:cubicBezTo>
                        <a:pt x="78" y="73"/>
                        <a:pt x="78" y="73"/>
                        <a:pt x="78" y="73"/>
                      </a:cubicBezTo>
                      <a:cubicBezTo>
                        <a:pt x="83" y="68"/>
                        <a:pt x="83" y="68"/>
                        <a:pt x="83" y="68"/>
                      </a:cubicBezTo>
                      <a:cubicBezTo>
                        <a:pt x="79" y="64"/>
                        <a:pt x="79" y="64"/>
                        <a:pt x="79" y="64"/>
                      </a:cubicBezTo>
                      <a:cubicBezTo>
                        <a:pt x="76" y="71"/>
                        <a:pt x="76" y="71"/>
                        <a:pt x="76" y="71"/>
                      </a:cubicBezTo>
                      <a:cubicBezTo>
                        <a:pt x="70" y="68"/>
                        <a:pt x="68" y="70"/>
                        <a:pt x="70" y="78"/>
                      </a:cubicBezTo>
                      <a:cubicBezTo>
                        <a:pt x="68" y="80"/>
                        <a:pt x="68" y="80"/>
                        <a:pt x="68" y="80"/>
                      </a:cubicBezTo>
                      <a:cubicBezTo>
                        <a:pt x="66" y="80"/>
                        <a:pt x="66" y="80"/>
                        <a:pt x="66" y="80"/>
                      </a:cubicBezTo>
                      <a:cubicBezTo>
                        <a:pt x="64" y="74"/>
                        <a:pt x="64" y="74"/>
                        <a:pt x="64" y="74"/>
                      </a:cubicBezTo>
                      <a:cubicBezTo>
                        <a:pt x="63" y="73"/>
                        <a:pt x="63" y="73"/>
                        <a:pt x="63" y="73"/>
                      </a:cubicBezTo>
                      <a:cubicBezTo>
                        <a:pt x="60" y="79"/>
                        <a:pt x="60" y="79"/>
                        <a:pt x="60" y="79"/>
                      </a:cubicBezTo>
                      <a:cubicBezTo>
                        <a:pt x="55" y="79"/>
                        <a:pt x="55" y="79"/>
                        <a:pt x="55" y="79"/>
                      </a:cubicBezTo>
                      <a:cubicBezTo>
                        <a:pt x="55" y="75"/>
                        <a:pt x="55" y="75"/>
                        <a:pt x="55" y="75"/>
                      </a:cubicBezTo>
                      <a:cubicBezTo>
                        <a:pt x="52" y="76"/>
                        <a:pt x="52" y="76"/>
                        <a:pt x="52" y="76"/>
                      </a:cubicBezTo>
                      <a:cubicBezTo>
                        <a:pt x="50" y="82"/>
                        <a:pt x="50" y="82"/>
                        <a:pt x="50" y="82"/>
                      </a:cubicBezTo>
                      <a:cubicBezTo>
                        <a:pt x="54" y="84"/>
                        <a:pt x="54" y="84"/>
                        <a:pt x="54" y="84"/>
                      </a:cubicBezTo>
                      <a:cubicBezTo>
                        <a:pt x="54" y="87"/>
                        <a:pt x="54" y="87"/>
                        <a:pt x="54" y="87"/>
                      </a:cubicBezTo>
                      <a:cubicBezTo>
                        <a:pt x="51" y="88"/>
                        <a:pt x="51" y="88"/>
                        <a:pt x="51" y="88"/>
                      </a:cubicBezTo>
                      <a:cubicBezTo>
                        <a:pt x="48" y="93"/>
                        <a:pt x="48" y="93"/>
                        <a:pt x="48" y="93"/>
                      </a:cubicBezTo>
                      <a:cubicBezTo>
                        <a:pt x="42" y="95"/>
                        <a:pt x="42" y="95"/>
                        <a:pt x="42" y="95"/>
                      </a:cubicBezTo>
                      <a:cubicBezTo>
                        <a:pt x="39" y="89"/>
                        <a:pt x="39" y="89"/>
                        <a:pt x="39" y="89"/>
                      </a:cubicBezTo>
                      <a:cubicBezTo>
                        <a:pt x="40" y="86"/>
                        <a:pt x="40" y="86"/>
                        <a:pt x="40" y="86"/>
                      </a:cubicBezTo>
                      <a:cubicBezTo>
                        <a:pt x="45" y="82"/>
                        <a:pt x="45" y="82"/>
                        <a:pt x="45" y="82"/>
                      </a:cubicBezTo>
                      <a:cubicBezTo>
                        <a:pt x="44" y="80"/>
                        <a:pt x="44" y="80"/>
                        <a:pt x="44" y="80"/>
                      </a:cubicBezTo>
                      <a:cubicBezTo>
                        <a:pt x="39" y="82"/>
                        <a:pt x="39" y="82"/>
                        <a:pt x="39" y="82"/>
                      </a:cubicBezTo>
                      <a:cubicBezTo>
                        <a:pt x="34" y="81"/>
                        <a:pt x="34" y="81"/>
                        <a:pt x="34" y="81"/>
                      </a:cubicBezTo>
                      <a:cubicBezTo>
                        <a:pt x="21" y="84"/>
                        <a:pt x="21" y="84"/>
                        <a:pt x="21" y="84"/>
                      </a:cubicBezTo>
                      <a:cubicBezTo>
                        <a:pt x="20" y="82"/>
                        <a:pt x="20" y="82"/>
                        <a:pt x="20" y="82"/>
                      </a:cubicBezTo>
                      <a:cubicBezTo>
                        <a:pt x="15" y="84"/>
                        <a:pt x="15" y="84"/>
                        <a:pt x="15" y="84"/>
                      </a:cubicBezTo>
                      <a:cubicBezTo>
                        <a:pt x="15" y="88"/>
                        <a:pt x="15" y="88"/>
                        <a:pt x="15" y="88"/>
                      </a:cubicBezTo>
                      <a:cubicBezTo>
                        <a:pt x="11" y="91"/>
                        <a:pt x="11" y="91"/>
                        <a:pt x="11" y="91"/>
                      </a:cubicBezTo>
                      <a:cubicBezTo>
                        <a:pt x="8" y="88"/>
                        <a:pt x="8" y="88"/>
                        <a:pt x="8" y="88"/>
                      </a:cubicBezTo>
                      <a:cubicBezTo>
                        <a:pt x="0" y="89"/>
                        <a:pt x="0" y="89"/>
                        <a:pt x="0" y="89"/>
                      </a:cubicBezTo>
                      <a:cubicBezTo>
                        <a:pt x="0" y="84"/>
                        <a:pt x="0" y="84"/>
                        <a:pt x="0" y="84"/>
                      </a:cubicBezTo>
                      <a:cubicBezTo>
                        <a:pt x="17" y="75"/>
                        <a:pt x="17" y="75"/>
                        <a:pt x="17" y="75"/>
                      </a:cubicBezTo>
                      <a:cubicBezTo>
                        <a:pt x="20" y="69"/>
                        <a:pt x="20" y="69"/>
                        <a:pt x="20" y="69"/>
                      </a:cubicBezTo>
                      <a:cubicBezTo>
                        <a:pt x="34" y="68"/>
                        <a:pt x="34" y="68"/>
                        <a:pt x="34" y="68"/>
                      </a:cubicBezTo>
                      <a:cubicBezTo>
                        <a:pt x="39" y="65"/>
                        <a:pt x="39" y="65"/>
                        <a:pt x="39" y="65"/>
                      </a:cubicBezTo>
                      <a:cubicBezTo>
                        <a:pt x="40" y="70"/>
                        <a:pt x="40" y="70"/>
                        <a:pt x="40" y="70"/>
                      </a:cubicBezTo>
                      <a:cubicBezTo>
                        <a:pt x="44" y="70"/>
                        <a:pt x="44" y="70"/>
                        <a:pt x="44" y="70"/>
                      </a:cubicBezTo>
                      <a:cubicBezTo>
                        <a:pt x="48" y="66"/>
                        <a:pt x="48" y="66"/>
                        <a:pt x="48" y="66"/>
                      </a:cubicBezTo>
                      <a:cubicBezTo>
                        <a:pt x="46" y="60"/>
                        <a:pt x="46" y="60"/>
                        <a:pt x="46" y="60"/>
                      </a:cubicBezTo>
                      <a:cubicBezTo>
                        <a:pt x="52" y="53"/>
                        <a:pt x="52" y="53"/>
                        <a:pt x="52" y="53"/>
                      </a:cubicBezTo>
                      <a:cubicBezTo>
                        <a:pt x="50" y="47"/>
                        <a:pt x="50" y="47"/>
                        <a:pt x="50" y="47"/>
                      </a:cubicBezTo>
                      <a:cubicBezTo>
                        <a:pt x="50" y="41"/>
                        <a:pt x="50" y="41"/>
                        <a:pt x="50" y="41"/>
                      </a:cubicBezTo>
                      <a:cubicBezTo>
                        <a:pt x="55" y="37"/>
                        <a:pt x="55" y="37"/>
                        <a:pt x="55" y="37"/>
                      </a:cubicBezTo>
                      <a:cubicBezTo>
                        <a:pt x="57" y="40"/>
                        <a:pt x="57" y="40"/>
                        <a:pt x="57" y="40"/>
                      </a:cubicBezTo>
                      <a:cubicBezTo>
                        <a:pt x="53" y="44"/>
                        <a:pt x="53" y="44"/>
                        <a:pt x="53" y="44"/>
                      </a:cubicBezTo>
                      <a:cubicBezTo>
                        <a:pt x="55" y="50"/>
                        <a:pt x="55" y="50"/>
                        <a:pt x="55" y="50"/>
                      </a:cubicBezTo>
                      <a:cubicBezTo>
                        <a:pt x="59" y="49"/>
                        <a:pt x="59" y="49"/>
                        <a:pt x="59" y="49"/>
                      </a:cubicBezTo>
                      <a:cubicBezTo>
                        <a:pt x="59" y="46"/>
                        <a:pt x="59" y="46"/>
                        <a:pt x="59" y="46"/>
                      </a:cubicBezTo>
                      <a:cubicBezTo>
                        <a:pt x="66" y="43"/>
                        <a:pt x="66" y="43"/>
                        <a:pt x="66" y="43"/>
                      </a:cubicBezTo>
                      <a:cubicBezTo>
                        <a:pt x="69" y="38"/>
                        <a:pt x="69" y="38"/>
                        <a:pt x="69" y="38"/>
                      </a:cubicBezTo>
                      <a:cubicBezTo>
                        <a:pt x="78" y="30"/>
                        <a:pt x="78" y="30"/>
                        <a:pt x="78" y="30"/>
                      </a:cubicBezTo>
                      <a:cubicBezTo>
                        <a:pt x="80" y="20"/>
                        <a:pt x="80" y="20"/>
                        <a:pt x="80" y="20"/>
                      </a:cubicBezTo>
                      <a:cubicBezTo>
                        <a:pt x="77" y="17"/>
                        <a:pt x="77" y="17"/>
                        <a:pt x="77" y="17"/>
                      </a:cubicBezTo>
                      <a:cubicBezTo>
                        <a:pt x="78" y="11"/>
                        <a:pt x="78" y="11"/>
                        <a:pt x="78" y="11"/>
                      </a:cubicBezTo>
                      <a:cubicBezTo>
                        <a:pt x="81" y="5"/>
                        <a:pt x="81" y="5"/>
                        <a:pt x="81" y="5"/>
                      </a:cubicBezTo>
                      <a:cubicBezTo>
                        <a:pt x="83" y="5"/>
                        <a:pt x="83" y="5"/>
                        <a:pt x="83" y="5"/>
                      </a:cubicBezTo>
                      <a:cubicBezTo>
                        <a:pt x="85" y="11"/>
                        <a:pt x="85" y="11"/>
                        <a:pt x="85" y="11"/>
                      </a:cubicBezTo>
                      <a:cubicBezTo>
                        <a:pt x="92" y="12"/>
                        <a:pt x="92" y="12"/>
                        <a:pt x="92" y="12"/>
                      </a:cubicBezTo>
                      <a:cubicBezTo>
                        <a:pt x="92" y="6"/>
                        <a:pt x="92" y="6"/>
                        <a:pt x="92" y="6"/>
                      </a:cubicBezTo>
                      <a:cubicBezTo>
                        <a:pt x="89" y="6"/>
                        <a:pt x="89" y="6"/>
                        <a:pt x="89" y="6"/>
                      </a:cubicBezTo>
                      <a:cubicBezTo>
                        <a:pt x="89" y="4"/>
                        <a:pt x="89" y="4"/>
                        <a:pt x="89" y="4"/>
                      </a:cubicBezTo>
                      <a:cubicBezTo>
                        <a:pt x="90" y="1"/>
                        <a:pt x="90" y="1"/>
                        <a:pt x="90" y="1"/>
                      </a:cubicBezTo>
                      <a:cubicBezTo>
                        <a:pt x="95" y="0"/>
                        <a:pt x="95" y="0"/>
                        <a:pt x="95" y="0"/>
                      </a:cubicBezTo>
                      <a:cubicBezTo>
                        <a:pt x="98" y="6"/>
                        <a:pt x="98" y="6"/>
                        <a:pt x="98" y="6"/>
                      </a:cubicBezTo>
                      <a:cubicBezTo>
                        <a:pt x="95" y="13"/>
                        <a:pt x="95" y="13"/>
                        <a:pt x="95" y="1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7" name="Freeform 110">
                  <a:extLst>
                    <a:ext uri="{FF2B5EF4-FFF2-40B4-BE49-F238E27FC236}">
                      <a16:creationId xmlns:a16="http://schemas.microsoft.com/office/drawing/2014/main" id="{DE1953B6-4BD1-4CA8-96FE-5B1D47380243}"/>
                    </a:ext>
                  </a:extLst>
                </p:cNvPr>
                <p:cNvSpPr>
                  <a:spLocks/>
                </p:cNvSpPr>
                <p:nvPr/>
              </p:nvSpPr>
              <p:spPr bwMode="auto">
                <a:xfrm>
                  <a:off x="7269162" y="2841625"/>
                  <a:ext cx="269875" cy="255588"/>
                </a:xfrm>
                <a:custGeom>
                  <a:avLst/>
                  <a:gdLst>
                    <a:gd name="T0" fmla="*/ 101 w 101"/>
                    <a:gd name="T1" fmla="*/ 19 h 95"/>
                    <a:gd name="T2" fmla="*/ 98 w 101"/>
                    <a:gd name="T3" fmla="*/ 38 h 95"/>
                    <a:gd name="T4" fmla="*/ 91 w 101"/>
                    <a:gd name="T5" fmla="*/ 38 h 95"/>
                    <a:gd name="T6" fmla="*/ 89 w 101"/>
                    <a:gd name="T7" fmla="*/ 51 h 95"/>
                    <a:gd name="T8" fmla="*/ 89 w 101"/>
                    <a:gd name="T9" fmla="*/ 70 h 95"/>
                    <a:gd name="T10" fmla="*/ 79 w 101"/>
                    <a:gd name="T11" fmla="*/ 77 h 95"/>
                    <a:gd name="T12" fmla="*/ 83 w 101"/>
                    <a:gd name="T13" fmla="*/ 68 h 95"/>
                    <a:gd name="T14" fmla="*/ 76 w 101"/>
                    <a:gd name="T15" fmla="*/ 71 h 95"/>
                    <a:gd name="T16" fmla="*/ 68 w 101"/>
                    <a:gd name="T17" fmla="*/ 80 h 95"/>
                    <a:gd name="T18" fmla="*/ 64 w 101"/>
                    <a:gd name="T19" fmla="*/ 74 h 95"/>
                    <a:gd name="T20" fmla="*/ 60 w 101"/>
                    <a:gd name="T21" fmla="*/ 79 h 95"/>
                    <a:gd name="T22" fmla="*/ 55 w 101"/>
                    <a:gd name="T23" fmla="*/ 75 h 95"/>
                    <a:gd name="T24" fmla="*/ 50 w 101"/>
                    <a:gd name="T25" fmla="*/ 82 h 95"/>
                    <a:gd name="T26" fmla="*/ 54 w 101"/>
                    <a:gd name="T27" fmla="*/ 87 h 95"/>
                    <a:gd name="T28" fmla="*/ 48 w 101"/>
                    <a:gd name="T29" fmla="*/ 93 h 95"/>
                    <a:gd name="T30" fmla="*/ 39 w 101"/>
                    <a:gd name="T31" fmla="*/ 89 h 95"/>
                    <a:gd name="T32" fmla="*/ 45 w 101"/>
                    <a:gd name="T33" fmla="*/ 82 h 95"/>
                    <a:gd name="T34" fmla="*/ 39 w 101"/>
                    <a:gd name="T35" fmla="*/ 82 h 95"/>
                    <a:gd name="T36" fmla="*/ 21 w 101"/>
                    <a:gd name="T37" fmla="*/ 84 h 95"/>
                    <a:gd name="T38" fmla="*/ 15 w 101"/>
                    <a:gd name="T39" fmla="*/ 84 h 95"/>
                    <a:gd name="T40" fmla="*/ 11 w 101"/>
                    <a:gd name="T41" fmla="*/ 91 h 95"/>
                    <a:gd name="T42" fmla="*/ 0 w 101"/>
                    <a:gd name="T43" fmla="*/ 89 h 95"/>
                    <a:gd name="T44" fmla="*/ 17 w 101"/>
                    <a:gd name="T45" fmla="*/ 75 h 95"/>
                    <a:gd name="T46" fmla="*/ 34 w 101"/>
                    <a:gd name="T47" fmla="*/ 68 h 95"/>
                    <a:gd name="T48" fmla="*/ 40 w 101"/>
                    <a:gd name="T49" fmla="*/ 70 h 95"/>
                    <a:gd name="T50" fmla="*/ 48 w 101"/>
                    <a:gd name="T51" fmla="*/ 66 h 95"/>
                    <a:gd name="T52" fmla="*/ 52 w 101"/>
                    <a:gd name="T53" fmla="*/ 53 h 95"/>
                    <a:gd name="T54" fmla="*/ 50 w 101"/>
                    <a:gd name="T55" fmla="*/ 41 h 95"/>
                    <a:gd name="T56" fmla="*/ 57 w 101"/>
                    <a:gd name="T57" fmla="*/ 40 h 95"/>
                    <a:gd name="T58" fmla="*/ 55 w 101"/>
                    <a:gd name="T59" fmla="*/ 50 h 95"/>
                    <a:gd name="T60" fmla="*/ 59 w 101"/>
                    <a:gd name="T61" fmla="*/ 46 h 95"/>
                    <a:gd name="T62" fmla="*/ 69 w 101"/>
                    <a:gd name="T63" fmla="*/ 38 h 95"/>
                    <a:gd name="T64" fmla="*/ 80 w 101"/>
                    <a:gd name="T65" fmla="*/ 20 h 95"/>
                    <a:gd name="T66" fmla="*/ 78 w 101"/>
                    <a:gd name="T67" fmla="*/ 11 h 95"/>
                    <a:gd name="T68" fmla="*/ 83 w 101"/>
                    <a:gd name="T69" fmla="*/ 5 h 95"/>
                    <a:gd name="T70" fmla="*/ 92 w 101"/>
                    <a:gd name="T71" fmla="*/ 12 h 95"/>
                    <a:gd name="T72" fmla="*/ 89 w 101"/>
                    <a:gd name="T73" fmla="*/ 6 h 95"/>
                    <a:gd name="T74" fmla="*/ 90 w 101"/>
                    <a:gd name="T75" fmla="*/ 1 h 95"/>
                    <a:gd name="T76" fmla="*/ 98 w 101"/>
                    <a:gd name="T77" fmla="*/ 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1" h="95">
                      <a:moveTo>
                        <a:pt x="95" y="13"/>
                      </a:moveTo>
                      <a:cubicBezTo>
                        <a:pt x="101" y="19"/>
                        <a:pt x="101" y="19"/>
                        <a:pt x="101" y="19"/>
                      </a:cubicBezTo>
                      <a:cubicBezTo>
                        <a:pt x="101" y="27"/>
                        <a:pt x="101" y="27"/>
                        <a:pt x="101" y="27"/>
                      </a:cubicBezTo>
                      <a:cubicBezTo>
                        <a:pt x="98" y="38"/>
                        <a:pt x="98" y="38"/>
                        <a:pt x="98" y="38"/>
                      </a:cubicBezTo>
                      <a:cubicBezTo>
                        <a:pt x="95" y="40"/>
                        <a:pt x="95" y="40"/>
                        <a:pt x="95" y="40"/>
                      </a:cubicBezTo>
                      <a:cubicBezTo>
                        <a:pt x="91" y="38"/>
                        <a:pt x="91" y="38"/>
                        <a:pt x="91" y="38"/>
                      </a:cubicBezTo>
                      <a:cubicBezTo>
                        <a:pt x="90" y="41"/>
                        <a:pt x="90" y="41"/>
                        <a:pt x="90" y="41"/>
                      </a:cubicBezTo>
                      <a:cubicBezTo>
                        <a:pt x="89" y="51"/>
                        <a:pt x="89" y="51"/>
                        <a:pt x="89" y="51"/>
                      </a:cubicBezTo>
                      <a:cubicBezTo>
                        <a:pt x="85" y="59"/>
                        <a:pt x="84" y="65"/>
                        <a:pt x="89" y="68"/>
                      </a:cubicBezTo>
                      <a:cubicBezTo>
                        <a:pt x="89" y="70"/>
                        <a:pt x="89" y="70"/>
                        <a:pt x="89" y="70"/>
                      </a:cubicBezTo>
                      <a:cubicBezTo>
                        <a:pt x="83" y="79"/>
                        <a:pt x="83" y="79"/>
                        <a:pt x="83" y="79"/>
                      </a:cubicBezTo>
                      <a:cubicBezTo>
                        <a:pt x="79" y="77"/>
                        <a:pt x="79" y="77"/>
                        <a:pt x="79" y="77"/>
                      </a:cubicBezTo>
                      <a:cubicBezTo>
                        <a:pt x="78" y="73"/>
                        <a:pt x="78" y="73"/>
                        <a:pt x="78" y="73"/>
                      </a:cubicBezTo>
                      <a:cubicBezTo>
                        <a:pt x="83" y="68"/>
                        <a:pt x="83" y="68"/>
                        <a:pt x="83" y="68"/>
                      </a:cubicBezTo>
                      <a:cubicBezTo>
                        <a:pt x="79" y="64"/>
                        <a:pt x="79" y="64"/>
                        <a:pt x="79" y="64"/>
                      </a:cubicBezTo>
                      <a:cubicBezTo>
                        <a:pt x="76" y="71"/>
                        <a:pt x="76" y="71"/>
                        <a:pt x="76" y="71"/>
                      </a:cubicBezTo>
                      <a:cubicBezTo>
                        <a:pt x="70" y="68"/>
                        <a:pt x="68" y="70"/>
                        <a:pt x="70" y="78"/>
                      </a:cubicBezTo>
                      <a:cubicBezTo>
                        <a:pt x="68" y="80"/>
                        <a:pt x="68" y="80"/>
                        <a:pt x="68" y="80"/>
                      </a:cubicBezTo>
                      <a:cubicBezTo>
                        <a:pt x="66" y="80"/>
                        <a:pt x="66" y="80"/>
                        <a:pt x="66" y="80"/>
                      </a:cubicBezTo>
                      <a:cubicBezTo>
                        <a:pt x="64" y="74"/>
                        <a:pt x="64" y="74"/>
                        <a:pt x="64" y="74"/>
                      </a:cubicBezTo>
                      <a:cubicBezTo>
                        <a:pt x="63" y="73"/>
                        <a:pt x="63" y="73"/>
                        <a:pt x="63" y="73"/>
                      </a:cubicBezTo>
                      <a:cubicBezTo>
                        <a:pt x="60" y="79"/>
                        <a:pt x="60" y="79"/>
                        <a:pt x="60" y="79"/>
                      </a:cubicBezTo>
                      <a:cubicBezTo>
                        <a:pt x="55" y="79"/>
                        <a:pt x="55" y="79"/>
                        <a:pt x="55" y="79"/>
                      </a:cubicBezTo>
                      <a:cubicBezTo>
                        <a:pt x="55" y="75"/>
                        <a:pt x="55" y="75"/>
                        <a:pt x="55" y="75"/>
                      </a:cubicBezTo>
                      <a:cubicBezTo>
                        <a:pt x="52" y="76"/>
                        <a:pt x="52" y="76"/>
                        <a:pt x="52" y="76"/>
                      </a:cubicBezTo>
                      <a:cubicBezTo>
                        <a:pt x="50" y="82"/>
                        <a:pt x="50" y="82"/>
                        <a:pt x="50" y="82"/>
                      </a:cubicBezTo>
                      <a:cubicBezTo>
                        <a:pt x="54" y="84"/>
                        <a:pt x="54" y="84"/>
                        <a:pt x="54" y="84"/>
                      </a:cubicBezTo>
                      <a:cubicBezTo>
                        <a:pt x="54" y="87"/>
                        <a:pt x="54" y="87"/>
                        <a:pt x="54" y="87"/>
                      </a:cubicBezTo>
                      <a:cubicBezTo>
                        <a:pt x="51" y="88"/>
                        <a:pt x="51" y="88"/>
                        <a:pt x="51" y="88"/>
                      </a:cubicBezTo>
                      <a:cubicBezTo>
                        <a:pt x="48" y="93"/>
                        <a:pt x="48" y="93"/>
                        <a:pt x="48" y="93"/>
                      </a:cubicBezTo>
                      <a:cubicBezTo>
                        <a:pt x="42" y="95"/>
                        <a:pt x="42" y="95"/>
                        <a:pt x="42" y="95"/>
                      </a:cubicBezTo>
                      <a:cubicBezTo>
                        <a:pt x="39" y="89"/>
                        <a:pt x="39" y="89"/>
                        <a:pt x="39" y="89"/>
                      </a:cubicBezTo>
                      <a:cubicBezTo>
                        <a:pt x="40" y="86"/>
                        <a:pt x="40" y="86"/>
                        <a:pt x="40" y="86"/>
                      </a:cubicBezTo>
                      <a:cubicBezTo>
                        <a:pt x="45" y="82"/>
                        <a:pt x="45" y="82"/>
                        <a:pt x="45" y="82"/>
                      </a:cubicBezTo>
                      <a:cubicBezTo>
                        <a:pt x="44" y="80"/>
                        <a:pt x="44" y="80"/>
                        <a:pt x="44" y="80"/>
                      </a:cubicBezTo>
                      <a:cubicBezTo>
                        <a:pt x="39" y="82"/>
                        <a:pt x="39" y="82"/>
                        <a:pt x="39" y="82"/>
                      </a:cubicBezTo>
                      <a:cubicBezTo>
                        <a:pt x="34" y="81"/>
                        <a:pt x="34" y="81"/>
                        <a:pt x="34" y="81"/>
                      </a:cubicBezTo>
                      <a:cubicBezTo>
                        <a:pt x="21" y="84"/>
                        <a:pt x="21" y="84"/>
                        <a:pt x="21" y="84"/>
                      </a:cubicBezTo>
                      <a:cubicBezTo>
                        <a:pt x="20" y="82"/>
                        <a:pt x="20" y="82"/>
                        <a:pt x="20" y="82"/>
                      </a:cubicBezTo>
                      <a:cubicBezTo>
                        <a:pt x="15" y="84"/>
                        <a:pt x="15" y="84"/>
                        <a:pt x="15" y="84"/>
                      </a:cubicBezTo>
                      <a:cubicBezTo>
                        <a:pt x="15" y="88"/>
                        <a:pt x="15" y="88"/>
                        <a:pt x="15" y="88"/>
                      </a:cubicBezTo>
                      <a:cubicBezTo>
                        <a:pt x="11" y="91"/>
                        <a:pt x="11" y="91"/>
                        <a:pt x="11" y="91"/>
                      </a:cubicBezTo>
                      <a:cubicBezTo>
                        <a:pt x="8" y="88"/>
                        <a:pt x="8" y="88"/>
                        <a:pt x="8" y="88"/>
                      </a:cubicBezTo>
                      <a:cubicBezTo>
                        <a:pt x="0" y="89"/>
                        <a:pt x="0" y="89"/>
                        <a:pt x="0" y="89"/>
                      </a:cubicBezTo>
                      <a:cubicBezTo>
                        <a:pt x="0" y="84"/>
                        <a:pt x="0" y="84"/>
                        <a:pt x="0" y="84"/>
                      </a:cubicBezTo>
                      <a:cubicBezTo>
                        <a:pt x="17" y="75"/>
                        <a:pt x="17" y="75"/>
                        <a:pt x="17" y="75"/>
                      </a:cubicBezTo>
                      <a:cubicBezTo>
                        <a:pt x="20" y="69"/>
                        <a:pt x="20" y="69"/>
                        <a:pt x="20" y="69"/>
                      </a:cubicBezTo>
                      <a:cubicBezTo>
                        <a:pt x="34" y="68"/>
                        <a:pt x="34" y="68"/>
                        <a:pt x="34" y="68"/>
                      </a:cubicBezTo>
                      <a:cubicBezTo>
                        <a:pt x="39" y="65"/>
                        <a:pt x="39" y="65"/>
                        <a:pt x="39" y="65"/>
                      </a:cubicBezTo>
                      <a:cubicBezTo>
                        <a:pt x="40" y="70"/>
                        <a:pt x="40" y="70"/>
                        <a:pt x="40" y="70"/>
                      </a:cubicBezTo>
                      <a:cubicBezTo>
                        <a:pt x="44" y="70"/>
                        <a:pt x="44" y="70"/>
                        <a:pt x="44" y="70"/>
                      </a:cubicBezTo>
                      <a:cubicBezTo>
                        <a:pt x="48" y="66"/>
                        <a:pt x="48" y="66"/>
                        <a:pt x="48" y="66"/>
                      </a:cubicBezTo>
                      <a:cubicBezTo>
                        <a:pt x="46" y="60"/>
                        <a:pt x="46" y="60"/>
                        <a:pt x="46" y="60"/>
                      </a:cubicBezTo>
                      <a:cubicBezTo>
                        <a:pt x="52" y="53"/>
                        <a:pt x="52" y="53"/>
                        <a:pt x="52" y="53"/>
                      </a:cubicBezTo>
                      <a:cubicBezTo>
                        <a:pt x="50" y="47"/>
                        <a:pt x="50" y="47"/>
                        <a:pt x="50" y="47"/>
                      </a:cubicBezTo>
                      <a:cubicBezTo>
                        <a:pt x="50" y="41"/>
                        <a:pt x="50" y="41"/>
                        <a:pt x="50" y="41"/>
                      </a:cubicBezTo>
                      <a:cubicBezTo>
                        <a:pt x="55" y="37"/>
                        <a:pt x="55" y="37"/>
                        <a:pt x="55" y="37"/>
                      </a:cubicBezTo>
                      <a:cubicBezTo>
                        <a:pt x="57" y="40"/>
                        <a:pt x="57" y="40"/>
                        <a:pt x="57" y="40"/>
                      </a:cubicBezTo>
                      <a:cubicBezTo>
                        <a:pt x="53" y="44"/>
                        <a:pt x="53" y="44"/>
                        <a:pt x="53" y="44"/>
                      </a:cubicBezTo>
                      <a:cubicBezTo>
                        <a:pt x="55" y="50"/>
                        <a:pt x="55" y="50"/>
                        <a:pt x="55" y="50"/>
                      </a:cubicBezTo>
                      <a:cubicBezTo>
                        <a:pt x="59" y="49"/>
                        <a:pt x="59" y="49"/>
                        <a:pt x="59" y="49"/>
                      </a:cubicBezTo>
                      <a:cubicBezTo>
                        <a:pt x="59" y="46"/>
                        <a:pt x="59" y="46"/>
                        <a:pt x="59" y="46"/>
                      </a:cubicBezTo>
                      <a:cubicBezTo>
                        <a:pt x="66" y="43"/>
                        <a:pt x="66" y="43"/>
                        <a:pt x="66" y="43"/>
                      </a:cubicBezTo>
                      <a:cubicBezTo>
                        <a:pt x="69" y="38"/>
                        <a:pt x="69" y="38"/>
                        <a:pt x="69" y="38"/>
                      </a:cubicBezTo>
                      <a:cubicBezTo>
                        <a:pt x="78" y="30"/>
                        <a:pt x="78" y="30"/>
                        <a:pt x="78" y="30"/>
                      </a:cubicBezTo>
                      <a:cubicBezTo>
                        <a:pt x="80" y="20"/>
                        <a:pt x="80" y="20"/>
                        <a:pt x="80" y="20"/>
                      </a:cubicBezTo>
                      <a:cubicBezTo>
                        <a:pt x="77" y="17"/>
                        <a:pt x="77" y="17"/>
                        <a:pt x="77" y="17"/>
                      </a:cubicBezTo>
                      <a:cubicBezTo>
                        <a:pt x="78" y="11"/>
                        <a:pt x="78" y="11"/>
                        <a:pt x="78" y="11"/>
                      </a:cubicBezTo>
                      <a:cubicBezTo>
                        <a:pt x="81" y="5"/>
                        <a:pt x="81" y="5"/>
                        <a:pt x="81" y="5"/>
                      </a:cubicBezTo>
                      <a:cubicBezTo>
                        <a:pt x="83" y="5"/>
                        <a:pt x="83" y="5"/>
                        <a:pt x="83" y="5"/>
                      </a:cubicBezTo>
                      <a:cubicBezTo>
                        <a:pt x="85" y="11"/>
                        <a:pt x="85" y="11"/>
                        <a:pt x="85" y="11"/>
                      </a:cubicBezTo>
                      <a:cubicBezTo>
                        <a:pt x="92" y="12"/>
                        <a:pt x="92" y="12"/>
                        <a:pt x="92" y="12"/>
                      </a:cubicBezTo>
                      <a:cubicBezTo>
                        <a:pt x="92" y="6"/>
                        <a:pt x="92" y="6"/>
                        <a:pt x="92" y="6"/>
                      </a:cubicBezTo>
                      <a:cubicBezTo>
                        <a:pt x="89" y="6"/>
                        <a:pt x="89" y="6"/>
                        <a:pt x="89" y="6"/>
                      </a:cubicBezTo>
                      <a:cubicBezTo>
                        <a:pt x="89" y="4"/>
                        <a:pt x="89" y="4"/>
                        <a:pt x="89" y="4"/>
                      </a:cubicBezTo>
                      <a:cubicBezTo>
                        <a:pt x="90" y="1"/>
                        <a:pt x="90" y="1"/>
                        <a:pt x="90" y="1"/>
                      </a:cubicBezTo>
                      <a:cubicBezTo>
                        <a:pt x="95" y="0"/>
                        <a:pt x="95" y="0"/>
                        <a:pt x="95" y="0"/>
                      </a:cubicBezTo>
                      <a:cubicBezTo>
                        <a:pt x="98" y="6"/>
                        <a:pt x="98" y="6"/>
                        <a:pt x="98" y="6"/>
                      </a:cubicBezTo>
                      <a:cubicBezTo>
                        <a:pt x="95" y="13"/>
                        <a:pt x="95" y="13"/>
                        <a:pt x="95" y="1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8" name="Freeform 113">
                  <a:extLst>
                    <a:ext uri="{FF2B5EF4-FFF2-40B4-BE49-F238E27FC236}">
                      <a16:creationId xmlns:a16="http://schemas.microsoft.com/office/drawing/2014/main" id="{8BF8CCD4-30C1-46EF-B392-840790DC53AD}"/>
                    </a:ext>
                  </a:extLst>
                </p:cNvPr>
                <p:cNvSpPr>
                  <a:spLocks/>
                </p:cNvSpPr>
                <p:nvPr/>
              </p:nvSpPr>
              <p:spPr bwMode="auto">
                <a:xfrm>
                  <a:off x="7305675" y="3078163"/>
                  <a:ext cx="53975" cy="50800"/>
                </a:xfrm>
                <a:custGeom>
                  <a:avLst/>
                  <a:gdLst>
                    <a:gd name="T0" fmla="*/ 16 w 20"/>
                    <a:gd name="T1" fmla="*/ 12 h 19"/>
                    <a:gd name="T2" fmla="*/ 11 w 20"/>
                    <a:gd name="T3" fmla="*/ 10 h 19"/>
                    <a:gd name="T4" fmla="*/ 8 w 20"/>
                    <a:gd name="T5" fmla="*/ 14 h 19"/>
                    <a:gd name="T6" fmla="*/ 8 w 20"/>
                    <a:gd name="T7" fmla="*/ 18 h 19"/>
                    <a:gd name="T8" fmla="*/ 1 w 20"/>
                    <a:gd name="T9" fmla="*/ 19 h 19"/>
                    <a:gd name="T10" fmla="*/ 0 w 20"/>
                    <a:gd name="T11" fmla="*/ 8 h 19"/>
                    <a:gd name="T12" fmla="*/ 8 w 20"/>
                    <a:gd name="T13" fmla="*/ 2 h 19"/>
                    <a:gd name="T14" fmla="*/ 12 w 20"/>
                    <a:gd name="T15" fmla="*/ 5 h 19"/>
                    <a:gd name="T16" fmla="*/ 15 w 20"/>
                    <a:gd name="T17" fmla="*/ 0 h 19"/>
                    <a:gd name="T18" fmla="*/ 20 w 20"/>
                    <a:gd name="T19" fmla="*/ 2 h 19"/>
                    <a:gd name="T20" fmla="*/ 20 w 20"/>
                    <a:gd name="T21" fmla="*/ 8 h 19"/>
                    <a:gd name="T22" fmla="*/ 16 w 20"/>
                    <a:gd name="T23" fmla="*/ 1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19">
                      <a:moveTo>
                        <a:pt x="16" y="12"/>
                      </a:moveTo>
                      <a:cubicBezTo>
                        <a:pt x="11" y="10"/>
                        <a:pt x="11" y="10"/>
                        <a:pt x="11" y="10"/>
                      </a:cubicBezTo>
                      <a:cubicBezTo>
                        <a:pt x="8" y="14"/>
                        <a:pt x="8" y="14"/>
                        <a:pt x="8" y="14"/>
                      </a:cubicBezTo>
                      <a:cubicBezTo>
                        <a:pt x="8" y="18"/>
                        <a:pt x="8" y="18"/>
                        <a:pt x="8" y="18"/>
                      </a:cubicBezTo>
                      <a:cubicBezTo>
                        <a:pt x="1" y="19"/>
                        <a:pt x="1" y="19"/>
                        <a:pt x="1" y="19"/>
                      </a:cubicBezTo>
                      <a:cubicBezTo>
                        <a:pt x="1" y="15"/>
                        <a:pt x="0" y="12"/>
                        <a:pt x="0" y="8"/>
                      </a:cubicBezTo>
                      <a:cubicBezTo>
                        <a:pt x="8" y="2"/>
                        <a:pt x="8" y="2"/>
                        <a:pt x="8" y="2"/>
                      </a:cubicBezTo>
                      <a:cubicBezTo>
                        <a:pt x="12" y="5"/>
                        <a:pt x="12" y="5"/>
                        <a:pt x="12" y="5"/>
                      </a:cubicBezTo>
                      <a:cubicBezTo>
                        <a:pt x="15" y="0"/>
                        <a:pt x="15" y="0"/>
                        <a:pt x="15" y="0"/>
                      </a:cubicBezTo>
                      <a:cubicBezTo>
                        <a:pt x="20" y="2"/>
                        <a:pt x="20" y="2"/>
                        <a:pt x="20" y="2"/>
                      </a:cubicBezTo>
                      <a:cubicBezTo>
                        <a:pt x="20" y="8"/>
                        <a:pt x="20" y="8"/>
                        <a:pt x="20" y="8"/>
                      </a:cubicBezTo>
                      <a:cubicBezTo>
                        <a:pt x="16" y="12"/>
                        <a:pt x="16" y="12"/>
                        <a:pt x="16" y="1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9" name="Freeform 114">
                  <a:extLst>
                    <a:ext uri="{FF2B5EF4-FFF2-40B4-BE49-F238E27FC236}">
                      <a16:creationId xmlns:a16="http://schemas.microsoft.com/office/drawing/2014/main" id="{785E4C74-06FC-40E3-BED3-D7BF5BC5AD5D}"/>
                    </a:ext>
                  </a:extLst>
                </p:cNvPr>
                <p:cNvSpPr>
                  <a:spLocks/>
                </p:cNvSpPr>
                <p:nvPr/>
              </p:nvSpPr>
              <p:spPr bwMode="auto">
                <a:xfrm>
                  <a:off x="7305675" y="3078163"/>
                  <a:ext cx="53975" cy="50800"/>
                </a:xfrm>
                <a:custGeom>
                  <a:avLst/>
                  <a:gdLst>
                    <a:gd name="T0" fmla="*/ 16 w 20"/>
                    <a:gd name="T1" fmla="*/ 12 h 19"/>
                    <a:gd name="T2" fmla="*/ 11 w 20"/>
                    <a:gd name="T3" fmla="*/ 10 h 19"/>
                    <a:gd name="T4" fmla="*/ 8 w 20"/>
                    <a:gd name="T5" fmla="*/ 14 h 19"/>
                    <a:gd name="T6" fmla="*/ 8 w 20"/>
                    <a:gd name="T7" fmla="*/ 18 h 19"/>
                    <a:gd name="T8" fmla="*/ 1 w 20"/>
                    <a:gd name="T9" fmla="*/ 19 h 19"/>
                    <a:gd name="T10" fmla="*/ 0 w 20"/>
                    <a:gd name="T11" fmla="*/ 8 h 19"/>
                    <a:gd name="T12" fmla="*/ 8 w 20"/>
                    <a:gd name="T13" fmla="*/ 2 h 19"/>
                    <a:gd name="T14" fmla="*/ 12 w 20"/>
                    <a:gd name="T15" fmla="*/ 5 h 19"/>
                    <a:gd name="T16" fmla="*/ 15 w 20"/>
                    <a:gd name="T17" fmla="*/ 0 h 19"/>
                    <a:gd name="T18" fmla="*/ 20 w 20"/>
                    <a:gd name="T19" fmla="*/ 2 h 19"/>
                    <a:gd name="T20" fmla="*/ 20 w 20"/>
                    <a:gd name="T21" fmla="*/ 8 h 19"/>
                    <a:gd name="T22" fmla="*/ 16 w 20"/>
                    <a:gd name="T23" fmla="*/ 1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19">
                      <a:moveTo>
                        <a:pt x="16" y="12"/>
                      </a:moveTo>
                      <a:cubicBezTo>
                        <a:pt x="11" y="10"/>
                        <a:pt x="11" y="10"/>
                        <a:pt x="11" y="10"/>
                      </a:cubicBezTo>
                      <a:cubicBezTo>
                        <a:pt x="8" y="14"/>
                        <a:pt x="8" y="14"/>
                        <a:pt x="8" y="14"/>
                      </a:cubicBezTo>
                      <a:cubicBezTo>
                        <a:pt x="8" y="18"/>
                        <a:pt x="8" y="18"/>
                        <a:pt x="8" y="18"/>
                      </a:cubicBezTo>
                      <a:cubicBezTo>
                        <a:pt x="1" y="19"/>
                        <a:pt x="1" y="19"/>
                        <a:pt x="1" y="19"/>
                      </a:cubicBezTo>
                      <a:cubicBezTo>
                        <a:pt x="1" y="15"/>
                        <a:pt x="0" y="12"/>
                        <a:pt x="0" y="8"/>
                      </a:cubicBezTo>
                      <a:cubicBezTo>
                        <a:pt x="8" y="2"/>
                        <a:pt x="8" y="2"/>
                        <a:pt x="8" y="2"/>
                      </a:cubicBezTo>
                      <a:cubicBezTo>
                        <a:pt x="12" y="5"/>
                        <a:pt x="12" y="5"/>
                        <a:pt x="12" y="5"/>
                      </a:cubicBezTo>
                      <a:cubicBezTo>
                        <a:pt x="15" y="0"/>
                        <a:pt x="15" y="0"/>
                        <a:pt x="15" y="0"/>
                      </a:cubicBezTo>
                      <a:cubicBezTo>
                        <a:pt x="20" y="2"/>
                        <a:pt x="20" y="2"/>
                        <a:pt x="20" y="2"/>
                      </a:cubicBezTo>
                      <a:cubicBezTo>
                        <a:pt x="20" y="8"/>
                        <a:pt x="20" y="8"/>
                        <a:pt x="20" y="8"/>
                      </a:cubicBezTo>
                      <a:cubicBezTo>
                        <a:pt x="16" y="12"/>
                        <a:pt x="16" y="12"/>
                        <a:pt x="16" y="1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0" name="Freeform 115">
                  <a:extLst>
                    <a:ext uri="{FF2B5EF4-FFF2-40B4-BE49-F238E27FC236}">
                      <a16:creationId xmlns:a16="http://schemas.microsoft.com/office/drawing/2014/main" id="{F6E2E878-E56E-44FB-B50B-79C063599A07}"/>
                    </a:ext>
                  </a:extLst>
                </p:cNvPr>
                <p:cNvSpPr>
                  <a:spLocks/>
                </p:cNvSpPr>
                <p:nvPr/>
              </p:nvSpPr>
              <p:spPr bwMode="auto">
                <a:xfrm>
                  <a:off x="7224712" y="3089275"/>
                  <a:ext cx="69850" cy="77788"/>
                </a:xfrm>
                <a:custGeom>
                  <a:avLst/>
                  <a:gdLst>
                    <a:gd name="T0" fmla="*/ 19 w 26"/>
                    <a:gd name="T1" fmla="*/ 4 h 29"/>
                    <a:gd name="T2" fmla="*/ 25 w 26"/>
                    <a:gd name="T3" fmla="*/ 7 h 29"/>
                    <a:gd name="T4" fmla="*/ 26 w 26"/>
                    <a:gd name="T5" fmla="*/ 13 h 29"/>
                    <a:gd name="T6" fmla="*/ 18 w 26"/>
                    <a:gd name="T7" fmla="*/ 29 h 29"/>
                    <a:gd name="T8" fmla="*/ 9 w 26"/>
                    <a:gd name="T9" fmla="*/ 26 h 29"/>
                    <a:gd name="T10" fmla="*/ 8 w 26"/>
                    <a:gd name="T11" fmla="*/ 22 h 29"/>
                    <a:gd name="T12" fmla="*/ 13 w 26"/>
                    <a:gd name="T13" fmla="*/ 11 h 29"/>
                    <a:gd name="T14" fmla="*/ 11 w 26"/>
                    <a:gd name="T15" fmla="*/ 10 h 29"/>
                    <a:gd name="T16" fmla="*/ 7 w 26"/>
                    <a:gd name="T17" fmla="*/ 17 h 29"/>
                    <a:gd name="T18" fmla="*/ 0 w 26"/>
                    <a:gd name="T19" fmla="*/ 9 h 29"/>
                    <a:gd name="T20" fmla="*/ 15 w 26"/>
                    <a:gd name="T21" fmla="*/ 0 h 29"/>
                    <a:gd name="T22" fmla="*/ 19 w 26"/>
                    <a:gd name="T23"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9">
                      <a:moveTo>
                        <a:pt x="19" y="4"/>
                      </a:moveTo>
                      <a:cubicBezTo>
                        <a:pt x="25" y="7"/>
                        <a:pt x="25" y="7"/>
                        <a:pt x="25" y="7"/>
                      </a:cubicBezTo>
                      <a:cubicBezTo>
                        <a:pt x="26" y="13"/>
                        <a:pt x="26" y="13"/>
                        <a:pt x="26" y="13"/>
                      </a:cubicBezTo>
                      <a:cubicBezTo>
                        <a:pt x="18" y="29"/>
                        <a:pt x="18" y="29"/>
                        <a:pt x="18" y="29"/>
                      </a:cubicBezTo>
                      <a:cubicBezTo>
                        <a:pt x="9" y="26"/>
                        <a:pt x="9" y="26"/>
                        <a:pt x="9" y="26"/>
                      </a:cubicBezTo>
                      <a:cubicBezTo>
                        <a:pt x="8" y="22"/>
                        <a:pt x="8" y="22"/>
                        <a:pt x="8" y="22"/>
                      </a:cubicBezTo>
                      <a:cubicBezTo>
                        <a:pt x="13" y="11"/>
                        <a:pt x="13" y="11"/>
                        <a:pt x="13" y="11"/>
                      </a:cubicBezTo>
                      <a:cubicBezTo>
                        <a:pt x="11" y="10"/>
                        <a:pt x="11" y="10"/>
                        <a:pt x="11" y="10"/>
                      </a:cubicBezTo>
                      <a:cubicBezTo>
                        <a:pt x="7" y="17"/>
                        <a:pt x="7" y="17"/>
                        <a:pt x="7" y="17"/>
                      </a:cubicBezTo>
                      <a:cubicBezTo>
                        <a:pt x="0" y="9"/>
                        <a:pt x="0" y="9"/>
                        <a:pt x="0" y="9"/>
                      </a:cubicBezTo>
                      <a:cubicBezTo>
                        <a:pt x="5" y="6"/>
                        <a:pt x="10" y="3"/>
                        <a:pt x="15" y="0"/>
                      </a:cubicBezTo>
                      <a:cubicBezTo>
                        <a:pt x="19" y="4"/>
                        <a:pt x="19" y="4"/>
                        <a:pt x="19" y="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1" name="Freeform 116">
                  <a:extLst>
                    <a:ext uri="{FF2B5EF4-FFF2-40B4-BE49-F238E27FC236}">
                      <a16:creationId xmlns:a16="http://schemas.microsoft.com/office/drawing/2014/main" id="{A64FCE11-EBBE-4E88-9AEF-F2E0FC8415C2}"/>
                    </a:ext>
                  </a:extLst>
                </p:cNvPr>
                <p:cNvSpPr>
                  <a:spLocks/>
                </p:cNvSpPr>
                <p:nvPr/>
              </p:nvSpPr>
              <p:spPr bwMode="auto">
                <a:xfrm>
                  <a:off x="7224712" y="3089275"/>
                  <a:ext cx="69850" cy="77788"/>
                </a:xfrm>
                <a:custGeom>
                  <a:avLst/>
                  <a:gdLst>
                    <a:gd name="T0" fmla="*/ 19 w 26"/>
                    <a:gd name="T1" fmla="*/ 4 h 29"/>
                    <a:gd name="T2" fmla="*/ 25 w 26"/>
                    <a:gd name="T3" fmla="*/ 7 h 29"/>
                    <a:gd name="T4" fmla="*/ 26 w 26"/>
                    <a:gd name="T5" fmla="*/ 13 h 29"/>
                    <a:gd name="T6" fmla="*/ 18 w 26"/>
                    <a:gd name="T7" fmla="*/ 29 h 29"/>
                    <a:gd name="T8" fmla="*/ 9 w 26"/>
                    <a:gd name="T9" fmla="*/ 26 h 29"/>
                    <a:gd name="T10" fmla="*/ 8 w 26"/>
                    <a:gd name="T11" fmla="*/ 22 h 29"/>
                    <a:gd name="T12" fmla="*/ 13 w 26"/>
                    <a:gd name="T13" fmla="*/ 11 h 29"/>
                    <a:gd name="T14" fmla="*/ 11 w 26"/>
                    <a:gd name="T15" fmla="*/ 10 h 29"/>
                    <a:gd name="T16" fmla="*/ 7 w 26"/>
                    <a:gd name="T17" fmla="*/ 17 h 29"/>
                    <a:gd name="T18" fmla="*/ 0 w 26"/>
                    <a:gd name="T19" fmla="*/ 9 h 29"/>
                    <a:gd name="T20" fmla="*/ 15 w 26"/>
                    <a:gd name="T21" fmla="*/ 0 h 29"/>
                    <a:gd name="T22" fmla="*/ 19 w 26"/>
                    <a:gd name="T23"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9">
                      <a:moveTo>
                        <a:pt x="19" y="4"/>
                      </a:moveTo>
                      <a:cubicBezTo>
                        <a:pt x="25" y="7"/>
                        <a:pt x="25" y="7"/>
                        <a:pt x="25" y="7"/>
                      </a:cubicBezTo>
                      <a:cubicBezTo>
                        <a:pt x="26" y="13"/>
                        <a:pt x="26" y="13"/>
                        <a:pt x="26" y="13"/>
                      </a:cubicBezTo>
                      <a:cubicBezTo>
                        <a:pt x="18" y="29"/>
                        <a:pt x="18" y="29"/>
                        <a:pt x="18" y="29"/>
                      </a:cubicBezTo>
                      <a:cubicBezTo>
                        <a:pt x="9" y="26"/>
                        <a:pt x="9" y="26"/>
                        <a:pt x="9" y="26"/>
                      </a:cubicBezTo>
                      <a:cubicBezTo>
                        <a:pt x="8" y="22"/>
                        <a:pt x="8" y="22"/>
                        <a:pt x="8" y="22"/>
                      </a:cubicBezTo>
                      <a:cubicBezTo>
                        <a:pt x="13" y="11"/>
                        <a:pt x="13" y="11"/>
                        <a:pt x="13" y="11"/>
                      </a:cubicBezTo>
                      <a:cubicBezTo>
                        <a:pt x="11" y="10"/>
                        <a:pt x="11" y="10"/>
                        <a:pt x="11" y="10"/>
                      </a:cubicBezTo>
                      <a:cubicBezTo>
                        <a:pt x="7" y="17"/>
                        <a:pt x="7" y="17"/>
                        <a:pt x="7" y="17"/>
                      </a:cubicBezTo>
                      <a:cubicBezTo>
                        <a:pt x="0" y="9"/>
                        <a:pt x="0" y="9"/>
                        <a:pt x="0" y="9"/>
                      </a:cubicBezTo>
                      <a:cubicBezTo>
                        <a:pt x="5" y="6"/>
                        <a:pt x="10" y="3"/>
                        <a:pt x="15" y="0"/>
                      </a:cubicBezTo>
                      <a:cubicBezTo>
                        <a:pt x="19" y="4"/>
                        <a:pt x="19" y="4"/>
                        <a:pt x="19" y="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99" name="Freeform 117">
                <a:extLst>
                  <a:ext uri="{FF2B5EF4-FFF2-40B4-BE49-F238E27FC236}">
                    <a16:creationId xmlns:a16="http://schemas.microsoft.com/office/drawing/2014/main" id="{7FB0E926-28F1-4C54-A6CB-5D825DC4FD4C}"/>
                  </a:ext>
                </a:extLst>
              </p:cNvPr>
              <p:cNvSpPr>
                <a:spLocks/>
              </p:cNvSpPr>
              <p:nvPr/>
            </p:nvSpPr>
            <p:spPr bwMode="auto">
              <a:xfrm>
                <a:off x="5130880" y="3615977"/>
                <a:ext cx="37613" cy="119382"/>
              </a:xfrm>
              <a:custGeom>
                <a:avLst/>
                <a:gdLst>
                  <a:gd name="T0" fmla="*/ 10 w 14"/>
                  <a:gd name="T1" fmla="*/ 2 h 43"/>
                  <a:gd name="T2" fmla="*/ 10 w 14"/>
                  <a:gd name="T3" fmla="*/ 4 h 43"/>
                  <a:gd name="T4" fmla="*/ 0 w 14"/>
                  <a:gd name="T5" fmla="*/ 16 h 43"/>
                  <a:gd name="T6" fmla="*/ 10 w 14"/>
                  <a:gd name="T7" fmla="*/ 43 h 43"/>
                  <a:gd name="T8" fmla="*/ 10 w 14"/>
                  <a:gd name="T9" fmla="*/ 41 h 43"/>
                  <a:gd name="T10" fmla="*/ 12 w 14"/>
                  <a:gd name="T11" fmla="*/ 21 h 43"/>
                  <a:gd name="T12" fmla="*/ 9 w 14"/>
                  <a:gd name="T13" fmla="*/ 21 h 43"/>
                  <a:gd name="T14" fmla="*/ 10 w 14"/>
                  <a:gd name="T15" fmla="*/ 11 h 43"/>
                  <a:gd name="T16" fmla="*/ 13 w 14"/>
                  <a:gd name="T17" fmla="*/ 12 h 43"/>
                  <a:gd name="T18" fmla="*/ 14 w 14"/>
                  <a:gd name="T19" fmla="*/ 6 h 43"/>
                  <a:gd name="T20" fmla="*/ 14 w 14"/>
                  <a:gd name="T21" fmla="*/ 0 h 43"/>
                  <a:gd name="T22" fmla="*/ 11 w 14"/>
                  <a:gd name="T23" fmla="*/ 3 h 43"/>
                  <a:gd name="T24" fmla="*/ 10 w 14"/>
                  <a:gd name="T25" fmla="*/ 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43">
                    <a:moveTo>
                      <a:pt x="10" y="2"/>
                    </a:moveTo>
                    <a:cubicBezTo>
                      <a:pt x="10" y="4"/>
                      <a:pt x="10" y="4"/>
                      <a:pt x="10" y="4"/>
                    </a:cubicBezTo>
                    <a:cubicBezTo>
                      <a:pt x="7" y="10"/>
                      <a:pt x="3" y="14"/>
                      <a:pt x="0" y="16"/>
                    </a:cubicBezTo>
                    <a:cubicBezTo>
                      <a:pt x="10" y="43"/>
                      <a:pt x="10" y="43"/>
                      <a:pt x="10" y="43"/>
                    </a:cubicBezTo>
                    <a:cubicBezTo>
                      <a:pt x="10" y="41"/>
                      <a:pt x="10" y="41"/>
                      <a:pt x="10" y="41"/>
                    </a:cubicBezTo>
                    <a:cubicBezTo>
                      <a:pt x="12" y="21"/>
                      <a:pt x="12" y="21"/>
                      <a:pt x="12" y="21"/>
                    </a:cubicBezTo>
                    <a:cubicBezTo>
                      <a:pt x="9" y="21"/>
                      <a:pt x="9" y="21"/>
                      <a:pt x="9" y="21"/>
                    </a:cubicBezTo>
                    <a:cubicBezTo>
                      <a:pt x="10" y="11"/>
                      <a:pt x="10" y="11"/>
                      <a:pt x="10" y="11"/>
                    </a:cubicBezTo>
                    <a:cubicBezTo>
                      <a:pt x="13" y="12"/>
                      <a:pt x="13" y="12"/>
                      <a:pt x="13" y="12"/>
                    </a:cubicBezTo>
                    <a:cubicBezTo>
                      <a:pt x="14" y="6"/>
                      <a:pt x="14" y="6"/>
                      <a:pt x="14" y="6"/>
                    </a:cubicBezTo>
                    <a:cubicBezTo>
                      <a:pt x="14" y="0"/>
                      <a:pt x="14" y="0"/>
                      <a:pt x="14" y="0"/>
                    </a:cubicBezTo>
                    <a:cubicBezTo>
                      <a:pt x="11" y="3"/>
                      <a:pt x="11" y="3"/>
                      <a:pt x="11" y="3"/>
                    </a:cubicBezTo>
                    <a:lnTo>
                      <a:pt x="10"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0" name="Freeform 118">
                <a:extLst>
                  <a:ext uri="{FF2B5EF4-FFF2-40B4-BE49-F238E27FC236}">
                    <a16:creationId xmlns:a16="http://schemas.microsoft.com/office/drawing/2014/main" id="{467EEC9D-51E5-424D-B01F-479B5C790E59}"/>
                  </a:ext>
                </a:extLst>
              </p:cNvPr>
              <p:cNvSpPr>
                <a:spLocks/>
              </p:cNvSpPr>
              <p:nvPr/>
            </p:nvSpPr>
            <p:spPr bwMode="auto">
              <a:xfrm>
                <a:off x="5382728" y="3395203"/>
                <a:ext cx="456267" cy="461173"/>
              </a:xfrm>
              <a:custGeom>
                <a:avLst/>
                <a:gdLst>
                  <a:gd name="T0" fmla="*/ 90 w 165"/>
                  <a:gd name="T1" fmla="*/ 27 h 167"/>
                  <a:gd name="T2" fmla="*/ 87 w 165"/>
                  <a:gd name="T3" fmla="*/ 30 h 167"/>
                  <a:gd name="T4" fmla="*/ 74 w 165"/>
                  <a:gd name="T5" fmla="*/ 31 h 167"/>
                  <a:gd name="T6" fmla="*/ 64 w 165"/>
                  <a:gd name="T7" fmla="*/ 31 h 167"/>
                  <a:gd name="T8" fmla="*/ 60 w 165"/>
                  <a:gd name="T9" fmla="*/ 26 h 167"/>
                  <a:gd name="T10" fmla="*/ 51 w 165"/>
                  <a:gd name="T11" fmla="*/ 25 h 167"/>
                  <a:gd name="T12" fmla="*/ 46 w 165"/>
                  <a:gd name="T13" fmla="*/ 15 h 167"/>
                  <a:gd name="T14" fmla="*/ 39 w 165"/>
                  <a:gd name="T15" fmla="*/ 11 h 167"/>
                  <a:gd name="T16" fmla="*/ 34 w 165"/>
                  <a:gd name="T17" fmla="*/ 0 h 167"/>
                  <a:gd name="T18" fmla="*/ 21 w 165"/>
                  <a:gd name="T19" fmla="*/ 8 h 167"/>
                  <a:gd name="T20" fmla="*/ 12 w 165"/>
                  <a:gd name="T21" fmla="*/ 9 h 167"/>
                  <a:gd name="T22" fmla="*/ 2 w 165"/>
                  <a:gd name="T23" fmla="*/ 0 h 167"/>
                  <a:gd name="T24" fmla="*/ 0 w 165"/>
                  <a:gd name="T25" fmla="*/ 17 h 167"/>
                  <a:gd name="T26" fmla="*/ 0 w 165"/>
                  <a:gd name="T27" fmla="*/ 29 h 167"/>
                  <a:gd name="T28" fmla="*/ 15 w 165"/>
                  <a:gd name="T29" fmla="*/ 49 h 167"/>
                  <a:gd name="T30" fmla="*/ 10 w 165"/>
                  <a:gd name="T31" fmla="*/ 60 h 167"/>
                  <a:gd name="T32" fmla="*/ 10 w 165"/>
                  <a:gd name="T33" fmla="*/ 69 h 167"/>
                  <a:gd name="T34" fmla="*/ 21 w 165"/>
                  <a:gd name="T35" fmla="*/ 83 h 167"/>
                  <a:gd name="T36" fmla="*/ 28 w 165"/>
                  <a:gd name="T37" fmla="*/ 85 h 167"/>
                  <a:gd name="T38" fmla="*/ 32 w 165"/>
                  <a:gd name="T39" fmla="*/ 97 h 167"/>
                  <a:gd name="T40" fmla="*/ 32 w 165"/>
                  <a:gd name="T41" fmla="*/ 102 h 167"/>
                  <a:gd name="T42" fmla="*/ 35 w 165"/>
                  <a:gd name="T43" fmla="*/ 107 h 167"/>
                  <a:gd name="T44" fmla="*/ 43 w 165"/>
                  <a:gd name="T45" fmla="*/ 108 h 167"/>
                  <a:gd name="T46" fmla="*/ 44 w 165"/>
                  <a:gd name="T47" fmla="*/ 112 h 167"/>
                  <a:gd name="T48" fmla="*/ 50 w 165"/>
                  <a:gd name="T49" fmla="*/ 108 h 167"/>
                  <a:gd name="T50" fmla="*/ 58 w 165"/>
                  <a:gd name="T51" fmla="*/ 118 h 167"/>
                  <a:gd name="T52" fmla="*/ 58 w 165"/>
                  <a:gd name="T53" fmla="*/ 122 h 167"/>
                  <a:gd name="T54" fmla="*/ 64 w 165"/>
                  <a:gd name="T55" fmla="*/ 126 h 167"/>
                  <a:gd name="T56" fmla="*/ 63 w 165"/>
                  <a:gd name="T57" fmla="*/ 130 h 167"/>
                  <a:gd name="T58" fmla="*/ 70 w 165"/>
                  <a:gd name="T59" fmla="*/ 141 h 167"/>
                  <a:gd name="T60" fmla="*/ 83 w 165"/>
                  <a:gd name="T61" fmla="*/ 149 h 167"/>
                  <a:gd name="T62" fmla="*/ 87 w 165"/>
                  <a:gd name="T63" fmla="*/ 154 h 167"/>
                  <a:gd name="T64" fmla="*/ 95 w 165"/>
                  <a:gd name="T65" fmla="*/ 153 h 167"/>
                  <a:gd name="T66" fmla="*/ 103 w 165"/>
                  <a:gd name="T67" fmla="*/ 148 h 167"/>
                  <a:gd name="T68" fmla="*/ 107 w 165"/>
                  <a:gd name="T69" fmla="*/ 148 h 167"/>
                  <a:gd name="T70" fmla="*/ 113 w 165"/>
                  <a:gd name="T71" fmla="*/ 145 h 167"/>
                  <a:gd name="T72" fmla="*/ 118 w 165"/>
                  <a:gd name="T73" fmla="*/ 149 h 167"/>
                  <a:gd name="T74" fmla="*/ 119 w 165"/>
                  <a:gd name="T75" fmla="*/ 161 h 167"/>
                  <a:gd name="T76" fmla="*/ 124 w 165"/>
                  <a:gd name="T77" fmla="*/ 161 h 167"/>
                  <a:gd name="T78" fmla="*/ 136 w 165"/>
                  <a:gd name="T79" fmla="*/ 164 h 167"/>
                  <a:gd name="T80" fmla="*/ 152 w 165"/>
                  <a:gd name="T81" fmla="*/ 167 h 167"/>
                  <a:gd name="T82" fmla="*/ 152 w 165"/>
                  <a:gd name="T83" fmla="*/ 167 h 167"/>
                  <a:gd name="T84" fmla="*/ 153 w 165"/>
                  <a:gd name="T85" fmla="*/ 158 h 167"/>
                  <a:gd name="T86" fmla="*/ 162 w 165"/>
                  <a:gd name="T87" fmla="*/ 152 h 167"/>
                  <a:gd name="T88" fmla="*/ 165 w 165"/>
                  <a:gd name="T89" fmla="*/ 143 h 167"/>
                  <a:gd name="T90" fmla="*/ 149 w 165"/>
                  <a:gd name="T91" fmla="*/ 109 h 167"/>
                  <a:gd name="T92" fmla="*/ 147 w 165"/>
                  <a:gd name="T93" fmla="*/ 67 h 167"/>
                  <a:gd name="T94" fmla="*/ 151 w 165"/>
                  <a:gd name="T95" fmla="*/ 54 h 167"/>
                  <a:gd name="T96" fmla="*/ 148 w 165"/>
                  <a:gd name="T97" fmla="*/ 38 h 167"/>
                  <a:gd name="T98" fmla="*/ 120 w 165"/>
                  <a:gd name="T99" fmla="*/ 25 h 167"/>
                  <a:gd name="T100" fmla="*/ 90 w 165"/>
                  <a:gd name="T101" fmla="*/ 2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5" h="167">
                    <a:moveTo>
                      <a:pt x="90" y="27"/>
                    </a:moveTo>
                    <a:cubicBezTo>
                      <a:pt x="90" y="29"/>
                      <a:pt x="88" y="30"/>
                      <a:pt x="87" y="30"/>
                    </a:cubicBezTo>
                    <a:cubicBezTo>
                      <a:pt x="85" y="31"/>
                      <a:pt x="80" y="31"/>
                      <a:pt x="74" y="31"/>
                    </a:cubicBezTo>
                    <a:cubicBezTo>
                      <a:pt x="64" y="31"/>
                      <a:pt x="64" y="31"/>
                      <a:pt x="64" y="31"/>
                    </a:cubicBezTo>
                    <a:cubicBezTo>
                      <a:pt x="60" y="26"/>
                      <a:pt x="60" y="26"/>
                      <a:pt x="60" y="26"/>
                    </a:cubicBezTo>
                    <a:cubicBezTo>
                      <a:pt x="51" y="25"/>
                      <a:pt x="51" y="25"/>
                      <a:pt x="51" y="25"/>
                    </a:cubicBezTo>
                    <a:cubicBezTo>
                      <a:pt x="49" y="22"/>
                      <a:pt x="47" y="19"/>
                      <a:pt x="46" y="15"/>
                    </a:cubicBezTo>
                    <a:cubicBezTo>
                      <a:pt x="39" y="11"/>
                      <a:pt x="39" y="11"/>
                      <a:pt x="39" y="11"/>
                    </a:cubicBezTo>
                    <a:cubicBezTo>
                      <a:pt x="34" y="0"/>
                      <a:pt x="34" y="0"/>
                      <a:pt x="34" y="0"/>
                    </a:cubicBezTo>
                    <a:cubicBezTo>
                      <a:pt x="21" y="8"/>
                      <a:pt x="21" y="8"/>
                      <a:pt x="21" y="8"/>
                    </a:cubicBezTo>
                    <a:cubicBezTo>
                      <a:pt x="12" y="9"/>
                      <a:pt x="12" y="9"/>
                      <a:pt x="12" y="9"/>
                    </a:cubicBezTo>
                    <a:cubicBezTo>
                      <a:pt x="2" y="0"/>
                      <a:pt x="2" y="0"/>
                      <a:pt x="2" y="0"/>
                    </a:cubicBezTo>
                    <a:cubicBezTo>
                      <a:pt x="0" y="17"/>
                      <a:pt x="0" y="17"/>
                      <a:pt x="0" y="17"/>
                    </a:cubicBezTo>
                    <a:cubicBezTo>
                      <a:pt x="0" y="29"/>
                      <a:pt x="0" y="29"/>
                      <a:pt x="0" y="29"/>
                    </a:cubicBezTo>
                    <a:cubicBezTo>
                      <a:pt x="15" y="49"/>
                      <a:pt x="15" y="49"/>
                      <a:pt x="15" y="49"/>
                    </a:cubicBezTo>
                    <a:cubicBezTo>
                      <a:pt x="10" y="60"/>
                      <a:pt x="10" y="60"/>
                      <a:pt x="10" y="60"/>
                    </a:cubicBezTo>
                    <a:cubicBezTo>
                      <a:pt x="10" y="69"/>
                      <a:pt x="10" y="69"/>
                      <a:pt x="10" y="69"/>
                    </a:cubicBezTo>
                    <a:cubicBezTo>
                      <a:pt x="21" y="83"/>
                      <a:pt x="21" y="83"/>
                      <a:pt x="21" y="83"/>
                    </a:cubicBezTo>
                    <a:cubicBezTo>
                      <a:pt x="28" y="85"/>
                      <a:pt x="28" y="85"/>
                      <a:pt x="28" y="85"/>
                    </a:cubicBezTo>
                    <a:cubicBezTo>
                      <a:pt x="32" y="97"/>
                      <a:pt x="32" y="97"/>
                      <a:pt x="32" y="97"/>
                    </a:cubicBezTo>
                    <a:cubicBezTo>
                      <a:pt x="32" y="102"/>
                      <a:pt x="32" y="102"/>
                      <a:pt x="32" y="102"/>
                    </a:cubicBezTo>
                    <a:cubicBezTo>
                      <a:pt x="35" y="107"/>
                      <a:pt x="35" y="107"/>
                      <a:pt x="35" y="107"/>
                    </a:cubicBezTo>
                    <a:cubicBezTo>
                      <a:pt x="43" y="108"/>
                      <a:pt x="43" y="108"/>
                      <a:pt x="43" y="108"/>
                    </a:cubicBezTo>
                    <a:cubicBezTo>
                      <a:pt x="44" y="112"/>
                      <a:pt x="44" y="112"/>
                      <a:pt x="44" y="112"/>
                    </a:cubicBezTo>
                    <a:cubicBezTo>
                      <a:pt x="50" y="108"/>
                      <a:pt x="50" y="108"/>
                      <a:pt x="50" y="108"/>
                    </a:cubicBezTo>
                    <a:cubicBezTo>
                      <a:pt x="58" y="118"/>
                      <a:pt x="58" y="118"/>
                      <a:pt x="58" y="118"/>
                    </a:cubicBezTo>
                    <a:cubicBezTo>
                      <a:pt x="58" y="122"/>
                      <a:pt x="58" y="122"/>
                      <a:pt x="58" y="122"/>
                    </a:cubicBezTo>
                    <a:cubicBezTo>
                      <a:pt x="64" y="126"/>
                      <a:pt x="64" y="126"/>
                      <a:pt x="64" y="126"/>
                    </a:cubicBezTo>
                    <a:cubicBezTo>
                      <a:pt x="63" y="130"/>
                      <a:pt x="63" y="130"/>
                      <a:pt x="63" y="130"/>
                    </a:cubicBezTo>
                    <a:cubicBezTo>
                      <a:pt x="70" y="141"/>
                      <a:pt x="70" y="141"/>
                      <a:pt x="70" y="141"/>
                    </a:cubicBezTo>
                    <a:cubicBezTo>
                      <a:pt x="83" y="149"/>
                      <a:pt x="83" y="149"/>
                      <a:pt x="83" y="149"/>
                    </a:cubicBezTo>
                    <a:cubicBezTo>
                      <a:pt x="87" y="154"/>
                      <a:pt x="87" y="154"/>
                      <a:pt x="87" y="154"/>
                    </a:cubicBezTo>
                    <a:cubicBezTo>
                      <a:pt x="95" y="153"/>
                      <a:pt x="95" y="153"/>
                      <a:pt x="95" y="153"/>
                    </a:cubicBezTo>
                    <a:cubicBezTo>
                      <a:pt x="103" y="148"/>
                      <a:pt x="103" y="148"/>
                      <a:pt x="103" y="148"/>
                    </a:cubicBezTo>
                    <a:cubicBezTo>
                      <a:pt x="107" y="148"/>
                      <a:pt x="107" y="148"/>
                      <a:pt x="107" y="148"/>
                    </a:cubicBezTo>
                    <a:cubicBezTo>
                      <a:pt x="113" y="145"/>
                      <a:pt x="113" y="145"/>
                      <a:pt x="113" y="145"/>
                    </a:cubicBezTo>
                    <a:cubicBezTo>
                      <a:pt x="118" y="149"/>
                      <a:pt x="118" y="149"/>
                      <a:pt x="118" y="149"/>
                    </a:cubicBezTo>
                    <a:cubicBezTo>
                      <a:pt x="119" y="161"/>
                      <a:pt x="119" y="161"/>
                      <a:pt x="119" y="161"/>
                    </a:cubicBezTo>
                    <a:cubicBezTo>
                      <a:pt x="124" y="161"/>
                      <a:pt x="124" y="161"/>
                      <a:pt x="124" y="161"/>
                    </a:cubicBezTo>
                    <a:cubicBezTo>
                      <a:pt x="136" y="164"/>
                      <a:pt x="136" y="164"/>
                      <a:pt x="136" y="164"/>
                    </a:cubicBezTo>
                    <a:cubicBezTo>
                      <a:pt x="152" y="167"/>
                      <a:pt x="152" y="167"/>
                      <a:pt x="152" y="167"/>
                    </a:cubicBezTo>
                    <a:cubicBezTo>
                      <a:pt x="152" y="167"/>
                      <a:pt x="152" y="167"/>
                      <a:pt x="152" y="167"/>
                    </a:cubicBezTo>
                    <a:cubicBezTo>
                      <a:pt x="153" y="158"/>
                      <a:pt x="153" y="158"/>
                      <a:pt x="153" y="158"/>
                    </a:cubicBezTo>
                    <a:cubicBezTo>
                      <a:pt x="162" y="152"/>
                      <a:pt x="162" y="152"/>
                      <a:pt x="162" y="152"/>
                    </a:cubicBezTo>
                    <a:cubicBezTo>
                      <a:pt x="165" y="143"/>
                      <a:pt x="165" y="143"/>
                      <a:pt x="165" y="143"/>
                    </a:cubicBezTo>
                    <a:cubicBezTo>
                      <a:pt x="149" y="109"/>
                      <a:pt x="149" y="109"/>
                      <a:pt x="149" y="109"/>
                    </a:cubicBezTo>
                    <a:cubicBezTo>
                      <a:pt x="147" y="67"/>
                      <a:pt x="147" y="67"/>
                      <a:pt x="147" y="67"/>
                    </a:cubicBezTo>
                    <a:cubicBezTo>
                      <a:pt x="151" y="54"/>
                      <a:pt x="151" y="54"/>
                      <a:pt x="151" y="54"/>
                    </a:cubicBezTo>
                    <a:cubicBezTo>
                      <a:pt x="148" y="38"/>
                      <a:pt x="148" y="38"/>
                      <a:pt x="148" y="38"/>
                    </a:cubicBezTo>
                    <a:cubicBezTo>
                      <a:pt x="120" y="25"/>
                      <a:pt x="120" y="25"/>
                      <a:pt x="120" y="25"/>
                    </a:cubicBezTo>
                    <a:lnTo>
                      <a:pt x="90" y="2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1" name="Freeform 119">
                <a:extLst>
                  <a:ext uri="{FF2B5EF4-FFF2-40B4-BE49-F238E27FC236}">
                    <a16:creationId xmlns:a16="http://schemas.microsoft.com/office/drawing/2014/main" id="{2A547748-79BF-4E2C-BD9C-257A144B512D}"/>
                  </a:ext>
                </a:extLst>
              </p:cNvPr>
              <p:cNvSpPr>
                <a:spLocks/>
              </p:cNvSpPr>
              <p:nvPr/>
            </p:nvSpPr>
            <p:spPr bwMode="auto">
              <a:xfrm>
                <a:off x="5229002" y="3468794"/>
                <a:ext cx="250210" cy="243670"/>
              </a:xfrm>
              <a:custGeom>
                <a:avLst/>
                <a:gdLst>
                  <a:gd name="T0" fmla="*/ 27 w 90"/>
                  <a:gd name="T1" fmla="*/ 11 h 88"/>
                  <a:gd name="T2" fmla="*/ 24 w 90"/>
                  <a:gd name="T3" fmla="*/ 16 h 88"/>
                  <a:gd name="T4" fmla="*/ 23 w 90"/>
                  <a:gd name="T5" fmla="*/ 29 h 88"/>
                  <a:gd name="T6" fmla="*/ 3 w 90"/>
                  <a:gd name="T7" fmla="*/ 45 h 88"/>
                  <a:gd name="T8" fmla="*/ 0 w 90"/>
                  <a:gd name="T9" fmla="*/ 47 h 88"/>
                  <a:gd name="T10" fmla="*/ 4 w 90"/>
                  <a:gd name="T11" fmla="*/ 62 h 88"/>
                  <a:gd name="T12" fmla="*/ 46 w 90"/>
                  <a:gd name="T13" fmla="*/ 67 h 88"/>
                  <a:gd name="T14" fmla="*/ 64 w 90"/>
                  <a:gd name="T15" fmla="*/ 88 h 88"/>
                  <a:gd name="T16" fmla="*/ 70 w 90"/>
                  <a:gd name="T17" fmla="*/ 82 h 88"/>
                  <a:gd name="T18" fmla="*/ 72 w 90"/>
                  <a:gd name="T19" fmla="*/ 82 h 88"/>
                  <a:gd name="T20" fmla="*/ 79 w 90"/>
                  <a:gd name="T21" fmla="*/ 83 h 88"/>
                  <a:gd name="T22" fmla="*/ 84 w 90"/>
                  <a:gd name="T23" fmla="*/ 85 h 88"/>
                  <a:gd name="T24" fmla="*/ 85 w 90"/>
                  <a:gd name="T25" fmla="*/ 85 h 88"/>
                  <a:gd name="T26" fmla="*/ 86 w 90"/>
                  <a:gd name="T27" fmla="*/ 84 h 88"/>
                  <a:gd name="T28" fmla="*/ 90 w 90"/>
                  <a:gd name="T29" fmla="*/ 80 h 88"/>
                  <a:gd name="T30" fmla="*/ 90 w 90"/>
                  <a:gd name="T31" fmla="*/ 80 h 88"/>
                  <a:gd name="T32" fmla="*/ 87 w 90"/>
                  <a:gd name="T33" fmla="*/ 75 h 88"/>
                  <a:gd name="T34" fmla="*/ 87 w 90"/>
                  <a:gd name="T35" fmla="*/ 70 h 88"/>
                  <a:gd name="T36" fmla="*/ 83 w 90"/>
                  <a:gd name="T37" fmla="*/ 58 h 88"/>
                  <a:gd name="T38" fmla="*/ 76 w 90"/>
                  <a:gd name="T39" fmla="*/ 56 h 88"/>
                  <a:gd name="T40" fmla="*/ 65 w 90"/>
                  <a:gd name="T41" fmla="*/ 42 h 88"/>
                  <a:gd name="T42" fmla="*/ 65 w 90"/>
                  <a:gd name="T43" fmla="*/ 33 h 88"/>
                  <a:gd name="T44" fmla="*/ 70 w 90"/>
                  <a:gd name="T45" fmla="*/ 22 h 88"/>
                  <a:gd name="T46" fmla="*/ 55 w 90"/>
                  <a:gd name="T47" fmla="*/ 2 h 88"/>
                  <a:gd name="T48" fmla="*/ 32 w 90"/>
                  <a:gd name="T49" fmla="*/ 0 h 88"/>
                  <a:gd name="T50" fmla="*/ 31 w 90"/>
                  <a:gd name="T51" fmla="*/ 2 h 88"/>
                  <a:gd name="T52" fmla="*/ 27 w 90"/>
                  <a:gd name="T53"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 h="88">
                    <a:moveTo>
                      <a:pt x="27" y="11"/>
                    </a:moveTo>
                    <a:cubicBezTo>
                      <a:pt x="26" y="13"/>
                      <a:pt x="25" y="14"/>
                      <a:pt x="24" y="16"/>
                    </a:cubicBezTo>
                    <a:cubicBezTo>
                      <a:pt x="23" y="29"/>
                      <a:pt x="23" y="29"/>
                      <a:pt x="23" y="29"/>
                    </a:cubicBezTo>
                    <a:cubicBezTo>
                      <a:pt x="3" y="45"/>
                      <a:pt x="3" y="45"/>
                      <a:pt x="3" y="45"/>
                    </a:cubicBezTo>
                    <a:cubicBezTo>
                      <a:pt x="0" y="47"/>
                      <a:pt x="0" y="47"/>
                      <a:pt x="0" y="47"/>
                    </a:cubicBezTo>
                    <a:cubicBezTo>
                      <a:pt x="4" y="62"/>
                      <a:pt x="4" y="62"/>
                      <a:pt x="4" y="62"/>
                    </a:cubicBezTo>
                    <a:cubicBezTo>
                      <a:pt x="46" y="67"/>
                      <a:pt x="46" y="67"/>
                      <a:pt x="46" y="67"/>
                    </a:cubicBezTo>
                    <a:cubicBezTo>
                      <a:pt x="64" y="88"/>
                      <a:pt x="64" y="88"/>
                      <a:pt x="64" y="88"/>
                    </a:cubicBezTo>
                    <a:cubicBezTo>
                      <a:pt x="70" y="82"/>
                      <a:pt x="70" y="82"/>
                      <a:pt x="70" y="82"/>
                    </a:cubicBezTo>
                    <a:cubicBezTo>
                      <a:pt x="72" y="82"/>
                      <a:pt x="72" y="82"/>
                      <a:pt x="72" y="82"/>
                    </a:cubicBezTo>
                    <a:cubicBezTo>
                      <a:pt x="74" y="82"/>
                      <a:pt x="76" y="82"/>
                      <a:pt x="79" y="83"/>
                    </a:cubicBezTo>
                    <a:cubicBezTo>
                      <a:pt x="80" y="83"/>
                      <a:pt x="82" y="84"/>
                      <a:pt x="84" y="85"/>
                    </a:cubicBezTo>
                    <a:cubicBezTo>
                      <a:pt x="85" y="85"/>
                      <a:pt x="85" y="85"/>
                      <a:pt x="85" y="85"/>
                    </a:cubicBezTo>
                    <a:cubicBezTo>
                      <a:pt x="85" y="85"/>
                      <a:pt x="86" y="85"/>
                      <a:pt x="86" y="84"/>
                    </a:cubicBezTo>
                    <a:cubicBezTo>
                      <a:pt x="87" y="83"/>
                      <a:pt x="89" y="82"/>
                      <a:pt x="90" y="80"/>
                    </a:cubicBezTo>
                    <a:cubicBezTo>
                      <a:pt x="90" y="80"/>
                      <a:pt x="90" y="80"/>
                      <a:pt x="90" y="80"/>
                    </a:cubicBezTo>
                    <a:cubicBezTo>
                      <a:pt x="87" y="75"/>
                      <a:pt x="87" y="75"/>
                      <a:pt x="87" y="75"/>
                    </a:cubicBezTo>
                    <a:cubicBezTo>
                      <a:pt x="87" y="70"/>
                      <a:pt x="87" y="70"/>
                      <a:pt x="87" y="70"/>
                    </a:cubicBezTo>
                    <a:cubicBezTo>
                      <a:pt x="83" y="58"/>
                      <a:pt x="83" y="58"/>
                      <a:pt x="83" y="58"/>
                    </a:cubicBezTo>
                    <a:cubicBezTo>
                      <a:pt x="76" y="56"/>
                      <a:pt x="76" y="56"/>
                      <a:pt x="76" y="56"/>
                    </a:cubicBezTo>
                    <a:cubicBezTo>
                      <a:pt x="65" y="42"/>
                      <a:pt x="65" y="42"/>
                      <a:pt x="65" y="42"/>
                    </a:cubicBezTo>
                    <a:cubicBezTo>
                      <a:pt x="65" y="33"/>
                      <a:pt x="65" y="33"/>
                      <a:pt x="65" y="33"/>
                    </a:cubicBezTo>
                    <a:cubicBezTo>
                      <a:pt x="70" y="22"/>
                      <a:pt x="70" y="22"/>
                      <a:pt x="70" y="22"/>
                    </a:cubicBezTo>
                    <a:cubicBezTo>
                      <a:pt x="55" y="2"/>
                      <a:pt x="55" y="2"/>
                      <a:pt x="55" y="2"/>
                    </a:cubicBezTo>
                    <a:cubicBezTo>
                      <a:pt x="32" y="0"/>
                      <a:pt x="32" y="0"/>
                      <a:pt x="32" y="0"/>
                    </a:cubicBezTo>
                    <a:cubicBezTo>
                      <a:pt x="31" y="1"/>
                      <a:pt x="31" y="1"/>
                      <a:pt x="31" y="2"/>
                    </a:cubicBezTo>
                    <a:cubicBezTo>
                      <a:pt x="29" y="6"/>
                      <a:pt x="28" y="8"/>
                      <a:pt x="27" y="11"/>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2" name="Freeform 120">
                <a:extLst>
                  <a:ext uri="{FF2B5EF4-FFF2-40B4-BE49-F238E27FC236}">
                    <a16:creationId xmlns:a16="http://schemas.microsoft.com/office/drawing/2014/main" id="{7795C47B-5D3E-409E-A8D2-3175B6596C58}"/>
                  </a:ext>
                </a:extLst>
              </p:cNvPr>
              <p:cNvSpPr>
                <a:spLocks/>
              </p:cNvSpPr>
              <p:nvPr/>
            </p:nvSpPr>
            <p:spPr bwMode="auto">
              <a:xfrm>
                <a:off x="5229002" y="3468794"/>
                <a:ext cx="250210" cy="243670"/>
              </a:xfrm>
              <a:custGeom>
                <a:avLst/>
                <a:gdLst>
                  <a:gd name="T0" fmla="*/ 27 w 90"/>
                  <a:gd name="T1" fmla="*/ 11 h 88"/>
                  <a:gd name="T2" fmla="*/ 24 w 90"/>
                  <a:gd name="T3" fmla="*/ 16 h 88"/>
                  <a:gd name="T4" fmla="*/ 23 w 90"/>
                  <a:gd name="T5" fmla="*/ 29 h 88"/>
                  <a:gd name="T6" fmla="*/ 3 w 90"/>
                  <a:gd name="T7" fmla="*/ 45 h 88"/>
                  <a:gd name="T8" fmla="*/ 0 w 90"/>
                  <a:gd name="T9" fmla="*/ 47 h 88"/>
                  <a:gd name="T10" fmla="*/ 4 w 90"/>
                  <a:gd name="T11" fmla="*/ 62 h 88"/>
                  <a:gd name="T12" fmla="*/ 46 w 90"/>
                  <a:gd name="T13" fmla="*/ 67 h 88"/>
                  <a:gd name="T14" fmla="*/ 64 w 90"/>
                  <a:gd name="T15" fmla="*/ 88 h 88"/>
                  <a:gd name="T16" fmla="*/ 70 w 90"/>
                  <a:gd name="T17" fmla="*/ 82 h 88"/>
                  <a:gd name="T18" fmla="*/ 72 w 90"/>
                  <a:gd name="T19" fmla="*/ 82 h 88"/>
                  <a:gd name="T20" fmla="*/ 79 w 90"/>
                  <a:gd name="T21" fmla="*/ 83 h 88"/>
                  <a:gd name="T22" fmla="*/ 84 w 90"/>
                  <a:gd name="T23" fmla="*/ 85 h 88"/>
                  <a:gd name="T24" fmla="*/ 85 w 90"/>
                  <a:gd name="T25" fmla="*/ 85 h 88"/>
                  <a:gd name="T26" fmla="*/ 86 w 90"/>
                  <a:gd name="T27" fmla="*/ 84 h 88"/>
                  <a:gd name="T28" fmla="*/ 90 w 90"/>
                  <a:gd name="T29" fmla="*/ 80 h 88"/>
                  <a:gd name="T30" fmla="*/ 90 w 90"/>
                  <a:gd name="T31" fmla="*/ 80 h 88"/>
                  <a:gd name="T32" fmla="*/ 87 w 90"/>
                  <a:gd name="T33" fmla="*/ 75 h 88"/>
                  <a:gd name="T34" fmla="*/ 87 w 90"/>
                  <a:gd name="T35" fmla="*/ 70 h 88"/>
                  <a:gd name="T36" fmla="*/ 83 w 90"/>
                  <a:gd name="T37" fmla="*/ 58 h 88"/>
                  <a:gd name="T38" fmla="*/ 76 w 90"/>
                  <a:gd name="T39" fmla="*/ 56 h 88"/>
                  <a:gd name="T40" fmla="*/ 65 w 90"/>
                  <a:gd name="T41" fmla="*/ 42 h 88"/>
                  <a:gd name="T42" fmla="*/ 65 w 90"/>
                  <a:gd name="T43" fmla="*/ 33 h 88"/>
                  <a:gd name="T44" fmla="*/ 70 w 90"/>
                  <a:gd name="T45" fmla="*/ 22 h 88"/>
                  <a:gd name="T46" fmla="*/ 55 w 90"/>
                  <a:gd name="T47" fmla="*/ 2 h 88"/>
                  <a:gd name="T48" fmla="*/ 32 w 90"/>
                  <a:gd name="T49" fmla="*/ 0 h 88"/>
                  <a:gd name="T50" fmla="*/ 31 w 90"/>
                  <a:gd name="T51" fmla="*/ 2 h 88"/>
                  <a:gd name="T52" fmla="*/ 27 w 90"/>
                  <a:gd name="T53"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 h="88">
                    <a:moveTo>
                      <a:pt x="27" y="11"/>
                    </a:moveTo>
                    <a:cubicBezTo>
                      <a:pt x="26" y="13"/>
                      <a:pt x="25" y="14"/>
                      <a:pt x="24" y="16"/>
                    </a:cubicBezTo>
                    <a:cubicBezTo>
                      <a:pt x="23" y="29"/>
                      <a:pt x="23" y="29"/>
                      <a:pt x="23" y="29"/>
                    </a:cubicBezTo>
                    <a:cubicBezTo>
                      <a:pt x="3" y="45"/>
                      <a:pt x="3" y="45"/>
                      <a:pt x="3" y="45"/>
                    </a:cubicBezTo>
                    <a:cubicBezTo>
                      <a:pt x="0" y="47"/>
                      <a:pt x="0" y="47"/>
                      <a:pt x="0" y="47"/>
                    </a:cubicBezTo>
                    <a:cubicBezTo>
                      <a:pt x="4" y="62"/>
                      <a:pt x="4" y="62"/>
                      <a:pt x="4" y="62"/>
                    </a:cubicBezTo>
                    <a:cubicBezTo>
                      <a:pt x="46" y="67"/>
                      <a:pt x="46" y="67"/>
                      <a:pt x="46" y="67"/>
                    </a:cubicBezTo>
                    <a:cubicBezTo>
                      <a:pt x="64" y="88"/>
                      <a:pt x="64" y="88"/>
                      <a:pt x="64" y="88"/>
                    </a:cubicBezTo>
                    <a:cubicBezTo>
                      <a:pt x="70" y="82"/>
                      <a:pt x="70" y="82"/>
                      <a:pt x="70" y="82"/>
                    </a:cubicBezTo>
                    <a:cubicBezTo>
                      <a:pt x="72" y="82"/>
                      <a:pt x="72" y="82"/>
                      <a:pt x="72" y="82"/>
                    </a:cubicBezTo>
                    <a:cubicBezTo>
                      <a:pt x="74" y="82"/>
                      <a:pt x="76" y="82"/>
                      <a:pt x="79" y="83"/>
                    </a:cubicBezTo>
                    <a:cubicBezTo>
                      <a:pt x="80" y="83"/>
                      <a:pt x="82" y="84"/>
                      <a:pt x="84" y="85"/>
                    </a:cubicBezTo>
                    <a:cubicBezTo>
                      <a:pt x="85" y="85"/>
                      <a:pt x="85" y="85"/>
                      <a:pt x="85" y="85"/>
                    </a:cubicBezTo>
                    <a:cubicBezTo>
                      <a:pt x="85" y="85"/>
                      <a:pt x="86" y="85"/>
                      <a:pt x="86" y="84"/>
                    </a:cubicBezTo>
                    <a:cubicBezTo>
                      <a:pt x="87" y="83"/>
                      <a:pt x="89" y="82"/>
                      <a:pt x="90" y="80"/>
                    </a:cubicBezTo>
                    <a:cubicBezTo>
                      <a:pt x="90" y="80"/>
                      <a:pt x="90" y="80"/>
                      <a:pt x="90" y="80"/>
                    </a:cubicBezTo>
                    <a:cubicBezTo>
                      <a:pt x="87" y="75"/>
                      <a:pt x="87" y="75"/>
                      <a:pt x="87" y="75"/>
                    </a:cubicBezTo>
                    <a:cubicBezTo>
                      <a:pt x="87" y="70"/>
                      <a:pt x="87" y="70"/>
                      <a:pt x="87" y="70"/>
                    </a:cubicBezTo>
                    <a:cubicBezTo>
                      <a:pt x="83" y="58"/>
                      <a:pt x="83" y="58"/>
                      <a:pt x="83" y="58"/>
                    </a:cubicBezTo>
                    <a:cubicBezTo>
                      <a:pt x="76" y="56"/>
                      <a:pt x="76" y="56"/>
                      <a:pt x="76" y="56"/>
                    </a:cubicBezTo>
                    <a:cubicBezTo>
                      <a:pt x="65" y="42"/>
                      <a:pt x="65" y="42"/>
                      <a:pt x="65" y="42"/>
                    </a:cubicBezTo>
                    <a:cubicBezTo>
                      <a:pt x="65" y="33"/>
                      <a:pt x="65" y="33"/>
                      <a:pt x="65" y="33"/>
                    </a:cubicBezTo>
                    <a:cubicBezTo>
                      <a:pt x="70" y="22"/>
                      <a:pt x="70" y="22"/>
                      <a:pt x="70" y="22"/>
                    </a:cubicBezTo>
                    <a:cubicBezTo>
                      <a:pt x="55" y="2"/>
                      <a:pt x="55" y="2"/>
                      <a:pt x="55" y="2"/>
                    </a:cubicBezTo>
                    <a:cubicBezTo>
                      <a:pt x="32" y="0"/>
                      <a:pt x="32" y="0"/>
                      <a:pt x="32" y="0"/>
                    </a:cubicBezTo>
                    <a:cubicBezTo>
                      <a:pt x="31" y="1"/>
                      <a:pt x="31" y="1"/>
                      <a:pt x="31" y="2"/>
                    </a:cubicBezTo>
                    <a:cubicBezTo>
                      <a:pt x="29" y="6"/>
                      <a:pt x="28" y="8"/>
                      <a:pt x="27" y="11"/>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03" name="Groupe 102">
                <a:extLst>
                  <a:ext uri="{FF2B5EF4-FFF2-40B4-BE49-F238E27FC236}">
                    <a16:creationId xmlns:a16="http://schemas.microsoft.com/office/drawing/2014/main" id="{CDCF8518-5C65-48C8-82BB-39BCFE10B3E3}"/>
                  </a:ext>
                </a:extLst>
              </p:cNvPr>
              <p:cNvGrpSpPr/>
              <p:nvPr/>
            </p:nvGrpSpPr>
            <p:grpSpPr>
              <a:xfrm>
                <a:off x="6632147" y="4445107"/>
                <a:ext cx="1115321" cy="475892"/>
                <a:chOff x="6427787" y="3921125"/>
                <a:chExt cx="1082675" cy="461963"/>
              </a:xfrm>
              <a:grpFill/>
            </p:grpSpPr>
            <p:sp>
              <p:nvSpPr>
                <p:cNvPr id="300" name="Freeform 121">
                  <a:extLst>
                    <a:ext uri="{FF2B5EF4-FFF2-40B4-BE49-F238E27FC236}">
                      <a16:creationId xmlns:a16="http://schemas.microsoft.com/office/drawing/2014/main" id="{3720F55C-9108-4A5C-A808-52F11E3028E3}"/>
                    </a:ext>
                  </a:extLst>
                </p:cNvPr>
                <p:cNvSpPr>
                  <a:spLocks/>
                </p:cNvSpPr>
                <p:nvPr/>
              </p:nvSpPr>
              <p:spPr bwMode="auto">
                <a:xfrm>
                  <a:off x="6427787" y="3921125"/>
                  <a:ext cx="252412" cy="333375"/>
                </a:xfrm>
                <a:custGeom>
                  <a:avLst/>
                  <a:gdLst>
                    <a:gd name="T0" fmla="*/ 89 w 94"/>
                    <a:gd name="T1" fmla="*/ 90 h 124"/>
                    <a:gd name="T2" fmla="*/ 83 w 94"/>
                    <a:gd name="T3" fmla="*/ 86 h 124"/>
                    <a:gd name="T4" fmla="*/ 79 w 94"/>
                    <a:gd name="T5" fmla="*/ 73 h 124"/>
                    <a:gd name="T6" fmla="*/ 70 w 94"/>
                    <a:gd name="T7" fmla="*/ 70 h 124"/>
                    <a:gd name="T8" fmla="*/ 73 w 94"/>
                    <a:gd name="T9" fmla="*/ 62 h 124"/>
                    <a:gd name="T10" fmla="*/ 69 w 94"/>
                    <a:gd name="T11" fmla="*/ 56 h 124"/>
                    <a:gd name="T12" fmla="*/ 64 w 94"/>
                    <a:gd name="T13" fmla="*/ 56 h 124"/>
                    <a:gd name="T14" fmla="*/ 65 w 94"/>
                    <a:gd name="T15" fmla="*/ 53 h 124"/>
                    <a:gd name="T16" fmla="*/ 52 w 94"/>
                    <a:gd name="T17" fmla="*/ 42 h 124"/>
                    <a:gd name="T18" fmla="*/ 46 w 94"/>
                    <a:gd name="T19" fmla="*/ 41 h 124"/>
                    <a:gd name="T20" fmla="*/ 41 w 94"/>
                    <a:gd name="T21" fmla="*/ 30 h 124"/>
                    <a:gd name="T22" fmla="*/ 30 w 94"/>
                    <a:gd name="T23" fmla="*/ 21 h 124"/>
                    <a:gd name="T24" fmla="*/ 31 w 94"/>
                    <a:gd name="T25" fmla="*/ 16 h 124"/>
                    <a:gd name="T26" fmla="*/ 22 w 94"/>
                    <a:gd name="T27" fmla="*/ 4 h 124"/>
                    <a:gd name="T28" fmla="*/ 12 w 94"/>
                    <a:gd name="T29" fmla="*/ 4 h 124"/>
                    <a:gd name="T30" fmla="*/ 6 w 94"/>
                    <a:gd name="T31" fmla="*/ 0 h 124"/>
                    <a:gd name="T32" fmla="*/ 0 w 94"/>
                    <a:gd name="T33" fmla="*/ 1 h 124"/>
                    <a:gd name="T34" fmla="*/ 1 w 94"/>
                    <a:gd name="T35" fmla="*/ 8 h 124"/>
                    <a:gd name="T36" fmla="*/ 9 w 94"/>
                    <a:gd name="T37" fmla="*/ 20 h 124"/>
                    <a:gd name="T38" fmla="*/ 14 w 94"/>
                    <a:gd name="T39" fmla="*/ 21 h 124"/>
                    <a:gd name="T40" fmla="*/ 20 w 94"/>
                    <a:gd name="T41" fmla="*/ 28 h 124"/>
                    <a:gd name="T42" fmla="*/ 20 w 94"/>
                    <a:gd name="T43" fmla="*/ 33 h 124"/>
                    <a:gd name="T44" fmla="*/ 26 w 94"/>
                    <a:gd name="T45" fmla="*/ 38 h 124"/>
                    <a:gd name="T46" fmla="*/ 30 w 94"/>
                    <a:gd name="T47" fmla="*/ 42 h 124"/>
                    <a:gd name="T48" fmla="*/ 43 w 94"/>
                    <a:gd name="T49" fmla="*/ 73 h 124"/>
                    <a:gd name="T50" fmla="*/ 59 w 94"/>
                    <a:gd name="T51" fmla="*/ 99 h 124"/>
                    <a:gd name="T52" fmla="*/ 70 w 94"/>
                    <a:gd name="T53" fmla="*/ 114 h 124"/>
                    <a:gd name="T54" fmla="*/ 78 w 94"/>
                    <a:gd name="T55" fmla="*/ 123 h 124"/>
                    <a:gd name="T56" fmla="*/ 80 w 94"/>
                    <a:gd name="T57" fmla="*/ 120 h 124"/>
                    <a:gd name="T58" fmla="*/ 86 w 94"/>
                    <a:gd name="T59" fmla="*/ 124 h 124"/>
                    <a:gd name="T60" fmla="*/ 87 w 94"/>
                    <a:gd name="T61" fmla="*/ 120 h 124"/>
                    <a:gd name="T62" fmla="*/ 90 w 94"/>
                    <a:gd name="T63" fmla="*/ 123 h 124"/>
                    <a:gd name="T64" fmla="*/ 93 w 94"/>
                    <a:gd name="T65" fmla="*/ 121 h 124"/>
                    <a:gd name="T66" fmla="*/ 94 w 94"/>
                    <a:gd name="T67" fmla="*/ 95 h 124"/>
                    <a:gd name="T68" fmla="*/ 89 w 94"/>
                    <a:gd name="T69" fmla="*/ 9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4" h="124">
                      <a:moveTo>
                        <a:pt x="89" y="90"/>
                      </a:moveTo>
                      <a:cubicBezTo>
                        <a:pt x="87" y="88"/>
                        <a:pt x="85" y="87"/>
                        <a:pt x="83" y="86"/>
                      </a:cubicBezTo>
                      <a:cubicBezTo>
                        <a:pt x="79" y="73"/>
                        <a:pt x="79" y="73"/>
                        <a:pt x="79" y="73"/>
                      </a:cubicBezTo>
                      <a:cubicBezTo>
                        <a:pt x="70" y="70"/>
                        <a:pt x="70" y="70"/>
                        <a:pt x="70" y="70"/>
                      </a:cubicBezTo>
                      <a:cubicBezTo>
                        <a:pt x="73" y="62"/>
                        <a:pt x="73" y="62"/>
                        <a:pt x="73" y="62"/>
                      </a:cubicBezTo>
                      <a:cubicBezTo>
                        <a:pt x="69" y="56"/>
                        <a:pt x="69" y="56"/>
                        <a:pt x="69" y="56"/>
                      </a:cubicBezTo>
                      <a:cubicBezTo>
                        <a:pt x="64" y="56"/>
                        <a:pt x="64" y="56"/>
                        <a:pt x="64" y="56"/>
                      </a:cubicBezTo>
                      <a:cubicBezTo>
                        <a:pt x="65" y="53"/>
                        <a:pt x="65" y="53"/>
                        <a:pt x="65" y="53"/>
                      </a:cubicBezTo>
                      <a:cubicBezTo>
                        <a:pt x="52" y="42"/>
                        <a:pt x="52" y="42"/>
                        <a:pt x="52" y="42"/>
                      </a:cubicBezTo>
                      <a:cubicBezTo>
                        <a:pt x="46" y="41"/>
                        <a:pt x="46" y="41"/>
                        <a:pt x="46" y="41"/>
                      </a:cubicBezTo>
                      <a:cubicBezTo>
                        <a:pt x="41" y="30"/>
                        <a:pt x="41" y="30"/>
                        <a:pt x="41" y="30"/>
                      </a:cubicBezTo>
                      <a:cubicBezTo>
                        <a:pt x="30" y="21"/>
                        <a:pt x="30" y="21"/>
                        <a:pt x="30" y="21"/>
                      </a:cubicBezTo>
                      <a:cubicBezTo>
                        <a:pt x="31" y="16"/>
                        <a:pt x="31" y="16"/>
                        <a:pt x="31" y="16"/>
                      </a:cubicBezTo>
                      <a:cubicBezTo>
                        <a:pt x="22" y="4"/>
                        <a:pt x="22" y="4"/>
                        <a:pt x="22" y="4"/>
                      </a:cubicBezTo>
                      <a:cubicBezTo>
                        <a:pt x="12" y="4"/>
                        <a:pt x="12" y="4"/>
                        <a:pt x="12" y="4"/>
                      </a:cubicBezTo>
                      <a:cubicBezTo>
                        <a:pt x="6" y="0"/>
                        <a:pt x="6" y="0"/>
                        <a:pt x="6" y="0"/>
                      </a:cubicBezTo>
                      <a:cubicBezTo>
                        <a:pt x="0" y="1"/>
                        <a:pt x="0" y="1"/>
                        <a:pt x="0" y="1"/>
                      </a:cubicBezTo>
                      <a:cubicBezTo>
                        <a:pt x="1" y="8"/>
                        <a:pt x="1" y="8"/>
                        <a:pt x="1" y="8"/>
                      </a:cubicBezTo>
                      <a:cubicBezTo>
                        <a:pt x="9" y="20"/>
                        <a:pt x="9" y="20"/>
                        <a:pt x="9" y="20"/>
                      </a:cubicBezTo>
                      <a:cubicBezTo>
                        <a:pt x="14" y="21"/>
                        <a:pt x="14" y="21"/>
                        <a:pt x="14" y="21"/>
                      </a:cubicBezTo>
                      <a:cubicBezTo>
                        <a:pt x="20" y="28"/>
                        <a:pt x="20" y="28"/>
                        <a:pt x="20" y="28"/>
                      </a:cubicBezTo>
                      <a:cubicBezTo>
                        <a:pt x="20" y="33"/>
                        <a:pt x="20" y="33"/>
                        <a:pt x="20" y="33"/>
                      </a:cubicBezTo>
                      <a:cubicBezTo>
                        <a:pt x="22" y="34"/>
                        <a:pt x="24" y="36"/>
                        <a:pt x="26" y="38"/>
                      </a:cubicBezTo>
                      <a:cubicBezTo>
                        <a:pt x="27" y="39"/>
                        <a:pt x="29" y="40"/>
                        <a:pt x="30" y="42"/>
                      </a:cubicBezTo>
                      <a:cubicBezTo>
                        <a:pt x="34" y="52"/>
                        <a:pt x="39" y="62"/>
                        <a:pt x="43" y="73"/>
                      </a:cubicBezTo>
                      <a:cubicBezTo>
                        <a:pt x="48" y="82"/>
                        <a:pt x="53" y="91"/>
                        <a:pt x="59" y="99"/>
                      </a:cubicBezTo>
                      <a:cubicBezTo>
                        <a:pt x="62" y="105"/>
                        <a:pt x="66" y="110"/>
                        <a:pt x="70" y="114"/>
                      </a:cubicBezTo>
                      <a:cubicBezTo>
                        <a:pt x="73" y="117"/>
                        <a:pt x="76" y="120"/>
                        <a:pt x="78" y="123"/>
                      </a:cubicBezTo>
                      <a:cubicBezTo>
                        <a:pt x="80" y="120"/>
                        <a:pt x="80" y="120"/>
                        <a:pt x="80" y="120"/>
                      </a:cubicBezTo>
                      <a:cubicBezTo>
                        <a:pt x="86" y="124"/>
                        <a:pt x="86" y="124"/>
                        <a:pt x="86" y="124"/>
                      </a:cubicBezTo>
                      <a:cubicBezTo>
                        <a:pt x="87" y="120"/>
                        <a:pt x="87" y="120"/>
                        <a:pt x="87" y="120"/>
                      </a:cubicBezTo>
                      <a:cubicBezTo>
                        <a:pt x="90" y="123"/>
                        <a:pt x="90" y="123"/>
                        <a:pt x="90" y="123"/>
                      </a:cubicBezTo>
                      <a:cubicBezTo>
                        <a:pt x="93" y="121"/>
                        <a:pt x="93" y="121"/>
                        <a:pt x="93" y="121"/>
                      </a:cubicBezTo>
                      <a:cubicBezTo>
                        <a:pt x="93" y="112"/>
                        <a:pt x="93" y="104"/>
                        <a:pt x="94" y="95"/>
                      </a:cubicBezTo>
                      <a:cubicBezTo>
                        <a:pt x="93" y="93"/>
                        <a:pt x="91" y="91"/>
                        <a:pt x="89" y="90"/>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1" name="Freeform 122">
                  <a:extLst>
                    <a:ext uri="{FF2B5EF4-FFF2-40B4-BE49-F238E27FC236}">
                      <a16:creationId xmlns:a16="http://schemas.microsoft.com/office/drawing/2014/main" id="{C09B7348-F321-4872-B56B-0D4D677F05CD}"/>
                    </a:ext>
                  </a:extLst>
                </p:cNvPr>
                <p:cNvSpPr>
                  <a:spLocks/>
                </p:cNvSpPr>
                <p:nvPr/>
              </p:nvSpPr>
              <p:spPr bwMode="auto">
                <a:xfrm>
                  <a:off x="6940550" y="4313238"/>
                  <a:ext cx="49212" cy="22225"/>
                </a:xfrm>
                <a:custGeom>
                  <a:avLst/>
                  <a:gdLst>
                    <a:gd name="T0" fmla="*/ 18 w 18"/>
                    <a:gd name="T1" fmla="*/ 4 h 8"/>
                    <a:gd name="T2" fmla="*/ 9 w 18"/>
                    <a:gd name="T3" fmla="*/ 0 h 8"/>
                    <a:gd name="T4" fmla="*/ 9 w 18"/>
                    <a:gd name="T5" fmla="*/ 5 h 8"/>
                    <a:gd name="T6" fmla="*/ 6 w 18"/>
                    <a:gd name="T7" fmla="*/ 4 h 8"/>
                    <a:gd name="T8" fmla="*/ 2 w 18"/>
                    <a:gd name="T9" fmla="*/ 4 h 8"/>
                    <a:gd name="T10" fmla="*/ 0 w 18"/>
                    <a:gd name="T11" fmla="*/ 8 h 8"/>
                    <a:gd name="T12" fmla="*/ 17 w 18"/>
                    <a:gd name="T13" fmla="*/ 6 h 8"/>
                    <a:gd name="T14" fmla="*/ 18 w 18"/>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8">
                      <a:moveTo>
                        <a:pt x="18" y="4"/>
                      </a:moveTo>
                      <a:cubicBezTo>
                        <a:pt x="15" y="3"/>
                        <a:pt x="12" y="1"/>
                        <a:pt x="9" y="0"/>
                      </a:cubicBezTo>
                      <a:cubicBezTo>
                        <a:pt x="9" y="5"/>
                        <a:pt x="9" y="5"/>
                        <a:pt x="9" y="5"/>
                      </a:cubicBezTo>
                      <a:cubicBezTo>
                        <a:pt x="8" y="4"/>
                        <a:pt x="7" y="4"/>
                        <a:pt x="6" y="4"/>
                      </a:cubicBezTo>
                      <a:cubicBezTo>
                        <a:pt x="2" y="4"/>
                        <a:pt x="2" y="4"/>
                        <a:pt x="2" y="4"/>
                      </a:cubicBezTo>
                      <a:cubicBezTo>
                        <a:pt x="0" y="8"/>
                        <a:pt x="0" y="8"/>
                        <a:pt x="0" y="8"/>
                      </a:cubicBezTo>
                      <a:cubicBezTo>
                        <a:pt x="6" y="7"/>
                        <a:pt x="11" y="6"/>
                        <a:pt x="17" y="6"/>
                      </a:cubicBezTo>
                      <a:lnTo>
                        <a:pt x="18"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2" name="Freeform 123">
                  <a:extLst>
                    <a:ext uri="{FF2B5EF4-FFF2-40B4-BE49-F238E27FC236}">
                      <a16:creationId xmlns:a16="http://schemas.microsoft.com/office/drawing/2014/main" id="{5C5FA09B-8322-48AB-BD3C-AC99AFE12B49}"/>
                    </a:ext>
                  </a:extLst>
                </p:cNvPr>
                <p:cNvSpPr>
                  <a:spLocks/>
                </p:cNvSpPr>
                <p:nvPr/>
              </p:nvSpPr>
              <p:spPr bwMode="auto">
                <a:xfrm>
                  <a:off x="6664325" y="4251325"/>
                  <a:ext cx="209550" cy="76200"/>
                </a:xfrm>
                <a:custGeom>
                  <a:avLst/>
                  <a:gdLst>
                    <a:gd name="T0" fmla="*/ 72 w 78"/>
                    <a:gd name="T1" fmla="*/ 19 h 28"/>
                    <a:gd name="T2" fmla="*/ 70 w 78"/>
                    <a:gd name="T3" fmla="*/ 17 h 28"/>
                    <a:gd name="T4" fmla="*/ 60 w 78"/>
                    <a:gd name="T5" fmla="*/ 18 h 28"/>
                    <a:gd name="T6" fmla="*/ 60 w 78"/>
                    <a:gd name="T7" fmla="*/ 11 h 28"/>
                    <a:gd name="T8" fmla="*/ 48 w 78"/>
                    <a:gd name="T9" fmla="*/ 10 h 28"/>
                    <a:gd name="T10" fmla="*/ 48 w 78"/>
                    <a:gd name="T11" fmla="*/ 7 h 28"/>
                    <a:gd name="T12" fmla="*/ 43 w 78"/>
                    <a:gd name="T13" fmla="*/ 6 h 28"/>
                    <a:gd name="T14" fmla="*/ 39 w 78"/>
                    <a:gd name="T15" fmla="*/ 11 h 28"/>
                    <a:gd name="T16" fmla="*/ 24 w 78"/>
                    <a:gd name="T17" fmla="*/ 8 h 28"/>
                    <a:gd name="T18" fmla="*/ 22 w 78"/>
                    <a:gd name="T19" fmla="*/ 3 h 28"/>
                    <a:gd name="T20" fmla="*/ 19 w 78"/>
                    <a:gd name="T21" fmla="*/ 4 h 28"/>
                    <a:gd name="T22" fmla="*/ 16 w 78"/>
                    <a:gd name="T23" fmla="*/ 2 h 28"/>
                    <a:gd name="T24" fmla="*/ 9 w 78"/>
                    <a:gd name="T25" fmla="*/ 0 h 28"/>
                    <a:gd name="T26" fmla="*/ 6 w 78"/>
                    <a:gd name="T27" fmla="*/ 1 h 28"/>
                    <a:gd name="T28" fmla="*/ 0 w 78"/>
                    <a:gd name="T29" fmla="*/ 11 h 28"/>
                    <a:gd name="T30" fmla="*/ 13 w 78"/>
                    <a:gd name="T31" fmla="*/ 12 h 28"/>
                    <a:gd name="T32" fmla="*/ 13 w 78"/>
                    <a:gd name="T33" fmla="*/ 16 h 28"/>
                    <a:gd name="T34" fmla="*/ 21 w 78"/>
                    <a:gd name="T35" fmla="*/ 20 h 28"/>
                    <a:gd name="T36" fmla="*/ 34 w 78"/>
                    <a:gd name="T37" fmla="*/ 20 h 28"/>
                    <a:gd name="T38" fmla="*/ 44 w 78"/>
                    <a:gd name="T39" fmla="*/ 23 h 28"/>
                    <a:gd name="T40" fmla="*/ 60 w 78"/>
                    <a:gd name="T41" fmla="*/ 26 h 28"/>
                    <a:gd name="T42" fmla="*/ 70 w 78"/>
                    <a:gd name="T43" fmla="*/ 26 h 28"/>
                    <a:gd name="T44" fmla="*/ 77 w 78"/>
                    <a:gd name="T45" fmla="*/ 28 h 28"/>
                    <a:gd name="T46" fmla="*/ 78 w 78"/>
                    <a:gd name="T47" fmla="*/ 26 h 28"/>
                    <a:gd name="T48" fmla="*/ 76 w 78"/>
                    <a:gd name="T49" fmla="*/ 24 h 28"/>
                    <a:gd name="T50" fmla="*/ 78 w 78"/>
                    <a:gd name="T51" fmla="*/ 19 h 28"/>
                    <a:gd name="T52" fmla="*/ 72 w 78"/>
                    <a:gd name="T53"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28">
                      <a:moveTo>
                        <a:pt x="72" y="19"/>
                      </a:moveTo>
                      <a:cubicBezTo>
                        <a:pt x="70" y="17"/>
                        <a:pt x="70" y="17"/>
                        <a:pt x="70" y="17"/>
                      </a:cubicBezTo>
                      <a:cubicBezTo>
                        <a:pt x="60" y="18"/>
                        <a:pt x="60" y="18"/>
                        <a:pt x="60" y="18"/>
                      </a:cubicBezTo>
                      <a:cubicBezTo>
                        <a:pt x="60" y="11"/>
                        <a:pt x="60" y="11"/>
                        <a:pt x="60" y="11"/>
                      </a:cubicBezTo>
                      <a:cubicBezTo>
                        <a:pt x="48" y="10"/>
                        <a:pt x="48" y="10"/>
                        <a:pt x="48" y="10"/>
                      </a:cubicBezTo>
                      <a:cubicBezTo>
                        <a:pt x="48" y="7"/>
                        <a:pt x="48" y="7"/>
                        <a:pt x="48" y="7"/>
                      </a:cubicBezTo>
                      <a:cubicBezTo>
                        <a:pt x="43" y="6"/>
                        <a:pt x="43" y="6"/>
                        <a:pt x="43" y="6"/>
                      </a:cubicBezTo>
                      <a:cubicBezTo>
                        <a:pt x="39" y="11"/>
                        <a:pt x="39" y="11"/>
                        <a:pt x="39" y="11"/>
                      </a:cubicBezTo>
                      <a:cubicBezTo>
                        <a:pt x="24" y="8"/>
                        <a:pt x="24" y="8"/>
                        <a:pt x="24" y="8"/>
                      </a:cubicBezTo>
                      <a:cubicBezTo>
                        <a:pt x="22" y="3"/>
                        <a:pt x="22" y="3"/>
                        <a:pt x="22" y="3"/>
                      </a:cubicBezTo>
                      <a:cubicBezTo>
                        <a:pt x="19" y="4"/>
                        <a:pt x="19" y="4"/>
                        <a:pt x="19" y="4"/>
                      </a:cubicBezTo>
                      <a:cubicBezTo>
                        <a:pt x="16" y="2"/>
                        <a:pt x="16" y="2"/>
                        <a:pt x="16" y="2"/>
                      </a:cubicBezTo>
                      <a:cubicBezTo>
                        <a:pt x="9" y="0"/>
                        <a:pt x="9" y="0"/>
                        <a:pt x="9" y="0"/>
                      </a:cubicBezTo>
                      <a:cubicBezTo>
                        <a:pt x="6" y="1"/>
                        <a:pt x="6" y="1"/>
                        <a:pt x="6" y="1"/>
                      </a:cubicBezTo>
                      <a:cubicBezTo>
                        <a:pt x="7" y="4"/>
                        <a:pt x="4" y="7"/>
                        <a:pt x="0" y="11"/>
                      </a:cubicBezTo>
                      <a:cubicBezTo>
                        <a:pt x="13" y="12"/>
                        <a:pt x="13" y="12"/>
                        <a:pt x="13" y="12"/>
                      </a:cubicBezTo>
                      <a:cubicBezTo>
                        <a:pt x="13" y="16"/>
                        <a:pt x="13" y="16"/>
                        <a:pt x="13" y="16"/>
                      </a:cubicBezTo>
                      <a:cubicBezTo>
                        <a:pt x="21" y="20"/>
                        <a:pt x="21" y="20"/>
                        <a:pt x="21" y="20"/>
                      </a:cubicBezTo>
                      <a:cubicBezTo>
                        <a:pt x="34" y="20"/>
                        <a:pt x="34" y="20"/>
                        <a:pt x="34" y="20"/>
                      </a:cubicBezTo>
                      <a:cubicBezTo>
                        <a:pt x="44" y="23"/>
                        <a:pt x="44" y="23"/>
                        <a:pt x="44" y="23"/>
                      </a:cubicBezTo>
                      <a:cubicBezTo>
                        <a:pt x="60" y="26"/>
                        <a:pt x="60" y="26"/>
                        <a:pt x="60" y="26"/>
                      </a:cubicBezTo>
                      <a:cubicBezTo>
                        <a:pt x="70" y="26"/>
                        <a:pt x="70" y="26"/>
                        <a:pt x="70" y="26"/>
                      </a:cubicBezTo>
                      <a:cubicBezTo>
                        <a:pt x="77" y="28"/>
                        <a:pt x="77" y="28"/>
                        <a:pt x="77" y="28"/>
                      </a:cubicBezTo>
                      <a:cubicBezTo>
                        <a:pt x="78" y="26"/>
                        <a:pt x="78" y="26"/>
                        <a:pt x="78" y="26"/>
                      </a:cubicBezTo>
                      <a:cubicBezTo>
                        <a:pt x="76" y="24"/>
                        <a:pt x="76" y="24"/>
                        <a:pt x="76" y="24"/>
                      </a:cubicBezTo>
                      <a:cubicBezTo>
                        <a:pt x="78" y="19"/>
                        <a:pt x="78" y="19"/>
                        <a:pt x="78" y="19"/>
                      </a:cubicBezTo>
                      <a:lnTo>
                        <a:pt x="72"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3" name="Freeform 126">
                  <a:extLst>
                    <a:ext uri="{FF2B5EF4-FFF2-40B4-BE49-F238E27FC236}">
                      <a16:creationId xmlns:a16="http://schemas.microsoft.com/office/drawing/2014/main" id="{4E276448-3A2C-4F4B-B604-61F8483492D8}"/>
                    </a:ext>
                  </a:extLst>
                </p:cNvPr>
                <p:cNvSpPr>
                  <a:spLocks/>
                </p:cNvSpPr>
                <p:nvPr/>
              </p:nvSpPr>
              <p:spPr bwMode="auto">
                <a:xfrm>
                  <a:off x="6981825" y="4351338"/>
                  <a:ext cx="52387" cy="23813"/>
                </a:xfrm>
                <a:custGeom>
                  <a:avLst/>
                  <a:gdLst>
                    <a:gd name="T0" fmla="*/ 8 w 20"/>
                    <a:gd name="T1" fmla="*/ 1 h 9"/>
                    <a:gd name="T2" fmla="*/ 0 w 20"/>
                    <a:gd name="T3" fmla="*/ 1 h 9"/>
                    <a:gd name="T4" fmla="*/ 0 w 20"/>
                    <a:gd name="T5" fmla="*/ 4 h 9"/>
                    <a:gd name="T6" fmla="*/ 12 w 20"/>
                    <a:gd name="T7" fmla="*/ 8 h 9"/>
                    <a:gd name="T8" fmla="*/ 17 w 20"/>
                    <a:gd name="T9" fmla="*/ 9 h 9"/>
                    <a:gd name="T10" fmla="*/ 20 w 20"/>
                    <a:gd name="T11" fmla="*/ 9 h 9"/>
                    <a:gd name="T12" fmla="*/ 20 w 20"/>
                    <a:gd name="T13" fmla="*/ 6 h 9"/>
                    <a:gd name="T14" fmla="*/ 8 w 20"/>
                    <a:gd name="T15" fmla="*/ 1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9">
                      <a:moveTo>
                        <a:pt x="8" y="1"/>
                      </a:moveTo>
                      <a:cubicBezTo>
                        <a:pt x="6" y="0"/>
                        <a:pt x="3" y="0"/>
                        <a:pt x="0" y="1"/>
                      </a:cubicBezTo>
                      <a:cubicBezTo>
                        <a:pt x="0" y="4"/>
                        <a:pt x="0" y="4"/>
                        <a:pt x="0" y="4"/>
                      </a:cubicBezTo>
                      <a:cubicBezTo>
                        <a:pt x="4" y="6"/>
                        <a:pt x="8" y="7"/>
                        <a:pt x="12" y="8"/>
                      </a:cubicBezTo>
                      <a:cubicBezTo>
                        <a:pt x="14" y="9"/>
                        <a:pt x="15" y="9"/>
                        <a:pt x="17" y="9"/>
                      </a:cubicBezTo>
                      <a:cubicBezTo>
                        <a:pt x="20" y="9"/>
                        <a:pt x="20" y="9"/>
                        <a:pt x="20" y="9"/>
                      </a:cubicBezTo>
                      <a:cubicBezTo>
                        <a:pt x="20" y="6"/>
                        <a:pt x="20" y="6"/>
                        <a:pt x="20" y="6"/>
                      </a:cubicBezTo>
                      <a:cubicBezTo>
                        <a:pt x="17" y="3"/>
                        <a:pt x="13" y="2"/>
                        <a:pt x="8" y="1"/>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4" name="Freeform 127">
                  <a:extLst>
                    <a:ext uri="{FF2B5EF4-FFF2-40B4-BE49-F238E27FC236}">
                      <a16:creationId xmlns:a16="http://schemas.microsoft.com/office/drawing/2014/main" id="{2BAB6690-A1BE-43B0-809C-6F4CE7E44D75}"/>
                    </a:ext>
                  </a:extLst>
                </p:cNvPr>
                <p:cNvSpPr>
                  <a:spLocks/>
                </p:cNvSpPr>
                <p:nvPr/>
              </p:nvSpPr>
              <p:spPr bwMode="auto">
                <a:xfrm>
                  <a:off x="7002462" y="4319588"/>
                  <a:ext cx="66675" cy="17463"/>
                </a:xfrm>
                <a:custGeom>
                  <a:avLst/>
                  <a:gdLst>
                    <a:gd name="T0" fmla="*/ 18 w 25"/>
                    <a:gd name="T1" fmla="*/ 3 h 7"/>
                    <a:gd name="T2" fmla="*/ 10 w 25"/>
                    <a:gd name="T3" fmla="*/ 3 h 7"/>
                    <a:gd name="T4" fmla="*/ 5 w 25"/>
                    <a:gd name="T5" fmla="*/ 1 h 7"/>
                    <a:gd name="T6" fmla="*/ 0 w 25"/>
                    <a:gd name="T7" fmla="*/ 3 h 7"/>
                    <a:gd name="T8" fmla="*/ 0 w 25"/>
                    <a:gd name="T9" fmla="*/ 5 h 7"/>
                    <a:gd name="T10" fmla="*/ 4 w 25"/>
                    <a:gd name="T11" fmla="*/ 7 h 7"/>
                    <a:gd name="T12" fmla="*/ 13 w 25"/>
                    <a:gd name="T13" fmla="*/ 7 h 7"/>
                    <a:gd name="T14" fmla="*/ 25 w 25"/>
                    <a:gd name="T15" fmla="*/ 2 h 7"/>
                    <a:gd name="T16" fmla="*/ 24 w 25"/>
                    <a:gd name="T17" fmla="*/ 0 h 7"/>
                    <a:gd name="T18" fmla="*/ 18 w 25"/>
                    <a:gd name="T19"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7">
                      <a:moveTo>
                        <a:pt x="18" y="3"/>
                      </a:moveTo>
                      <a:cubicBezTo>
                        <a:pt x="10" y="3"/>
                        <a:pt x="10" y="3"/>
                        <a:pt x="10" y="3"/>
                      </a:cubicBezTo>
                      <a:cubicBezTo>
                        <a:pt x="5" y="1"/>
                        <a:pt x="5" y="1"/>
                        <a:pt x="5" y="1"/>
                      </a:cubicBezTo>
                      <a:cubicBezTo>
                        <a:pt x="0" y="3"/>
                        <a:pt x="0" y="3"/>
                        <a:pt x="0" y="3"/>
                      </a:cubicBezTo>
                      <a:cubicBezTo>
                        <a:pt x="0" y="5"/>
                        <a:pt x="0" y="5"/>
                        <a:pt x="0" y="5"/>
                      </a:cubicBezTo>
                      <a:cubicBezTo>
                        <a:pt x="4" y="7"/>
                        <a:pt x="4" y="7"/>
                        <a:pt x="4" y="7"/>
                      </a:cubicBezTo>
                      <a:cubicBezTo>
                        <a:pt x="13" y="7"/>
                        <a:pt x="13" y="7"/>
                        <a:pt x="13" y="7"/>
                      </a:cubicBezTo>
                      <a:cubicBezTo>
                        <a:pt x="25" y="2"/>
                        <a:pt x="25" y="2"/>
                        <a:pt x="25" y="2"/>
                      </a:cubicBezTo>
                      <a:cubicBezTo>
                        <a:pt x="25" y="1"/>
                        <a:pt x="25" y="0"/>
                        <a:pt x="24" y="0"/>
                      </a:cubicBezTo>
                      <a:lnTo>
                        <a:pt x="18"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5" name="Freeform 128">
                  <a:extLst>
                    <a:ext uri="{FF2B5EF4-FFF2-40B4-BE49-F238E27FC236}">
                      <a16:creationId xmlns:a16="http://schemas.microsoft.com/office/drawing/2014/main" id="{293DDDF1-5CEC-4FFA-B75A-8E37E441ED39}"/>
                    </a:ext>
                  </a:extLst>
                </p:cNvPr>
                <p:cNvSpPr>
                  <a:spLocks/>
                </p:cNvSpPr>
                <p:nvPr/>
              </p:nvSpPr>
              <p:spPr bwMode="auto">
                <a:xfrm>
                  <a:off x="7426325" y="4289425"/>
                  <a:ext cx="42862" cy="38100"/>
                </a:xfrm>
                <a:custGeom>
                  <a:avLst/>
                  <a:gdLst>
                    <a:gd name="T0" fmla="*/ 14 w 16"/>
                    <a:gd name="T1" fmla="*/ 3 h 14"/>
                    <a:gd name="T2" fmla="*/ 13 w 16"/>
                    <a:gd name="T3" fmla="*/ 0 h 14"/>
                    <a:gd name="T4" fmla="*/ 10 w 16"/>
                    <a:gd name="T5" fmla="*/ 1 h 14"/>
                    <a:gd name="T6" fmla="*/ 0 w 16"/>
                    <a:gd name="T7" fmla="*/ 12 h 14"/>
                    <a:gd name="T8" fmla="*/ 3 w 16"/>
                    <a:gd name="T9" fmla="*/ 14 h 14"/>
                    <a:gd name="T10" fmla="*/ 16 w 16"/>
                    <a:gd name="T11" fmla="*/ 12 h 14"/>
                    <a:gd name="T12" fmla="*/ 14 w 16"/>
                    <a:gd name="T13" fmla="*/ 3 h 14"/>
                  </a:gdLst>
                  <a:ahLst/>
                  <a:cxnLst>
                    <a:cxn ang="0">
                      <a:pos x="T0" y="T1"/>
                    </a:cxn>
                    <a:cxn ang="0">
                      <a:pos x="T2" y="T3"/>
                    </a:cxn>
                    <a:cxn ang="0">
                      <a:pos x="T4" y="T5"/>
                    </a:cxn>
                    <a:cxn ang="0">
                      <a:pos x="T6" y="T7"/>
                    </a:cxn>
                    <a:cxn ang="0">
                      <a:pos x="T8" y="T9"/>
                    </a:cxn>
                    <a:cxn ang="0">
                      <a:pos x="T10" y="T11"/>
                    </a:cxn>
                    <a:cxn ang="0">
                      <a:pos x="T12" y="T13"/>
                    </a:cxn>
                  </a:cxnLst>
                  <a:rect l="0" t="0" r="r" b="b"/>
                  <a:pathLst>
                    <a:path w="16" h="14">
                      <a:moveTo>
                        <a:pt x="14" y="3"/>
                      </a:moveTo>
                      <a:cubicBezTo>
                        <a:pt x="14" y="2"/>
                        <a:pt x="14" y="1"/>
                        <a:pt x="13" y="0"/>
                      </a:cubicBezTo>
                      <a:cubicBezTo>
                        <a:pt x="10" y="1"/>
                        <a:pt x="10" y="1"/>
                        <a:pt x="10" y="1"/>
                      </a:cubicBezTo>
                      <a:cubicBezTo>
                        <a:pt x="7" y="5"/>
                        <a:pt x="4" y="9"/>
                        <a:pt x="0" y="12"/>
                      </a:cubicBezTo>
                      <a:cubicBezTo>
                        <a:pt x="3" y="14"/>
                        <a:pt x="3" y="14"/>
                        <a:pt x="3" y="14"/>
                      </a:cubicBezTo>
                      <a:cubicBezTo>
                        <a:pt x="7" y="13"/>
                        <a:pt x="11" y="13"/>
                        <a:pt x="16" y="12"/>
                      </a:cubicBezTo>
                      <a:cubicBezTo>
                        <a:pt x="15" y="9"/>
                        <a:pt x="15" y="6"/>
                        <a:pt x="14" y="3"/>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6" name="Freeform 129">
                  <a:extLst>
                    <a:ext uri="{FF2B5EF4-FFF2-40B4-BE49-F238E27FC236}">
                      <a16:creationId xmlns:a16="http://schemas.microsoft.com/office/drawing/2014/main" id="{911CD51C-4DB1-406F-9C15-DE054CCD4889}"/>
                    </a:ext>
                  </a:extLst>
                </p:cNvPr>
                <p:cNvSpPr>
                  <a:spLocks/>
                </p:cNvSpPr>
                <p:nvPr/>
              </p:nvSpPr>
              <p:spPr bwMode="auto">
                <a:xfrm>
                  <a:off x="6986587" y="4040188"/>
                  <a:ext cx="155575" cy="203200"/>
                </a:xfrm>
                <a:custGeom>
                  <a:avLst/>
                  <a:gdLst>
                    <a:gd name="T0" fmla="*/ 36 w 58"/>
                    <a:gd name="T1" fmla="*/ 61 h 76"/>
                    <a:gd name="T2" fmla="*/ 38 w 58"/>
                    <a:gd name="T3" fmla="*/ 59 h 76"/>
                    <a:gd name="T4" fmla="*/ 32 w 58"/>
                    <a:gd name="T5" fmla="*/ 54 h 76"/>
                    <a:gd name="T6" fmla="*/ 34 w 58"/>
                    <a:gd name="T7" fmla="*/ 49 h 76"/>
                    <a:gd name="T8" fmla="*/ 26 w 58"/>
                    <a:gd name="T9" fmla="*/ 38 h 76"/>
                    <a:gd name="T10" fmla="*/ 29 w 58"/>
                    <a:gd name="T11" fmla="*/ 35 h 76"/>
                    <a:gd name="T12" fmla="*/ 35 w 58"/>
                    <a:gd name="T13" fmla="*/ 35 h 76"/>
                    <a:gd name="T14" fmla="*/ 40 w 58"/>
                    <a:gd name="T15" fmla="*/ 29 h 76"/>
                    <a:gd name="T16" fmla="*/ 45 w 58"/>
                    <a:gd name="T17" fmla="*/ 31 h 76"/>
                    <a:gd name="T18" fmla="*/ 47 w 58"/>
                    <a:gd name="T19" fmla="*/ 27 h 76"/>
                    <a:gd name="T20" fmla="*/ 45 w 58"/>
                    <a:gd name="T21" fmla="*/ 24 h 76"/>
                    <a:gd name="T22" fmla="*/ 42 w 58"/>
                    <a:gd name="T23" fmla="*/ 24 h 76"/>
                    <a:gd name="T24" fmla="*/ 34 w 58"/>
                    <a:gd name="T25" fmla="*/ 28 h 76"/>
                    <a:gd name="T26" fmla="*/ 30 w 58"/>
                    <a:gd name="T27" fmla="*/ 25 h 76"/>
                    <a:gd name="T28" fmla="*/ 28 w 58"/>
                    <a:gd name="T29" fmla="*/ 26 h 76"/>
                    <a:gd name="T30" fmla="*/ 24 w 58"/>
                    <a:gd name="T31" fmla="*/ 32 h 76"/>
                    <a:gd name="T32" fmla="*/ 22 w 58"/>
                    <a:gd name="T33" fmla="*/ 32 h 76"/>
                    <a:gd name="T34" fmla="*/ 19 w 58"/>
                    <a:gd name="T35" fmla="*/ 28 h 76"/>
                    <a:gd name="T36" fmla="*/ 15 w 58"/>
                    <a:gd name="T37" fmla="*/ 26 h 76"/>
                    <a:gd name="T38" fmla="*/ 19 w 58"/>
                    <a:gd name="T39" fmla="*/ 12 h 76"/>
                    <a:gd name="T40" fmla="*/ 25 w 58"/>
                    <a:gd name="T41" fmla="*/ 11 h 76"/>
                    <a:gd name="T42" fmla="*/ 35 w 58"/>
                    <a:gd name="T43" fmla="*/ 13 h 76"/>
                    <a:gd name="T44" fmla="*/ 41 w 58"/>
                    <a:gd name="T45" fmla="*/ 11 h 76"/>
                    <a:gd name="T46" fmla="*/ 47 w 58"/>
                    <a:gd name="T47" fmla="*/ 13 h 76"/>
                    <a:gd name="T48" fmla="*/ 57 w 58"/>
                    <a:gd name="T49" fmla="*/ 5 h 76"/>
                    <a:gd name="T50" fmla="*/ 58 w 58"/>
                    <a:gd name="T51" fmla="*/ 1 h 76"/>
                    <a:gd name="T52" fmla="*/ 55 w 58"/>
                    <a:gd name="T53" fmla="*/ 0 h 76"/>
                    <a:gd name="T54" fmla="*/ 47 w 58"/>
                    <a:gd name="T55" fmla="*/ 6 h 76"/>
                    <a:gd name="T56" fmla="*/ 36 w 58"/>
                    <a:gd name="T57" fmla="*/ 7 h 76"/>
                    <a:gd name="T58" fmla="*/ 27 w 58"/>
                    <a:gd name="T59" fmla="*/ 6 h 76"/>
                    <a:gd name="T60" fmla="*/ 24 w 58"/>
                    <a:gd name="T61" fmla="*/ 3 h 76"/>
                    <a:gd name="T62" fmla="*/ 17 w 58"/>
                    <a:gd name="T63" fmla="*/ 5 h 76"/>
                    <a:gd name="T64" fmla="*/ 17 w 58"/>
                    <a:gd name="T65" fmla="*/ 8 h 76"/>
                    <a:gd name="T66" fmla="*/ 11 w 58"/>
                    <a:gd name="T67" fmla="*/ 10 h 76"/>
                    <a:gd name="T68" fmla="*/ 12 w 58"/>
                    <a:gd name="T69" fmla="*/ 13 h 76"/>
                    <a:gd name="T70" fmla="*/ 8 w 58"/>
                    <a:gd name="T71" fmla="*/ 21 h 76"/>
                    <a:gd name="T72" fmla="*/ 9 w 58"/>
                    <a:gd name="T73" fmla="*/ 24 h 76"/>
                    <a:gd name="T74" fmla="*/ 9 w 58"/>
                    <a:gd name="T75" fmla="*/ 26 h 76"/>
                    <a:gd name="T76" fmla="*/ 3 w 58"/>
                    <a:gd name="T77" fmla="*/ 36 h 76"/>
                    <a:gd name="T78" fmla="*/ 5 w 58"/>
                    <a:gd name="T79" fmla="*/ 46 h 76"/>
                    <a:gd name="T80" fmla="*/ 0 w 58"/>
                    <a:gd name="T81" fmla="*/ 50 h 76"/>
                    <a:gd name="T82" fmla="*/ 0 w 58"/>
                    <a:gd name="T83" fmla="*/ 56 h 76"/>
                    <a:gd name="T84" fmla="*/ 5 w 58"/>
                    <a:gd name="T85" fmla="*/ 56 h 76"/>
                    <a:gd name="T86" fmla="*/ 6 w 58"/>
                    <a:gd name="T87" fmla="*/ 61 h 76"/>
                    <a:gd name="T88" fmla="*/ 3 w 58"/>
                    <a:gd name="T89" fmla="*/ 72 h 76"/>
                    <a:gd name="T90" fmla="*/ 4 w 58"/>
                    <a:gd name="T91" fmla="*/ 75 h 76"/>
                    <a:gd name="T92" fmla="*/ 10 w 58"/>
                    <a:gd name="T93" fmla="*/ 76 h 76"/>
                    <a:gd name="T94" fmla="*/ 13 w 58"/>
                    <a:gd name="T95" fmla="*/ 72 h 76"/>
                    <a:gd name="T96" fmla="*/ 12 w 58"/>
                    <a:gd name="T97" fmla="*/ 67 h 76"/>
                    <a:gd name="T98" fmla="*/ 15 w 58"/>
                    <a:gd name="T99" fmla="*/ 62 h 76"/>
                    <a:gd name="T100" fmla="*/ 15 w 58"/>
                    <a:gd name="T101" fmla="*/ 58 h 76"/>
                    <a:gd name="T102" fmla="*/ 13 w 58"/>
                    <a:gd name="T103" fmla="*/ 50 h 76"/>
                    <a:gd name="T104" fmla="*/ 19 w 58"/>
                    <a:gd name="T105" fmla="*/ 46 h 76"/>
                    <a:gd name="T106" fmla="*/ 22 w 58"/>
                    <a:gd name="T107" fmla="*/ 50 h 76"/>
                    <a:gd name="T108" fmla="*/ 21 w 58"/>
                    <a:gd name="T109" fmla="*/ 52 h 76"/>
                    <a:gd name="T110" fmla="*/ 19 w 58"/>
                    <a:gd name="T111" fmla="*/ 57 h 76"/>
                    <a:gd name="T112" fmla="*/ 25 w 58"/>
                    <a:gd name="T113" fmla="*/ 61 h 76"/>
                    <a:gd name="T114" fmla="*/ 24 w 58"/>
                    <a:gd name="T115" fmla="*/ 64 h 76"/>
                    <a:gd name="T116" fmla="*/ 24 w 58"/>
                    <a:gd name="T117" fmla="*/ 66 h 76"/>
                    <a:gd name="T118" fmla="*/ 29 w 58"/>
                    <a:gd name="T119" fmla="*/ 66 h 76"/>
                    <a:gd name="T120" fmla="*/ 31 w 58"/>
                    <a:gd name="T121" fmla="*/ 62 h 76"/>
                    <a:gd name="T122" fmla="*/ 36 w 58"/>
                    <a:gd name="T123" fmla="*/ 6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8" h="76">
                      <a:moveTo>
                        <a:pt x="36" y="61"/>
                      </a:moveTo>
                      <a:cubicBezTo>
                        <a:pt x="38" y="59"/>
                        <a:pt x="38" y="59"/>
                        <a:pt x="38" y="59"/>
                      </a:cubicBezTo>
                      <a:cubicBezTo>
                        <a:pt x="32" y="54"/>
                        <a:pt x="32" y="54"/>
                        <a:pt x="32" y="54"/>
                      </a:cubicBezTo>
                      <a:cubicBezTo>
                        <a:pt x="34" y="49"/>
                        <a:pt x="34" y="49"/>
                        <a:pt x="34" y="49"/>
                      </a:cubicBezTo>
                      <a:cubicBezTo>
                        <a:pt x="26" y="38"/>
                        <a:pt x="26" y="38"/>
                        <a:pt x="26" y="38"/>
                      </a:cubicBezTo>
                      <a:cubicBezTo>
                        <a:pt x="29" y="35"/>
                        <a:pt x="29" y="35"/>
                        <a:pt x="29" y="35"/>
                      </a:cubicBezTo>
                      <a:cubicBezTo>
                        <a:pt x="35" y="35"/>
                        <a:pt x="35" y="35"/>
                        <a:pt x="35" y="35"/>
                      </a:cubicBezTo>
                      <a:cubicBezTo>
                        <a:pt x="40" y="29"/>
                        <a:pt x="40" y="29"/>
                        <a:pt x="40" y="29"/>
                      </a:cubicBezTo>
                      <a:cubicBezTo>
                        <a:pt x="45" y="31"/>
                        <a:pt x="45" y="31"/>
                        <a:pt x="45" y="31"/>
                      </a:cubicBezTo>
                      <a:cubicBezTo>
                        <a:pt x="47" y="27"/>
                        <a:pt x="47" y="27"/>
                        <a:pt x="47" y="27"/>
                      </a:cubicBezTo>
                      <a:cubicBezTo>
                        <a:pt x="45" y="24"/>
                        <a:pt x="45" y="24"/>
                        <a:pt x="45" y="24"/>
                      </a:cubicBezTo>
                      <a:cubicBezTo>
                        <a:pt x="42" y="24"/>
                        <a:pt x="42" y="24"/>
                        <a:pt x="42" y="24"/>
                      </a:cubicBezTo>
                      <a:cubicBezTo>
                        <a:pt x="34" y="28"/>
                        <a:pt x="34" y="28"/>
                        <a:pt x="34" y="28"/>
                      </a:cubicBezTo>
                      <a:cubicBezTo>
                        <a:pt x="30" y="25"/>
                        <a:pt x="30" y="25"/>
                        <a:pt x="30" y="25"/>
                      </a:cubicBezTo>
                      <a:cubicBezTo>
                        <a:pt x="28" y="26"/>
                        <a:pt x="28" y="26"/>
                        <a:pt x="28" y="26"/>
                      </a:cubicBezTo>
                      <a:cubicBezTo>
                        <a:pt x="24" y="32"/>
                        <a:pt x="24" y="32"/>
                        <a:pt x="24" y="32"/>
                      </a:cubicBezTo>
                      <a:cubicBezTo>
                        <a:pt x="22" y="32"/>
                        <a:pt x="22" y="32"/>
                        <a:pt x="22" y="32"/>
                      </a:cubicBezTo>
                      <a:cubicBezTo>
                        <a:pt x="19" y="28"/>
                        <a:pt x="19" y="28"/>
                        <a:pt x="19" y="28"/>
                      </a:cubicBezTo>
                      <a:cubicBezTo>
                        <a:pt x="15" y="26"/>
                        <a:pt x="15" y="26"/>
                        <a:pt x="15" y="26"/>
                      </a:cubicBezTo>
                      <a:cubicBezTo>
                        <a:pt x="12" y="20"/>
                        <a:pt x="14" y="15"/>
                        <a:pt x="19" y="12"/>
                      </a:cubicBezTo>
                      <a:cubicBezTo>
                        <a:pt x="25" y="11"/>
                        <a:pt x="25" y="11"/>
                        <a:pt x="25" y="11"/>
                      </a:cubicBezTo>
                      <a:cubicBezTo>
                        <a:pt x="35" y="13"/>
                        <a:pt x="35" y="13"/>
                        <a:pt x="35" y="13"/>
                      </a:cubicBezTo>
                      <a:cubicBezTo>
                        <a:pt x="41" y="11"/>
                        <a:pt x="41" y="11"/>
                        <a:pt x="41" y="11"/>
                      </a:cubicBezTo>
                      <a:cubicBezTo>
                        <a:pt x="47" y="13"/>
                        <a:pt x="47" y="13"/>
                        <a:pt x="47" y="13"/>
                      </a:cubicBezTo>
                      <a:cubicBezTo>
                        <a:pt x="57" y="5"/>
                        <a:pt x="57" y="5"/>
                        <a:pt x="57" y="5"/>
                      </a:cubicBezTo>
                      <a:cubicBezTo>
                        <a:pt x="58" y="1"/>
                        <a:pt x="58" y="1"/>
                        <a:pt x="58" y="1"/>
                      </a:cubicBezTo>
                      <a:cubicBezTo>
                        <a:pt x="55" y="0"/>
                        <a:pt x="55" y="0"/>
                        <a:pt x="55" y="0"/>
                      </a:cubicBezTo>
                      <a:cubicBezTo>
                        <a:pt x="47" y="6"/>
                        <a:pt x="47" y="6"/>
                        <a:pt x="47" y="6"/>
                      </a:cubicBezTo>
                      <a:cubicBezTo>
                        <a:pt x="36" y="7"/>
                        <a:pt x="36" y="7"/>
                        <a:pt x="36" y="7"/>
                      </a:cubicBezTo>
                      <a:cubicBezTo>
                        <a:pt x="27" y="6"/>
                        <a:pt x="27" y="6"/>
                        <a:pt x="27" y="6"/>
                      </a:cubicBezTo>
                      <a:cubicBezTo>
                        <a:pt x="24" y="3"/>
                        <a:pt x="24" y="3"/>
                        <a:pt x="24" y="3"/>
                      </a:cubicBezTo>
                      <a:cubicBezTo>
                        <a:pt x="17" y="5"/>
                        <a:pt x="17" y="5"/>
                        <a:pt x="17" y="5"/>
                      </a:cubicBezTo>
                      <a:cubicBezTo>
                        <a:pt x="17" y="8"/>
                        <a:pt x="17" y="8"/>
                        <a:pt x="17" y="8"/>
                      </a:cubicBezTo>
                      <a:cubicBezTo>
                        <a:pt x="11" y="10"/>
                        <a:pt x="11" y="10"/>
                        <a:pt x="11" y="10"/>
                      </a:cubicBezTo>
                      <a:cubicBezTo>
                        <a:pt x="12" y="13"/>
                        <a:pt x="12" y="13"/>
                        <a:pt x="12" y="13"/>
                      </a:cubicBezTo>
                      <a:cubicBezTo>
                        <a:pt x="8" y="21"/>
                        <a:pt x="8" y="21"/>
                        <a:pt x="8" y="21"/>
                      </a:cubicBezTo>
                      <a:cubicBezTo>
                        <a:pt x="9" y="24"/>
                        <a:pt x="9" y="24"/>
                        <a:pt x="9" y="24"/>
                      </a:cubicBezTo>
                      <a:cubicBezTo>
                        <a:pt x="9" y="26"/>
                        <a:pt x="9" y="26"/>
                        <a:pt x="9" y="26"/>
                      </a:cubicBezTo>
                      <a:cubicBezTo>
                        <a:pt x="3" y="36"/>
                        <a:pt x="3" y="36"/>
                        <a:pt x="3" y="36"/>
                      </a:cubicBezTo>
                      <a:cubicBezTo>
                        <a:pt x="5" y="46"/>
                        <a:pt x="5" y="46"/>
                        <a:pt x="5" y="46"/>
                      </a:cubicBezTo>
                      <a:cubicBezTo>
                        <a:pt x="0" y="50"/>
                        <a:pt x="0" y="50"/>
                        <a:pt x="0" y="50"/>
                      </a:cubicBezTo>
                      <a:cubicBezTo>
                        <a:pt x="0" y="56"/>
                        <a:pt x="0" y="56"/>
                        <a:pt x="0" y="56"/>
                      </a:cubicBezTo>
                      <a:cubicBezTo>
                        <a:pt x="5" y="56"/>
                        <a:pt x="5" y="56"/>
                        <a:pt x="5" y="56"/>
                      </a:cubicBezTo>
                      <a:cubicBezTo>
                        <a:pt x="6" y="61"/>
                        <a:pt x="6" y="61"/>
                        <a:pt x="6" y="61"/>
                      </a:cubicBezTo>
                      <a:cubicBezTo>
                        <a:pt x="3" y="72"/>
                        <a:pt x="3" y="72"/>
                        <a:pt x="3" y="72"/>
                      </a:cubicBezTo>
                      <a:cubicBezTo>
                        <a:pt x="4" y="75"/>
                        <a:pt x="4" y="75"/>
                        <a:pt x="4" y="75"/>
                      </a:cubicBezTo>
                      <a:cubicBezTo>
                        <a:pt x="10" y="76"/>
                        <a:pt x="10" y="76"/>
                        <a:pt x="10" y="76"/>
                      </a:cubicBezTo>
                      <a:cubicBezTo>
                        <a:pt x="13" y="72"/>
                        <a:pt x="13" y="72"/>
                        <a:pt x="13" y="72"/>
                      </a:cubicBezTo>
                      <a:cubicBezTo>
                        <a:pt x="12" y="67"/>
                        <a:pt x="12" y="67"/>
                        <a:pt x="12" y="67"/>
                      </a:cubicBezTo>
                      <a:cubicBezTo>
                        <a:pt x="15" y="62"/>
                        <a:pt x="15" y="62"/>
                        <a:pt x="15" y="62"/>
                      </a:cubicBezTo>
                      <a:cubicBezTo>
                        <a:pt x="15" y="58"/>
                        <a:pt x="15" y="58"/>
                        <a:pt x="15" y="58"/>
                      </a:cubicBezTo>
                      <a:cubicBezTo>
                        <a:pt x="13" y="50"/>
                        <a:pt x="13" y="50"/>
                        <a:pt x="13" y="50"/>
                      </a:cubicBezTo>
                      <a:cubicBezTo>
                        <a:pt x="19" y="46"/>
                        <a:pt x="19" y="46"/>
                        <a:pt x="19" y="46"/>
                      </a:cubicBezTo>
                      <a:cubicBezTo>
                        <a:pt x="22" y="50"/>
                        <a:pt x="22" y="50"/>
                        <a:pt x="22" y="50"/>
                      </a:cubicBezTo>
                      <a:cubicBezTo>
                        <a:pt x="21" y="52"/>
                        <a:pt x="21" y="52"/>
                        <a:pt x="21" y="52"/>
                      </a:cubicBezTo>
                      <a:cubicBezTo>
                        <a:pt x="19" y="57"/>
                        <a:pt x="19" y="57"/>
                        <a:pt x="19" y="57"/>
                      </a:cubicBezTo>
                      <a:cubicBezTo>
                        <a:pt x="25" y="61"/>
                        <a:pt x="25" y="61"/>
                        <a:pt x="25" y="61"/>
                      </a:cubicBezTo>
                      <a:cubicBezTo>
                        <a:pt x="24" y="64"/>
                        <a:pt x="24" y="64"/>
                        <a:pt x="24" y="64"/>
                      </a:cubicBezTo>
                      <a:cubicBezTo>
                        <a:pt x="24" y="66"/>
                        <a:pt x="24" y="66"/>
                        <a:pt x="24" y="66"/>
                      </a:cubicBezTo>
                      <a:cubicBezTo>
                        <a:pt x="29" y="66"/>
                        <a:pt x="29" y="66"/>
                        <a:pt x="29" y="66"/>
                      </a:cubicBezTo>
                      <a:cubicBezTo>
                        <a:pt x="31" y="62"/>
                        <a:pt x="31" y="62"/>
                        <a:pt x="31" y="62"/>
                      </a:cubicBezTo>
                      <a:lnTo>
                        <a:pt x="36" y="6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7" name="Freeform 130">
                  <a:extLst>
                    <a:ext uri="{FF2B5EF4-FFF2-40B4-BE49-F238E27FC236}">
                      <a16:creationId xmlns:a16="http://schemas.microsoft.com/office/drawing/2014/main" id="{9FD9E378-1DEC-40F5-891A-9549080AE085}"/>
                    </a:ext>
                  </a:extLst>
                </p:cNvPr>
                <p:cNvSpPr>
                  <a:spLocks/>
                </p:cNvSpPr>
                <p:nvPr/>
              </p:nvSpPr>
              <p:spPr bwMode="auto">
                <a:xfrm>
                  <a:off x="7185025" y="4040188"/>
                  <a:ext cx="42862" cy="74613"/>
                </a:xfrm>
                <a:custGeom>
                  <a:avLst/>
                  <a:gdLst>
                    <a:gd name="T0" fmla="*/ 11 w 16"/>
                    <a:gd name="T1" fmla="*/ 26 h 28"/>
                    <a:gd name="T2" fmla="*/ 7 w 16"/>
                    <a:gd name="T3" fmla="*/ 18 h 28"/>
                    <a:gd name="T4" fmla="*/ 8 w 16"/>
                    <a:gd name="T5" fmla="*/ 17 h 28"/>
                    <a:gd name="T6" fmla="*/ 15 w 16"/>
                    <a:gd name="T7" fmla="*/ 17 h 28"/>
                    <a:gd name="T8" fmla="*/ 15 w 16"/>
                    <a:gd name="T9" fmla="*/ 15 h 28"/>
                    <a:gd name="T10" fmla="*/ 12 w 16"/>
                    <a:gd name="T11" fmla="*/ 14 h 28"/>
                    <a:gd name="T12" fmla="*/ 16 w 16"/>
                    <a:gd name="T13" fmla="*/ 9 h 28"/>
                    <a:gd name="T14" fmla="*/ 16 w 16"/>
                    <a:gd name="T15" fmla="*/ 6 h 28"/>
                    <a:gd name="T16" fmla="*/ 13 w 16"/>
                    <a:gd name="T17" fmla="*/ 6 h 28"/>
                    <a:gd name="T18" fmla="*/ 7 w 16"/>
                    <a:gd name="T19" fmla="*/ 13 h 28"/>
                    <a:gd name="T20" fmla="*/ 6 w 16"/>
                    <a:gd name="T21" fmla="*/ 12 h 28"/>
                    <a:gd name="T22" fmla="*/ 10 w 16"/>
                    <a:gd name="T23" fmla="*/ 2 h 28"/>
                    <a:gd name="T24" fmla="*/ 8 w 16"/>
                    <a:gd name="T25" fmla="*/ 0 h 28"/>
                    <a:gd name="T26" fmla="*/ 0 w 16"/>
                    <a:gd name="T27" fmla="*/ 10 h 28"/>
                    <a:gd name="T28" fmla="*/ 1 w 16"/>
                    <a:gd name="T29" fmla="*/ 13 h 28"/>
                    <a:gd name="T30" fmla="*/ 4 w 16"/>
                    <a:gd name="T31" fmla="*/ 15 h 28"/>
                    <a:gd name="T32" fmla="*/ 4 w 16"/>
                    <a:gd name="T33" fmla="*/ 23 h 28"/>
                    <a:gd name="T34" fmla="*/ 8 w 16"/>
                    <a:gd name="T35" fmla="*/ 28 h 28"/>
                    <a:gd name="T36" fmla="*/ 11 w 16"/>
                    <a:gd name="T37"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 h="28">
                      <a:moveTo>
                        <a:pt x="11" y="26"/>
                      </a:moveTo>
                      <a:cubicBezTo>
                        <a:pt x="7" y="18"/>
                        <a:pt x="7" y="18"/>
                        <a:pt x="7" y="18"/>
                      </a:cubicBezTo>
                      <a:cubicBezTo>
                        <a:pt x="8" y="17"/>
                        <a:pt x="8" y="17"/>
                        <a:pt x="8" y="17"/>
                      </a:cubicBezTo>
                      <a:cubicBezTo>
                        <a:pt x="15" y="17"/>
                        <a:pt x="15" y="17"/>
                        <a:pt x="15" y="17"/>
                      </a:cubicBezTo>
                      <a:cubicBezTo>
                        <a:pt x="15" y="15"/>
                        <a:pt x="15" y="15"/>
                        <a:pt x="15" y="15"/>
                      </a:cubicBezTo>
                      <a:cubicBezTo>
                        <a:pt x="12" y="14"/>
                        <a:pt x="12" y="14"/>
                        <a:pt x="12" y="14"/>
                      </a:cubicBezTo>
                      <a:cubicBezTo>
                        <a:pt x="16" y="9"/>
                        <a:pt x="16" y="9"/>
                        <a:pt x="16" y="9"/>
                      </a:cubicBezTo>
                      <a:cubicBezTo>
                        <a:pt x="16" y="6"/>
                        <a:pt x="16" y="6"/>
                        <a:pt x="16" y="6"/>
                      </a:cubicBezTo>
                      <a:cubicBezTo>
                        <a:pt x="13" y="6"/>
                        <a:pt x="13" y="6"/>
                        <a:pt x="13" y="6"/>
                      </a:cubicBezTo>
                      <a:cubicBezTo>
                        <a:pt x="7" y="13"/>
                        <a:pt x="7" y="13"/>
                        <a:pt x="7" y="13"/>
                      </a:cubicBezTo>
                      <a:cubicBezTo>
                        <a:pt x="6" y="12"/>
                        <a:pt x="6" y="12"/>
                        <a:pt x="6" y="12"/>
                      </a:cubicBezTo>
                      <a:cubicBezTo>
                        <a:pt x="10" y="2"/>
                        <a:pt x="10" y="2"/>
                        <a:pt x="10" y="2"/>
                      </a:cubicBezTo>
                      <a:cubicBezTo>
                        <a:pt x="8" y="0"/>
                        <a:pt x="8" y="0"/>
                        <a:pt x="8" y="0"/>
                      </a:cubicBezTo>
                      <a:cubicBezTo>
                        <a:pt x="5" y="3"/>
                        <a:pt x="3" y="7"/>
                        <a:pt x="0" y="10"/>
                      </a:cubicBezTo>
                      <a:cubicBezTo>
                        <a:pt x="1" y="13"/>
                        <a:pt x="1" y="13"/>
                        <a:pt x="1" y="13"/>
                      </a:cubicBezTo>
                      <a:cubicBezTo>
                        <a:pt x="4" y="15"/>
                        <a:pt x="4" y="15"/>
                        <a:pt x="4" y="15"/>
                      </a:cubicBezTo>
                      <a:cubicBezTo>
                        <a:pt x="4" y="18"/>
                        <a:pt x="4" y="21"/>
                        <a:pt x="4" y="23"/>
                      </a:cubicBezTo>
                      <a:cubicBezTo>
                        <a:pt x="8" y="28"/>
                        <a:pt x="8" y="28"/>
                        <a:pt x="8" y="28"/>
                      </a:cubicBezTo>
                      <a:lnTo>
                        <a:pt x="11" y="2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8" name="Freeform 133">
                  <a:extLst>
                    <a:ext uri="{FF2B5EF4-FFF2-40B4-BE49-F238E27FC236}">
                      <a16:creationId xmlns:a16="http://schemas.microsoft.com/office/drawing/2014/main" id="{082F500E-4EA8-4269-BE4F-DB737E36BE4F}"/>
                    </a:ext>
                  </a:extLst>
                </p:cNvPr>
                <p:cNvSpPr>
                  <a:spLocks/>
                </p:cNvSpPr>
                <p:nvPr/>
              </p:nvSpPr>
              <p:spPr bwMode="auto">
                <a:xfrm>
                  <a:off x="7075487" y="4203700"/>
                  <a:ext cx="28575" cy="39688"/>
                </a:xfrm>
                <a:custGeom>
                  <a:avLst/>
                  <a:gdLst>
                    <a:gd name="T0" fmla="*/ 9 w 11"/>
                    <a:gd name="T1" fmla="*/ 0 h 15"/>
                    <a:gd name="T2" fmla="*/ 7 w 11"/>
                    <a:gd name="T3" fmla="*/ 1 h 15"/>
                    <a:gd name="T4" fmla="*/ 0 w 11"/>
                    <a:gd name="T5" fmla="*/ 14 h 15"/>
                    <a:gd name="T6" fmla="*/ 0 w 11"/>
                    <a:gd name="T7" fmla="*/ 15 h 15"/>
                    <a:gd name="T8" fmla="*/ 5 w 11"/>
                    <a:gd name="T9" fmla="*/ 15 h 15"/>
                    <a:gd name="T10" fmla="*/ 9 w 11"/>
                    <a:gd name="T11" fmla="*/ 13 h 15"/>
                    <a:gd name="T12" fmla="*/ 7 w 11"/>
                    <a:gd name="T13" fmla="*/ 9 h 15"/>
                    <a:gd name="T14" fmla="*/ 11 w 11"/>
                    <a:gd name="T15" fmla="*/ 5 h 15"/>
                    <a:gd name="T16" fmla="*/ 9 w 11"/>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5">
                      <a:moveTo>
                        <a:pt x="9" y="0"/>
                      </a:moveTo>
                      <a:cubicBezTo>
                        <a:pt x="7" y="1"/>
                        <a:pt x="7" y="1"/>
                        <a:pt x="7" y="1"/>
                      </a:cubicBezTo>
                      <a:cubicBezTo>
                        <a:pt x="0" y="14"/>
                        <a:pt x="0" y="14"/>
                        <a:pt x="0" y="14"/>
                      </a:cubicBezTo>
                      <a:cubicBezTo>
                        <a:pt x="0" y="15"/>
                        <a:pt x="0" y="15"/>
                        <a:pt x="0" y="15"/>
                      </a:cubicBezTo>
                      <a:cubicBezTo>
                        <a:pt x="2" y="15"/>
                        <a:pt x="3" y="15"/>
                        <a:pt x="5" y="15"/>
                      </a:cubicBezTo>
                      <a:cubicBezTo>
                        <a:pt x="6" y="14"/>
                        <a:pt x="8" y="14"/>
                        <a:pt x="9" y="13"/>
                      </a:cubicBezTo>
                      <a:cubicBezTo>
                        <a:pt x="7" y="9"/>
                        <a:pt x="7" y="9"/>
                        <a:pt x="7" y="9"/>
                      </a:cubicBezTo>
                      <a:cubicBezTo>
                        <a:pt x="11" y="5"/>
                        <a:pt x="11" y="5"/>
                        <a:pt x="11" y="5"/>
                      </a:cubicBezTo>
                      <a:lnTo>
                        <a:pt x="9"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9" name="Freeform 136">
                  <a:extLst>
                    <a:ext uri="{FF2B5EF4-FFF2-40B4-BE49-F238E27FC236}">
                      <a16:creationId xmlns:a16="http://schemas.microsoft.com/office/drawing/2014/main" id="{310114D3-A163-4351-B39B-E0BC1F326BDB}"/>
                    </a:ext>
                  </a:extLst>
                </p:cNvPr>
                <p:cNvSpPr>
                  <a:spLocks/>
                </p:cNvSpPr>
                <p:nvPr/>
              </p:nvSpPr>
              <p:spPr bwMode="auto">
                <a:xfrm>
                  <a:off x="7208837" y="4164013"/>
                  <a:ext cx="68262" cy="20638"/>
                </a:xfrm>
                <a:custGeom>
                  <a:avLst/>
                  <a:gdLst>
                    <a:gd name="T0" fmla="*/ 0 w 25"/>
                    <a:gd name="T1" fmla="*/ 3 h 8"/>
                    <a:gd name="T2" fmla="*/ 0 w 25"/>
                    <a:gd name="T3" fmla="*/ 8 h 8"/>
                    <a:gd name="T4" fmla="*/ 3 w 25"/>
                    <a:gd name="T5" fmla="*/ 8 h 8"/>
                    <a:gd name="T6" fmla="*/ 6 w 25"/>
                    <a:gd name="T7" fmla="*/ 6 h 8"/>
                    <a:gd name="T8" fmla="*/ 23 w 25"/>
                    <a:gd name="T9" fmla="*/ 6 h 8"/>
                    <a:gd name="T10" fmla="*/ 25 w 25"/>
                    <a:gd name="T11" fmla="*/ 4 h 8"/>
                    <a:gd name="T12" fmla="*/ 21 w 25"/>
                    <a:gd name="T13" fmla="*/ 0 h 8"/>
                    <a:gd name="T14" fmla="*/ 0 w 25"/>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8">
                      <a:moveTo>
                        <a:pt x="0" y="3"/>
                      </a:moveTo>
                      <a:cubicBezTo>
                        <a:pt x="0" y="8"/>
                        <a:pt x="0" y="8"/>
                        <a:pt x="0" y="8"/>
                      </a:cubicBezTo>
                      <a:cubicBezTo>
                        <a:pt x="3" y="8"/>
                        <a:pt x="3" y="8"/>
                        <a:pt x="3" y="8"/>
                      </a:cubicBezTo>
                      <a:cubicBezTo>
                        <a:pt x="6" y="6"/>
                        <a:pt x="6" y="6"/>
                        <a:pt x="6" y="6"/>
                      </a:cubicBezTo>
                      <a:cubicBezTo>
                        <a:pt x="23" y="6"/>
                        <a:pt x="23" y="6"/>
                        <a:pt x="23" y="6"/>
                      </a:cubicBezTo>
                      <a:cubicBezTo>
                        <a:pt x="25" y="4"/>
                        <a:pt x="25" y="4"/>
                        <a:pt x="25" y="4"/>
                      </a:cubicBezTo>
                      <a:cubicBezTo>
                        <a:pt x="21" y="0"/>
                        <a:pt x="21" y="0"/>
                        <a:pt x="21" y="0"/>
                      </a:cubicBezTo>
                      <a:cubicBezTo>
                        <a:pt x="14" y="1"/>
                        <a:pt x="7" y="2"/>
                        <a:pt x="0" y="3"/>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0" name="Freeform 139">
                  <a:extLst>
                    <a:ext uri="{FF2B5EF4-FFF2-40B4-BE49-F238E27FC236}">
                      <a16:creationId xmlns:a16="http://schemas.microsoft.com/office/drawing/2014/main" id="{C268A79E-5D67-44F1-8845-5732726F5B3D}"/>
                    </a:ext>
                  </a:extLst>
                </p:cNvPr>
                <p:cNvSpPr>
                  <a:spLocks/>
                </p:cNvSpPr>
                <p:nvPr/>
              </p:nvSpPr>
              <p:spPr bwMode="auto">
                <a:xfrm>
                  <a:off x="7286625" y="4106863"/>
                  <a:ext cx="223837" cy="230188"/>
                </a:xfrm>
                <a:custGeom>
                  <a:avLst/>
                  <a:gdLst>
                    <a:gd name="T0" fmla="*/ 78 w 83"/>
                    <a:gd name="T1" fmla="*/ 13 h 86"/>
                    <a:gd name="T2" fmla="*/ 72 w 83"/>
                    <a:gd name="T3" fmla="*/ 9 h 86"/>
                    <a:gd name="T4" fmla="*/ 57 w 83"/>
                    <a:gd name="T5" fmla="*/ 10 h 86"/>
                    <a:gd name="T6" fmla="*/ 55 w 83"/>
                    <a:gd name="T7" fmla="*/ 14 h 86"/>
                    <a:gd name="T8" fmla="*/ 50 w 83"/>
                    <a:gd name="T9" fmla="*/ 18 h 86"/>
                    <a:gd name="T10" fmla="*/ 41 w 83"/>
                    <a:gd name="T11" fmla="*/ 28 h 86"/>
                    <a:gd name="T12" fmla="*/ 36 w 83"/>
                    <a:gd name="T13" fmla="*/ 28 h 86"/>
                    <a:gd name="T14" fmla="*/ 28 w 83"/>
                    <a:gd name="T15" fmla="*/ 19 h 86"/>
                    <a:gd name="T16" fmla="*/ 26 w 83"/>
                    <a:gd name="T17" fmla="*/ 19 h 86"/>
                    <a:gd name="T18" fmla="*/ 23 w 83"/>
                    <a:gd name="T19" fmla="*/ 13 h 86"/>
                    <a:gd name="T20" fmla="*/ 27 w 83"/>
                    <a:gd name="T21" fmla="*/ 8 h 86"/>
                    <a:gd name="T22" fmla="*/ 26 w 83"/>
                    <a:gd name="T23" fmla="*/ 4 h 86"/>
                    <a:gd name="T24" fmla="*/ 16 w 83"/>
                    <a:gd name="T25" fmla="*/ 0 h 86"/>
                    <a:gd name="T26" fmla="*/ 7 w 83"/>
                    <a:gd name="T27" fmla="*/ 4 h 86"/>
                    <a:gd name="T28" fmla="*/ 1 w 83"/>
                    <a:gd name="T29" fmla="*/ 7 h 86"/>
                    <a:gd name="T30" fmla="*/ 0 w 83"/>
                    <a:gd name="T31" fmla="*/ 11 h 86"/>
                    <a:gd name="T32" fmla="*/ 5 w 83"/>
                    <a:gd name="T33" fmla="*/ 12 h 86"/>
                    <a:gd name="T34" fmla="*/ 7 w 83"/>
                    <a:gd name="T35" fmla="*/ 17 h 86"/>
                    <a:gd name="T36" fmla="*/ 19 w 83"/>
                    <a:gd name="T37" fmla="*/ 16 h 86"/>
                    <a:gd name="T38" fmla="*/ 21 w 83"/>
                    <a:gd name="T39" fmla="*/ 18 h 86"/>
                    <a:gd name="T40" fmla="*/ 19 w 83"/>
                    <a:gd name="T41" fmla="*/ 20 h 86"/>
                    <a:gd name="T42" fmla="*/ 16 w 83"/>
                    <a:gd name="T43" fmla="*/ 22 h 86"/>
                    <a:gd name="T44" fmla="*/ 12 w 83"/>
                    <a:gd name="T45" fmla="*/ 20 h 86"/>
                    <a:gd name="T46" fmla="*/ 6 w 83"/>
                    <a:gd name="T47" fmla="*/ 22 h 86"/>
                    <a:gd name="T48" fmla="*/ 4 w 83"/>
                    <a:gd name="T49" fmla="*/ 25 h 86"/>
                    <a:gd name="T50" fmla="*/ 9 w 83"/>
                    <a:gd name="T51" fmla="*/ 26 h 86"/>
                    <a:gd name="T52" fmla="*/ 15 w 83"/>
                    <a:gd name="T53" fmla="*/ 32 h 86"/>
                    <a:gd name="T54" fmla="*/ 15 w 83"/>
                    <a:gd name="T55" fmla="*/ 35 h 86"/>
                    <a:gd name="T56" fmla="*/ 19 w 83"/>
                    <a:gd name="T57" fmla="*/ 37 h 86"/>
                    <a:gd name="T58" fmla="*/ 25 w 83"/>
                    <a:gd name="T59" fmla="*/ 25 h 86"/>
                    <a:gd name="T60" fmla="*/ 26 w 83"/>
                    <a:gd name="T61" fmla="*/ 25 h 86"/>
                    <a:gd name="T62" fmla="*/ 25 w 83"/>
                    <a:gd name="T63" fmla="*/ 32 h 86"/>
                    <a:gd name="T64" fmla="*/ 33 w 83"/>
                    <a:gd name="T65" fmla="*/ 39 h 86"/>
                    <a:gd name="T66" fmla="*/ 58 w 83"/>
                    <a:gd name="T67" fmla="*/ 45 h 86"/>
                    <a:gd name="T68" fmla="*/ 68 w 83"/>
                    <a:gd name="T69" fmla="*/ 70 h 86"/>
                    <a:gd name="T70" fmla="*/ 69 w 83"/>
                    <a:gd name="T71" fmla="*/ 80 h 86"/>
                    <a:gd name="T72" fmla="*/ 77 w 83"/>
                    <a:gd name="T73" fmla="*/ 80 h 86"/>
                    <a:gd name="T74" fmla="*/ 83 w 83"/>
                    <a:gd name="T75" fmla="*/ 86 h 86"/>
                    <a:gd name="T76" fmla="*/ 83 w 83"/>
                    <a:gd name="T77" fmla="*/ 18 h 86"/>
                    <a:gd name="T78" fmla="*/ 78 w 83"/>
                    <a:gd name="T79"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 h="86">
                      <a:moveTo>
                        <a:pt x="78" y="13"/>
                      </a:moveTo>
                      <a:cubicBezTo>
                        <a:pt x="74" y="10"/>
                        <a:pt x="72" y="9"/>
                        <a:pt x="72" y="9"/>
                      </a:cubicBezTo>
                      <a:cubicBezTo>
                        <a:pt x="57" y="10"/>
                        <a:pt x="57" y="10"/>
                        <a:pt x="57" y="10"/>
                      </a:cubicBezTo>
                      <a:cubicBezTo>
                        <a:pt x="55" y="14"/>
                        <a:pt x="55" y="14"/>
                        <a:pt x="55" y="14"/>
                      </a:cubicBezTo>
                      <a:cubicBezTo>
                        <a:pt x="50" y="18"/>
                        <a:pt x="50" y="18"/>
                        <a:pt x="50" y="18"/>
                      </a:cubicBezTo>
                      <a:cubicBezTo>
                        <a:pt x="49" y="22"/>
                        <a:pt x="47" y="25"/>
                        <a:pt x="41" y="28"/>
                      </a:cubicBezTo>
                      <a:cubicBezTo>
                        <a:pt x="36" y="28"/>
                        <a:pt x="36" y="28"/>
                        <a:pt x="36" y="28"/>
                      </a:cubicBezTo>
                      <a:cubicBezTo>
                        <a:pt x="28" y="19"/>
                        <a:pt x="28" y="19"/>
                        <a:pt x="28" y="19"/>
                      </a:cubicBezTo>
                      <a:cubicBezTo>
                        <a:pt x="26" y="19"/>
                        <a:pt x="26" y="19"/>
                        <a:pt x="26" y="19"/>
                      </a:cubicBezTo>
                      <a:cubicBezTo>
                        <a:pt x="23" y="13"/>
                        <a:pt x="23" y="13"/>
                        <a:pt x="23" y="13"/>
                      </a:cubicBezTo>
                      <a:cubicBezTo>
                        <a:pt x="27" y="8"/>
                        <a:pt x="27" y="8"/>
                        <a:pt x="27" y="8"/>
                      </a:cubicBezTo>
                      <a:cubicBezTo>
                        <a:pt x="26" y="4"/>
                        <a:pt x="26" y="4"/>
                        <a:pt x="26" y="4"/>
                      </a:cubicBezTo>
                      <a:cubicBezTo>
                        <a:pt x="16" y="0"/>
                        <a:pt x="16" y="0"/>
                        <a:pt x="16" y="0"/>
                      </a:cubicBezTo>
                      <a:cubicBezTo>
                        <a:pt x="7" y="4"/>
                        <a:pt x="7" y="4"/>
                        <a:pt x="7" y="4"/>
                      </a:cubicBezTo>
                      <a:cubicBezTo>
                        <a:pt x="1" y="7"/>
                        <a:pt x="1" y="7"/>
                        <a:pt x="1" y="7"/>
                      </a:cubicBezTo>
                      <a:cubicBezTo>
                        <a:pt x="0" y="11"/>
                        <a:pt x="0" y="11"/>
                        <a:pt x="0" y="11"/>
                      </a:cubicBezTo>
                      <a:cubicBezTo>
                        <a:pt x="5" y="12"/>
                        <a:pt x="5" y="12"/>
                        <a:pt x="5" y="12"/>
                      </a:cubicBezTo>
                      <a:cubicBezTo>
                        <a:pt x="7" y="17"/>
                        <a:pt x="7" y="17"/>
                        <a:pt x="7" y="17"/>
                      </a:cubicBezTo>
                      <a:cubicBezTo>
                        <a:pt x="19" y="16"/>
                        <a:pt x="19" y="16"/>
                        <a:pt x="19" y="16"/>
                      </a:cubicBezTo>
                      <a:cubicBezTo>
                        <a:pt x="21" y="18"/>
                        <a:pt x="21" y="18"/>
                        <a:pt x="21" y="18"/>
                      </a:cubicBezTo>
                      <a:cubicBezTo>
                        <a:pt x="19" y="20"/>
                        <a:pt x="19" y="20"/>
                        <a:pt x="19" y="20"/>
                      </a:cubicBezTo>
                      <a:cubicBezTo>
                        <a:pt x="16" y="22"/>
                        <a:pt x="16" y="22"/>
                        <a:pt x="16" y="22"/>
                      </a:cubicBezTo>
                      <a:cubicBezTo>
                        <a:pt x="12" y="20"/>
                        <a:pt x="12" y="20"/>
                        <a:pt x="12" y="20"/>
                      </a:cubicBezTo>
                      <a:cubicBezTo>
                        <a:pt x="6" y="22"/>
                        <a:pt x="6" y="22"/>
                        <a:pt x="6" y="22"/>
                      </a:cubicBezTo>
                      <a:cubicBezTo>
                        <a:pt x="4" y="25"/>
                        <a:pt x="4" y="25"/>
                        <a:pt x="4" y="25"/>
                      </a:cubicBezTo>
                      <a:cubicBezTo>
                        <a:pt x="9" y="26"/>
                        <a:pt x="9" y="26"/>
                        <a:pt x="9" y="26"/>
                      </a:cubicBezTo>
                      <a:cubicBezTo>
                        <a:pt x="15" y="32"/>
                        <a:pt x="15" y="32"/>
                        <a:pt x="15" y="32"/>
                      </a:cubicBezTo>
                      <a:cubicBezTo>
                        <a:pt x="15" y="35"/>
                        <a:pt x="15" y="35"/>
                        <a:pt x="15" y="35"/>
                      </a:cubicBezTo>
                      <a:cubicBezTo>
                        <a:pt x="19" y="37"/>
                        <a:pt x="19" y="37"/>
                        <a:pt x="19" y="37"/>
                      </a:cubicBezTo>
                      <a:cubicBezTo>
                        <a:pt x="25" y="25"/>
                        <a:pt x="25" y="25"/>
                        <a:pt x="25" y="25"/>
                      </a:cubicBezTo>
                      <a:cubicBezTo>
                        <a:pt x="26" y="25"/>
                        <a:pt x="26" y="25"/>
                        <a:pt x="26" y="25"/>
                      </a:cubicBezTo>
                      <a:cubicBezTo>
                        <a:pt x="25" y="32"/>
                        <a:pt x="25" y="32"/>
                        <a:pt x="25" y="32"/>
                      </a:cubicBezTo>
                      <a:cubicBezTo>
                        <a:pt x="33" y="39"/>
                        <a:pt x="33" y="39"/>
                        <a:pt x="33" y="39"/>
                      </a:cubicBezTo>
                      <a:cubicBezTo>
                        <a:pt x="42" y="37"/>
                        <a:pt x="50" y="39"/>
                        <a:pt x="58" y="45"/>
                      </a:cubicBezTo>
                      <a:cubicBezTo>
                        <a:pt x="68" y="70"/>
                        <a:pt x="68" y="70"/>
                        <a:pt x="68" y="70"/>
                      </a:cubicBezTo>
                      <a:cubicBezTo>
                        <a:pt x="69" y="80"/>
                        <a:pt x="69" y="80"/>
                        <a:pt x="69" y="80"/>
                      </a:cubicBezTo>
                      <a:cubicBezTo>
                        <a:pt x="77" y="80"/>
                        <a:pt x="77" y="80"/>
                        <a:pt x="77" y="80"/>
                      </a:cubicBezTo>
                      <a:cubicBezTo>
                        <a:pt x="83" y="86"/>
                        <a:pt x="83" y="86"/>
                        <a:pt x="83" y="86"/>
                      </a:cubicBezTo>
                      <a:cubicBezTo>
                        <a:pt x="83" y="18"/>
                        <a:pt x="83" y="18"/>
                        <a:pt x="83" y="18"/>
                      </a:cubicBezTo>
                      <a:lnTo>
                        <a:pt x="78" y="1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1" name="Freeform 140">
                  <a:extLst>
                    <a:ext uri="{FF2B5EF4-FFF2-40B4-BE49-F238E27FC236}">
                      <a16:creationId xmlns:a16="http://schemas.microsoft.com/office/drawing/2014/main" id="{E0964FF8-4D15-499E-8966-9EC4DE96F99A}"/>
                    </a:ext>
                  </a:extLst>
                </p:cNvPr>
                <p:cNvSpPr>
                  <a:spLocks/>
                </p:cNvSpPr>
                <p:nvPr/>
              </p:nvSpPr>
              <p:spPr bwMode="auto">
                <a:xfrm>
                  <a:off x="6659562" y="4130675"/>
                  <a:ext cx="39687" cy="38100"/>
                </a:xfrm>
                <a:custGeom>
                  <a:avLst/>
                  <a:gdLst>
                    <a:gd name="T0" fmla="*/ 11 w 25"/>
                    <a:gd name="T1" fmla="*/ 2 h 24"/>
                    <a:gd name="T2" fmla="*/ 3 w 25"/>
                    <a:gd name="T3" fmla="*/ 0 h 24"/>
                    <a:gd name="T4" fmla="*/ 0 w 25"/>
                    <a:gd name="T5" fmla="*/ 9 h 24"/>
                    <a:gd name="T6" fmla="*/ 11 w 25"/>
                    <a:gd name="T7" fmla="*/ 12 h 24"/>
                    <a:gd name="T8" fmla="*/ 18 w 25"/>
                    <a:gd name="T9" fmla="*/ 24 h 24"/>
                    <a:gd name="T10" fmla="*/ 25 w 25"/>
                    <a:gd name="T11" fmla="*/ 15 h 24"/>
                    <a:gd name="T12" fmla="*/ 11 w 25"/>
                    <a:gd name="T13" fmla="*/ 9 h 24"/>
                    <a:gd name="T14" fmla="*/ 11 w 25"/>
                    <a:gd name="T15" fmla="*/ 2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4">
                      <a:moveTo>
                        <a:pt x="11" y="2"/>
                      </a:moveTo>
                      <a:lnTo>
                        <a:pt x="3" y="0"/>
                      </a:lnTo>
                      <a:lnTo>
                        <a:pt x="0" y="9"/>
                      </a:lnTo>
                      <a:lnTo>
                        <a:pt x="11" y="12"/>
                      </a:lnTo>
                      <a:lnTo>
                        <a:pt x="18" y="24"/>
                      </a:lnTo>
                      <a:lnTo>
                        <a:pt x="25" y="15"/>
                      </a:lnTo>
                      <a:lnTo>
                        <a:pt x="11" y="9"/>
                      </a:lnTo>
                      <a:lnTo>
                        <a:pt x="11"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2" name="Freeform 142">
                  <a:extLst>
                    <a:ext uri="{FF2B5EF4-FFF2-40B4-BE49-F238E27FC236}">
                      <a16:creationId xmlns:a16="http://schemas.microsoft.com/office/drawing/2014/main" id="{4727C2DE-95A0-4BB3-A124-6F72EBBE1ABD}"/>
                    </a:ext>
                  </a:extLst>
                </p:cNvPr>
                <p:cNvSpPr>
                  <a:spLocks/>
                </p:cNvSpPr>
                <p:nvPr/>
              </p:nvSpPr>
              <p:spPr bwMode="auto">
                <a:xfrm>
                  <a:off x="6738937" y="3962400"/>
                  <a:ext cx="252412" cy="238125"/>
                </a:xfrm>
                <a:custGeom>
                  <a:avLst/>
                  <a:gdLst>
                    <a:gd name="T0" fmla="*/ 81 w 94"/>
                    <a:gd name="T1" fmla="*/ 25 h 89"/>
                    <a:gd name="T2" fmla="*/ 81 w 94"/>
                    <a:gd name="T3" fmla="*/ 22 h 89"/>
                    <a:gd name="T4" fmla="*/ 86 w 94"/>
                    <a:gd name="T5" fmla="*/ 21 h 89"/>
                    <a:gd name="T6" fmla="*/ 78 w 94"/>
                    <a:gd name="T7" fmla="*/ 11 h 89"/>
                    <a:gd name="T8" fmla="*/ 83 w 94"/>
                    <a:gd name="T9" fmla="*/ 9 h 89"/>
                    <a:gd name="T10" fmla="*/ 82 w 94"/>
                    <a:gd name="T11" fmla="*/ 7 h 89"/>
                    <a:gd name="T12" fmla="*/ 76 w 94"/>
                    <a:gd name="T13" fmla="*/ 4 h 89"/>
                    <a:gd name="T14" fmla="*/ 79 w 94"/>
                    <a:gd name="T15" fmla="*/ 1 h 89"/>
                    <a:gd name="T16" fmla="*/ 81 w 94"/>
                    <a:gd name="T17" fmla="*/ 1 h 89"/>
                    <a:gd name="T18" fmla="*/ 79 w 94"/>
                    <a:gd name="T19" fmla="*/ 1 h 89"/>
                    <a:gd name="T20" fmla="*/ 70 w 94"/>
                    <a:gd name="T21" fmla="*/ 0 h 89"/>
                    <a:gd name="T22" fmla="*/ 49 w 94"/>
                    <a:gd name="T23" fmla="*/ 28 h 89"/>
                    <a:gd name="T24" fmla="*/ 22 w 94"/>
                    <a:gd name="T25" fmla="*/ 35 h 89"/>
                    <a:gd name="T26" fmla="*/ 10 w 94"/>
                    <a:gd name="T27" fmla="*/ 32 h 89"/>
                    <a:gd name="T28" fmla="*/ 9 w 94"/>
                    <a:gd name="T29" fmla="*/ 28 h 89"/>
                    <a:gd name="T30" fmla="*/ 9 w 94"/>
                    <a:gd name="T31" fmla="*/ 25 h 89"/>
                    <a:gd name="T32" fmla="*/ 6 w 94"/>
                    <a:gd name="T33" fmla="*/ 24 h 89"/>
                    <a:gd name="T34" fmla="*/ 2 w 94"/>
                    <a:gd name="T35" fmla="*/ 30 h 89"/>
                    <a:gd name="T36" fmla="*/ 0 w 94"/>
                    <a:gd name="T37" fmla="*/ 38 h 89"/>
                    <a:gd name="T38" fmla="*/ 3 w 94"/>
                    <a:gd name="T39" fmla="*/ 44 h 89"/>
                    <a:gd name="T40" fmla="*/ 3 w 94"/>
                    <a:gd name="T41" fmla="*/ 53 h 89"/>
                    <a:gd name="T42" fmla="*/ 6 w 94"/>
                    <a:gd name="T43" fmla="*/ 59 h 89"/>
                    <a:gd name="T44" fmla="*/ 13 w 94"/>
                    <a:gd name="T45" fmla="*/ 56 h 89"/>
                    <a:gd name="T46" fmla="*/ 14 w 94"/>
                    <a:gd name="T47" fmla="*/ 68 h 89"/>
                    <a:gd name="T48" fmla="*/ 17 w 94"/>
                    <a:gd name="T49" fmla="*/ 73 h 89"/>
                    <a:gd name="T50" fmla="*/ 17 w 94"/>
                    <a:gd name="T51" fmla="*/ 77 h 89"/>
                    <a:gd name="T52" fmla="*/ 32 w 94"/>
                    <a:gd name="T53" fmla="*/ 80 h 89"/>
                    <a:gd name="T54" fmla="*/ 32 w 94"/>
                    <a:gd name="T55" fmla="*/ 84 h 89"/>
                    <a:gd name="T56" fmla="*/ 45 w 94"/>
                    <a:gd name="T57" fmla="*/ 83 h 89"/>
                    <a:gd name="T58" fmla="*/ 52 w 94"/>
                    <a:gd name="T59" fmla="*/ 85 h 89"/>
                    <a:gd name="T60" fmla="*/ 55 w 94"/>
                    <a:gd name="T61" fmla="*/ 89 h 89"/>
                    <a:gd name="T62" fmla="*/ 61 w 94"/>
                    <a:gd name="T63" fmla="*/ 86 h 89"/>
                    <a:gd name="T64" fmla="*/ 70 w 94"/>
                    <a:gd name="T65" fmla="*/ 73 h 89"/>
                    <a:gd name="T66" fmla="*/ 68 w 94"/>
                    <a:gd name="T67" fmla="*/ 69 h 89"/>
                    <a:gd name="T68" fmla="*/ 79 w 94"/>
                    <a:gd name="T69" fmla="*/ 56 h 89"/>
                    <a:gd name="T70" fmla="*/ 79 w 94"/>
                    <a:gd name="T71" fmla="*/ 55 h 89"/>
                    <a:gd name="T72" fmla="*/ 76 w 94"/>
                    <a:gd name="T73" fmla="*/ 50 h 89"/>
                    <a:gd name="T74" fmla="*/ 80 w 94"/>
                    <a:gd name="T75" fmla="*/ 44 h 89"/>
                    <a:gd name="T76" fmla="*/ 81 w 94"/>
                    <a:gd name="T77" fmla="*/ 37 h 89"/>
                    <a:gd name="T78" fmla="*/ 93 w 94"/>
                    <a:gd name="T79" fmla="*/ 36 h 89"/>
                    <a:gd name="T80" fmla="*/ 94 w 94"/>
                    <a:gd name="T81" fmla="*/ 34 h 89"/>
                    <a:gd name="T82" fmla="*/ 81 w 94"/>
                    <a:gd name="T83" fmla="*/ 2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4" h="89">
                      <a:moveTo>
                        <a:pt x="81" y="25"/>
                      </a:moveTo>
                      <a:cubicBezTo>
                        <a:pt x="81" y="22"/>
                        <a:pt x="81" y="22"/>
                        <a:pt x="81" y="22"/>
                      </a:cubicBezTo>
                      <a:cubicBezTo>
                        <a:pt x="86" y="21"/>
                        <a:pt x="86" y="21"/>
                        <a:pt x="86" y="21"/>
                      </a:cubicBezTo>
                      <a:cubicBezTo>
                        <a:pt x="78" y="11"/>
                        <a:pt x="78" y="11"/>
                        <a:pt x="78" y="11"/>
                      </a:cubicBezTo>
                      <a:cubicBezTo>
                        <a:pt x="83" y="9"/>
                        <a:pt x="83" y="9"/>
                        <a:pt x="83" y="9"/>
                      </a:cubicBezTo>
                      <a:cubicBezTo>
                        <a:pt x="82" y="7"/>
                        <a:pt x="82" y="7"/>
                        <a:pt x="82" y="7"/>
                      </a:cubicBezTo>
                      <a:cubicBezTo>
                        <a:pt x="76" y="4"/>
                        <a:pt x="76" y="4"/>
                        <a:pt x="76" y="4"/>
                      </a:cubicBezTo>
                      <a:cubicBezTo>
                        <a:pt x="79" y="1"/>
                        <a:pt x="79" y="1"/>
                        <a:pt x="79" y="1"/>
                      </a:cubicBezTo>
                      <a:cubicBezTo>
                        <a:pt x="81" y="1"/>
                        <a:pt x="81" y="1"/>
                        <a:pt x="81" y="1"/>
                      </a:cubicBezTo>
                      <a:cubicBezTo>
                        <a:pt x="79" y="1"/>
                        <a:pt x="79" y="1"/>
                        <a:pt x="79" y="1"/>
                      </a:cubicBezTo>
                      <a:cubicBezTo>
                        <a:pt x="70" y="0"/>
                        <a:pt x="70" y="0"/>
                        <a:pt x="70" y="0"/>
                      </a:cubicBezTo>
                      <a:cubicBezTo>
                        <a:pt x="49" y="28"/>
                        <a:pt x="49" y="28"/>
                        <a:pt x="49" y="28"/>
                      </a:cubicBezTo>
                      <a:cubicBezTo>
                        <a:pt x="22" y="35"/>
                        <a:pt x="22" y="35"/>
                        <a:pt x="22" y="35"/>
                      </a:cubicBezTo>
                      <a:cubicBezTo>
                        <a:pt x="10" y="32"/>
                        <a:pt x="10" y="32"/>
                        <a:pt x="10" y="32"/>
                      </a:cubicBezTo>
                      <a:cubicBezTo>
                        <a:pt x="9" y="28"/>
                        <a:pt x="9" y="28"/>
                        <a:pt x="9" y="28"/>
                      </a:cubicBezTo>
                      <a:cubicBezTo>
                        <a:pt x="9" y="25"/>
                        <a:pt x="9" y="25"/>
                        <a:pt x="9" y="25"/>
                      </a:cubicBezTo>
                      <a:cubicBezTo>
                        <a:pt x="6" y="24"/>
                        <a:pt x="6" y="24"/>
                        <a:pt x="6" y="24"/>
                      </a:cubicBezTo>
                      <a:cubicBezTo>
                        <a:pt x="2" y="30"/>
                        <a:pt x="2" y="30"/>
                        <a:pt x="2" y="30"/>
                      </a:cubicBezTo>
                      <a:cubicBezTo>
                        <a:pt x="0" y="38"/>
                        <a:pt x="0" y="38"/>
                        <a:pt x="0" y="38"/>
                      </a:cubicBezTo>
                      <a:cubicBezTo>
                        <a:pt x="3" y="44"/>
                        <a:pt x="3" y="44"/>
                        <a:pt x="3" y="44"/>
                      </a:cubicBezTo>
                      <a:cubicBezTo>
                        <a:pt x="3" y="53"/>
                        <a:pt x="3" y="53"/>
                        <a:pt x="3" y="53"/>
                      </a:cubicBezTo>
                      <a:cubicBezTo>
                        <a:pt x="6" y="59"/>
                        <a:pt x="6" y="59"/>
                        <a:pt x="6" y="59"/>
                      </a:cubicBezTo>
                      <a:cubicBezTo>
                        <a:pt x="13" y="56"/>
                        <a:pt x="13" y="56"/>
                        <a:pt x="13" y="56"/>
                      </a:cubicBezTo>
                      <a:cubicBezTo>
                        <a:pt x="14" y="68"/>
                        <a:pt x="14" y="68"/>
                        <a:pt x="14" y="68"/>
                      </a:cubicBezTo>
                      <a:cubicBezTo>
                        <a:pt x="17" y="73"/>
                        <a:pt x="17" y="73"/>
                        <a:pt x="17" y="73"/>
                      </a:cubicBezTo>
                      <a:cubicBezTo>
                        <a:pt x="17" y="77"/>
                        <a:pt x="17" y="77"/>
                        <a:pt x="17" y="77"/>
                      </a:cubicBezTo>
                      <a:cubicBezTo>
                        <a:pt x="32" y="80"/>
                        <a:pt x="32" y="80"/>
                        <a:pt x="32" y="80"/>
                      </a:cubicBezTo>
                      <a:cubicBezTo>
                        <a:pt x="32" y="84"/>
                        <a:pt x="32" y="84"/>
                        <a:pt x="32" y="84"/>
                      </a:cubicBezTo>
                      <a:cubicBezTo>
                        <a:pt x="45" y="83"/>
                        <a:pt x="45" y="83"/>
                        <a:pt x="45" y="83"/>
                      </a:cubicBezTo>
                      <a:cubicBezTo>
                        <a:pt x="52" y="85"/>
                        <a:pt x="52" y="85"/>
                        <a:pt x="52" y="85"/>
                      </a:cubicBezTo>
                      <a:cubicBezTo>
                        <a:pt x="55" y="89"/>
                        <a:pt x="55" y="89"/>
                        <a:pt x="55" y="89"/>
                      </a:cubicBezTo>
                      <a:cubicBezTo>
                        <a:pt x="61" y="86"/>
                        <a:pt x="61" y="86"/>
                        <a:pt x="61" y="86"/>
                      </a:cubicBezTo>
                      <a:cubicBezTo>
                        <a:pt x="66" y="82"/>
                        <a:pt x="69" y="78"/>
                        <a:pt x="70" y="73"/>
                      </a:cubicBezTo>
                      <a:cubicBezTo>
                        <a:pt x="68" y="69"/>
                        <a:pt x="68" y="69"/>
                        <a:pt x="68" y="69"/>
                      </a:cubicBezTo>
                      <a:cubicBezTo>
                        <a:pt x="79" y="56"/>
                        <a:pt x="79" y="56"/>
                        <a:pt x="79" y="56"/>
                      </a:cubicBezTo>
                      <a:cubicBezTo>
                        <a:pt x="79" y="55"/>
                        <a:pt x="79" y="55"/>
                        <a:pt x="79" y="55"/>
                      </a:cubicBezTo>
                      <a:cubicBezTo>
                        <a:pt x="76" y="50"/>
                        <a:pt x="76" y="50"/>
                        <a:pt x="76" y="50"/>
                      </a:cubicBezTo>
                      <a:cubicBezTo>
                        <a:pt x="80" y="44"/>
                        <a:pt x="80" y="44"/>
                        <a:pt x="80" y="44"/>
                      </a:cubicBezTo>
                      <a:cubicBezTo>
                        <a:pt x="81" y="37"/>
                        <a:pt x="81" y="37"/>
                        <a:pt x="81" y="37"/>
                      </a:cubicBezTo>
                      <a:cubicBezTo>
                        <a:pt x="93" y="36"/>
                        <a:pt x="93" y="36"/>
                        <a:pt x="93" y="36"/>
                      </a:cubicBezTo>
                      <a:cubicBezTo>
                        <a:pt x="94" y="34"/>
                        <a:pt x="94" y="34"/>
                        <a:pt x="94" y="34"/>
                      </a:cubicBezTo>
                      <a:lnTo>
                        <a:pt x="81" y="2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3" name="Freeform 143">
                  <a:extLst>
                    <a:ext uri="{FF2B5EF4-FFF2-40B4-BE49-F238E27FC236}">
                      <a16:creationId xmlns:a16="http://schemas.microsoft.com/office/drawing/2014/main" id="{34A5015D-79A2-4898-BDD7-71F8C48F95F0}"/>
                    </a:ext>
                  </a:extLst>
                </p:cNvPr>
                <p:cNvSpPr>
                  <a:spLocks/>
                </p:cNvSpPr>
                <p:nvPr/>
              </p:nvSpPr>
              <p:spPr bwMode="auto">
                <a:xfrm>
                  <a:off x="7088187" y="4351338"/>
                  <a:ext cx="50800" cy="31750"/>
                </a:xfrm>
                <a:custGeom>
                  <a:avLst/>
                  <a:gdLst>
                    <a:gd name="T0" fmla="*/ 13 w 19"/>
                    <a:gd name="T1" fmla="*/ 0 h 12"/>
                    <a:gd name="T2" fmla="*/ 6 w 19"/>
                    <a:gd name="T3" fmla="*/ 1 h 12"/>
                    <a:gd name="T4" fmla="*/ 0 w 19"/>
                    <a:gd name="T5" fmla="*/ 10 h 12"/>
                    <a:gd name="T6" fmla="*/ 0 w 19"/>
                    <a:gd name="T7" fmla="*/ 12 h 12"/>
                    <a:gd name="T8" fmla="*/ 5 w 19"/>
                    <a:gd name="T9" fmla="*/ 12 h 12"/>
                    <a:gd name="T10" fmla="*/ 19 w 19"/>
                    <a:gd name="T11" fmla="*/ 4 h 12"/>
                    <a:gd name="T12" fmla="*/ 17 w 19"/>
                    <a:gd name="T13" fmla="*/ 0 h 12"/>
                    <a:gd name="T14" fmla="*/ 13 w 19"/>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2">
                      <a:moveTo>
                        <a:pt x="13" y="0"/>
                      </a:moveTo>
                      <a:cubicBezTo>
                        <a:pt x="11" y="0"/>
                        <a:pt x="9" y="1"/>
                        <a:pt x="6" y="1"/>
                      </a:cubicBezTo>
                      <a:cubicBezTo>
                        <a:pt x="4" y="4"/>
                        <a:pt x="2" y="7"/>
                        <a:pt x="0" y="10"/>
                      </a:cubicBezTo>
                      <a:cubicBezTo>
                        <a:pt x="0" y="10"/>
                        <a:pt x="0" y="11"/>
                        <a:pt x="0" y="12"/>
                      </a:cubicBezTo>
                      <a:cubicBezTo>
                        <a:pt x="5" y="12"/>
                        <a:pt x="5" y="12"/>
                        <a:pt x="5" y="12"/>
                      </a:cubicBezTo>
                      <a:cubicBezTo>
                        <a:pt x="10" y="10"/>
                        <a:pt x="14" y="7"/>
                        <a:pt x="19" y="4"/>
                      </a:cubicBezTo>
                      <a:cubicBezTo>
                        <a:pt x="17" y="0"/>
                        <a:pt x="17" y="0"/>
                        <a:pt x="17" y="0"/>
                      </a:cubicBezTo>
                      <a:lnTo>
                        <a:pt x="1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04" name="Freeform 144">
                <a:extLst>
                  <a:ext uri="{FF2B5EF4-FFF2-40B4-BE49-F238E27FC236}">
                    <a16:creationId xmlns:a16="http://schemas.microsoft.com/office/drawing/2014/main" id="{51B25FD6-9726-4576-AA5E-F772A08328C3}"/>
                  </a:ext>
                </a:extLst>
              </p:cNvPr>
              <p:cNvSpPr>
                <a:spLocks/>
              </p:cNvSpPr>
              <p:nvPr/>
            </p:nvSpPr>
            <p:spPr bwMode="auto">
              <a:xfrm>
                <a:off x="5946929" y="3501502"/>
                <a:ext cx="732644" cy="871651"/>
              </a:xfrm>
              <a:custGeom>
                <a:avLst/>
                <a:gdLst>
                  <a:gd name="T0" fmla="*/ 86 w 265"/>
                  <a:gd name="T1" fmla="*/ 12 h 315"/>
                  <a:gd name="T2" fmla="*/ 62 w 265"/>
                  <a:gd name="T3" fmla="*/ 21 h 315"/>
                  <a:gd name="T4" fmla="*/ 71 w 265"/>
                  <a:gd name="T5" fmla="*/ 41 h 315"/>
                  <a:gd name="T6" fmla="*/ 66 w 265"/>
                  <a:gd name="T7" fmla="*/ 59 h 315"/>
                  <a:gd name="T8" fmla="*/ 24 w 265"/>
                  <a:gd name="T9" fmla="*/ 104 h 315"/>
                  <a:gd name="T10" fmla="*/ 26 w 265"/>
                  <a:gd name="T11" fmla="*/ 136 h 315"/>
                  <a:gd name="T12" fmla="*/ 0 w 265"/>
                  <a:gd name="T13" fmla="*/ 146 h 315"/>
                  <a:gd name="T14" fmla="*/ 5 w 265"/>
                  <a:gd name="T15" fmla="*/ 151 h 315"/>
                  <a:gd name="T16" fmla="*/ 28 w 265"/>
                  <a:gd name="T17" fmla="*/ 151 h 315"/>
                  <a:gd name="T18" fmla="*/ 19 w 265"/>
                  <a:gd name="T19" fmla="*/ 159 h 315"/>
                  <a:gd name="T20" fmla="*/ 16 w 265"/>
                  <a:gd name="T21" fmla="*/ 172 h 315"/>
                  <a:gd name="T22" fmla="*/ 33 w 265"/>
                  <a:gd name="T23" fmla="*/ 177 h 315"/>
                  <a:gd name="T24" fmla="*/ 42 w 265"/>
                  <a:gd name="T25" fmla="*/ 168 h 315"/>
                  <a:gd name="T26" fmla="*/ 45 w 265"/>
                  <a:gd name="T27" fmla="*/ 157 h 315"/>
                  <a:gd name="T28" fmla="*/ 48 w 265"/>
                  <a:gd name="T29" fmla="*/ 163 h 315"/>
                  <a:gd name="T30" fmla="*/ 46 w 265"/>
                  <a:gd name="T31" fmla="*/ 174 h 315"/>
                  <a:gd name="T32" fmla="*/ 48 w 265"/>
                  <a:gd name="T33" fmla="*/ 188 h 315"/>
                  <a:gd name="T34" fmla="*/ 48 w 265"/>
                  <a:gd name="T35" fmla="*/ 202 h 315"/>
                  <a:gd name="T36" fmla="*/ 51 w 265"/>
                  <a:gd name="T37" fmla="*/ 208 h 315"/>
                  <a:gd name="T38" fmla="*/ 68 w 265"/>
                  <a:gd name="T39" fmla="*/ 268 h 315"/>
                  <a:gd name="T40" fmla="*/ 87 w 265"/>
                  <a:gd name="T41" fmla="*/ 315 h 315"/>
                  <a:gd name="T42" fmla="*/ 93 w 265"/>
                  <a:gd name="T43" fmla="*/ 313 h 315"/>
                  <a:gd name="T44" fmla="*/ 98 w 265"/>
                  <a:gd name="T45" fmla="*/ 302 h 315"/>
                  <a:gd name="T46" fmla="*/ 102 w 265"/>
                  <a:gd name="T47" fmla="*/ 292 h 315"/>
                  <a:gd name="T48" fmla="*/ 112 w 265"/>
                  <a:gd name="T49" fmla="*/ 290 h 315"/>
                  <a:gd name="T50" fmla="*/ 115 w 265"/>
                  <a:gd name="T51" fmla="*/ 267 h 315"/>
                  <a:gd name="T52" fmla="*/ 116 w 265"/>
                  <a:gd name="T53" fmla="*/ 230 h 315"/>
                  <a:gd name="T54" fmla="*/ 124 w 265"/>
                  <a:gd name="T55" fmla="*/ 226 h 315"/>
                  <a:gd name="T56" fmla="*/ 130 w 265"/>
                  <a:gd name="T57" fmla="*/ 225 h 315"/>
                  <a:gd name="T58" fmla="*/ 133 w 265"/>
                  <a:gd name="T59" fmla="*/ 223 h 315"/>
                  <a:gd name="T60" fmla="*/ 138 w 265"/>
                  <a:gd name="T61" fmla="*/ 216 h 315"/>
                  <a:gd name="T62" fmla="*/ 153 w 265"/>
                  <a:gd name="T63" fmla="*/ 197 h 315"/>
                  <a:gd name="T64" fmla="*/ 161 w 265"/>
                  <a:gd name="T65" fmla="*/ 192 h 315"/>
                  <a:gd name="T66" fmla="*/ 176 w 265"/>
                  <a:gd name="T67" fmla="*/ 180 h 315"/>
                  <a:gd name="T68" fmla="*/ 173 w 265"/>
                  <a:gd name="T69" fmla="*/ 173 h 315"/>
                  <a:gd name="T70" fmla="*/ 184 w 265"/>
                  <a:gd name="T71" fmla="*/ 168 h 315"/>
                  <a:gd name="T72" fmla="*/ 187 w 265"/>
                  <a:gd name="T73" fmla="*/ 169 h 315"/>
                  <a:gd name="T74" fmla="*/ 187 w 265"/>
                  <a:gd name="T75" fmla="*/ 152 h 315"/>
                  <a:gd name="T76" fmla="*/ 186 w 265"/>
                  <a:gd name="T77" fmla="*/ 129 h 315"/>
                  <a:gd name="T78" fmla="*/ 199 w 265"/>
                  <a:gd name="T79" fmla="*/ 119 h 315"/>
                  <a:gd name="T80" fmla="*/ 217 w 265"/>
                  <a:gd name="T81" fmla="*/ 134 h 315"/>
                  <a:gd name="T82" fmla="*/ 219 w 265"/>
                  <a:gd name="T83" fmla="*/ 148 h 315"/>
                  <a:gd name="T84" fmla="*/ 222 w 265"/>
                  <a:gd name="T85" fmla="*/ 151 h 315"/>
                  <a:gd name="T86" fmla="*/ 219 w 265"/>
                  <a:gd name="T87" fmla="*/ 179 h 315"/>
                  <a:gd name="T88" fmla="*/ 225 w 265"/>
                  <a:gd name="T89" fmla="*/ 157 h 315"/>
                  <a:gd name="T90" fmla="*/ 237 w 265"/>
                  <a:gd name="T91" fmla="*/ 124 h 315"/>
                  <a:gd name="T92" fmla="*/ 265 w 265"/>
                  <a:gd name="T93" fmla="*/ 94 h 315"/>
                  <a:gd name="T94" fmla="*/ 214 w 265"/>
                  <a:gd name="T95" fmla="*/ 88 h 315"/>
                  <a:gd name="T96" fmla="*/ 210 w 265"/>
                  <a:gd name="T97" fmla="*/ 99 h 315"/>
                  <a:gd name="T98" fmla="*/ 202 w 265"/>
                  <a:gd name="T99" fmla="*/ 104 h 315"/>
                  <a:gd name="T100" fmla="*/ 189 w 265"/>
                  <a:gd name="T101" fmla="*/ 105 h 315"/>
                  <a:gd name="T102" fmla="*/ 186 w 265"/>
                  <a:gd name="T103" fmla="*/ 99 h 315"/>
                  <a:gd name="T104" fmla="*/ 187 w 265"/>
                  <a:gd name="T105" fmla="*/ 92 h 315"/>
                  <a:gd name="T106" fmla="*/ 179 w 265"/>
                  <a:gd name="T107" fmla="*/ 95 h 315"/>
                  <a:gd name="T108" fmla="*/ 176 w 265"/>
                  <a:gd name="T109" fmla="*/ 107 h 315"/>
                  <a:gd name="T110" fmla="*/ 146 w 265"/>
                  <a:gd name="T111" fmla="*/ 102 h 315"/>
                  <a:gd name="T112" fmla="*/ 109 w 265"/>
                  <a:gd name="T113" fmla="*/ 87 h 315"/>
                  <a:gd name="T114" fmla="*/ 115 w 265"/>
                  <a:gd name="T115" fmla="*/ 68 h 315"/>
                  <a:gd name="T116" fmla="*/ 108 w 265"/>
                  <a:gd name="T117" fmla="*/ 41 h 315"/>
                  <a:gd name="T118" fmla="*/ 111 w 265"/>
                  <a:gd name="T119" fmla="*/ 5 h 315"/>
                  <a:gd name="T120" fmla="*/ 98 w 265"/>
                  <a:gd name="T121" fmla="*/ 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5" h="315">
                    <a:moveTo>
                      <a:pt x="82" y="0"/>
                    </a:moveTo>
                    <a:cubicBezTo>
                      <a:pt x="86" y="12"/>
                      <a:pt x="86" y="12"/>
                      <a:pt x="86" y="12"/>
                    </a:cubicBezTo>
                    <a:cubicBezTo>
                      <a:pt x="79" y="22"/>
                      <a:pt x="79" y="22"/>
                      <a:pt x="79" y="22"/>
                    </a:cubicBezTo>
                    <a:cubicBezTo>
                      <a:pt x="62" y="21"/>
                      <a:pt x="62" y="21"/>
                      <a:pt x="62" y="21"/>
                    </a:cubicBezTo>
                    <a:cubicBezTo>
                      <a:pt x="62" y="32"/>
                      <a:pt x="62" y="32"/>
                      <a:pt x="62" y="32"/>
                    </a:cubicBezTo>
                    <a:cubicBezTo>
                      <a:pt x="71" y="41"/>
                      <a:pt x="71" y="41"/>
                      <a:pt x="71" y="41"/>
                    </a:cubicBezTo>
                    <a:cubicBezTo>
                      <a:pt x="69" y="44"/>
                      <a:pt x="69" y="47"/>
                      <a:pt x="68" y="50"/>
                    </a:cubicBezTo>
                    <a:cubicBezTo>
                      <a:pt x="67" y="53"/>
                      <a:pt x="67" y="56"/>
                      <a:pt x="66" y="59"/>
                    </a:cubicBezTo>
                    <a:cubicBezTo>
                      <a:pt x="54" y="74"/>
                      <a:pt x="43" y="89"/>
                      <a:pt x="31" y="104"/>
                    </a:cubicBezTo>
                    <a:cubicBezTo>
                      <a:pt x="24" y="104"/>
                      <a:pt x="24" y="104"/>
                      <a:pt x="24" y="104"/>
                    </a:cubicBezTo>
                    <a:cubicBezTo>
                      <a:pt x="20" y="117"/>
                      <a:pt x="20" y="117"/>
                      <a:pt x="20" y="117"/>
                    </a:cubicBezTo>
                    <a:cubicBezTo>
                      <a:pt x="26" y="136"/>
                      <a:pt x="26" y="136"/>
                      <a:pt x="26" y="136"/>
                    </a:cubicBezTo>
                    <a:cubicBezTo>
                      <a:pt x="22" y="145"/>
                      <a:pt x="22" y="145"/>
                      <a:pt x="22" y="145"/>
                    </a:cubicBezTo>
                    <a:cubicBezTo>
                      <a:pt x="0" y="146"/>
                      <a:pt x="0" y="146"/>
                      <a:pt x="0" y="146"/>
                    </a:cubicBezTo>
                    <a:cubicBezTo>
                      <a:pt x="1" y="148"/>
                      <a:pt x="1" y="148"/>
                      <a:pt x="1" y="148"/>
                    </a:cubicBezTo>
                    <a:cubicBezTo>
                      <a:pt x="5" y="151"/>
                      <a:pt x="5" y="151"/>
                      <a:pt x="5" y="151"/>
                    </a:cubicBezTo>
                    <a:cubicBezTo>
                      <a:pt x="8" y="152"/>
                      <a:pt x="12" y="152"/>
                      <a:pt x="16" y="152"/>
                    </a:cubicBezTo>
                    <a:cubicBezTo>
                      <a:pt x="19" y="152"/>
                      <a:pt x="24" y="152"/>
                      <a:pt x="28" y="151"/>
                    </a:cubicBezTo>
                    <a:cubicBezTo>
                      <a:pt x="28" y="155"/>
                      <a:pt x="28" y="155"/>
                      <a:pt x="28" y="155"/>
                    </a:cubicBezTo>
                    <a:cubicBezTo>
                      <a:pt x="25" y="157"/>
                      <a:pt x="22" y="158"/>
                      <a:pt x="19" y="159"/>
                    </a:cubicBezTo>
                    <a:cubicBezTo>
                      <a:pt x="16" y="160"/>
                      <a:pt x="13" y="161"/>
                      <a:pt x="10" y="161"/>
                    </a:cubicBezTo>
                    <a:cubicBezTo>
                      <a:pt x="16" y="172"/>
                      <a:pt x="16" y="172"/>
                      <a:pt x="16" y="172"/>
                    </a:cubicBezTo>
                    <a:cubicBezTo>
                      <a:pt x="28" y="180"/>
                      <a:pt x="28" y="180"/>
                      <a:pt x="28" y="180"/>
                    </a:cubicBezTo>
                    <a:cubicBezTo>
                      <a:pt x="29" y="179"/>
                      <a:pt x="31" y="178"/>
                      <a:pt x="33" y="177"/>
                    </a:cubicBezTo>
                    <a:cubicBezTo>
                      <a:pt x="35" y="175"/>
                      <a:pt x="38" y="174"/>
                      <a:pt x="40" y="173"/>
                    </a:cubicBezTo>
                    <a:cubicBezTo>
                      <a:pt x="41" y="171"/>
                      <a:pt x="42" y="170"/>
                      <a:pt x="42" y="168"/>
                    </a:cubicBezTo>
                    <a:cubicBezTo>
                      <a:pt x="43" y="165"/>
                      <a:pt x="43" y="162"/>
                      <a:pt x="43" y="159"/>
                    </a:cubicBezTo>
                    <a:cubicBezTo>
                      <a:pt x="45" y="157"/>
                      <a:pt x="45" y="157"/>
                      <a:pt x="45" y="157"/>
                    </a:cubicBezTo>
                    <a:cubicBezTo>
                      <a:pt x="52" y="159"/>
                      <a:pt x="52" y="159"/>
                      <a:pt x="52" y="159"/>
                    </a:cubicBezTo>
                    <a:cubicBezTo>
                      <a:pt x="48" y="163"/>
                      <a:pt x="48" y="163"/>
                      <a:pt x="48" y="163"/>
                    </a:cubicBezTo>
                    <a:cubicBezTo>
                      <a:pt x="48" y="172"/>
                      <a:pt x="48" y="172"/>
                      <a:pt x="48" y="172"/>
                    </a:cubicBezTo>
                    <a:cubicBezTo>
                      <a:pt x="46" y="174"/>
                      <a:pt x="46" y="174"/>
                      <a:pt x="46" y="174"/>
                    </a:cubicBezTo>
                    <a:cubicBezTo>
                      <a:pt x="49" y="180"/>
                      <a:pt x="49" y="180"/>
                      <a:pt x="49" y="180"/>
                    </a:cubicBezTo>
                    <a:cubicBezTo>
                      <a:pt x="48" y="182"/>
                      <a:pt x="48" y="185"/>
                      <a:pt x="48" y="188"/>
                    </a:cubicBezTo>
                    <a:cubicBezTo>
                      <a:pt x="47" y="192"/>
                      <a:pt x="47" y="196"/>
                      <a:pt x="47" y="200"/>
                    </a:cubicBezTo>
                    <a:cubicBezTo>
                      <a:pt x="48" y="202"/>
                      <a:pt x="48" y="202"/>
                      <a:pt x="48" y="202"/>
                    </a:cubicBezTo>
                    <a:cubicBezTo>
                      <a:pt x="51" y="197"/>
                      <a:pt x="51" y="197"/>
                      <a:pt x="51" y="197"/>
                    </a:cubicBezTo>
                    <a:cubicBezTo>
                      <a:pt x="51" y="201"/>
                      <a:pt x="51" y="204"/>
                      <a:pt x="51" y="208"/>
                    </a:cubicBezTo>
                    <a:cubicBezTo>
                      <a:pt x="52" y="218"/>
                      <a:pt x="54" y="228"/>
                      <a:pt x="57" y="238"/>
                    </a:cubicBezTo>
                    <a:cubicBezTo>
                      <a:pt x="60" y="248"/>
                      <a:pt x="63" y="258"/>
                      <a:pt x="68" y="268"/>
                    </a:cubicBezTo>
                    <a:cubicBezTo>
                      <a:pt x="71" y="276"/>
                      <a:pt x="74" y="283"/>
                      <a:pt x="78" y="291"/>
                    </a:cubicBezTo>
                    <a:cubicBezTo>
                      <a:pt x="81" y="299"/>
                      <a:pt x="85" y="307"/>
                      <a:pt x="87" y="315"/>
                    </a:cubicBezTo>
                    <a:cubicBezTo>
                      <a:pt x="89" y="315"/>
                      <a:pt x="90" y="314"/>
                      <a:pt x="91" y="313"/>
                    </a:cubicBezTo>
                    <a:cubicBezTo>
                      <a:pt x="92" y="313"/>
                      <a:pt x="92" y="313"/>
                      <a:pt x="93" y="313"/>
                    </a:cubicBezTo>
                    <a:cubicBezTo>
                      <a:pt x="98" y="304"/>
                      <a:pt x="98" y="304"/>
                      <a:pt x="98" y="304"/>
                    </a:cubicBezTo>
                    <a:cubicBezTo>
                      <a:pt x="98" y="302"/>
                      <a:pt x="98" y="302"/>
                      <a:pt x="98" y="302"/>
                    </a:cubicBezTo>
                    <a:cubicBezTo>
                      <a:pt x="102" y="297"/>
                      <a:pt x="102" y="297"/>
                      <a:pt x="102" y="297"/>
                    </a:cubicBezTo>
                    <a:cubicBezTo>
                      <a:pt x="102" y="292"/>
                      <a:pt x="102" y="292"/>
                      <a:pt x="102" y="292"/>
                    </a:cubicBezTo>
                    <a:cubicBezTo>
                      <a:pt x="104" y="291"/>
                      <a:pt x="106" y="291"/>
                      <a:pt x="108" y="290"/>
                    </a:cubicBezTo>
                    <a:cubicBezTo>
                      <a:pt x="109" y="290"/>
                      <a:pt x="110" y="290"/>
                      <a:pt x="112" y="290"/>
                    </a:cubicBezTo>
                    <a:cubicBezTo>
                      <a:pt x="112" y="289"/>
                      <a:pt x="112" y="288"/>
                      <a:pt x="112" y="287"/>
                    </a:cubicBezTo>
                    <a:cubicBezTo>
                      <a:pt x="113" y="280"/>
                      <a:pt x="114" y="273"/>
                      <a:pt x="115" y="267"/>
                    </a:cubicBezTo>
                    <a:cubicBezTo>
                      <a:pt x="115" y="260"/>
                      <a:pt x="114" y="254"/>
                      <a:pt x="115" y="248"/>
                    </a:cubicBezTo>
                    <a:cubicBezTo>
                      <a:pt x="115" y="242"/>
                      <a:pt x="115" y="236"/>
                      <a:pt x="116" y="230"/>
                    </a:cubicBezTo>
                    <a:cubicBezTo>
                      <a:pt x="121" y="226"/>
                      <a:pt x="121" y="226"/>
                      <a:pt x="121" y="226"/>
                    </a:cubicBezTo>
                    <a:cubicBezTo>
                      <a:pt x="124" y="226"/>
                      <a:pt x="124" y="226"/>
                      <a:pt x="124" y="226"/>
                    </a:cubicBezTo>
                    <a:cubicBezTo>
                      <a:pt x="125" y="229"/>
                      <a:pt x="125" y="229"/>
                      <a:pt x="125" y="229"/>
                    </a:cubicBezTo>
                    <a:cubicBezTo>
                      <a:pt x="130" y="225"/>
                      <a:pt x="130" y="225"/>
                      <a:pt x="130" y="225"/>
                    </a:cubicBezTo>
                    <a:cubicBezTo>
                      <a:pt x="131" y="222"/>
                      <a:pt x="131" y="222"/>
                      <a:pt x="131" y="222"/>
                    </a:cubicBezTo>
                    <a:cubicBezTo>
                      <a:pt x="133" y="223"/>
                      <a:pt x="133" y="223"/>
                      <a:pt x="133" y="223"/>
                    </a:cubicBezTo>
                    <a:cubicBezTo>
                      <a:pt x="138" y="218"/>
                      <a:pt x="138" y="218"/>
                      <a:pt x="138" y="218"/>
                    </a:cubicBezTo>
                    <a:cubicBezTo>
                      <a:pt x="138" y="216"/>
                      <a:pt x="138" y="216"/>
                      <a:pt x="138" y="216"/>
                    </a:cubicBezTo>
                    <a:cubicBezTo>
                      <a:pt x="136" y="214"/>
                      <a:pt x="136" y="214"/>
                      <a:pt x="136" y="214"/>
                    </a:cubicBezTo>
                    <a:cubicBezTo>
                      <a:pt x="142" y="209"/>
                      <a:pt x="148" y="203"/>
                      <a:pt x="153" y="197"/>
                    </a:cubicBezTo>
                    <a:cubicBezTo>
                      <a:pt x="155" y="195"/>
                      <a:pt x="157" y="193"/>
                      <a:pt x="158" y="191"/>
                    </a:cubicBezTo>
                    <a:cubicBezTo>
                      <a:pt x="161" y="192"/>
                      <a:pt x="161" y="192"/>
                      <a:pt x="161" y="192"/>
                    </a:cubicBezTo>
                    <a:cubicBezTo>
                      <a:pt x="164" y="191"/>
                      <a:pt x="166" y="189"/>
                      <a:pt x="168" y="187"/>
                    </a:cubicBezTo>
                    <a:cubicBezTo>
                      <a:pt x="171" y="185"/>
                      <a:pt x="173" y="183"/>
                      <a:pt x="176" y="180"/>
                    </a:cubicBezTo>
                    <a:cubicBezTo>
                      <a:pt x="173" y="178"/>
                      <a:pt x="173" y="178"/>
                      <a:pt x="173" y="178"/>
                    </a:cubicBezTo>
                    <a:cubicBezTo>
                      <a:pt x="173" y="173"/>
                      <a:pt x="173" y="173"/>
                      <a:pt x="173" y="173"/>
                    </a:cubicBezTo>
                    <a:cubicBezTo>
                      <a:pt x="175" y="172"/>
                      <a:pt x="176" y="171"/>
                      <a:pt x="178" y="171"/>
                    </a:cubicBezTo>
                    <a:cubicBezTo>
                      <a:pt x="180" y="170"/>
                      <a:pt x="182" y="169"/>
                      <a:pt x="184" y="168"/>
                    </a:cubicBezTo>
                    <a:cubicBezTo>
                      <a:pt x="187" y="165"/>
                      <a:pt x="187" y="165"/>
                      <a:pt x="187" y="165"/>
                    </a:cubicBezTo>
                    <a:cubicBezTo>
                      <a:pt x="187" y="169"/>
                      <a:pt x="187" y="169"/>
                      <a:pt x="187" y="169"/>
                    </a:cubicBezTo>
                    <a:cubicBezTo>
                      <a:pt x="192" y="169"/>
                      <a:pt x="192" y="169"/>
                      <a:pt x="192" y="169"/>
                    </a:cubicBezTo>
                    <a:cubicBezTo>
                      <a:pt x="187" y="152"/>
                      <a:pt x="187" y="152"/>
                      <a:pt x="187" y="152"/>
                    </a:cubicBezTo>
                    <a:cubicBezTo>
                      <a:pt x="190" y="144"/>
                      <a:pt x="190" y="144"/>
                      <a:pt x="190" y="144"/>
                    </a:cubicBezTo>
                    <a:cubicBezTo>
                      <a:pt x="186" y="129"/>
                      <a:pt x="186" y="129"/>
                      <a:pt x="186" y="129"/>
                    </a:cubicBezTo>
                    <a:cubicBezTo>
                      <a:pt x="190" y="119"/>
                      <a:pt x="190" y="119"/>
                      <a:pt x="190" y="119"/>
                    </a:cubicBezTo>
                    <a:cubicBezTo>
                      <a:pt x="199" y="119"/>
                      <a:pt x="199" y="119"/>
                      <a:pt x="199" y="119"/>
                    </a:cubicBezTo>
                    <a:cubicBezTo>
                      <a:pt x="203" y="131"/>
                      <a:pt x="203" y="131"/>
                      <a:pt x="203" y="131"/>
                    </a:cubicBezTo>
                    <a:cubicBezTo>
                      <a:pt x="217" y="134"/>
                      <a:pt x="217" y="134"/>
                      <a:pt x="217" y="134"/>
                    </a:cubicBezTo>
                    <a:cubicBezTo>
                      <a:pt x="221" y="139"/>
                      <a:pt x="221" y="139"/>
                      <a:pt x="221" y="139"/>
                    </a:cubicBezTo>
                    <a:cubicBezTo>
                      <a:pt x="219" y="148"/>
                      <a:pt x="219" y="148"/>
                      <a:pt x="219" y="148"/>
                    </a:cubicBezTo>
                    <a:cubicBezTo>
                      <a:pt x="222" y="150"/>
                      <a:pt x="222" y="150"/>
                      <a:pt x="222" y="150"/>
                    </a:cubicBezTo>
                    <a:cubicBezTo>
                      <a:pt x="222" y="151"/>
                      <a:pt x="222" y="151"/>
                      <a:pt x="222" y="151"/>
                    </a:cubicBezTo>
                    <a:cubicBezTo>
                      <a:pt x="222" y="159"/>
                      <a:pt x="222" y="159"/>
                      <a:pt x="222" y="159"/>
                    </a:cubicBezTo>
                    <a:cubicBezTo>
                      <a:pt x="222" y="161"/>
                      <a:pt x="219" y="178"/>
                      <a:pt x="219" y="179"/>
                    </a:cubicBezTo>
                    <a:cubicBezTo>
                      <a:pt x="225" y="157"/>
                      <a:pt x="225" y="157"/>
                      <a:pt x="225" y="157"/>
                    </a:cubicBezTo>
                    <a:cubicBezTo>
                      <a:pt x="225" y="157"/>
                      <a:pt x="225" y="157"/>
                      <a:pt x="225" y="157"/>
                    </a:cubicBezTo>
                    <a:cubicBezTo>
                      <a:pt x="229" y="156"/>
                      <a:pt x="229" y="156"/>
                      <a:pt x="229" y="156"/>
                    </a:cubicBezTo>
                    <a:cubicBezTo>
                      <a:pt x="237" y="124"/>
                      <a:pt x="237" y="124"/>
                      <a:pt x="237" y="124"/>
                    </a:cubicBezTo>
                    <a:cubicBezTo>
                      <a:pt x="242" y="120"/>
                      <a:pt x="247" y="116"/>
                      <a:pt x="251" y="111"/>
                    </a:cubicBezTo>
                    <a:cubicBezTo>
                      <a:pt x="256" y="106"/>
                      <a:pt x="260" y="100"/>
                      <a:pt x="265" y="94"/>
                    </a:cubicBezTo>
                    <a:cubicBezTo>
                      <a:pt x="251" y="77"/>
                      <a:pt x="251" y="77"/>
                      <a:pt x="251" y="77"/>
                    </a:cubicBezTo>
                    <a:cubicBezTo>
                      <a:pt x="239" y="81"/>
                      <a:pt x="226" y="85"/>
                      <a:pt x="214" y="88"/>
                    </a:cubicBezTo>
                    <a:cubicBezTo>
                      <a:pt x="212" y="89"/>
                      <a:pt x="210" y="90"/>
                      <a:pt x="208" y="90"/>
                    </a:cubicBezTo>
                    <a:cubicBezTo>
                      <a:pt x="210" y="99"/>
                      <a:pt x="210" y="99"/>
                      <a:pt x="210" y="99"/>
                    </a:cubicBezTo>
                    <a:cubicBezTo>
                      <a:pt x="210" y="100"/>
                      <a:pt x="209" y="100"/>
                      <a:pt x="209" y="101"/>
                    </a:cubicBezTo>
                    <a:cubicBezTo>
                      <a:pt x="202" y="104"/>
                      <a:pt x="202" y="104"/>
                      <a:pt x="202" y="104"/>
                    </a:cubicBezTo>
                    <a:cubicBezTo>
                      <a:pt x="191" y="105"/>
                      <a:pt x="191" y="105"/>
                      <a:pt x="191" y="105"/>
                    </a:cubicBezTo>
                    <a:cubicBezTo>
                      <a:pt x="189" y="105"/>
                      <a:pt x="189" y="105"/>
                      <a:pt x="189" y="105"/>
                    </a:cubicBezTo>
                    <a:cubicBezTo>
                      <a:pt x="189" y="105"/>
                      <a:pt x="189" y="105"/>
                      <a:pt x="189" y="105"/>
                    </a:cubicBezTo>
                    <a:cubicBezTo>
                      <a:pt x="186" y="99"/>
                      <a:pt x="186" y="99"/>
                      <a:pt x="186" y="99"/>
                    </a:cubicBezTo>
                    <a:cubicBezTo>
                      <a:pt x="187" y="93"/>
                      <a:pt x="187" y="93"/>
                      <a:pt x="187" y="93"/>
                    </a:cubicBezTo>
                    <a:cubicBezTo>
                      <a:pt x="187" y="92"/>
                      <a:pt x="187" y="92"/>
                      <a:pt x="187" y="92"/>
                    </a:cubicBezTo>
                    <a:cubicBezTo>
                      <a:pt x="180" y="95"/>
                      <a:pt x="180" y="95"/>
                      <a:pt x="180" y="95"/>
                    </a:cubicBezTo>
                    <a:cubicBezTo>
                      <a:pt x="180" y="95"/>
                      <a:pt x="180" y="95"/>
                      <a:pt x="179" y="95"/>
                    </a:cubicBezTo>
                    <a:cubicBezTo>
                      <a:pt x="179" y="104"/>
                      <a:pt x="179" y="104"/>
                      <a:pt x="179" y="104"/>
                    </a:cubicBezTo>
                    <a:cubicBezTo>
                      <a:pt x="176" y="107"/>
                      <a:pt x="176" y="107"/>
                      <a:pt x="176" y="107"/>
                    </a:cubicBezTo>
                    <a:cubicBezTo>
                      <a:pt x="166" y="107"/>
                      <a:pt x="156" y="105"/>
                      <a:pt x="148" y="102"/>
                    </a:cubicBezTo>
                    <a:cubicBezTo>
                      <a:pt x="147" y="102"/>
                      <a:pt x="147" y="102"/>
                      <a:pt x="146" y="102"/>
                    </a:cubicBezTo>
                    <a:cubicBezTo>
                      <a:pt x="141" y="101"/>
                      <a:pt x="136" y="99"/>
                      <a:pt x="131" y="97"/>
                    </a:cubicBezTo>
                    <a:cubicBezTo>
                      <a:pt x="125" y="94"/>
                      <a:pt x="117" y="90"/>
                      <a:pt x="109" y="87"/>
                    </a:cubicBezTo>
                    <a:cubicBezTo>
                      <a:pt x="112" y="72"/>
                      <a:pt x="112" y="72"/>
                      <a:pt x="112" y="72"/>
                    </a:cubicBezTo>
                    <a:cubicBezTo>
                      <a:pt x="115" y="68"/>
                      <a:pt x="115" y="68"/>
                      <a:pt x="115" y="68"/>
                    </a:cubicBezTo>
                    <a:cubicBezTo>
                      <a:pt x="112" y="61"/>
                      <a:pt x="110" y="54"/>
                      <a:pt x="109" y="47"/>
                    </a:cubicBezTo>
                    <a:cubicBezTo>
                      <a:pt x="109" y="45"/>
                      <a:pt x="108" y="44"/>
                      <a:pt x="108" y="41"/>
                    </a:cubicBezTo>
                    <a:cubicBezTo>
                      <a:pt x="107" y="36"/>
                      <a:pt x="108" y="30"/>
                      <a:pt x="108" y="24"/>
                    </a:cubicBezTo>
                    <a:cubicBezTo>
                      <a:pt x="109" y="18"/>
                      <a:pt x="110" y="11"/>
                      <a:pt x="111" y="5"/>
                    </a:cubicBezTo>
                    <a:cubicBezTo>
                      <a:pt x="110" y="5"/>
                      <a:pt x="109" y="4"/>
                      <a:pt x="108" y="4"/>
                    </a:cubicBezTo>
                    <a:cubicBezTo>
                      <a:pt x="98" y="3"/>
                      <a:pt x="98" y="3"/>
                      <a:pt x="98" y="3"/>
                    </a:cubicBezTo>
                    <a:lnTo>
                      <a:pt x="82"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5" name="Freeform 145">
                <a:extLst>
                  <a:ext uri="{FF2B5EF4-FFF2-40B4-BE49-F238E27FC236}">
                    <a16:creationId xmlns:a16="http://schemas.microsoft.com/office/drawing/2014/main" id="{40D06819-B604-44D5-A324-9999E969D98D}"/>
                  </a:ext>
                </a:extLst>
              </p:cNvPr>
              <p:cNvSpPr>
                <a:spLocks/>
              </p:cNvSpPr>
              <p:nvPr/>
            </p:nvSpPr>
            <p:spPr bwMode="auto">
              <a:xfrm>
                <a:off x="5300958" y="3272550"/>
                <a:ext cx="125923" cy="96487"/>
              </a:xfrm>
              <a:custGeom>
                <a:avLst/>
                <a:gdLst>
                  <a:gd name="T0" fmla="*/ 38 w 77"/>
                  <a:gd name="T1" fmla="*/ 3 h 59"/>
                  <a:gd name="T2" fmla="*/ 14 w 77"/>
                  <a:gd name="T3" fmla="*/ 0 h 59"/>
                  <a:gd name="T4" fmla="*/ 0 w 77"/>
                  <a:gd name="T5" fmla="*/ 9 h 59"/>
                  <a:gd name="T6" fmla="*/ 2 w 77"/>
                  <a:gd name="T7" fmla="*/ 10 h 59"/>
                  <a:gd name="T8" fmla="*/ 7 w 77"/>
                  <a:gd name="T9" fmla="*/ 31 h 59"/>
                  <a:gd name="T10" fmla="*/ 0 w 77"/>
                  <a:gd name="T11" fmla="*/ 39 h 59"/>
                  <a:gd name="T12" fmla="*/ 4 w 77"/>
                  <a:gd name="T13" fmla="*/ 41 h 59"/>
                  <a:gd name="T14" fmla="*/ 26 w 77"/>
                  <a:gd name="T15" fmla="*/ 59 h 59"/>
                  <a:gd name="T16" fmla="*/ 55 w 77"/>
                  <a:gd name="T17" fmla="*/ 49 h 59"/>
                  <a:gd name="T18" fmla="*/ 66 w 77"/>
                  <a:gd name="T19" fmla="*/ 51 h 59"/>
                  <a:gd name="T20" fmla="*/ 77 w 77"/>
                  <a:gd name="T21" fmla="*/ 44 h 59"/>
                  <a:gd name="T22" fmla="*/ 77 w 77"/>
                  <a:gd name="T23" fmla="*/ 37 h 59"/>
                  <a:gd name="T24" fmla="*/ 38 w 77"/>
                  <a:gd name="T25"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 h="59">
                    <a:moveTo>
                      <a:pt x="38" y="3"/>
                    </a:moveTo>
                    <a:lnTo>
                      <a:pt x="14" y="0"/>
                    </a:lnTo>
                    <a:lnTo>
                      <a:pt x="0" y="9"/>
                    </a:lnTo>
                    <a:lnTo>
                      <a:pt x="2" y="10"/>
                    </a:lnTo>
                    <a:lnTo>
                      <a:pt x="7" y="31"/>
                    </a:lnTo>
                    <a:lnTo>
                      <a:pt x="0" y="39"/>
                    </a:lnTo>
                    <a:lnTo>
                      <a:pt x="4" y="41"/>
                    </a:lnTo>
                    <a:lnTo>
                      <a:pt x="26" y="59"/>
                    </a:lnTo>
                    <a:lnTo>
                      <a:pt x="55" y="49"/>
                    </a:lnTo>
                    <a:lnTo>
                      <a:pt x="66" y="51"/>
                    </a:lnTo>
                    <a:lnTo>
                      <a:pt x="77" y="44"/>
                    </a:lnTo>
                    <a:lnTo>
                      <a:pt x="77" y="37"/>
                    </a:lnTo>
                    <a:lnTo>
                      <a:pt x="38"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6" name="Freeform 146">
                <a:extLst>
                  <a:ext uri="{FF2B5EF4-FFF2-40B4-BE49-F238E27FC236}">
                    <a16:creationId xmlns:a16="http://schemas.microsoft.com/office/drawing/2014/main" id="{4DD1400D-18E3-4045-8BA2-B25691A3A556}"/>
                  </a:ext>
                </a:extLst>
              </p:cNvPr>
              <p:cNvSpPr>
                <a:spLocks/>
              </p:cNvSpPr>
              <p:nvPr/>
            </p:nvSpPr>
            <p:spPr bwMode="auto">
              <a:xfrm>
                <a:off x="5531545" y="3848200"/>
                <a:ext cx="148818" cy="83404"/>
              </a:xfrm>
              <a:custGeom>
                <a:avLst/>
                <a:gdLst>
                  <a:gd name="T0" fmla="*/ 48 w 54"/>
                  <a:gd name="T1" fmla="*/ 0 h 30"/>
                  <a:gd name="T2" fmla="*/ 45 w 54"/>
                  <a:gd name="T3" fmla="*/ 5 h 30"/>
                  <a:gd name="T4" fmla="*/ 40 w 54"/>
                  <a:gd name="T5" fmla="*/ 10 h 30"/>
                  <a:gd name="T6" fmla="*/ 32 w 54"/>
                  <a:gd name="T7" fmla="*/ 20 h 30"/>
                  <a:gd name="T8" fmla="*/ 27 w 54"/>
                  <a:gd name="T9" fmla="*/ 19 h 30"/>
                  <a:gd name="T10" fmla="*/ 21 w 54"/>
                  <a:gd name="T11" fmla="*/ 20 h 30"/>
                  <a:gd name="T12" fmla="*/ 18 w 54"/>
                  <a:gd name="T13" fmla="*/ 20 h 30"/>
                  <a:gd name="T14" fmla="*/ 15 w 54"/>
                  <a:gd name="T15" fmla="*/ 14 h 30"/>
                  <a:gd name="T16" fmla="*/ 11 w 54"/>
                  <a:gd name="T17" fmla="*/ 14 h 30"/>
                  <a:gd name="T18" fmla="*/ 9 w 54"/>
                  <a:gd name="T19" fmla="*/ 12 h 30"/>
                  <a:gd name="T20" fmla="*/ 10 w 54"/>
                  <a:gd name="T21" fmla="*/ 10 h 30"/>
                  <a:gd name="T22" fmla="*/ 5 w 54"/>
                  <a:gd name="T23" fmla="*/ 6 h 30"/>
                  <a:gd name="T24" fmla="*/ 5 w 54"/>
                  <a:gd name="T25" fmla="*/ 7 h 30"/>
                  <a:gd name="T26" fmla="*/ 4 w 54"/>
                  <a:gd name="T27" fmla="*/ 7 h 30"/>
                  <a:gd name="T28" fmla="*/ 0 w 54"/>
                  <a:gd name="T29" fmla="*/ 15 h 30"/>
                  <a:gd name="T30" fmla="*/ 8 w 54"/>
                  <a:gd name="T31" fmla="*/ 24 h 30"/>
                  <a:gd name="T32" fmla="*/ 9 w 54"/>
                  <a:gd name="T33" fmla="*/ 30 h 30"/>
                  <a:gd name="T34" fmla="*/ 39 w 54"/>
                  <a:gd name="T35" fmla="*/ 30 h 30"/>
                  <a:gd name="T36" fmla="*/ 51 w 54"/>
                  <a:gd name="T37" fmla="*/ 14 h 30"/>
                  <a:gd name="T38" fmla="*/ 54 w 54"/>
                  <a:gd name="T39" fmla="*/ 11 h 30"/>
                  <a:gd name="T40" fmla="*/ 54 w 54"/>
                  <a:gd name="T41" fmla="*/ 3 h 30"/>
                  <a:gd name="T42" fmla="*/ 48 w 54"/>
                  <a:gd name="T4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 h="30">
                    <a:moveTo>
                      <a:pt x="48" y="0"/>
                    </a:moveTo>
                    <a:cubicBezTo>
                      <a:pt x="45" y="5"/>
                      <a:pt x="45" y="5"/>
                      <a:pt x="45" y="5"/>
                    </a:cubicBezTo>
                    <a:cubicBezTo>
                      <a:pt x="40" y="10"/>
                      <a:pt x="40" y="10"/>
                      <a:pt x="40" y="10"/>
                    </a:cubicBezTo>
                    <a:cubicBezTo>
                      <a:pt x="32" y="20"/>
                      <a:pt x="32" y="20"/>
                      <a:pt x="32" y="20"/>
                    </a:cubicBezTo>
                    <a:cubicBezTo>
                      <a:pt x="27" y="19"/>
                      <a:pt x="27" y="19"/>
                      <a:pt x="27" y="19"/>
                    </a:cubicBezTo>
                    <a:cubicBezTo>
                      <a:pt x="21" y="20"/>
                      <a:pt x="21" y="20"/>
                      <a:pt x="21" y="20"/>
                    </a:cubicBezTo>
                    <a:cubicBezTo>
                      <a:pt x="18" y="20"/>
                      <a:pt x="18" y="20"/>
                      <a:pt x="18" y="20"/>
                    </a:cubicBezTo>
                    <a:cubicBezTo>
                      <a:pt x="15" y="14"/>
                      <a:pt x="15" y="14"/>
                      <a:pt x="15" y="14"/>
                    </a:cubicBezTo>
                    <a:cubicBezTo>
                      <a:pt x="11" y="14"/>
                      <a:pt x="11" y="14"/>
                      <a:pt x="11" y="14"/>
                    </a:cubicBezTo>
                    <a:cubicBezTo>
                      <a:pt x="9" y="12"/>
                      <a:pt x="9" y="12"/>
                      <a:pt x="9" y="12"/>
                    </a:cubicBezTo>
                    <a:cubicBezTo>
                      <a:pt x="10" y="10"/>
                      <a:pt x="10" y="10"/>
                      <a:pt x="10" y="10"/>
                    </a:cubicBezTo>
                    <a:cubicBezTo>
                      <a:pt x="5" y="6"/>
                      <a:pt x="5" y="6"/>
                      <a:pt x="5" y="6"/>
                    </a:cubicBezTo>
                    <a:cubicBezTo>
                      <a:pt x="5" y="7"/>
                      <a:pt x="5" y="7"/>
                      <a:pt x="5" y="7"/>
                    </a:cubicBezTo>
                    <a:cubicBezTo>
                      <a:pt x="4" y="7"/>
                      <a:pt x="4" y="7"/>
                      <a:pt x="4" y="7"/>
                    </a:cubicBezTo>
                    <a:cubicBezTo>
                      <a:pt x="0" y="15"/>
                      <a:pt x="0" y="15"/>
                      <a:pt x="0" y="15"/>
                    </a:cubicBezTo>
                    <a:cubicBezTo>
                      <a:pt x="8" y="24"/>
                      <a:pt x="8" y="24"/>
                      <a:pt x="8" y="24"/>
                    </a:cubicBezTo>
                    <a:cubicBezTo>
                      <a:pt x="9" y="30"/>
                      <a:pt x="9" y="30"/>
                      <a:pt x="9" y="30"/>
                    </a:cubicBezTo>
                    <a:cubicBezTo>
                      <a:pt x="39" y="30"/>
                      <a:pt x="39" y="30"/>
                      <a:pt x="39" y="30"/>
                    </a:cubicBezTo>
                    <a:cubicBezTo>
                      <a:pt x="51" y="14"/>
                      <a:pt x="51" y="14"/>
                      <a:pt x="51" y="14"/>
                    </a:cubicBezTo>
                    <a:cubicBezTo>
                      <a:pt x="54" y="11"/>
                      <a:pt x="54" y="11"/>
                      <a:pt x="54" y="11"/>
                    </a:cubicBezTo>
                    <a:cubicBezTo>
                      <a:pt x="54" y="8"/>
                      <a:pt x="54" y="6"/>
                      <a:pt x="54" y="3"/>
                    </a:cubicBezTo>
                    <a:lnTo>
                      <a:pt x="48"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7" name="Freeform 147">
                <a:extLst>
                  <a:ext uri="{FF2B5EF4-FFF2-40B4-BE49-F238E27FC236}">
                    <a16:creationId xmlns:a16="http://schemas.microsoft.com/office/drawing/2014/main" id="{30665512-0229-4D78-89DA-6EFAA3B32DC9}"/>
                  </a:ext>
                </a:extLst>
              </p:cNvPr>
              <p:cNvSpPr>
                <a:spLocks/>
              </p:cNvSpPr>
              <p:nvPr/>
            </p:nvSpPr>
            <p:spPr bwMode="auto">
              <a:xfrm>
                <a:off x="5664010" y="3831845"/>
                <a:ext cx="22895" cy="24530"/>
              </a:xfrm>
              <a:custGeom>
                <a:avLst/>
                <a:gdLst>
                  <a:gd name="T0" fmla="*/ 5 w 8"/>
                  <a:gd name="T1" fmla="*/ 0 h 9"/>
                  <a:gd name="T2" fmla="*/ 1 w 8"/>
                  <a:gd name="T3" fmla="*/ 3 h 9"/>
                  <a:gd name="T4" fmla="*/ 0 w 8"/>
                  <a:gd name="T5" fmla="*/ 6 h 9"/>
                  <a:gd name="T6" fmla="*/ 6 w 8"/>
                  <a:gd name="T7" fmla="*/ 9 h 9"/>
                  <a:gd name="T8" fmla="*/ 8 w 8"/>
                  <a:gd name="T9" fmla="*/ 1 h 9"/>
                  <a:gd name="T10" fmla="*/ 5 w 8"/>
                  <a:gd name="T11" fmla="*/ 0 h 9"/>
                </a:gdLst>
                <a:ahLst/>
                <a:cxnLst>
                  <a:cxn ang="0">
                    <a:pos x="T0" y="T1"/>
                  </a:cxn>
                  <a:cxn ang="0">
                    <a:pos x="T2" y="T3"/>
                  </a:cxn>
                  <a:cxn ang="0">
                    <a:pos x="T4" y="T5"/>
                  </a:cxn>
                  <a:cxn ang="0">
                    <a:pos x="T6" y="T7"/>
                  </a:cxn>
                  <a:cxn ang="0">
                    <a:pos x="T8" y="T9"/>
                  </a:cxn>
                  <a:cxn ang="0">
                    <a:pos x="T10" y="T11"/>
                  </a:cxn>
                </a:cxnLst>
                <a:rect l="0" t="0" r="r" b="b"/>
                <a:pathLst>
                  <a:path w="8" h="9">
                    <a:moveTo>
                      <a:pt x="5" y="0"/>
                    </a:moveTo>
                    <a:cubicBezTo>
                      <a:pt x="1" y="3"/>
                      <a:pt x="1" y="3"/>
                      <a:pt x="1" y="3"/>
                    </a:cubicBezTo>
                    <a:cubicBezTo>
                      <a:pt x="0" y="6"/>
                      <a:pt x="0" y="6"/>
                      <a:pt x="0" y="6"/>
                    </a:cubicBezTo>
                    <a:cubicBezTo>
                      <a:pt x="6" y="9"/>
                      <a:pt x="6" y="9"/>
                      <a:pt x="6" y="9"/>
                    </a:cubicBezTo>
                    <a:cubicBezTo>
                      <a:pt x="6" y="6"/>
                      <a:pt x="7" y="3"/>
                      <a:pt x="8" y="1"/>
                    </a:cubicBezTo>
                    <a:lnTo>
                      <a:pt x="5"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8" name="Freeform 150">
                <a:extLst>
                  <a:ext uri="{FF2B5EF4-FFF2-40B4-BE49-F238E27FC236}">
                    <a16:creationId xmlns:a16="http://schemas.microsoft.com/office/drawing/2014/main" id="{850C77EF-9CC4-4822-B367-05CF4AEA0CEA}"/>
                  </a:ext>
                </a:extLst>
              </p:cNvPr>
              <p:cNvSpPr>
                <a:spLocks/>
              </p:cNvSpPr>
              <p:nvPr/>
            </p:nvSpPr>
            <p:spPr bwMode="auto">
              <a:xfrm>
                <a:off x="7371334" y="3427910"/>
                <a:ext cx="91580" cy="140642"/>
              </a:xfrm>
              <a:custGeom>
                <a:avLst/>
                <a:gdLst>
                  <a:gd name="T0" fmla="*/ 1 w 33"/>
                  <a:gd name="T1" fmla="*/ 16 h 51"/>
                  <a:gd name="T2" fmla="*/ 0 w 33"/>
                  <a:gd name="T3" fmla="*/ 19 h 51"/>
                  <a:gd name="T4" fmla="*/ 7 w 33"/>
                  <a:gd name="T5" fmla="*/ 33 h 51"/>
                  <a:gd name="T6" fmla="*/ 1 w 33"/>
                  <a:gd name="T7" fmla="*/ 42 h 51"/>
                  <a:gd name="T8" fmla="*/ 2 w 33"/>
                  <a:gd name="T9" fmla="*/ 51 h 51"/>
                  <a:gd name="T10" fmla="*/ 12 w 33"/>
                  <a:gd name="T11" fmla="*/ 48 h 51"/>
                  <a:gd name="T12" fmla="*/ 12 w 33"/>
                  <a:gd name="T13" fmla="*/ 45 h 51"/>
                  <a:gd name="T14" fmla="*/ 13 w 33"/>
                  <a:gd name="T15" fmla="*/ 44 h 51"/>
                  <a:gd name="T16" fmla="*/ 18 w 33"/>
                  <a:gd name="T17" fmla="*/ 46 h 51"/>
                  <a:gd name="T18" fmla="*/ 20 w 33"/>
                  <a:gd name="T19" fmla="*/ 45 h 51"/>
                  <a:gd name="T20" fmla="*/ 21 w 33"/>
                  <a:gd name="T21" fmla="*/ 41 h 51"/>
                  <a:gd name="T22" fmla="*/ 25 w 33"/>
                  <a:gd name="T23" fmla="*/ 42 h 51"/>
                  <a:gd name="T24" fmla="*/ 33 w 33"/>
                  <a:gd name="T25" fmla="*/ 35 h 51"/>
                  <a:gd name="T26" fmla="*/ 31 w 33"/>
                  <a:gd name="T27" fmla="*/ 22 h 51"/>
                  <a:gd name="T28" fmla="*/ 29 w 33"/>
                  <a:gd name="T29" fmla="*/ 13 h 51"/>
                  <a:gd name="T30" fmla="*/ 23 w 33"/>
                  <a:gd name="T31" fmla="*/ 0 h 51"/>
                  <a:gd name="T32" fmla="*/ 20 w 33"/>
                  <a:gd name="T33" fmla="*/ 3 h 51"/>
                  <a:gd name="T34" fmla="*/ 14 w 33"/>
                  <a:gd name="T35" fmla="*/ 4 h 51"/>
                  <a:gd name="T36" fmla="*/ 7 w 33"/>
                  <a:gd name="T37" fmla="*/ 10 h 51"/>
                  <a:gd name="T38" fmla="*/ 9 w 33"/>
                  <a:gd name="T39" fmla="*/ 14 h 51"/>
                  <a:gd name="T40" fmla="*/ 10 w 33"/>
                  <a:gd name="T41" fmla="*/ 17 h 51"/>
                  <a:gd name="T42" fmla="*/ 1 w 33"/>
                  <a:gd name="T43" fmla="*/ 1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3" h="51">
                    <a:moveTo>
                      <a:pt x="1" y="16"/>
                    </a:moveTo>
                    <a:cubicBezTo>
                      <a:pt x="0" y="19"/>
                      <a:pt x="0" y="19"/>
                      <a:pt x="0" y="19"/>
                    </a:cubicBezTo>
                    <a:cubicBezTo>
                      <a:pt x="2" y="24"/>
                      <a:pt x="5" y="29"/>
                      <a:pt x="7" y="33"/>
                    </a:cubicBezTo>
                    <a:cubicBezTo>
                      <a:pt x="1" y="42"/>
                      <a:pt x="1" y="42"/>
                      <a:pt x="1" y="42"/>
                    </a:cubicBezTo>
                    <a:cubicBezTo>
                      <a:pt x="2" y="51"/>
                      <a:pt x="2" y="51"/>
                      <a:pt x="2" y="51"/>
                    </a:cubicBezTo>
                    <a:cubicBezTo>
                      <a:pt x="12" y="48"/>
                      <a:pt x="12" y="48"/>
                      <a:pt x="12" y="48"/>
                    </a:cubicBezTo>
                    <a:cubicBezTo>
                      <a:pt x="12" y="45"/>
                      <a:pt x="12" y="45"/>
                      <a:pt x="12" y="45"/>
                    </a:cubicBezTo>
                    <a:cubicBezTo>
                      <a:pt x="13" y="44"/>
                      <a:pt x="13" y="44"/>
                      <a:pt x="13" y="44"/>
                    </a:cubicBezTo>
                    <a:cubicBezTo>
                      <a:pt x="18" y="46"/>
                      <a:pt x="18" y="46"/>
                      <a:pt x="18" y="46"/>
                    </a:cubicBezTo>
                    <a:cubicBezTo>
                      <a:pt x="20" y="45"/>
                      <a:pt x="20" y="45"/>
                      <a:pt x="20" y="45"/>
                    </a:cubicBezTo>
                    <a:cubicBezTo>
                      <a:pt x="21" y="41"/>
                      <a:pt x="21" y="41"/>
                      <a:pt x="21" y="41"/>
                    </a:cubicBezTo>
                    <a:cubicBezTo>
                      <a:pt x="25" y="42"/>
                      <a:pt x="25" y="42"/>
                      <a:pt x="25" y="42"/>
                    </a:cubicBezTo>
                    <a:cubicBezTo>
                      <a:pt x="33" y="35"/>
                      <a:pt x="33" y="35"/>
                      <a:pt x="33" y="35"/>
                    </a:cubicBezTo>
                    <a:cubicBezTo>
                      <a:pt x="32" y="30"/>
                      <a:pt x="31" y="27"/>
                      <a:pt x="31" y="22"/>
                    </a:cubicBezTo>
                    <a:cubicBezTo>
                      <a:pt x="31" y="19"/>
                      <a:pt x="30" y="16"/>
                      <a:pt x="29" y="13"/>
                    </a:cubicBezTo>
                    <a:cubicBezTo>
                      <a:pt x="27" y="9"/>
                      <a:pt x="25" y="4"/>
                      <a:pt x="23" y="0"/>
                    </a:cubicBezTo>
                    <a:cubicBezTo>
                      <a:pt x="20" y="3"/>
                      <a:pt x="20" y="3"/>
                      <a:pt x="20" y="3"/>
                    </a:cubicBezTo>
                    <a:cubicBezTo>
                      <a:pt x="14" y="4"/>
                      <a:pt x="14" y="4"/>
                      <a:pt x="14" y="4"/>
                    </a:cubicBezTo>
                    <a:cubicBezTo>
                      <a:pt x="7" y="10"/>
                      <a:pt x="7" y="10"/>
                      <a:pt x="7" y="10"/>
                    </a:cubicBezTo>
                    <a:cubicBezTo>
                      <a:pt x="8" y="11"/>
                      <a:pt x="8" y="13"/>
                      <a:pt x="9" y="14"/>
                    </a:cubicBezTo>
                    <a:cubicBezTo>
                      <a:pt x="9" y="15"/>
                      <a:pt x="9" y="16"/>
                      <a:pt x="10" y="17"/>
                    </a:cubicBezTo>
                    <a:lnTo>
                      <a:pt x="1" y="1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9" name="Freeform 151">
                <a:extLst>
                  <a:ext uri="{FF2B5EF4-FFF2-40B4-BE49-F238E27FC236}">
                    <a16:creationId xmlns:a16="http://schemas.microsoft.com/office/drawing/2014/main" id="{3A58F749-FF55-457F-90AB-B48A9F3F1F31}"/>
                  </a:ext>
                </a:extLst>
              </p:cNvPr>
              <p:cNvSpPr>
                <a:spLocks/>
              </p:cNvSpPr>
              <p:nvPr/>
            </p:nvSpPr>
            <p:spPr bwMode="auto">
              <a:xfrm>
                <a:off x="7336991" y="3292176"/>
                <a:ext cx="150455" cy="163537"/>
              </a:xfrm>
              <a:custGeom>
                <a:avLst/>
                <a:gdLst>
                  <a:gd name="T0" fmla="*/ 47 w 54"/>
                  <a:gd name="T1" fmla="*/ 10 h 59"/>
                  <a:gd name="T2" fmla="*/ 54 w 54"/>
                  <a:gd name="T3" fmla="*/ 2 h 59"/>
                  <a:gd name="T4" fmla="*/ 50 w 54"/>
                  <a:gd name="T5" fmla="*/ 0 h 59"/>
                  <a:gd name="T6" fmla="*/ 33 w 54"/>
                  <a:gd name="T7" fmla="*/ 19 h 59"/>
                  <a:gd name="T8" fmla="*/ 26 w 54"/>
                  <a:gd name="T9" fmla="*/ 20 h 59"/>
                  <a:gd name="T10" fmla="*/ 21 w 54"/>
                  <a:gd name="T11" fmla="*/ 26 h 59"/>
                  <a:gd name="T12" fmla="*/ 0 w 54"/>
                  <a:gd name="T13" fmla="*/ 34 h 59"/>
                  <a:gd name="T14" fmla="*/ 9 w 54"/>
                  <a:gd name="T15" fmla="*/ 37 h 59"/>
                  <a:gd name="T16" fmla="*/ 1 w 54"/>
                  <a:gd name="T17" fmla="*/ 53 h 59"/>
                  <a:gd name="T18" fmla="*/ 4 w 54"/>
                  <a:gd name="T19" fmla="*/ 56 h 59"/>
                  <a:gd name="T20" fmla="*/ 17 w 54"/>
                  <a:gd name="T21" fmla="*/ 55 h 59"/>
                  <a:gd name="T22" fmla="*/ 19 w 54"/>
                  <a:gd name="T23" fmla="*/ 59 h 59"/>
                  <a:gd name="T24" fmla="*/ 26 w 54"/>
                  <a:gd name="T25" fmla="*/ 53 h 59"/>
                  <a:gd name="T26" fmla="*/ 32 w 54"/>
                  <a:gd name="T27" fmla="*/ 52 h 59"/>
                  <a:gd name="T28" fmla="*/ 35 w 54"/>
                  <a:gd name="T29" fmla="*/ 49 h 59"/>
                  <a:gd name="T30" fmla="*/ 32 w 54"/>
                  <a:gd name="T31" fmla="*/ 45 h 59"/>
                  <a:gd name="T32" fmla="*/ 28 w 54"/>
                  <a:gd name="T33" fmla="*/ 43 h 59"/>
                  <a:gd name="T34" fmla="*/ 27 w 54"/>
                  <a:gd name="T35" fmla="*/ 34 h 59"/>
                  <a:gd name="T36" fmla="*/ 33 w 54"/>
                  <a:gd name="T37" fmla="*/ 23 h 59"/>
                  <a:gd name="T38" fmla="*/ 46 w 54"/>
                  <a:gd name="T39" fmla="*/ 17 h 59"/>
                  <a:gd name="T40" fmla="*/ 49 w 54"/>
                  <a:gd name="T41" fmla="*/ 12 h 59"/>
                  <a:gd name="T42" fmla="*/ 47 w 54"/>
                  <a:gd name="T43" fmla="*/ 1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 h="59">
                    <a:moveTo>
                      <a:pt x="47" y="10"/>
                    </a:moveTo>
                    <a:cubicBezTo>
                      <a:pt x="54" y="2"/>
                      <a:pt x="54" y="2"/>
                      <a:pt x="54" y="2"/>
                    </a:cubicBezTo>
                    <a:cubicBezTo>
                      <a:pt x="50" y="0"/>
                      <a:pt x="50" y="0"/>
                      <a:pt x="50" y="0"/>
                    </a:cubicBezTo>
                    <a:cubicBezTo>
                      <a:pt x="33" y="19"/>
                      <a:pt x="33" y="19"/>
                      <a:pt x="33" y="19"/>
                    </a:cubicBezTo>
                    <a:cubicBezTo>
                      <a:pt x="26" y="20"/>
                      <a:pt x="26" y="20"/>
                      <a:pt x="26" y="20"/>
                    </a:cubicBezTo>
                    <a:cubicBezTo>
                      <a:pt x="21" y="26"/>
                      <a:pt x="21" y="26"/>
                      <a:pt x="21" y="26"/>
                    </a:cubicBezTo>
                    <a:cubicBezTo>
                      <a:pt x="14" y="28"/>
                      <a:pt x="6" y="31"/>
                      <a:pt x="0" y="34"/>
                    </a:cubicBezTo>
                    <a:cubicBezTo>
                      <a:pt x="9" y="37"/>
                      <a:pt x="9" y="37"/>
                      <a:pt x="9" y="37"/>
                    </a:cubicBezTo>
                    <a:cubicBezTo>
                      <a:pt x="6" y="42"/>
                      <a:pt x="4" y="47"/>
                      <a:pt x="1" y="53"/>
                    </a:cubicBezTo>
                    <a:cubicBezTo>
                      <a:pt x="4" y="56"/>
                      <a:pt x="4" y="56"/>
                      <a:pt x="4" y="56"/>
                    </a:cubicBezTo>
                    <a:cubicBezTo>
                      <a:pt x="17" y="55"/>
                      <a:pt x="17" y="55"/>
                      <a:pt x="17" y="55"/>
                    </a:cubicBezTo>
                    <a:cubicBezTo>
                      <a:pt x="19" y="59"/>
                      <a:pt x="19" y="59"/>
                      <a:pt x="19" y="59"/>
                    </a:cubicBezTo>
                    <a:cubicBezTo>
                      <a:pt x="26" y="53"/>
                      <a:pt x="26" y="53"/>
                      <a:pt x="26" y="53"/>
                    </a:cubicBezTo>
                    <a:cubicBezTo>
                      <a:pt x="32" y="52"/>
                      <a:pt x="32" y="52"/>
                      <a:pt x="32" y="52"/>
                    </a:cubicBezTo>
                    <a:cubicBezTo>
                      <a:pt x="35" y="49"/>
                      <a:pt x="35" y="49"/>
                      <a:pt x="35" y="49"/>
                    </a:cubicBezTo>
                    <a:cubicBezTo>
                      <a:pt x="34" y="47"/>
                      <a:pt x="33" y="46"/>
                      <a:pt x="32" y="45"/>
                    </a:cubicBezTo>
                    <a:cubicBezTo>
                      <a:pt x="30" y="44"/>
                      <a:pt x="29" y="43"/>
                      <a:pt x="28" y="43"/>
                    </a:cubicBezTo>
                    <a:cubicBezTo>
                      <a:pt x="27" y="34"/>
                      <a:pt x="27" y="34"/>
                      <a:pt x="27" y="34"/>
                    </a:cubicBezTo>
                    <a:cubicBezTo>
                      <a:pt x="33" y="23"/>
                      <a:pt x="33" y="23"/>
                      <a:pt x="33" y="23"/>
                    </a:cubicBezTo>
                    <a:cubicBezTo>
                      <a:pt x="46" y="17"/>
                      <a:pt x="46" y="17"/>
                      <a:pt x="46" y="17"/>
                    </a:cubicBezTo>
                    <a:cubicBezTo>
                      <a:pt x="49" y="12"/>
                      <a:pt x="49" y="12"/>
                      <a:pt x="49" y="12"/>
                    </a:cubicBezTo>
                    <a:lnTo>
                      <a:pt x="47"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0" name="Freeform 154">
                <a:extLst>
                  <a:ext uri="{FF2B5EF4-FFF2-40B4-BE49-F238E27FC236}">
                    <a16:creationId xmlns:a16="http://schemas.microsoft.com/office/drawing/2014/main" id="{C188134B-189B-4CEC-A971-1BCB27E60308}"/>
                  </a:ext>
                </a:extLst>
              </p:cNvPr>
              <p:cNvSpPr>
                <a:spLocks/>
              </p:cNvSpPr>
              <p:nvPr/>
            </p:nvSpPr>
            <p:spPr bwMode="auto">
              <a:xfrm>
                <a:off x="6959221" y="4008466"/>
                <a:ext cx="52332" cy="40885"/>
              </a:xfrm>
              <a:custGeom>
                <a:avLst/>
                <a:gdLst>
                  <a:gd name="T0" fmla="*/ 2 w 19"/>
                  <a:gd name="T1" fmla="*/ 14 h 15"/>
                  <a:gd name="T2" fmla="*/ 0 w 19"/>
                  <a:gd name="T3" fmla="*/ 10 h 15"/>
                  <a:gd name="T4" fmla="*/ 2 w 19"/>
                  <a:gd name="T5" fmla="*/ 6 h 15"/>
                  <a:gd name="T6" fmla="*/ 18 w 19"/>
                  <a:gd name="T7" fmla="*/ 0 h 15"/>
                  <a:gd name="T8" fmla="*/ 19 w 19"/>
                  <a:gd name="T9" fmla="*/ 3 h 15"/>
                  <a:gd name="T10" fmla="*/ 6 w 19"/>
                  <a:gd name="T11" fmla="*/ 15 h 15"/>
                  <a:gd name="T12" fmla="*/ 2 w 19"/>
                  <a:gd name="T13" fmla="*/ 14 h 15"/>
                </a:gdLst>
                <a:ahLst/>
                <a:cxnLst>
                  <a:cxn ang="0">
                    <a:pos x="T0" y="T1"/>
                  </a:cxn>
                  <a:cxn ang="0">
                    <a:pos x="T2" y="T3"/>
                  </a:cxn>
                  <a:cxn ang="0">
                    <a:pos x="T4" y="T5"/>
                  </a:cxn>
                  <a:cxn ang="0">
                    <a:pos x="T6" y="T7"/>
                  </a:cxn>
                  <a:cxn ang="0">
                    <a:pos x="T8" y="T9"/>
                  </a:cxn>
                  <a:cxn ang="0">
                    <a:pos x="T10" y="T11"/>
                  </a:cxn>
                  <a:cxn ang="0">
                    <a:pos x="T12" y="T13"/>
                  </a:cxn>
                </a:cxnLst>
                <a:rect l="0" t="0" r="r" b="b"/>
                <a:pathLst>
                  <a:path w="19" h="15">
                    <a:moveTo>
                      <a:pt x="2" y="14"/>
                    </a:moveTo>
                    <a:cubicBezTo>
                      <a:pt x="0" y="10"/>
                      <a:pt x="0" y="10"/>
                      <a:pt x="0" y="10"/>
                    </a:cubicBezTo>
                    <a:cubicBezTo>
                      <a:pt x="0" y="9"/>
                      <a:pt x="1" y="7"/>
                      <a:pt x="2" y="6"/>
                    </a:cubicBezTo>
                    <a:cubicBezTo>
                      <a:pt x="7" y="4"/>
                      <a:pt x="12" y="2"/>
                      <a:pt x="18" y="0"/>
                    </a:cubicBezTo>
                    <a:cubicBezTo>
                      <a:pt x="19" y="3"/>
                      <a:pt x="19" y="3"/>
                      <a:pt x="19" y="3"/>
                    </a:cubicBezTo>
                    <a:cubicBezTo>
                      <a:pt x="15" y="7"/>
                      <a:pt x="10" y="11"/>
                      <a:pt x="6" y="15"/>
                    </a:cubicBezTo>
                    <a:cubicBezTo>
                      <a:pt x="2" y="14"/>
                      <a:pt x="2" y="14"/>
                      <a:pt x="2" y="1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11" name="Groupe 110">
                <a:extLst>
                  <a:ext uri="{FF2B5EF4-FFF2-40B4-BE49-F238E27FC236}">
                    <a16:creationId xmlns:a16="http://schemas.microsoft.com/office/drawing/2014/main" id="{0F8395FA-A473-44E8-9F02-E05AACB3176A}"/>
                  </a:ext>
                </a:extLst>
              </p:cNvPr>
              <p:cNvGrpSpPr/>
              <p:nvPr/>
            </p:nvGrpSpPr>
            <p:grpSpPr>
              <a:xfrm>
                <a:off x="6103924" y="2920947"/>
                <a:ext cx="1493090" cy="1128405"/>
                <a:chOff x="5915025" y="2441575"/>
                <a:chExt cx="1449387" cy="1095376"/>
              </a:xfrm>
              <a:grpFill/>
            </p:grpSpPr>
            <p:sp>
              <p:nvSpPr>
                <p:cNvPr id="298" name="Freeform 153">
                  <a:extLst>
                    <a:ext uri="{FF2B5EF4-FFF2-40B4-BE49-F238E27FC236}">
                      <a16:creationId xmlns:a16="http://schemas.microsoft.com/office/drawing/2014/main" id="{E5FC321F-1587-43B1-9A0C-072FEBA7C199}"/>
                    </a:ext>
                  </a:extLst>
                </p:cNvPr>
                <p:cNvSpPr>
                  <a:spLocks/>
                </p:cNvSpPr>
                <p:nvPr/>
              </p:nvSpPr>
              <p:spPr bwMode="auto">
                <a:xfrm>
                  <a:off x="5915025" y="2441575"/>
                  <a:ext cx="1449387" cy="1044575"/>
                </a:xfrm>
                <a:custGeom>
                  <a:avLst/>
                  <a:gdLst>
                    <a:gd name="T0" fmla="*/ 386 w 540"/>
                    <a:gd name="T1" fmla="*/ 68 h 389"/>
                    <a:gd name="T2" fmla="*/ 384 w 540"/>
                    <a:gd name="T3" fmla="*/ 45 h 389"/>
                    <a:gd name="T4" fmla="*/ 412 w 540"/>
                    <a:gd name="T5" fmla="*/ 7 h 389"/>
                    <a:gd name="T6" fmla="*/ 443 w 540"/>
                    <a:gd name="T7" fmla="*/ 0 h 389"/>
                    <a:gd name="T8" fmla="*/ 509 w 540"/>
                    <a:gd name="T9" fmla="*/ 70 h 389"/>
                    <a:gd name="T10" fmla="*/ 518 w 540"/>
                    <a:gd name="T11" fmla="*/ 100 h 389"/>
                    <a:gd name="T12" fmla="*/ 500 w 540"/>
                    <a:gd name="T13" fmla="*/ 135 h 389"/>
                    <a:gd name="T14" fmla="*/ 472 w 540"/>
                    <a:gd name="T15" fmla="*/ 154 h 389"/>
                    <a:gd name="T16" fmla="*/ 427 w 540"/>
                    <a:gd name="T17" fmla="*/ 173 h 389"/>
                    <a:gd name="T18" fmla="*/ 419 w 540"/>
                    <a:gd name="T19" fmla="*/ 167 h 389"/>
                    <a:gd name="T20" fmla="*/ 430 w 540"/>
                    <a:gd name="T21" fmla="*/ 151 h 389"/>
                    <a:gd name="T22" fmla="*/ 405 w 540"/>
                    <a:gd name="T23" fmla="*/ 168 h 389"/>
                    <a:gd name="T24" fmla="*/ 383 w 540"/>
                    <a:gd name="T25" fmla="*/ 178 h 389"/>
                    <a:gd name="T26" fmla="*/ 392 w 540"/>
                    <a:gd name="T27" fmla="*/ 192 h 389"/>
                    <a:gd name="T28" fmla="*/ 413 w 540"/>
                    <a:gd name="T29" fmla="*/ 192 h 389"/>
                    <a:gd name="T30" fmla="*/ 430 w 540"/>
                    <a:gd name="T31" fmla="*/ 202 h 389"/>
                    <a:gd name="T32" fmla="*/ 409 w 540"/>
                    <a:gd name="T33" fmla="*/ 216 h 389"/>
                    <a:gd name="T34" fmla="*/ 412 w 540"/>
                    <a:gd name="T35" fmla="*/ 242 h 389"/>
                    <a:gd name="T36" fmla="*/ 408 w 540"/>
                    <a:gd name="T37" fmla="*/ 259 h 389"/>
                    <a:gd name="T38" fmla="*/ 422 w 540"/>
                    <a:gd name="T39" fmla="*/ 271 h 389"/>
                    <a:gd name="T40" fmla="*/ 423 w 540"/>
                    <a:gd name="T41" fmla="*/ 287 h 389"/>
                    <a:gd name="T42" fmla="*/ 424 w 540"/>
                    <a:gd name="T43" fmla="*/ 292 h 389"/>
                    <a:gd name="T44" fmla="*/ 410 w 540"/>
                    <a:gd name="T45" fmla="*/ 319 h 389"/>
                    <a:gd name="T46" fmla="*/ 402 w 540"/>
                    <a:gd name="T47" fmla="*/ 336 h 389"/>
                    <a:gd name="T48" fmla="*/ 389 w 540"/>
                    <a:gd name="T49" fmla="*/ 347 h 389"/>
                    <a:gd name="T50" fmla="*/ 369 w 540"/>
                    <a:gd name="T51" fmla="*/ 367 h 389"/>
                    <a:gd name="T52" fmla="*/ 356 w 540"/>
                    <a:gd name="T53" fmla="*/ 369 h 389"/>
                    <a:gd name="T54" fmla="*/ 350 w 540"/>
                    <a:gd name="T55" fmla="*/ 376 h 389"/>
                    <a:gd name="T56" fmla="*/ 327 w 540"/>
                    <a:gd name="T57" fmla="*/ 381 h 389"/>
                    <a:gd name="T58" fmla="*/ 316 w 540"/>
                    <a:gd name="T59" fmla="*/ 388 h 389"/>
                    <a:gd name="T60" fmla="*/ 311 w 540"/>
                    <a:gd name="T61" fmla="*/ 378 h 389"/>
                    <a:gd name="T62" fmla="*/ 290 w 540"/>
                    <a:gd name="T63" fmla="*/ 367 h 389"/>
                    <a:gd name="T64" fmla="*/ 250 w 540"/>
                    <a:gd name="T65" fmla="*/ 374 h 389"/>
                    <a:gd name="T66" fmla="*/ 208 w 540"/>
                    <a:gd name="T67" fmla="*/ 350 h 389"/>
                    <a:gd name="T68" fmla="*/ 208 w 540"/>
                    <a:gd name="T69" fmla="*/ 304 h 389"/>
                    <a:gd name="T70" fmla="*/ 130 w 540"/>
                    <a:gd name="T71" fmla="*/ 302 h 389"/>
                    <a:gd name="T72" fmla="*/ 58 w 540"/>
                    <a:gd name="T73" fmla="*/ 278 h 389"/>
                    <a:gd name="T74" fmla="*/ 54 w 540"/>
                    <a:gd name="T75" fmla="*/ 215 h 389"/>
                    <a:gd name="T76" fmla="*/ 16 w 540"/>
                    <a:gd name="T77" fmla="*/ 207 h 389"/>
                    <a:gd name="T78" fmla="*/ 14 w 540"/>
                    <a:gd name="T79" fmla="*/ 200 h 389"/>
                    <a:gd name="T80" fmla="*/ 0 w 540"/>
                    <a:gd name="T81" fmla="*/ 173 h 389"/>
                    <a:gd name="T82" fmla="*/ 9 w 540"/>
                    <a:gd name="T83" fmla="*/ 158 h 389"/>
                    <a:gd name="T84" fmla="*/ 53 w 540"/>
                    <a:gd name="T85" fmla="*/ 138 h 389"/>
                    <a:gd name="T86" fmla="*/ 75 w 540"/>
                    <a:gd name="T87" fmla="*/ 98 h 389"/>
                    <a:gd name="T88" fmla="*/ 110 w 540"/>
                    <a:gd name="T89" fmla="*/ 61 h 389"/>
                    <a:gd name="T90" fmla="*/ 152 w 540"/>
                    <a:gd name="T91" fmla="*/ 86 h 389"/>
                    <a:gd name="T92" fmla="*/ 188 w 540"/>
                    <a:gd name="T93" fmla="*/ 111 h 389"/>
                    <a:gd name="T94" fmla="*/ 230 w 540"/>
                    <a:gd name="T95" fmla="*/ 140 h 389"/>
                    <a:gd name="T96" fmla="*/ 316 w 540"/>
                    <a:gd name="T97" fmla="*/ 126 h 389"/>
                    <a:gd name="T98" fmla="*/ 386 w 540"/>
                    <a:gd name="T99" fmla="*/ 77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40" h="389">
                      <a:moveTo>
                        <a:pt x="386" y="77"/>
                      </a:moveTo>
                      <a:cubicBezTo>
                        <a:pt x="395" y="77"/>
                        <a:pt x="395" y="77"/>
                        <a:pt x="395" y="77"/>
                      </a:cubicBezTo>
                      <a:cubicBezTo>
                        <a:pt x="401" y="74"/>
                        <a:pt x="401" y="74"/>
                        <a:pt x="401" y="74"/>
                      </a:cubicBezTo>
                      <a:cubicBezTo>
                        <a:pt x="386" y="68"/>
                        <a:pt x="386" y="68"/>
                        <a:pt x="386" y="68"/>
                      </a:cubicBezTo>
                      <a:cubicBezTo>
                        <a:pt x="376" y="73"/>
                        <a:pt x="376" y="73"/>
                        <a:pt x="376" y="73"/>
                      </a:cubicBezTo>
                      <a:cubicBezTo>
                        <a:pt x="370" y="65"/>
                        <a:pt x="370" y="65"/>
                        <a:pt x="370" y="65"/>
                      </a:cubicBezTo>
                      <a:cubicBezTo>
                        <a:pt x="371" y="47"/>
                        <a:pt x="371" y="47"/>
                        <a:pt x="371" y="47"/>
                      </a:cubicBezTo>
                      <a:cubicBezTo>
                        <a:pt x="375" y="46"/>
                        <a:pt x="380" y="46"/>
                        <a:pt x="384" y="45"/>
                      </a:cubicBezTo>
                      <a:cubicBezTo>
                        <a:pt x="398" y="44"/>
                        <a:pt x="398" y="44"/>
                        <a:pt x="398" y="44"/>
                      </a:cubicBezTo>
                      <a:cubicBezTo>
                        <a:pt x="416" y="15"/>
                        <a:pt x="416" y="15"/>
                        <a:pt x="416" y="15"/>
                      </a:cubicBezTo>
                      <a:cubicBezTo>
                        <a:pt x="412" y="7"/>
                        <a:pt x="412" y="7"/>
                        <a:pt x="412" y="7"/>
                      </a:cubicBezTo>
                      <a:cubicBezTo>
                        <a:pt x="412" y="7"/>
                        <a:pt x="412" y="7"/>
                        <a:pt x="412" y="7"/>
                      </a:cubicBezTo>
                      <a:cubicBezTo>
                        <a:pt x="413" y="7"/>
                        <a:pt x="413" y="7"/>
                        <a:pt x="413" y="7"/>
                      </a:cubicBezTo>
                      <a:cubicBezTo>
                        <a:pt x="415" y="5"/>
                        <a:pt x="418" y="4"/>
                        <a:pt x="422" y="3"/>
                      </a:cubicBezTo>
                      <a:cubicBezTo>
                        <a:pt x="428" y="2"/>
                        <a:pt x="434" y="1"/>
                        <a:pt x="440" y="0"/>
                      </a:cubicBezTo>
                      <a:cubicBezTo>
                        <a:pt x="443" y="0"/>
                        <a:pt x="443" y="0"/>
                        <a:pt x="443" y="0"/>
                      </a:cubicBezTo>
                      <a:cubicBezTo>
                        <a:pt x="457" y="7"/>
                        <a:pt x="457" y="7"/>
                        <a:pt x="457" y="7"/>
                      </a:cubicBezTo>
                      <a:cubicBezTo>
                        <a:pt x="476" y="43"/>
                        <a:pt x="476" y="43"/>
                        <a:pt x="476" y="43"/>
                      </a:cubicBezTo>
                      <a:cubicBezTo>
                        <a:pt x="504" y="60"/>
                        <a:pt x="504" y="60"/>
                        <a:pt x="504" y="60"/>
                      </a:cubicBezTo>
                      <a:cubicBezTo>
                        <a:pt x="509" y="70"/>
                        <a:pt x="509" y="70"/>
                        <a:pt x="509" y="70"/>
                      </a:cubicBezTo>
                      <a:cubicBezTo>
                        <a:pt x="512" y="68"/>
                        <a:pt x="512" y="68"/>
                        <a:pt x="512" y="68"/>
                      </a:cubicBezTo>
                      <a:cubicBezTo>
                        <a:pt x="518" y="63"/>
                        <a:pt x="524" y="60"/>
                        <a:pt x="531" y="56"/>
                      </a:cubicBezTo>
                      <a:cubicBezTo>
                        <a:pt x="534" y="55"/>
                        <a:pt x="537" y="54"/>
                        <a:pt x="540" y="54"/>
                      </a:cubicBezTo>
                      <a:cubicBezTo>
                        <a:pt x="518" y="100"/>
                        <a:pt x="518" y="100"/>
                        <a:pt x="518" y="100"/>
                      </a:cubicBezTo>
                      <a:cubicBezTo>
                        <a:pt x="507" y="107"/>
                        <a:pt x="507" y="107"/>
                        <a:pt x="507" y="107"/>
                      </a:cubicBezTo>
                      <a:cubicBezTo>
                        <a:pt x="510" y="129"/>
                        <a:pt x="510" y="129"/>
                        <a:pt x="510" y="129"/>
                      </a:cubicBezTo>
                      <a:cubicBezTo>
                        <a:pt x="509" y="130"/>
                        <a:pt x="509" y="130"/>
                        <a:pt x="509" y="130"/>
                      </a:cubicBezTo>
                      <a:cubicBezTo>
                        <a:pt x="506" y="132"/>
                        <a:pt x="503" y="134"/>
                        <a:pt x="500" y="135"/>
                      </a:cubicBezTo>
                      <a:cubicBezTo>
                        <a:pt x="500" y="135"/>
                        <a:pt x="500" y="136"/>
                        <a:pt x="500" y="136"/>
                      </a:cubicBezTo>
                      <a:cubicBezTo>
                        <a:pt x="496" y="134"/>
                        <a:pt x="496" y="134"/>
                        <a:pt x="496" y="134"/>
                      </a:cubicBezTo>
                      <a:cubicBezTo>
                        <a:pt x="479" y="153"/>
                        <a:pt x="479" y="153"/>
                        <a:pt x="479" y="153"/>
                      </a:cubicBezTo>
                      <a:cubicBezTo>
                        <a:pt x="472" y="154"/>
                        <a:pt x="472" y="154"/>
                        <a:pt x="472" y="154"/>
                      </a:cubicBezTo>
                      <a:cubicBezTo>
                        <a:pt x="467" y="160"/>
                        <a:pt x="467" y="160"/>
                        <a:pt x="467" y="160"/>
                      </a:cubicBezTo>
                      <a:cubicBezTo>
                        <a:pt x="464" y="161"/>
                        <a:pt x="450" y="166"/>
                        <a:pt x="446" y="168"/>
                      </a:cubicBezTo>
                      <a:cubicBezTo>
                        <a:pt x="442" y="167"/>
                        <a:pt x="442" y="167"/>
                        <a:pt x="442" y="167"/>
                      </a:cubicBezTo>
                      <a:cubicBezTo>
                        <a:pt x="437" y="169"/>
                        <a:pt x="432" y="170"/>
                        <a:pt x="427" y="173"/>
                      </a:cubicBezTo>
                      <a:cubicBezTo>
                        <a:pt x="424" y="174"/>
                        <a:pt x="421" y="176"/>
                        <a:pt x="418" y="177"/>
                      </a:cubicBezTo>
                      <a:cubicBezTo>
                        <a:pt x="417" y="176"/>
                        <a:pt x="417" y="176"/>
                        <a:pt x="417" y="176"/>
                      </a:cubicBezTo>
                      <a:cubicBezTo>
                        <a:pt x="417" y="175"/>
                        <a:pt x="417" y="174"/>
                        <a:pt x="417" y="173"/>
                      </a:cubicBezTo>
                      <a:cubicBezTo>
                        <a:pt x="418" y="171"/>
                        <a:pt x="418" y="169"/>
                        <a:pt x="419" y="167"/>
                      </a:cubicBezTo>
                      <a:cubicBezTo>
                        <a:pt x="422" y="166"/>
                        <a:pt x="424" y="164"/>
                        <a:pt x="427" y="162"/>
                      </a:cubicBezTo>
                      <a:cubicBezTo>
                        <a:pt x="429" y="160"/>
                        <a:pt x="431" y="158"/>
                        <a:pt x="433" y="156"/>
                      </a:cubicBezTo>
                      <a:cubicBezTo>
                        <a:pt x="430" y="154"/>
                        <a:pt x="430" y="154"/>
                        <a:pt x="430" y="154"/>
                      </a:cubicBezTo>
                      <a:cubicBezTo>
                        <a:pt x="430" y="151"/>
                        <a:pt x="430" y="151"/>
                        <a:pt x="430" y="151"/>
                      </a:cubicBezTo>
                      <a:cubicBezTo>
                        <a:pt x="426" y="152"/>
                        <a:pt x="426" y="152"/>
                        <a:pt x="426" y="152"/>
                      </a:cubicBezTo>
                      <a:cubicBezTo>
                        <a:pt x="423" y="151"/>
                        <a:pt x="423" y="151"/>
                        <a:pt x="423" y="151"/>
                      </a:cubicBezTo>
                      <a:cubicBezTo>
                        <a:pt x="420" y="153"/>
                        <a:pt x="418" y="156"/>
                        <a:pt x="416" y="158"/>
                      </a:cubicBezTo>
                      <a:cubicBezTo>
                        <a:pt x="412" y="161"/>
                        <a:pt x="409" y="165"/>
                        <a:pt x="405" y="168"/>
                      </a:cubicBezTo>
                      <a:cubicBezTo>
                        <a:pt x="400" y="168"/>
                        <a:pt x="400" y="168"/>
                        <a:pt x="400" y="168"/>
                      </a:cubicBezTo>
                      <a:cubicBezTo>
                        <a:pt x="396" y="176"/>
                        <a:pt x="396" y="176"/>
                        <a:pt x="396" y="176"/>
                      </a:cubicBezTo>
                      <a:cubicBezTo>
                        <a:pt x="394" y="176"/>
                        <a:pt x="392" y="176"/>
                        <a:pt x="390" y="176"/>
                      </a:cubicBezTo>
                      <a:cubicBezTo>
                        <a:pt x="388" y="177"/>
                        <a:pt x="386" y="177"/>
                        <a:pt x="383" y="178"/>
                      </a:cubicBezTo>
                      <a:cubicBezTo>
                        <a:pt x="379" y="186"/>
                        <a:pt x="379" y="186"/>
                        <a:pt x="379" y="186"/>
                      </a:cubicBezTo>
                      <a:cubicBezTo>
                        <a:pt x="383" y="190"/>
                        <a:pt x="383" y="190"/>
                        <a:pt x="383" y="190"/>
                      </a:cubicBezTo>
                      <a:cubicBezTo>
                        <a:pt x="390" y="190"/>
                        <a:pt x="390" y="190"/>
                        <a:pt x="390" y="190"/>
                      </a:cubicBezTo>
                      <a:cubicBezTo>
                        <a:pt x="392" y="192"/>
                        <a:pt x="392" y="192"/>
                        <a:pt x="392" y="192"/>
                      </a:cubicBezTo>
                      <a:cubicBezTo>
                        <a:pt x="394" y="199"/>
                        <a:pt x="394" y="199"/>
                        <a:pt x="394" y="199"/>
                      </a:cubicBezTo>
                      <a:cubicBezTo>
                        <a:pt x="400" y="201"/>
                        <a:pt x="400" y="201"/>
                        <a:pt x="400" y="201"/>
                      </a:cubicBezTo>
                      <a:cubicBezTo>
                        <a:pt x="401" y="200"/>
                        <a:pt x="402" y="199"/>
                        <a:pt x="403" y="199"/>
                      </a:cubicBezTo>
                      <a:cubicBezTo>
                        <a:pt x="407" y="196"/>
                        <a:pt x="410" y="194"/>
                        <a:pt x="413" y="192"/>
                      </a:cubicBezTo>
                      <a:cubicBezTo>
                        <a:pt x="415" y="191"/>
                        <a:pt x="416" y="190"/>
                        <a:pt x="418" y="190"/>
                      </a:cubicBezTo>
                      <a:cubicBezTo>
                        <a:pt x="420" y="191"/>
                        <a:pt x="424" y="193"/>
                        <a:pt x="427" y="194"/>
                      </a:cubicBezTo>
                      <a:cubicBezTo>
                        <a:pt x="428" y="195"/>
                        <a:pt x="431" y="195"/>
                        <a:pt x="433" y="195"/>
                      </a:cubicBezTo>
                      <a:cubicBezTo>
                        <a:pt x="430" y="202"/>
                        <a:pt x="430" y="202"/>
                        <a:pt x="430" y="202"/>
                      </a:cubicBezTo>
                      <a:cubicBezTo>
                        <a:pt x="428" y="203"/>
                        <a:pt x="427" y="203"/>
                        <a:pt x="426" y="204"/>
                      </a:cubicBezTo>
                      <a:cubicBezTo>
                        <a:pt x="422" y="206"/>
                        <a:pt x="418" y="208"/>
                        <a:pt x="415" y="211"/>
                      </a:cubicBezTo>
                      <a:cubicBezTo>
                        <a:pt x="412" y="211"/>
                        <a:pt x="412" y="211"/>
                        <a:pt x="412" y="211"/>
                      </a:cubicBezTo>
                      <a:cubicBezTo>
                        <a:pt x="411" y="213"/>
                        <a:pt x="410" y="215"/>
                        <a:pt x="409" y="216"/>
                      </a:cubicBezTo>
                      <a:cubicBezTo>
                        <a:pt x="406" y="220"/>
                        <a:pt x="403" y="224"/>
                        <a:pt x="400" y="228"/>
                      </a:cubicBezTo>
                      <a:cubicBezTo>
                        <a:pt x="400" y="234"/>
                        <a:pt x="400" y="234"/>
                        <a:pt x="400" y="234"/>
                      </a:cubicBezTo>
                      <a:cubicBezTo>
                        <a:pt x="409" y="234"/>
                        <a:pt x="409" y="234"/>
                        <a:pt x="409" y="234"/>
                      </a:cubicBezTo>
                      <a:cubicBezTo>
                        <a:pt x="410" y="237"/>
                        <a:pt x="411" y="239"/>
                        <a:pt x="412" y="242"/>
                      </a:cubicBezTo>
                      <a:cubicBezTo>
                        <a:pt x="414" y="247"/>
                        <a:pt x="416" y="252"/>
                        <a:pt x="418" y="257"/>
                      </a:cubicBezTo>
                      <a:cubicBezTo>
                        <a:pt x="419" y="258"/>
                        <a:pt x="419" y="259"/>
                        <a:pt x="419" y="260"/>
                      </a:cubicBezTo>
                      <a:cubicBezTo>
                        <a:pt x="411" y="256"/>
                        <a:pt x="411" y="256"/>
                        <a:pt x="411" y="256"/>
                      </a:cubicBezTo>
                      <a:cubicBezTo>
                        <a:pt x="408" y="259"/>
                        <a:pt x="408" y="259"/>
                        <a:pt x="408" y="259"/>
                      </a:cubicBezTo>
                      <a:cubicBezTo>
                        <a:pt x="417" y="268"/>
                        <a:pt x="417" y="268"/>
                        <a:pt x="417" y="268"/>
                      </a:cubicBezTo>
                      <a:cubicBezTo>
                        <a:pt x="423" y="269"/>
                        <a:pt x="423" y="269"/>
                        <a:pt x="423" y="269"/>
                      </a:cubicBezTo>
                      <a:cubicBezTo>
                        <a:pt x="424" y="271"/>
                        <a:pt x="424" y="271"/>
                        <a:pt x="424" y="271"/>
                      </a:cubicBezTo>
                      <a:cubicBezTo>
                        <a:pt x="423" y="271"/>
                        <a:pt x="422" y="271"/>
                        <a:pt x="422" y="271"/>
                      </a:cubicBezTo>
                      <a:cubicBezTo>
                        <a:pt x="417" y="274"/>
                        <a:pt x="412" y="276"/>
                        <a:pt x="407" y="279"/>
                      </a:cubicBezTo>
                      <a:cubicBezTo>
                        <a:pt x="407" y="281"/>
                        <a:pt x="407" y="281"/>
                        <a:pt x="407" y="281"/>
                      </a:cubicBezTo>
                      <a:cubicBezTo>
                        <a:pt x="420" y="283"/>
                        <a:pt x="420" y="283"/>
                        <a:pt x="420" y="283"/>
                      </a:cubicBezTo>
                      <a:cubicBezTo>
                        <a:pt x="423" y="287"/>
                        <a:pt x="423" y="287"/>
                        <a:pt x="423" y="287"/>
                      </a:cubicBezTo>
                      <a:cubicBezTo>
                        <a:pt x="417" y="292"/>
                        <a:pt x="417" y="292"/>
                        <a:pt x="417" y="292"/>
                      </a:cubicBezTo>
                      <a:cubicBezTo>
                        <a:pt x="417" y="294"/>
                        <a:pt x="417" y="294"/>
                        <a:pt x="417" y="294"/>
                      </a:cubicBezTo>
                      <a:cubicBezTo>
                        <a:pt x="418" y="294"/>
                        <a:pt x="419" y="293"/>
                        <a:pt x="420" y="292"/>
                      </a:cubicBezTo>
                      <a:cubicBezTo>
                        <a:pt x="422" y="292"/>
                        <a:pt x="423" y="292"/>
                        <a:pt x="424" y="292"/>
                      </a:cubicBezTo>
                      <a:cubicBezTo>
                        <a:pt x="425" y="296"/>
                        <a:pt x="425" y="296"/>
                        <a:pt x="425" y="296"/>
                      </a:cubicBezTo>
                      <a:cubicBezTo>
                        <a:pt x="417" y="310"/>
                        <a:pt x="417" y="310"/>
                        <a:pt x="417" y="310"/>
                      </a:cubicBezTo>
                      <a:cubicBezTo>
                        <a:pt x="414" y="312"/>
                        <a:pt x="414" y="312"/>
                        <a:pt x="414" y="312"/>
                      </a:cubicBezTo>
                      <a:cubicBezTo>
                        <a:pt x="410" y="319"/>
                        <a:pt x="410" y="319"/>
                        <a:pt x="410" y="319"/>
                      </a:cubicBezTo>
                      <a:cubicBezTo>
                        <a:pt x="406" y="320"/>
                        <a:pt x="406" y="320"/>
                        <a:pt x="406" y="320"/>
                      </a:cubicBezTo>
                      <a:cubicBezTo>
                        <a:pt x="403" y="323"/>
                        <a:pt x="403" y="323"/>
                        <a:pt x="403" y="323"/>
                      </a:cubicBezTo>
                      <a:cubicBezTo>
                        <a:pt x="407" y="325"/>
                        <a:pt x="407" y="325"/>
                        <a:pt x="407" y="325"/>
                      </a:cubicBezTo>
                      <a:cubicBezTo>
                        <a:pt x="402" y="336"/>
                        <a:pt x="402" y="336"/>
                        <a:pt x="402" y="336"/>
                      </a:cubicBezTo>
                      <a:cubicBezTo>
                        <a:pt x="398" y="337"/>
                        <a:pt x="398" y="337"/>
                        <a:pt x="398" y="337"/>
                      </a:cubicBezTo>
                      <a:cubicBezTo>
                        <a:pt x="397" y="342"/>
                        <a:pt x="397" y="342"/>
                        <a:pt x="397" y="342"/>
                      </a:cubicBezTo>
                      <a:cubicBezTo>
                        <a:pt x="393" y="347"/>
                        <a:pt x="393" y="347"/>
                        <a:pt x="393" y="347"/>
                      </a:cubicBezTo>
                      <a:cubicBezTo>
                        <a:pt x="389" y="347"/>
                        <a:pt x="389" y="347"/>
                        <a:pt x="389" y="347"/>
                      </a:cubicBezTo>
                      <a:cubicBezTo>
                        <a:pt x="388" y="351"/>
                        <a:pt x="388" y="351"/>
                        <a:pt x="388" y="351"/>
                      </a:cubicBezTo>
                      <a:cubicBezTo>
                        <a:pt x="386" y="353"/>
                        <a:pt x="384" y="355"/>
                        <a:pt x="382" y="357"/>
                      </a:cubicBezTo>
                      <a:cubicBezTo>
                        <a:pt x="379" y="359"/>
                        <a:pt x="377" y="361"/>
                        <a:pt x="374" y="364"/>
                      </a:cubicBezTo>
                      <a:cubicBezTo>
                        <a:pt x="373" y="365"/>
                        <a:pt x="371" y="366"/>
                        <a:pt x="369" y="367"/>
                      </a:cubicBezTo>
                      <a:cubicBezTo>
                        <a:pt x="364" y="366"/>
                        <a:pt x="364" y="366"/>
                        <a:pt x="364" y="366"/>
                      </a:cubicBezTo>
                      <a:cubicBezTo>
                        <a:pt x="362" y="370"/>
                        <a:pt x="362" y="370"/>
                        <a:pt x="362" y="370"/>
                      </a:cubicBezTo>
                      <a:cubicBezTo>
                        <a:pt x="358" y="371"/>
                        <a:pt x="358" y="371"/>
                        <a:pt x="358" y="371"/>
                      </a:cubicBezTo>
                      <a:cubicBezTo>
                        <a:pt x="358" y="370"/>
                        <a:pt x="357" y="370"/>
                        <a:pt x="356" y="369"/>
                      </a:cubicBezTo>
                      <a:cubicBezTo>
                        <a:pt x="356" y="367"/>
                        <a:pt x="355" y="366"/>
                        <a:pt x="354" y="365"/>
                      </a:cubicBezTo>
                      <a:cubicBezTo>
                        <a:pt x="353" y="367"/>
                        <a:pt x="353" y="367"/>
                        <a:pt x="353" y="367"/>
                      </a:cubicBezTo>
                      <a:cubicBezTo>
                        <a:pt x="353" y="373"/>
                        <a:pt x="353" y="373"/>
                        <a:pt x="353" y="373"/>
                      </a:cubicBezTo>
                      <a:cubicBezTo>
                        <a:pt x="350" y="376"/>
                        <a:pt x="350" y="376"/>
                        <a:pt x="350" y="376"/>
                      </a:cubicBezTo>
                      <a:cubicBezTo>
                        <a:pt x="348" y="375"/>
                        <a:pt x="348" y="375"/>
                        <a:pt x="348" y="375"/>
                      </a:cubicBezTo>
                      <a:cubicBezTo>
                        <a:pt x="346" y="377"/>
                        <a:pt x="346" y="377"/>
                        <a:pt x="346" y="377"/>
                      </a:cubicBezTo>
                      <a:cubicBezTo>
                        <a:pt x="341" y="378"/>
                        <a:pt x="336" y="380"/>
                        <a:pt x="332" y="381"/>
                      </a:cubicBezTo>
                      <a:cubicBezTo>
                        <a:pt x="330" y="381"/>
                        <a:pt x="328" y="381"/>
                        <a:pt x="327" y="381"/>
                      </a:cubicBezTo>
                      <a:cubicBezTo>
                        <a:pt x="326" y="381"/>
                        <a:pt x="324" y="382"/>
                        <a:pt x="323" y="382"/>
                      </a:cubicBezTo>
                      <a:cubicBezTo>
                        <a:pt x="325" y="386"/>
                        <a:pt x="325" y="386"/>
                        <a:pt x="325" y="386"/>
                      </a:cubicBezTo>
                      <a:cubicBezTo>
                        <a:pt x="323" y="389"/>
                        <a:pt x="323" y="389"/>
                        <a:pt x="323" y="389"/>
                      </a:cubicBezTo>
                      <a:cubicBezTo>
                        <a:pt x="316" y="388"/>
                        <a:pt x="316" y="388"/>
                        <a:pt x="316" y="388"/>
                      </a:cubicBezTo>
                      <a:cubicBezTo>
                        <a:pt x="317" y="380"/>
                        <a:pt x="317" y="380"/>
                        <a:pt x="317" y="380"/>
                      </a:cubicBezTo>
                      <a:cubicBezTo>
                        <a:pt x="311" y="383"/>
                        <a:pt x="311" y="383"/>
                        <a:pt x="311" y="383"/>
                      </a:cubicBezTo>
                      <a:cubicBezTo>
                        <a:pt x="310" y="382"/>
                        <a:pt x="310" y="382"/>
                        <a:pt x="310" y="382"/>
                      </a:cubicBezTo>
                      <a:cubicBezTo>
                        <a:pt x="311" y="378"/>
                        <a:pt x="311" y="378"/>
                        <a:pt x="311" y="378"/>
                      </a:cubicBezTo>
                      <a:cubicBezTo>
                        <a:pt x="307" y="378"/>
                        <a:pt x="307" y="378"/>
                        <a:pt x="307" y="378"/>
                      </a:cubicBezTo>
                      <a:cubicBezTo>
                        <a:pt x="299" y="385"/>
                        <a:pt x="299" y="385"/>
                        <a:pt x="299" y="385"/>
                      </a:cubicBezTo>
                      <a:cubicBezTo>
                        <a:pt x="298" y="382"/>
                        <a:pt x="297" y="380"/>
                        <a:pt x="295" y="378"/>
                      </a:cubicBezTo>
                      <a:cubicBezTo>
                        <a:pt x="294" y="374"/>
                        <a:pt x="292" y="371"/>
                        <a:pt x="290" y="367"/>
                      </a:cubicBezTo>
                      <a:cubicBezTo>
                        <a:pt x="277" y="361"/>
                        <a:pt x="277" y="361"/>
                        <a:pt x="277" y="361"/>
                      </a:cubicBezTo>
                      <a:cubicBezTo>
                        <a:pt x="272" y="363"/>
                        <a:pt x="268" y="365"/>
                        <a:pt x="264" y="367"/>
                      </a:cubicBezTo>
                      <a:cubicBezTo>
                        <a:pt x="257" y="370"/>
                        <a:pt x="257" y="370"/>
                        <a:pt x="257" y="370"/>
                      </a:cubicBezTo>
                      <a:cubicBezTo>
                        <a:pt x="255" y="372"/>
                        <a:pt x="252" y="373"/>
                        <a:pt x="250" y="374"/>
                      </a:cubicBezTo>
                      <a:cubicBezTo>
                        <a:pt x="246" y="376"/>
                        <a:pt x="241" y="378"/>
                        <a:pt x="237" y="380"/>
                      </a:cubicBezTo>
                      <a:cubicBezTo>
                        <a:pt x="224" y="376"/>
                        <a:pt x="224" y="376"/>
                        <a:pt x="224" y="376"/>
                      </a:cubicBezTo>
                      <a:cubicBezTo>
                        <a:pt x="220" y="356"/>
                        <a:pt x="220" y="356"/>
                        <a:pt x="220" y="356"/>
                      </a:cubicBezTo>
                      <a:cubicBezTo>
                        <a:pt x="208" y="350"/>
                        <a:pt x="208" y="350"/>
                        <a:pt x="208" y="350"/>
                      </a:cubicBezTo>
                      <a:cubicBezTo>
                        <a:pt x="208" y="345"/>
                        <a:pt x="210" y="341"/>
                        <a:pt x="211" y="336"/>
                      </a:cubicBezTo>
                      <a:cubicBezTo>
                        <a:pt x="214" y="331"/>
                        <a:pt x="216" y="326"/>
                        <a:pt x="220" y="321"/>
                      </a:cubicBezTo>
                      <a:cubicBezTo>
                        <a:pt x="213" y="305"/>
                        <a:pt x="213" y="305"/>
                        <a:pt x="213" y="305"/>
                      </a:cubicBezTo>
                      <a:cubicBezTo>
                        <a:pt x="208" y="304"/>
                        <a:pt x="208" y="304"/>
                        <a:pt x="208" y="304"/>
                      </a:cubicBezTo>
                      <a:cubicBezTo>
                        <a:pt x="194" y="287"/>
                        <a:pt x="194" y="287"/>
                        <a:pt x="194" y="287"/>
                      </a:cubicBezTo>
                      <a:cubicBezTo>
                        <a:pt x="182" y="291"/>
                        <a:pt x="169" y="295"/>
                        <a:pt x="157" y="298"/>
                      </a:cubicBezTo>
                      <a:cubicBezTo>
                        <a:pt x="152" y="299"/>
                        <a:pt x="148" y="300"/>
                        <a:pt x="143" y="301"/>
                      </a:cubicBezTo>
                      <a:cubicBezTo>
                        <a:pt x="130" y="302"/>
                        <a:pt x="130" y="302"/>
                        <a:pt x="130" y="302"/>
                      </a:cubicBezTo>
                      <a:cubicBezTo>
                        <a:pt x="123" y="305"/>
                        <a:pt x="123" y="305"/>
                        <a:pt x="123" y="305"/>
                      </a:cubicBezTo>
                      <a:cubicBezTo>
                        <a:pt x="123" y="305"/>
                        <a:pt x="123" y="305"/>
                        <a:pt x="122" y="305"/>
                      </a:cubicBezTo>
                      <a:cubicBezTo>
                        <a:pt x="109" y="299"/>
                        <a:pt x="96" y="294"/>
                        <a:pt x="81" y="288"/>
                      </a:cubicBezTo>
                      <a:cubicBezTo>
                        <a:pt x="74" y="285"/>
                        <a:pt x="66" y="282"/>
                        <a:pt x="58" y="278"/>
                      </a:cubicBezTo>
                      <a:cubicBezTo>
                        <a:pt x="55" y="271"/>
                        <a:pt x="53" y="264"/>
                        <a:pt x="52" y="257"/>
                      </a:cubicBezTo>
                      <a:cubicBezTo>
                        <a:pt x="52" y="255"/>
                        <a:pt x="51" y="254"/>
                        <a:pt x="51" y="251"/>
                      </a:cubicBezTo>
                      <a:cubicBezTo>
                        <a:pt x="50" y="246"/>
                        <a:pt x="51" y="240"/>
                        <a:pt x="51" y="234"/>
                      </a:cubicBezTo>
                      <a:cubicBezTo>
                        <a:pt x="52" y="228"/>
                        <a:pt x="53" y="221"/>
                        <a:pt x="54" y="215"/>
                      </a:cubicBezTo>
                      <a:cubicBezTo>
                        <a:pt x="53" y="215"/>
                        <a:pt x="52" y="214"/>
                        <a:pt x="51" y="214"/>
                      </a:cubicBezTo>
                      <a:cubicBezTo>
                        <a:pt x="41" y="213"/>
                        <a:pt x="41" y="213"/>
                        <a:pt x="41" y="213"/>
                      </a:cubicBezTo>
                      <a:cubicBezTo>
                        <a:pt x="36" y="212"/>
                        <a:pt x="31" y="210"/>
                        <a:pt x="26" y="209"/>
                      </a:cubicBezTo>
                      <a:cubicBezTo>
                        <a:pt x="22" y="209"/>
                        <a:pt x="19" y="208"/>
                        <a:pt x="16" y="207"/>
                      </a:cubicBezTo>
                      <a:cubicBezTo>
                        <a:pt x="13" y="206"/>
                        <a:pt x="13" y="206"/>
                        <a:pt x="13" y="206"/>
                      </a:cubicBezTo>
                      <a:cubicBezTo>
                        <a:pt x="12" y="206"/>
                        <a:pt x="10" y="205"/>
                        <a:pt x="9" y="205"/>
                      </a:cubicBezTo>
                      <a:cubicBezTo>
                        <a:pt x="12" y="202"/>
                        <a:pt x="12" y="202"/>
                        <a:pt x="12" y="202"/>
                      </a:cubicBezTo>
                      <a:cubicBezTo>
                        <a:pt x="14" y="200"/>
                        <a:pt x="14" y="200"/>
                        <a:pt x="14" y="200"/>
                      </a:cubicBezTo>
                      <a:cubicBezTo>
                        <a:pt x="13" y="199"/>
                        <a:pt x="13" y="198"/>
                        <a:pt x="13" y="196"/>
                      </a:cubicBezTo>
                      <a:cubicBezTo>
                        <a:pt x="13" y="187"/>
                        <a:pt x="13" y="187"/>
                        <a:pt x="13" y="187"/>
                      </a:cubicBezTo>
                      <a:cubicBezTo>
                        <a:pt x="0" y="174"/>
                        <a:pt x="0" y="174"/>
                        <a:pt x="0" y="174"/>
                      </a:cubicBezTo>
                      <a:cubicBezTo>
                        <a:pt x="0" y="173"/>
                        <a:pt x="0" y="173"/>
                        <a:pt x="0" y="173"/>
                      </a:cubicBezTo>
                      <a:cubicBezTo>
                        <a:pt x="0" y="172"/>
                        <a:pt x="0" y="170"/>
                        <a:pt x="1" y="169"/>
                      </a:cubicBezTo>
                      <a:cubicBezTo>
                        <a:pt x="1" y="167"/>
                        <a:pt x="2" y="166"/>
                        <a:pt x="3" y="164"/>
                      </a:cubicBezTo>
                      <a:cubicBezTo>
                        <a:pt x="4" y="164"/>
                        <a:pt x="4" y="164"/>
                        <a:pt x="4" y="164"/>
                      </a:cubicBezTo>
                      <a:cubicBezTo>
                        <a:pt x="5" y="162"/>
                        <a:pt x="7" y="160"/>
                        <a:pt x="9" y="158"/>
                      </a:cubicBezTo>
                      <a:cubicBezTo>
                        <a:pt x="43" y="152"/>
                        <a:pt x="43" y="152"/>
                        <a:pt x="43" y="152"/>
                      </a:cubicBezTo>
                      <a:cubicBezTo>
                        <a:pt x="45" y="148"/>
                        <a:pt x="45" y="148"/>
                        <a:pt x="45" y="148"/>
                      </a:cubicBezTo>
                      <a:cubicBezTo>
                        <a:pt x="47" y="144"/>
                        <a:pt x="50" y="141"/>
                        <a:pt x="52" y="137"/>
                      </a:cubicBezTo>
                      <a:cubicBezTo>
                        <a:pt x="53" y="138"/>
                        <a:pt x="53" y="138"/>
                        <a:pt x="53" y="138"/>
                      </a:cubicBezTo>
                      <a:cubicBezTo>
                        <a:pt x="59" y="125"/>
                        <a:pt x="59" y="125"/>
                        <a:pt x="59" y="125"/>
                      </a:cubicBezTo>
                      <a:cubicBezTo>
                        <a:pt x="61" y="121"/>
                        <a:pt x="61" y="121"/>
                        <a:pt x="61" y="121"/>
                      </a:cubicBezTo>
                      <a:cubicBezTo>
                        <a:pt x="56" y="101"/>
                        <a:pt x="56" y="101"/>
                        <a:pt x="56" y="101"/>
                      </a:cubicBezTo>
                      <a:cubicBezTo>
                        <a:pt x="75" y="98"/>
                        <a:pt x="75" y="98"/>
                        <a:pt x="75" y="98"/>
                      </a:cubicBezTo>
                      <a:cubicBezTo>
                        <a:pt x="83" y="74"/>
                        <a:pt x="83" y="74"/>
                        <a:pt x="83" y="74"/>
                      </a:cubicBezTo>
                      <a:cubicBezTo>
                        <a:pt x="98" y="73"/>
                        <a:pt x="98" y="73"/>
                        <a:pt x="98" y="73"/>
                      </a:cubicBezTo>
                      <a:cubicBezTo>
                        <a:pt x="100" y="67"/>
                        <a:pt x="100" y="67"/>
                        <a:pt x="100" y="67"/>
                      </a:cubicBezTo>
                      <a:cubicBezTo>
                        <a:pt x="110" y="61"/>
                        <a:pt x="110" y="61"/>
                        <a:pt x="110" y="61"/>
                      </a:cubicBezTo>
                      <a:cubicBezTo>
                        <a:pt x="109" y="54"/>
                        <a:pt x="109" y="54"/>
                        <a:pt x="109" y="54"/>
                      </a:cubicBezTo>
                      <a:cubicBezTo>
                        <a:pt x="128" y="52"/>
                        <a:pt x="128" y="52"/>
                        <a:pt x="128" y="52"/>
                      </a:cubicBezTo>
                      <a:cubicBezTo>
                        <a:pt x="154" y="72"/>
                        <a:pt x="154" y="72"/>
                        <a:pt x="154" y="72"/>
                      </a:cubicBezTo>
                      <a:cubicBezTo>
                        <a:pt x="154" y="77"/>
                        <a:pt x="153" y="81"/>
                        <a:pt x="152" y="86"/>
                      </a:cubicBezTo>
                      <a:cubicBezTo>
                        <a:pt x="151" y="89"/>
                        <a:pt x="150" y="92"/>
                        <a:pt x="149" y="95"/>
                      </a:cubicBezTo>
                      <a:cubicBezTo>
                        <a:pt x="157" y="102"/>
                        <a:pt x="157" y="102"/>
                        <a:pt x="157" y="102"/>
                      </a:cubicBezTo>
                      <a:cubicBezTo>
                        <a:pt x="165" y="98"/>
                        <a:pt x="165" y="98"/>
                        <a:pt x="165" y="98"/>
                      </a:cubicBezTo>
                      <a:cubicBezTo>
                        <a:pt x="188" y="111"/>
                        <a:pt x="188" y="111"/>
                        <a:pt x="188" y="111"/>
                      </a:cubicBezTo>
                      <a:cubicBezTo>
                        <a:pt x="186" y="122"/>
                        <a:pt x="186" y="122"/>
                        <a:pt x="186" y="122"/>
                      </a:cubicBezTo>
                      <a:cubicBezTo>
                        <a:pt x="194" y="130"/>
                        <a:pt x="194" y="130"/>
                        <a:pt x="194" y="130"/>
                      </a:cubicBezTo>
                      <a:cubicBezTo>
                        <a:pt x="219" y="128"/>
                        <a:pt x="219" y="128"/>
                        <a:pt x="219" y="128"/>
                      </a:cubicBezTo>
                      <a:cubicBezTo>
                        <a:pt x="230" y="140"/>
                        <a:pt x="230" y="140"/>
                        <a:pt x="230" y="140"/>
                      </a:cubicBezTo>
                      <a:cubicBezTo>
                        <a:pt x="243" y="141"/>
                        <a:pt x="256" y="143"/>
                        <a:pt x="269" y="144"/>
                      </a:cubicBezTo>
                      <a:cubicBezTo>
                        <a:pt x="287" y="133"/>
                        <a:pt x="287" y="133"/>
                        <a:pt x="287" y="133"/>
                      </a:cubicBezTo>
                      <a:cubicBezTo>
                        <a:pt x="306" y="136"/>
                        <a:pt x="306" y="136"/>
                        <a:pt x="306" y="136"/>
                      </a:cubicBezTo>
                      <a:cubicBezTo>
                        <a:pt x="316" y="126"/>
                        <a:pt x="316" y="126"/>
                        <a:pt x="316" y="126"/>
                      </a:cubicBezTo>
                      <a:cubicBezTo>
                        <a:pt x="310" y="113"/>
                        <a:pt x="310" y="113"/>
                        <a:pt x="310" y="113"/>
                      </a:cubicBezTo>
                      <a:cubicBezTo>
                        <a:pt x="321" y="101"/>
                        <a:pt x="321" y="101"/>
                        <a:pt x="321" y="101"/>
                      </a:cubicBezTo>
                      <a:cubicBezTo>
                        <a:pt x="335" y="106"/>
                        <a:pt x="335" y="106"/>
                        <a:pt x="335" y="106"/>
                      </a:cubicBezTo>
                      <a:lnTo>
                        <a:pt x="386" y="7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9" name="Freeform 155">
                  <a:extLst>
                    <a:ext uri="{FF2B5EF4-FFF2-40B4-BE49-F238E27FC236}">
                      <a16:creationId xmlns:a16="http://schemas.microsoft.com/office/drawing/2014/main" id="{9A6C038D-9CF1-4D06-A2BA-95895CA175FF}"/>
                    </a:ext>
                  </a:extLst>
                </p:cNvPr>
                <p:cNvSpPr>
                  <a:spLocks/>
                </p:cNvSpPr>
                <p:nvPr/>
              </p:nvSpPr>
              <p:spPr bwMode="auto">
                <a:xfrm>
                  <a:off x="6745287" y="3497263"/>
                  <a:ext cx="50800" cy="39688"/>
                </a:xfrm>
                <a:custGeom>
                  <a:avLst/>
                  <a:gdLst>
                    <a:gd name="T0" fmla="*/ 2 w 19"/>
                    <a:gd name="T1" fmla="*/ 14 h 15"/>
                    <a:gd name="T2" fmla="*/ 0 w 19"/>
                    <a:gd name="T3" fmla="*/ 10 h 15"/>
                    <a:gd name="T4" fmla="*/ 2 w 19"/>
                    <a:gd name="T5" fmla="*/ 6 h 15"/>
                    <a:gd name="T6" fmla="*/ 18 w 19"/>
                    <a:gd name="T7" fmla="*/ 0 h 15"/>
                    <a:gd name="T8" fmla="*/ 19 w 19"/>
                    <a:gd name="T9" fmla="*/ 3 h 15"/>
                    <a:gd name="T10" fmla="*/ 6 w 19"/>
                    <a:gd name="T11" fmla="*/ 15 h 15"/>
                    <a:gd name="T12" fmla="*/ 2 w 19"/>
                    <a:gd name="T13" fmla="*/ 14 h 15"/>
                  </a:gdLst>
                  <a:ahLst/>
                  <a:cxnLst>
                    <a:cxn ang="0">
                      <a:pos x="T0" y="T1"/>
                    </a:cxn>
                    <a:cxn ang="0">
                      <a:pos x="T2" y="T3"/>
                    </a:cxn>
                    <a:cxn ang="0">
                      <a:pos x="T4" y="T5"/>
                    </a:cxn>
                    <a:cxn ang="0">
                      <a:pos x="T6" y="T7"/>
                    </a:cxn>
                    <a:cxn ang="0">
                      <a:pos x="T8" y="T9"/>
                    </a:cxn>
                    <a:cxn ang="0">
                      <a:pos x="T10" y="T11"/>
                    </a:cxn>
                    <a:cxn ang="0">
                      <a:pos x="T12" y="T13"/>
                    </a:cxn>
                  </a:cxnLst>
                  <a:rect l="0" t="0" r="r" b="b"/>
                  <a:pathLst>
                    <a:path w="19" h="15">
                      <a:moveTo>
                        <a:pt x="2" y="14"/>
                      </a:moveTo>
                      <a:cubicBezTo>
                        <a:pt x="0" y="10"/>
                        <a:pt x="0" y="10"/>
                        <a:pt x="0" y="10"/>
                      </a:cubicBezTo>
                      <a:cubicBezTo>
                        <a:pt x="0" y="9"/>
                        <a:pt x="1" y="7"/>
                        <a:pt x="2" y="6"/>
                      </a:cubicBezTo>
                      <a:cubicBezTo>
                        <a:pt x="7" y="4"/>
                        <a:pt x="12" y="2"/>
                        <a:pt x="18" y="0"/>
                      </a:cubicBezTo>
                      <a:cubicBezTo>
                        <a:pt x="19" y="3"/>
                        <a:pt x="19" y="3"/>
                        <a:pt x="19" y="3"/>
                      </a:cubicBezTo>
                      <a:cubicBezTo>
                        <a:pt x="15" y="7"/>
                        <a:pt x="10" y="11"/>
                        <a:pt x="6" y="15"/>
                      </a:cubicBezTo>
                      <a:cubicBezTo>
                        <a:pt x="2" y="14"/>
                        <a:pt x="2" y="14"/>
                        <a:pt x="2" y="1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12" name="Freeform 156">
                <a:extLst>
                  <a:ext uri="{FF2B5EF4-FFF2-40B4-BE49-F238E27FC236}">
                    <a16:creationId xmlns:a16="http://schemas.microsoft.com/office/drawing/2014/main" id="{9A2DF0A9-3146-40D7-9B61-2E88A010CE16}"/>
                  </a:ext>
                </a:extLst>
              </p:cNvPr>
              <p:cNvSpPr>
                <a:spLocks/>
              </p:cNvSpPr>
              <p:nvPr/>
            </p:nvSpPr>
            <p:spPr bwMode="auto">
              <a:xfrm>
                <a:off x="6795684" y="4196533"/>
                <a:ext cx="124288" cy="99758"/>
              </a:xfrm>
              <a:custGeom>
                <a:avLst/>
                <a:gdLst>
                  <a:gd name="T0" fmla="*/ 45 w 45"/>
                  <a:gd name="T1" fmla="*/ 15 h 36"/>
                  <a:gd name="T2" fmla="*/ 45 w 45"/>
                  <a:gd name="T3" fmla="*/ 5 h 36"/>
                  <a:gd name="T4" fmla="*/ 42 w 45"/>
                  <a:gd name="T5" fmla="*/ 3 h 36"/>
                  <a:gd name="T6" fmla="*/ 38 w 45"/>
                  <a:gd name="T7" fmla="*/ 6 h 36"/>
                  <a:gd name="T8" fmla="*/ 27 w 45"/>
                  <a:gd name="T9" fmla="*/ 1 h 36"/>
                  <a:gd name="T10" fmla="*/ 21 w 45"/>
                  <a:gd name="T11" fmla="*/ 0 h 36"/>
                  <a:gd name="T12" fmla="*/ 10 w 45"/>
                  <a:gd name="T13" fmla="*/ 1 h 36"/>
                  <a:gd name="T14" fmla="*/ 1 w 45"/>
                  <a:gd name="T15" fmla="*/ 5 h 36"/>
                  <a:gd name="T16" fmla="*/ 1 w 45"/>
                  <a:gd name="T17" fmla="*/ 7 h 36"/>
                  <a:gd name="T18" fmla="*/ 1 w 45"/>
                  <a:gd name="T19" fmla="*/ 7 h 36"/>
                  <a:gd name="T20" fmla="*/ 2 w 45"/>
                  <a:gd name="T21" fmla="*/ 13 h 36"/>
                  <a:gd name="T22" fmla="*/ 0 w 45"/>
                  <a:gd name="T23" fmla="*/ 17 h 36"/>
                  <a:gd name="T24" fmla="*/ 0 w 45"/>
                  <a:gd name="T25" fmla="*/ 18 h 36"/>
                  <a:gd name="T26" fmla="*/ 1 w 45"/>
                  <a:gd name="T27" fmla="*/ 21 h 36"/>
                  <a:gd name="T28" fmla="*/ 5 w 45"/>
                  <a:gd name="T29" fmla="*/ 21 h 36"/>
                  <a:gd name="T30" fmla="*/ 8 w 45"/>
                  <a:gd name="T31" fmla="*/ 31 h 36"/>
                  <a:gd name="T32" fmla="*/ 11 w 45"/>
                  <a:gd name="T33" fmla="*/ 31 h 36"/>
                  <a:gd name="T34" fmla="*/ 14 w 45"/>
                  <a:gd name="T35" fmla="*/ 28 h 36"/>
                  <a:gd name="T36" fmla="*/ 16 w 45"/>
                  <a:gd name="T37" fmla="*/ 30 h 36"/>
                  <a:gd name="T38" fmla="*/ 13 w 45"/>
                  <a:gd name="T39" fmla="*/ 34 h 36"/>
                  <a:gd name="T40" fmla="*/ 18 w 45"/>
                  <a:gd name="T41" fmla="*/ 36 h 36"/>
                  <a:gd name="T42" fmla="*/ 21 w 45"/>
                  <a:gd name="T43" fmla="*/ 36 h 36"/>
                  <a:gd name="T44" fmla="*/ 32 w 45"/>
                  <a:gd name="T45" fmla="*/ 31 h 36"/>
                  <a:gd name="T46" fmla="*/ 34 w 45"/>
                  <a:gd name="T47" fmla="*/ 23 h 36"/>
                  <a:gd name="T48" fmla="*/ 45 w 45"/>
                  <a:gd name="T49"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5" h="36">
                    <a:moveTo>
                      <a:pt x="45" y="15"/>
                    </a:moveTo>
                    <a:cubicBezTo>
                      <a:pt x="45" y="5"/>
                      <a:pt x="45" y="5"/>
                      <a:pt x="45" y="5"/>
                    </a:cubicBezTo>
                    <a:cubicBezTo>
                      <a:pt x="42" y="3"/>
                      <a:pt x="42" y="3"/>
                      <a:pt x="42" y="3"/>
                    </a:cubicBezTo>
                    <a:cubicBezTo>
                      <a:pt x="38" y="6"/>
                      <a:pt x="38" y="6"/>
                      <a:pt x="38" y="6"/>
                    </a:cubicBezTo>
                    <a:cubicBezTo>
                      <a:pt x="34" y="5"/>
                      <a:pt x="30" y="1"/>
                      <a:pt x="27" y="1"/>
                    </a:cubicBezTo>
                    <a:cubicBezTo>
                      <a:pt x="25" y="0"/>
                      <a:pt x="23" y="0"/>
                      <a:pt x="21" y="0"/>
                    </a:cubicBezTo>
                    <a:cubicBezTo>
                      <a:pt x="18" y="0"/>
                      <a:pt x="14" y="1"/>
                      <a:pt x="10" y="1"/>
                    </a:cubicBezTo>
                    <a:cubicBezTo>
                      <a:pt x="7" y="1"/>
                      <a:pt x="4" y="4"/>
                      <a:pt x="1" y="5"/>
                    </a:cubicBezTo>
                    <a:cubicBezTo>
                      <a:pt x="1" y="7"/>
                      <a:pt x="1" y="7"/>
                      <a:pt x="1" y="7"/>
                    </a:cubicBezTo>
                    <a:cubicBezTo>
                      <a:pt x="1" y="7"/>
                      <a:pt x="1" y="7"/>
                      <a:pt x="1" y="7"/>
                    </a:cubicBezTo>
                    <a:cubicBezTo>
                      <a:pt x="2" y="13"/>
                      <a:pt x="2" y="13"/>
                      <a:pt x="2" y="13"/>
                    </a:cubicBezTo>
                    <a:cubicBezTo>
                      <a:pt x="0" y="17"/>
                      <a:pt x="0" y="17"/>
                      <a:pt x="0" y="17"/>
                    </a:cubicBezTo>
                    <a:cubicBezTo>
                      <a:pt x="0" y="18"/>
                      <a:pt x="0" y="18"/>
                      <a:pt x="0" y="18"/>
                    </a:cubicBezTo>
                    <a:cubicBezTo>
                      <a:pt x="1" y="21"/>
                      <a:pt x="1" y="21"/>
                      <a:pt x="1" y="21"/>
                    </a:cubicBezTo>
                    <a:cubicBezTo>
                      <a:pt x="5" y="21"/>
                      <a:pt x="5" y="21"/>
                      <a:pt x="5" y="21"/>
                    </a:cubicBezTo>
                    <a:cubicBezTo>
                      <a:pt x="8" y="31"/>
                      <a:pt x="8" y="31"/>
                      <a:pt x="8" y="31"/>
                    </a:cubicBezTo>
                    <a:cubicBezTo>
                      <a:pt x="11" y="31"/>
                      <a:pt x="11" y="31"/>
                      <a:pt x="11" y="31"/>
                    </a:cubicBezTo>
                    <a:cubicBezTo>
                      <a:pt x="14" y="28"/>
                      <a:pt x="14" y="28"/>
                      <a:pt x="14" y="28"/>
                    </a:cubicBezTo>
                    <a:cubicBezTo>
                      <a:pt x="16" y="30"/>
                      <a:pt x="16" y="30"/>
                      <a:pt x="16" y="30"/>
                    </a:cubicBezTo>
                    <a:cubicBezTo>
                      <a:pt x="13" y="34"/>
                      <a:pt x="13" y="34"/>
                      <a:pt x="13" y="34"/>
                    </a:cubicBezTo>
                    <a:cubicBezTo>
                      <a:pt x="14" y="35"/>
                      <a:pt x="16" y="35"/>
                      <a:pt x="18" y="36"/>
                    </a:cubicBezTo>
                    <a:cubicBezTo>
                      <a:pt x="19" y="36"/>
                      <a:pt x="20" y="36"/>
                      <a:pt x="21" y="36"/>
                    </a:cubicBezTo>
                    <a:cubicBezTo>
                      <a:pt x="32" y="31"/>
                      <a:pt x="32" y="31"/>
                      <a:pt x="32" y="31"/>
                    </a:cubicBezTo>
                    <a:cubicBezTo>
                      <a:pt x="34" y="23"/>
                      <a:pt x="34" y="23"/>
                      <a:pt x="34" y="23"/>
                    </a:cubicBezTo>
                    <a:lnTo>
                      <a:pt x="45"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3" name="Freeform 157">
                <a:extLst>
                  <a:ext uri="{FF2B5EF4-FFF2-40B4-BE49-F238E27FC236}">
                    <a16:creationId xmlns:a16="http://schemas.microsoft.com/office/drawing/2014/main" id="{70BDFD49-9DD8-4BF6-AC3E-0449C2D1B851}"/>
                  </a:ext>
                </a:extLst>
              </p:cNvPr>
              <p:cNvSpPr>
                <a:spLocks/>
              </p:cNvSpPr>
              <p:nvPr/>
            </p:nvSpPr>
            <p:spPr bwMode="auto">
              <a:xfrm>
                <a:off x="7076968" y="4435296"/>
                <a:ext cx="58873" cy="57238"/>
              </a:xfrm>
              <a:custGeom>
                <a:avLst/>
                <a:gdLst>
                  <a:gd name="T0" fmla="*/ 17 w 21"/>
                  <a:gd name="T1" fmla="*/ 0 h 21"/>
                  <a:gd name="T2" fmla="*/ 14 w 21"/>
                  <a:gd name="T3" fmla="*/ 5 h 21"/>
                  <a:gd name="T4" fmla="*/ 17 w 21"/>
                  <a:gd name="T5" fmla="*/ 5 h 21"/>
                  <a:gd name="T6" fmla="*/ 18 w 21"/>
                  <a:gd name="T7" fmla="*/ 10 h 21"/>
                  <a:gd name="T8" fmla="*/ 13 w 21"/>
                  <a:gd name="T9" fmla="*/ 13 h 21"/>
                  <a:gd name="T10" fmla="*/ 10 w 21"/>
                  <a:gd name="T11" fmla="*/ 11 h 21"/>
                  <a:gd name="T12" fmla="*/ 7 w 21"/>
                  <a:gd name="T13" fmla="*/ 13 h 21"/>
                  <a:gd name="T14" fmla="*/ 1 w 21"/>
                  <a:gd name="T15" fmla="*/ 15 h 21"/>
                  <a:gd name="T16" fmla="*/ 0 w 21"/>
                  <a:gd name="T17" fmla="*/ 18 h 21"/>
                  <a:gd name="T18" fmla="*/ 11 w 21"/>
                  <a:gd name="T19" fmla="*/ 21 h 21"/>
                  <a:gd name="T20" fmla="*/ 13 w 21"/>
                  <a:gd name="T21" fmla="*/ 17 h 21"/>
                  <a:gd name="T22" fmla="*/ 19 w 21"/>
                  <a:gd name="T23" fmla="*/ 16 h 21"/>
                  <a:gd name="T24" fmla="*/ 21 w 21"/>
                  <a:gd name="T25" fmla="*/ 7 h 21"/>
                  <a:gd name="T26" fmla="*/ 17 w 21"/>
                  <a:gd name="T2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21">
                    <a:moveTo>
                      <a:pt x="17" y="0"/>
                    </a:moveTo>
                    <a:cubicBezTo>
                      <a:pt x="14" y="5"/>
                      <a:pt x="14" y="5"/>
                      <a:pt x="14" y="5"/>
                    </a:cubicBezTo>
                    <a:cubicBezTo>
                      <a:pt x="17" y="5"/>
                      <a:pt x="17" y="5"/>
                      <a:pt x="17" y="5"/>
                    </a:cubicBezTo>
                    <a:cubicBezTo>
                      <a:pt x="18" y="10"/>
                      <a:pt x="18" y="10"/>
                      <a:pt x="18" y="10"/>
                    </a:cubicBezTo>
                    <a:cubicBezTo>
                      <a:pt x="13" y="13"/>
                      <a:pt x="13" y="13"/>
                      <a:pt x="13" y="13"/>
                    </a:cubicBezTo>
                    <a:cubicBezTo>
                      <a:pt x="10" y="11"/>
                      <a:pt x="10" y="11"/>
                      <a:pt x="10" y="11"/>
                    </a:cubicBezTo>
                    <a:cubicBezTo>
                      <a:pt x="9" y="12"/>
                      <a:pt x="8" y="12"/>
                      <a:pt x="7" y="13"/>
                    </a:cubicBezTo>
                    <a:cubicBezTo>
                      <a:pt x="5" y="14"/>
                      <a:pt x="3" y="14"/>
                      <a:pt x="1" y="15"/>
                    </a:cubicBezTo>
                    <a:cubicBezTo>
                      <a:pt x="0" y="18"/>
                      <a:pt x="0" y="18"/>
                      <a:pt x="0" y="18"/>
                    </a:cubicBezTo>
                    <a:cubicBezTo>
                      <a:pt x="4" y="20"/>
                      <a:pt x="7" y="20"/>
                      <a:pt x="11" y="21"/>
                    </a:cubicBezTo>
                    <a:cubicBezTo>
                      <a:pt x="13" y="17"/>
                      <a:pt x="13" y="17"/>
                      <a:pt x="13" y="17"/>
                    </a:cubicBezTo>
                    <a:cubicBezTo>
                      <a:pt x="19" y="16"/>
                      <a:pt x="19" y="16"/>
                      <a:pt x="19" y="16"/>
                    </a:cubicBezTo>
                    <a:cubicBezTo>
                      <a:pt x="21" y="7"/>
                      <a:pt x="21" y="7"/>
                      <a:pt x="21" y="7"/>
                    </a:cubicBezTo>
                    <a:lnTo>
                      <a:pt x="17"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4" name="Freeform 158">
                <a:extLst>
                  <a:ext uri="{FF2B5EF4-FFF2-40B4-BE49-F238E27FC236}">
                    <a16:creationId xmlns:a16="http://schemas.microsoft.com/office/drawing/2014/main" id="{E5A48295-32B0-4C80-9531-5CF339EC719B}"/>
                  </a:ext>
                </a:extLst>
              </p:cNvPr>
              <p:cNvSpPr>
                <a:spLocks/>
              </p:cNvSpPr>
              <p:nvPr/>
            </p:nvSpPr>
            <p:spPr bwMode="auto">
              <a:xfrm>
                <a:off x="6460434" y="3751713"/>
                <a:ext cx="67049" cy="40885"/>
              </a:xfrm>
              <a:custGeom>
                <a:avLst/>
                <a:gdLst>
                  <a:gd name="T0" fmla="*/ 24 w 24"/>
                  <a:gd name="T1" fmla="*/ 9 h 15"/>
                  <a:gd name="T2" fmla="*/ 22 w 24"/>
                  <a:gd name="T3" fmla="*/ 0 h 15"/>
                  <a:gd name="T4" fmla="*/ 14 w 24"/>
                  <a:gd name="T5" fmla="*/ 1 h 15"/>
                  <a:gd name="T6" fmla="*/ 1 w 24"/>
                  <a:gd name="T7" fmla="*/ 2 h 15"/>
                  <a:gd name="T8" fmla="*/ 1 w 24"/>
                  <a:gd name="T9" fmla="*/ 3 h 15"/>
                  <a:gd name="T10" fmla="*/ 0 w 24"/>
                  <a:gd name="T11" fmla="*/ 9 h 15"/>
                  <a:gd name="T12" fmla="*/ 3 w 24"/>
                  <a:gd name="T13" fmla="*/ 15 h 15"/>
                  <a:gd name="T14" fmla="*/ 3 w 24"/>
                  <a:gd name="T15" fmla="*/ 15 h 15"/>
                  <a:gd name="T16" fmla="*/ 5 w 24"/>
                  <a:gd name="T17" fmla="*/ 15 h 15"/>
                  <a:gd name="T18" fmla="*/ 16 w 24"/>
                  <a:gd name="T19" fmla="*/ 14 h 15"/>
                  <a:gd name="T20" fmla="*/ 23 w 24"/>
                  <a:gd name="T21" fmla="*/ 11 h 15"/>
                  <a:gd name="T22" fmla="*/ 24 w 24"/>
                  <a:gd name="T23"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5">
                    <a:moveTo>
                      <a:pt x="24" y="9"/>
                    </a:moveTo>
                    <a:cubicBezTo>
                      <a:pt x="22" y="0"/>
                      <a:pt x="22" y="0"/>
                      <a:pt x="22" y="0"/>
                    </a:cubicBezTo>
                    <a:cubicBezTo>
                      <a:pt x="14" y="1"/>
                      <a:pt x="14" y="1"/>
                      <a:pt x="14" y="1"/>
                    </a:cubicBezTo>
                    <a:cubicBezTo>
                      <a:pt x="1" y="2"/>
                      <a:pt x="1" y="2"/>
                      <a:pt x="1" y="2"/>
                    </a:cubicBezTo>
                    <a:cubicBezTo>
                      <a:pt x="1" y="3"/>
                      <a:pt x="1" y="3"/>
                      <a:pt x="1" y="3"/>
                    </a:cubicBezTo>
                    <a:cubicBezTo>
                      <a:pt x="0" y="9"/>
                      <a:pt x="0" y="9"/>
                      <a:pt x="0" y="9"/>
                    </a:cubicBezTo>
                    <a:cubicBezTo>
                      <a:pt x="3" y="15"/>
                      <a:pt x="3" y="15"/>
                      <a:pt x="3" y="15"/>
                    </a:cubicBezTo>
                    <a:cubicBezTo>
                      <a:pt x="3" y="15"/>
                      <a:pt x="3" y="15"/>
                      <a:pt x="3" y="15"/>
                    </a:cubicBezTo>
                    <a:cubicBezTo>
                      <a:pt x="5" y="15"/>
                      <a:pt x="5" y="15"/>
                      <a:pt x="5" y="15"/>
                    </a:cubicBezTo>
                    <a:cubicBezTo>
                      <a:pt x="16" y="14"/>
                      <a:pt x="16" y="14"/>
                      <a:pt x="16" y="14"/>
                    </a:cubicBezTo>
                    <a:cubicBezTo>
                      <a:pt x="23" y="11"/>
                      <a:pt x="23" y="11"/>
                      <a:pt x="23" y="11"/>
                    </a:cubicBezTo>
                    <a:cubicBezTo>
                      <a:pt x="23" y="10"/>
                      <a:pt x="24" y="10"/>
                      <a:pt x="24" y="9"/>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5" name="Freeform 159">
                <a:extLst>
                  <a:ext uri="{FF2B5EF4-FFF2-40B4-BE49-F238E27FC236}">
                    <a16:creationId xmlns:a16="http://schemas.microsoft.com/office/drawing/2014/main" id="{4F3C2974-274A-4900-B9A4-0E434D57FDBD}"/>
                  </a:ext>
                </a:extLst>
              </p:cNvPr>
              <p:cNvSpPr>
                <a:spLocks/>
              </p:cNvSpPr>
              <p:nvPr/>
            </p:nvSpPr>
            <p:spPr bwMode="auto">
              <a:xfrm>
                <a:off x="6460434" y="3751713"/>
                <a:ext cx="67049" cy="40885"/>
              </a:xfrm>
              <a:custGeom>
                <a:avLst/>
                <a:gdLst>
                  <a:gd name="T0" fmla="*/ 24 w 24"/>
                  <a:gd name="T1" fmla="*/ 9 h 15"/>
                  <a:gd name="T2" fmla="*/ 22 w 24"/>
                  <a:gd name="T3" fmla="*/ 0 h 15"/>
                  <a:gd name="T4" fmla="*/ 14 w 24"/>
                  <a:gd name="T5" fmla="*/ 1 h 15"/>
                  <a:gd name="T6" fmla="*/ 1 w 24"/>
                  <a:gd name="T7" fmla="*/ 2 h 15"/>
                  <a:gd name="T8" fmla="*/ 1 w 24"/>
                  <a:gd name="T9" fmla="*/ 3 h 15"/>
                  <a:gd name="T10" fmla="*/ 0 w 24"/>
                  <a:gd name="T11" fmla="*/ 9 h 15"/>
                  <a:gd name="T12" fmla="*/ 3 w 24"/>
                  <a:gd name="T13" fmla="*/ 15 h 15"/>
                  <a:gd name="T14" fmla="*/ 3 w 24"/>
                  <a:gd name="T15" fmla="*/ 15 h 15"/>
                  <a:gd name="T16" fmla="*/ 5 w 24"/>
                  <a:gd name="T17" fmla="*/ 15 h 15"/>
                  <a:gd name="T18" fmla="*/ 16 w 24"/>
                  <a:gd name="T19" fmla="*/ 14 h 15"/>
                  <a:gd name="T20" fmla="*/ 23 w 24"/>
                  <a:gd name="T21" fmla="*/ 11 h 15"/>
                  <a:gd name="T22" fmla="*/ 24 w 24"/>
                  <a:gd name="T23"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5">
                    <a:moveTo>
                      <a:pt x="24" y="9"/>
                    </a:moveTo>
                    <a:cubicBezTo>
                      <a:pt x="22" y="0"/>
                      <a:pt x="22" y="0"/>
                      <a:pt x="22" y="0"/>
                    </a:cubicBezTo>
                    <a:cubicBezTo>
                      <a:pt x="14" y="1"/>
                      <a:pt x="14" y="1"/>
                      <a:pt x="14" y="1"/>
                    </a:cubicBezTo>
                    <a:cubicBezTo>
                      <a:pt x="1" y="2"/>
                      <a:pt x="1" y="2"/>
                      <a:pt x="1" y="2"/>
                    </a:cubicBezTo>
                    <a:cubicBezTo>
                      <a:pt x="1" y="3"/>
                      <a:pt x="1" y="3"/>
                      <a:pt x="1" y="3"/>
                    </a:cubicBezTo>
                    <a:cubicBezTo>
                      <a:pt x="0" y="9"/>
                      <a:pt x="0" y="9"/>
                      <a:pt x="0" y="9"/>
                    </a:cubicBezTo>
                    <a:cubicBezTo>
                      <a:pt x="3" y="15"/>
                      <a:pt x="3" y="15"/>
                      <a:pt x="3" y="15"/>
                    </a:cubicBezTo>
                    <a:cubicBezTo>
                      <a:pt x="3" y="15"/>
                      <a:pt x="3" y="15"/>
                      <a:pt x="3" y="15"/>
                    </a:cubicBezTo>
                    <a:cubicBezTo>
                      <a:pt x="5" y="15"/>
                      <a:pt x="5" y="15"/>
                      <a:pt x="5" y="15"/>
                    </a:cubicBezTo>
                    <a:cubicBezTo>
                      <a:pt x="16" y="14"/>
                      <a:pt x="16" y="14"/>
                      <a:pt x="16" y="14"/>
                    </a:cubicBezTo>
                    <a:cubicBezTo>
                      <a:pt x="23" y="11"/>
                      <a:pt x="23" y="11"/>
                      <a:pt x="23" y="11"/>
                    </a:cubicBezTo>
                    <a:cubicBezTo>
                      <a:pt x="23" y="10"/>
                      <a:pt x="24" y="10"/>
                      <a:pt x="24" y="9"/>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6" name="Freeform 160">
                <a:extLst>
                  <a:ext uri="{FF2B5EF4-FFF2-40B4-BE49-F238E27FC236}">
                    <a16:creationId xmlns:a16="http://schemas.microsoft.com/office/drawing/2014/main" id="{159FB915-393D-41DE-AF08-CC3E39B91F20}"/>
                  </a:ext>
                </a:extLst>
              </p:cNvPr>
              <p:cNvSpPr>
                <a:spLocks/>
              </p:cNvSpPr>
              <p:nvPr/>
            </p:nvSpPr>
            <p:spPr bwMode="auto">
              <a:xfrm>
                <a:off x="6460434" y="3831845"/>
                <a:ext cx="99757" cy="165173"/>
              </a:xfrm>
              <a:custGeom>
                <a:avLst/>
                <a:gdLst>
                  <a:gd name="T0" fmla="*/ 13 w 36"/>
                  <a:gd name="T1" fmla="*/ 0 h 60"/>
                  <a:gd name="T2" fmla="*/ 4 w 36"/>
                  <a:gd name="T3" fmla="*/ 0 h 60"/>
                  <a:gd name="T4" fmla="*/ 0 w 36"/>
                  <a:gd name="T5" fmla="*/ 10 h 60"/>
                  <a:gd name="T6" fmla="*/ 4 w 36"/>
                  <a:gd name="T7" fmla="*/ 25 h 60"/>
                  <a:gd name="T8" fmla="*/ 1 w 36"/>
                  <a:gd name="T9" fmla="*/ 33 h 60"/>
                  <a:gd name="T10" fmla="*/ 6 w 36"/>
                  <a:gd name="T11" fmla="*/ 50 h 60"/>
                  <a:gd name="T12" fmla="*/ 16 w 36"/>
                  <a:gd name="T13" fmla="*/ 49 h 60"/>
                  <a:gd name="T14" fmla="*/ 20 w 36"/>
                  <a:gd name="T15" fmla="*/ 47 h 60"/>
                  <a:gd name="T16" fmla="*/ 24 w 36"/>
                  <a:gd name="T17" fmla="*/ 43 h 60"/>
                  <a:gd name="T18" fmla="*/ 24 w 36"/>
                  <a:gd name="T19" fmla="*/ 39 h 60"/>
                  <a:gd name="T20" fmla="*/ 27 w 36"/>
                  <a:gd name="T21" fmla="*/ 41 h 60"/>
                  <a:gd name="T22" fmla="*/ 29 w 36"/>
                  <a:gd name="T23" fmla="*/ 44 h 60"/>
                  <a:gd name="T24" fmla="*/ 31 w 36"/>
                  <a:gd name="T25" fmla="*/ 55 h 60"/>
                  <a:gd name="T26" fmla="*/ 33 w 36"/>
                  <a:gd name="T27" fmla="*/ 60 h 60"/>
                  <a:gd name="T28" fmla="*/ 35 w 36"/>
                  <a:gd name="T29" fmla="*/ 40 h 60"/>
                  <a:gd name="T30" fmla="*/ 36 w 36"/>
                  <a:gd name="T31" fmla="*/ 32 h 60"/>
                  <a:gd name="T32" fmla="*/ 36 w 36"/>
                  <a:gd name="T33" fmla="*/ 31 h 60"/>
                  <a:gd name="T34" fmla="*/ 33 w 36"/>
                  <a:gd name="T35" fmla="*/ 29 h 60"/>
                  <a:gd name="T36" fmla="*/ 35 w 36"/>
                  <a:gd name="T37" fmla="*/ 20 h 60"/>
                  <a:gd name="T38" fmla="*/ 31 w 36"/>
                  <a:gd name="T39" fmla="*/ 15 h 60"/>
                  <a:gd name="T40" fmla="*/ 17 w 36"/>
                  <a:gd name="T41" fmla="*/ 12 h 60"/>
                  <a:gd name="T42" fmla="*/ 13 w 36"/>
                  <a:gd name="T43"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 h="60">
                    <a:moveTo>
                      <a:pt x="13" y="0"/>
                    </a:moveTo>
                    <a:cubicBezTo>
                      <a:pt x="4" y="0"/>
                      <a:pt x="4" y="0"/>
                      <a:pt x="4" y="0"/>
                    </a:cubicBezTo>
                    <a:cubicBezTo>
                      <a:pt x="0" y="10"/>
                      <a:pt x="0" y="10"/>
                      <a:pt x="0" y="10"/>
                    </a:cubicBezTo>
                    <a:cubicBezTo>
                      <a:pt x="4" y="25"/>
                      <a:pt x="4" y="25"/>
                      <a:pt x="4" y="25"/>
                    </a:cubicBezTo>
                    <a:cubicBezTo>
                      <a:pt x="1" y="33"/>
                      <a:pt x="1" y="33"/>
                      <a:pt x="1" y="33"/>
                    </a:cubicBezTo>
                    <a:cubicBezTo>
                      <a:pt x="6" y="50"/>
                      <a:pt x="6" y="50"/>
                      <a:pt x="6" y="50"/>
                    </a:cubicBezTo>
                    <a:cubicBezTo>
                      <a:pt x="9" y="50"/>
                      <a:pt x="13" y="49"/>
                      <a:pt x="16" y="49"/>
                    </a:cubicBezTo>
                    <a:cubicBezTo>
                      <a:pt x="18" y="48"/>
                      <a:pt x="19" y="48"/>
                      <a:pt x="20" y="47"/>
                    </a:cubicBezTo>
                    <a:cubicBezTo>
                      <a:pt x="24" y="43"/>
                      <a:pt x="24" y="43"/>
                      <a:pt x="24" y="43"/>
                    </a:cubicBezTo>
                    <a:cubicBezTo>
                      <a:pt x="24" y="39"/>
                      <a:pt x="24" y="39"/>
                      <a:pt x="24" y="39"/>
                    </a:cubicBezTo>
                    <a:cubicBezTo>
                      <a:pt x="27" y="41"/>
                      <a:pt x="27" y="41"/>
                      <a:pt x="27" y="41"/>
                    </a:cubicBezTo>
                    <a:cubicBezTo>
                      <a:pt x="29" y="44"/>
                      <a:pt x="29" y="44"/>
                      <a:pt x="29" y="44"/>
                    </a:cubicBezTo>
                    <a:cubicBezTo>
                      <a:pt x="29" y="48"/>
                      <a:pt x="30" y="52"/>
                      <a:pt x="31" y="55"/>
                    </a:cubicBezTo>
                    <a:cubicBezTo>
                      <a:pt x="31" y="57"/>
                      <a:pt x="32" y="58"/>
                      <a:pt x="33" y="60"/>
                    </a:cubicBezTo>
                    <a:cubicBezTo>
                      <a:pt x="34" y="54"/>
                      <a:pt x="34" y="47"/>
                      <a:pt x="35" y="40"/>
                    </a:cubicBezTo>
                    <a:cubicBezTo>
                      <a:pt x="36" y="32"/>
                      <a:pt x="36" y="32"/>
                      <a:pt x="36" y="32"/>
                    </a:cubicBezTo>
                    <a:cubicBezTo>
                      <a:pt x="36" y="31"/>
                      <a:pt x="36" y="31"/>
                      <a:pt x="36" y="31"/>
                    </a:cubicBezTo>
                    <a:cubicBezTo>
                      <a:pt x="33" y="29"/>
                      <a:pt x="33" y="29"/>
                      <a:pt x="33" y="29"/>
                    </a:cubicBezTo>
                    <a:cubicBezTo>
                      <a:pt x="35" y="20"/>
                      <a:pt x="35" y="20"/>
                      <a:pt x="35" y="20"/>
                    </a:cubicBezTo>
                    <a:cubicBezTo>
                      <a:pt x="31" y="15"/>
                      <a:pt x="31" y="15"/>
                      <a:pt x="31" y="15"/>
                    </a:cubicBezTo>
                    <a:cubicBezTo>
                      <a:pt x="17" y="12"/>
                      <a:pt x="17" y="12"/>
                      <a:pt x="17" y="12"/>
                    </a:cubicBezTo>
                    <a:lnTo>
                      <a:pt x="1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7" name="Freeform 161">
                <a:extLst>
                  <a:ext uri="{FF2B5EF4-FFF2-40B4-BE49-F238E27FC236}">
                    <a16:creationId xmlns:a16="http://schemas.microsoft.com/office/drawing/2014/main" id="{C628B07B-9FBA-49C6-807F-B2F5DAC4D6E7}"/>
                  </a:ext>
                </a:extLst>
              </p:cNvPr>
              <p:cNvSpPr>
                <a:spLocks/>
              </p:cNvSpPr>
              <p:nvPr/>
            </p:nvSpPr>
            <p:spPr bwMode="auto">
              <a:xfrm>
                <a:off x="5387634" y="3391931"/>
                <a:ext cx="52332" cy="27802"/>
              </a:xfrm>
              <a:custGeom>
                <a:avLst/>
                <a:gdLst>
                  <a:gd name="T0" fmla="*/ 10 w 32"/>
                  <a:gd name="T1" fmla="*/ 0 h 17"/>
                  <a:gd name="T2" fmla="*/ 0 w 32"/>
                  <a:gd name="T3" fmla="*/ 2 h 17"/>
                  <a:gd name="T4" fmla="*/ 17 w 32"/>
                  <a:gd name="T5" fmla="*/ 17 h 17"/>
                  <a:gd name="T6" fmla="*/ 32 w 32"/>
                  <a:gd name="T7" fmla="*/ 15 h 17"/>
                  <a:gd name="T8" fmla="*/ 17 w 32"/>
                  <a:gd name="T9" fmla="*/ 0 h 17"/>
                  <a:gd name="T10" fmla="*/ 10 w 32"/>
                  <a:gd name="T11" fmla="*/ 0 h 17"/>
                </a:gdLst>
                <a:ahLst/>
                <a:cxnLst>
                  <a:cxn ang="0">
                    <a:pos x="T0" y="T1"/>
                  </a:cxn>
                  <a:cxn ang="0">
                    <a:pos x="T2" y="T3"/>
                  </a:cxn>
                  <a:cxn ang="0">
                    <a:pos x="T4" y="T5"/>
                  </a:cxn>
                  <a:cxn ang="0">
                    <a:pos x="T6" y="T7"/>
                  </a:cxn>
                  <a:cxn ang="0">
                    <a:pos x="T8" y="T9"/>
                  </a:cxn>
                  <a:cxn ang="0">
                    <a:pos x="T10" y="T11"/>
                  </a:cxn>
                </a:cxnLst>
                <a:rect l="0" t="0" r="r" b="b"/>
                <a:pathLst>
                  <a:path w="32" h="17">
                    <a:moveTo>
                      <a:pt x="10" y="0"/>
                    </a:moveTo>
                    <a:lnTo>
                      <a:pt x="0" y="2"/>
                    </a:lnTo>
                    <a:lnTo>
                      <a:pt x="17" y="17"/>
                    </a:lnTo>
                    <a:lnTo>
                      <a:pt x="32" y="15"/>
                    </a:lnTo>
                    <a:lnTo>
                      <a:pt x="17" y="0"/>
                    </a:lnTo>
                    <a:lnTo>
                      <a:pt x="1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8" name="Freeform 162">
                <a:extLst>
                  <a:ext uri="{FF2B5EF4-FFF2-40B4-BE49-F238E27FC236}">
                    <a16:creationId xmlns:a16="http://schemas.microsoft.com/office/drawing/2014/main" id="{2137F180-D7E9-41A1-8BB3-D8C788FE9039}"/>
                  </a:ext>
                </a:extLst>
              </p:cNvPr>
              <p:cNvSpPr>
                <a:spLocks/>
              </p:cNvSpPr>
              <p:nvPr/>
            </p:nvSpPr>
            <p:spPr bwMode="auto">
              <a:xfrm>
                <a:off x="5390904" y="3313434"/>
                <a:ext cx="148818" cy="122654"/>
              </a:xfrm>
              <a:custGeom>
                <a:avLst/>
                <a:gdLst>
                  <a:gd name="T0" fmla="*/ 48 w 54"/>
                  <a:gd name="T1" fmla="*/ 15 h 44"/>
                  <a:gd name="T2" fmla="*/ 44 w 54"/>
                  <a:gd name="T3" fmla="*/ 15 h 44"/>
                  <a:gd name="T4" fmla="*/ 36 w 54"/>
                  <a:gd name="T5" fmla="*/ 0 h 44"/>
                  <a:gd name="T6" fmla="*/ 21 w 54"/>
                  <a:gd name="T7" fmla="*/ 10 h 44"/>
                  <a:gd name="T8" fmla="*/ 13 w 54"/>
                  <a:gd name="T9" fmla="*/ 7 h 44"/>
                  <a:gd name="T10" fmla="*/ 13 w 54"/>
                  <a:gd name="T11" fmla="*/ 11 h 44"/>
                  <a:gd name="T12" fmla="*/ 7 w 54"/>
                  <a:gd name="T13" fmla="*/ 15 h 44"/>
                  <a:gd name="T14" fmla="*/ 0 w 54"/>
                  <a:gd name="T15" fmla="*/ 14 h 44"/>
                  <a:gd name="T16" fmla="*/ 3 w 54"/>
                  <a:gd name="T17" fmla="*/ 18 h 44"/>
                  <a:gd name="T18" fmla="*/ 12 w 54"/>
                  <a:gd name="T19" fmla="*/ 22 h 44"/>
                  <a:gd name="T20" fmla="*/ 24 w 54"/>
                  <a:gd name="T21" fmla="*/ 33 h 44"/>
                  <a:gd name="T22" fmla="*/ 31 w 54"/>
                  <a:gd name="T23" fmla="*/ 29 h 44"/>
                  <a:gd name="T24" fmla="*/ 36 w 54"/>
                  <a:gd name="T25" fmla="*/ 40 h 44"/>
                  <a:gd name="T26" fmla="*/ 43 w 54"/>
                  <a:gd name="T27" fmla="*/ 44 h 44"/>
                  <a:gd name="T28" fmla="*/ 42 w 54"/>
                  <a:gd name="T29" fmla="*/ 31 h 44"/>
                  <a:gd name="T30" fmla="*/ 46 w 54"/>
                  <a:gd name="T31" fmla="*/ 33 h 44"/>
                  <a:gd name="T32" fmla="*/ 47 w 54"/>
                  <a:gd name="T33" fmla="*/ 22 h 44"/>
                  <a:gd name="T34" fmla="*/ 50 w 54"/>
                  <a:gd name="T35" fmla="*/ 21 h 44"/>
                  <a:gd name="T36" fmla="*/ 54 w 54"/>
                  <a:gd name="T37" fmla="*/ 22 h 44"/>
                  <a:gd name="T38" fmla="*/ 54 w 54"/>
                  <a:gd name="T39" fmla="*/ 19 h 44"/>
                  <a:gd name="T40" fmla="*/ 48 w 54"/>
                  <a:gd name="T41" fmla="*/ 1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44">
                    <a:moveTo>
                      <a:pt x="48" y="15"/>
                    </a:moveTo>
                    <a:cubicBezTo>
                      <a:pt x="44" y="15"/>
                      <a:pt x="44" y="15"/>
                      <a:pt x="44" y="15"/>
                    </a:cubicBezTo>
                    <a:cubicBezTo>
                      <a:pt x="36" y="0"/>
                      <a:pt x="36" y="0"/>
                      <a:pt x="36" y="0"/>
                    </a:cubicBezTo>
                    <a:cubicBezTo>
                      <a:pt x="21" y="10"/>
                      <a:pt x="21" y="10"/>
                      <a:pt x="21" y="10"/>
                    </a:cubicBezTo>
                    <a:cubicBezTo>
                      <a:pt x="13" y="7"/>
                      <a:pt x="13" y="7"/>
                      <a:pt x="13" y="7"/>
                    </a:cubicBezTo>
                    <a:cubicBezTo>
                      <a:pt x="13" y="11"/>
                      <a:pt x="13" y="11"/>
                      <a:pt x="13" y="11"/>
                    </a:cubicBezTo>
                    <a:cubicBezTo>
                      <a:pt x="7" y="15"/>
                      <a:pt x="7" y="15"/>
                      <a:pt x="7" y="15"/>
                    </a:cubicBezTo>
                    <a:cubicBezTo>
                      <a:pt x="0" y="14"/>
                      <a:pt x="0" y="14"/>
                      <a:pt x="0" y="14"/>
                    </a:cubicBezTo>
                    <a:cubicBezTo>
                      <a:pt x="3" y="18"/>
                      <a:pt x="3" y="18"/>
                      <a:pt x="3" y="18"/>
                    </a:cubicBezTo>
                    <a:cubicBezTo>
                      <a:pt x="12" y="22"/>
                      <a:pt x="12" y="22"/>
                      <a:pt x="12" y="22"/>
                    </a:cubicBezTo>
                    <a:cubicBezTo>
                      <a:pt x="24" y="33"/>
                      <a:pt x="24" y="33"/>
                      <a:pt x="24" y="33"/>
                    </a:cubicBezTo>
                    <a:cubicBezTo>
                      <a:pt x="31" y="29"/>
                      <a:pt x="31" y="29"/>
                      <a:pt x="31" y="29"/>
                    </a:cubicBezTo>
                    <a:cubicBezTo>
                      <a:pt x="36" y="40"/>
                      <a:pt x="36" y="40"/>
                      <a:pt x="36" y="40"/>
                    </a:cubicBezTo>
                    <a:cubicBezTo>
                      <a:pt x="43" y="44"/>
                      <a:pt x="43" y="44"/>
                      <a:pt x="43" y="44"/>
                    </a:cubicBezTo>
                    <a:cubicBezTo>
                      <a:pt x="42" y="38"/>
                      <a:pt x="41" y="34"/>
                      <a:pt x="42" y="31"/>
                    </a:cubicBezTo>
                    <a:cubicBezTo>
                      <a:pt x="46" y="33"/>
                      <a:pt x="46" y="33"/>
                      <a:pt x="46" y="33"/>
                    </a:cubicBezTo>
                    <a:cubicBezTo>
                      <a:pt x="47" y="22"/>
                      <a:pt x="47" y="22"/>
                      <a:pt x="47" y="22"/>
                    </a:cubicBezTo>
                    <a:cubicBezTo>
                      <a:pt x="50" y="21"/>
                      <a:pt x="50" y="21"/>
                      <a:pt x="50" y="21"/>
                    </a:cubicBezTo>
                    <a:cubicBezTo>
                      <a:pt x="54" y="22"/>
                      <a:pt x="54" y="22"/>
                      <a:pt x="54" y="22"/>
                    </a:cubicBezTo>
                    <a:cubicBezTo>
                      <a:pt x="54" y="19"/>
                      <a:pt x="54" y="19"/>
                      <a:pt x="54" y="19"/>
                    </a:cubicBezTo>
                    <a:lnTo>
                      <a:pt x="48"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9" name="Freeform 163">
                <a:extLst>
                  <a:ext uri="{FF2B5EF4-FFF2-40B4-BE49-F238E27FC236}">
                    <a16:creationId xmlns:a16="http://schemas.microsoft.com/office/drawing/2014/main" id="{461E514F-4499-4432-8FB8-14179D499C0A}"/>
                  </a:ext>
                </a:extLst>
              </p:cNvPr>
              <p:cNvSpPr>
                <a:spLocks/>
              </p:cNvSpPr>
              <p:nvPr/>
            </p:nvSpPr>
            <p:spPr bwMode="auto">
              <a:xfrm>
                <a:off x="5343478" y="3352684"/>
                <a:ext cx="112840" cy="63780"/>
              </a:xfrm>
              <a:custGeom>
                <a:avLst/>
                <a:gdLst>
                  <a:gd name="T0" fmla="*/ 0 w 41"/>
                  <a:gd name="T1" fmla="*/ 6 h 23"/>
                  <a:gd name="T2" fmla="*/ 6 w 41"/>
                  <a:gd name="T3" fmla="*/ 13 h 23"/>
                  <a:gd name="T4" fmla="*/ 7 w 41"/>
                  <a:gd name="T5" fmla="*/ 14 h 23"/>
                  <a:gd name="T6" fmla="*/ 9 w 41"/>
                  <a:gd name="T7" fmla="*/ 14 h 23"/>
                  <a:gd name="T8" fmla="*/ 16 w 41"/>
                  <a:gd name="T9" fmla="*/ 14 h 23"/>
                  <a:gd name="T10" fmla="*/ 22 w 41"/>
                  <a:gd name="T11" fmla="*/ 14 h 23"/>
                  <a:gd name="T12" fmla="*/ 26 w 41"/>
                  <a:gd name="T13" fmla="*/ 14 h 23"/>
                  <a:gd name="T14" fmla="*/ 35 w 41"/>
                  <a:gd name="T15" fmla="*/ 23 h 23"/>
                  <a:gd name="T16" fmla="*/ 41 w 41"/>
                  <a:gd name="T17" fmla="*/ 19 h 23"/>
                  <a:gd name="T18" fmla="*/ 29 w 41"/>
                  <a:gd name="T19" fmla="*/ 8 h 23"/>
                  <a:gd name="T20" fmla="*/ 20 w 41"/>
                  <a:gd name="T21" fmla="*/ 4 h 23"/>
                  <a:gd name="T22" fmla="*/ 17 w 41"/>
                  <a:gd name="T23" fmla="*/ 0 h 23"/>
                  <a:gd name="T24" fmla="*/ 0 w 41"/>
                  <a:gd name="T25"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23">
                    <a:moveTo>
                      <a:pt x="0" y="6"/>
                    </a:moveTo>
                    <a:cubicBezTo>
                      <a:pt x="6" y="13"/>
                      <a:pt x="6" y="13"/>
                      <a:pt x="6" y="13"/>
                    </a:cubicBezTo>
                    <a:cubicBezTo>
                      <a:pt x="7" y="14"/>
                      <a:pt x="7" y="14"/>
                      <a:pt x="7" y="14"/>
                    </a:cubicBezTo>
                    <a:cubicBezTo>
                      <a:pt x="9" y="14"/>
                      <a:pt x="9" y="14"/>
                      <a:pt x="9" y="14"/>
                    </a:cubicBezTo>
                    <a:cubicBezTo>
                      <a:pt x="16" y="14"/>
                      <a:pt x="16" y="14"/>
                      <a:pt x="16" y="14"/>
                    </a:cubicBezTo>
                    <a:cubicBezTo>
                      <a:pt x="22" y="14"/>
                      <a:pt x="22" y="14"/>
                      <a:pt x="22" y="14"/>
                    </a:cubicBezTo>
                    <a:cubicBezTo>
                      <a:pt x="26" y="14"/>
                      <a:pt x="26" y="14"/>
                      <a:pt x="26" y="14"/>
                    </a:cubicBezTo>
                    <a:cubicBezTo>
                      <a:pt x="35" y="23"/>
                      <a:pt x="35" y="23"/>
                      <a:pt x="35" y="23"/>
                    </a:cubicBezTo>
                    <a:cubicBezTo>
                      <a:pt x="41" y="19"/>
                      <a:pt x="41" y="19"/>
                      <a:pt x="41" y="19"/>
                    </a:cubicBezTo>
                    <a:cubicBezTo>
                      <a:pt x="36" y="16"/>
                      <a:pt x="33" y="12"/>
                      <a:pt x="29" y="8"/>
                    </a:cubicBezTo>
                    <a:cubicBezTo>
                      <a:pt x="26" y="6"/>
                      <a:pt x="23" y="6"/>
                      <a:pt x="20" y="4"/>
                    </a:cubicBezTo>
                    <a:cubicBezTo>
                      <a:pt x="17" y="0"/>
                      <a:pt x="17" y="0"/>
                      <a:pt x="17" y="0"/>
                    </a:cubicBezTo>
                    <a:lnTo>
                      <a:pt x="0" y="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0" name="Freeform 164">
                <a:extLst>
                  <a:ext uri="{FF2B5EF4-FFF2-40B4-BE49-F238E27FC236}">
                    <a16:creationId xmlns:a16="http://schemas.microsoft.com/office/drawing/2014/main" id="{CCC06116-AFA9-49AF-BF7E-683C31879DC1}"/>
                  </a:ext>
                </a:extLst>
              </p:cNvPr>
              <p:cNvSpPr>
                <a:spLocks/>
              </p:cNvSpPr>
              <p:nvPr/>
            </p:nvSpPr>
            <p:spPr bwMode="auto">
              <a:xfrm>
                <a:off x="5152140" y="3640508"/>
                <a:ext cx="515140" cy="536400"/>
              </a:xfrm>
              <a:custGeom>
                <a:avLst/>
                <a:gdLst>
                  <a:gd name="T0" fmla="*/ 30 w 186"/>
                  <a:gd name="T1" fmla="*/ 3 h 194"/>
                  <a:gd name="T2" fmla="*/ 16 w 186"/>
                  <a:gd name="T3" fmla="*/ 9 h 194"/>
                  <a:gd name="T4" fmla="*/ 22 w 186"/>
                  <a:gd name="T5" fmla="*/ 16 h 194"/>
                  <a:gd name="T6" fmla="*/ 17 w 186"/>
                  <a:gd name="T7" fmla="*/ 20 h 194"/>
                  <a:gd name="T8" fmla="*/ 17 w 186"/>
                  <a:gd name="T9" fmla="*/ 25 h 194"/>
                  <a:gd name="T10" fmla="*/ 12 w 186"/>
                  <a:gd name="T11" fmla="*/ 25 h 194"/>
                  <a:gd name="T12" fmla="*/ 9 w 186"/>
                  <a:gd name="T13" fmla="*/ 29 h 194"/>
                  <a:gd name="T14" fmla="*/ 5 w 186"/>
                  <a:gd name="T15" fmla="*/ 32 h 194"/>
                  <a:gd name="T16" fmla="*/ 4 w 186"/>
                  <a:gd name="T17" fmla="*/ 33 h 194"/>
                  <a:gd name="T18" fmla="*/ 5 w 186"/>
                  <a:gd name="T19" fmla="*/ 34 h 194"/>
                  <a:gd name="T20" fmla="*/ 0 w 186"/>
                  <a:gd name="T21" fmla="*/ 48 h 194"/>
                  <a:gd name="T22" fmla="*/ 0 w 186"/>
                  <a:gd name="T23" fmla="*/ 50 h 194"/>
                  <a:gd name="T24" fmla="*/ 4 w 186"/>
                  <a:gd name="T25" fmla="*/ 52 h 194"/>
                  <a:gd name="T26" fmla="*/ 17 w 186"/>
                  <a:gd name="T27" fmla="*/ 77 h 194"/>
                  <a:gd name="T28" fmla="*/ 18 w 186"/>
                  <a:gd name="T29" fmla="*/ 81 h 194"/>
                  <a:gd name="T30" fmla="*/ 23 w 186"/>
                  <a:gd name="T31" fmla="*/ 87 h 194"/>
                  <a:gd name="T32" fmla="*/ 27 w 186"/>
                  <a:gd name="T33" fmla="*/ 89 h 194"/>
                  <a:gd name="T34" fmla="*/ 37 w 186"/>
                  <a:gd name="T35" fmla="*/ 109 h 194"/>
                  <a:gd name="T36" fmla="*/ 36 w 186"/>
                  <a:gd name="T37" fmla="*/ 113 h 194"/>
                  <a:gd name="T38" fmla="*/ 36 w 186"/>
                  <a:gd name="T39" fmla="*/ 122 h 194"/>
                  <a:gd name="T40" fmla="*/ 47 w 186"/>
                  <a:gd name="T41" fmla="*/ 137 h 194"/>
                  <a:gd name="T42" fmla="*/ 57 w 186"/>
                  <a:gd name="T43" fmla="*/ 156 h 194"/>
                  <a:gd name="T44" fmla="*/ 71 w 186"/>
                  <a:gd name="T45" fmla="*/ 180 h 194"/>
                  <a:gd name="T46" fmla="*/ 79 w 186"/>
                  <a:gd name="T47" fmla="*/ 173 h 194"/>
                  <a:gd name="T48" fmla="*/ 87 w 186"/>
                  <a:gd name="T49" fmla="*/ 175 h 194"/>
                  <a:gd name="T50" fmla="*/ 99 w 186"/>
                  <a:gd name="T51" fmla="*/ 186 h 194"/>
                  <a:gd name="T52" fmla="*/ 99 w 186"/>
                  <a:gd name="T53" fmla="*/ 194 h 194"/>
                  <a:gd name="T54" fmla="*/ 117 w 186"/>
                  <a:gd name="T55" fmla="*/ 175 h 194"/>
                  <a:gd name="T56" fmla="*/ 183 w 186"/>
                  <a:gd name="T57" fmla="*/ 146 h 194"/>
                  <a:gd name="T58" fmla="*/ 186 w 186"/>
                  <a:gd name="T59" fmla="*/ 105 h 194"/>
                  <a:gd name="T60" fmla="*/ 181 w 186"/>
                  <a:gd name="T61" fmla="*/ 100 h 194"/>
                  <a:gd name="T62" fmla="*/ 176 w 186"/>
                  <a:gd name="T63" fmla="*/ 105 h 194"/>
                  <a:gd name="T64" fmla="*/ 146 w 186"/>
                  <a:gd name="T65" fmla="*/ 105 h 194"/>
                  <a:gd name="T66" fmla="*/ 145 w 186"/>
                  <a:gd name="T67" fmla="*/ 99 h 194"/>
                  <a:gd name="T68" fmla="*/ 137 w 186"/>
                  <a:gd name="T69" fmla="*/ 90 h 194"/>
                  <a:gd name="T70" fmla="*/ 141 w 186"/>
                  <a:gd name="T71" fmla="*/ 82 h 194"/>
                  <a:gd name="T72" fmla="*/ 137 w 186"/>
                  <a:gd name="T73" fmla="*/ 67 h 194"/>
                  <a:gd name="T74" fmla="*/ 136 w 186"/>
                  <a:gd name="T75" fmla="*/ 64 h 194"/>
                  <a:gd name="T76" fmla="*/ 130 w 186"/>
                  <a:gd name="T77" fmla="*/ 59 h 194"/>
                  <a:gd name="T78" fmla="*/ 112 w 186"/>
                  <a:gd name="T79" fmla="*/ 34 h 194"/>
                  <a:gd name="T80" fmla="*/ 110 w 186"/>
                  <a:gd name="T81" fmla="*/ 30 h 194"/>
                  <a:gd name="T82" fmla="*/ 104 w 186"/>
                  <a:gd name="T83" fmla="*/ 29 h 194"/>
                  <a:gd name="T84" fmla="*/ 102 w 186"/>
                  <a:gd name="T85" fmla="*/ 27 h 194"/>
                  <a:gd name="T86" fmla="*/ 92 w 186"/>
                  <a:gd name="T87" fmla="*/ 26 h 194"/>
                  <a:gd name="T88" fmla="*/ 74 w 186"/>
                  <a:gd name="T89" fmla="*/ 5 h 194"/>
                  <a:gd name="T90" fmla="*/ 32 w 186"/>
                  <a:gd name="T91" fmla="*/ 0 h 194"/>
                  <a:gd name="T92" fmla="*/ 30 w 186"/>
                  <a:gd name="T93" fmla="*/ 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6" h="194">
                    <a:moveTo>
                      <a:pt x="30" y="3"/>
                    </a:moveTo>
                    <a:cubicBezTo>
                      <a:pt x="16" y="9"/>
                      <a:pt x="16" y="9"/>
                      <a:pt x="16" y="9"/>
                    </a:cubicBezTo>
                    <a:cubicBezTo>
                      <a:pt x="22" y="16"/>
                      <a:pt x="22" y="16"/>
                      <a:pt x="22" y="16"/>
                    </a:cubicBezTo>
                    <a:cubicBezTo>
                      <a:pt x="17" y="20"/>
                      <a:pt x="17" y="20"/>
                      <a:pt x="17" y="20"/>
                    </a:cubicBezTo>
                    <a:cubicBezTo>
                      <a:pt x="17" y="25"/>
                      <a:pt x="17" y="25"/>
                      <a:pt x="17" y="25"/>
                    </a:cubicBezTo>
                    <a:cubicBezTo>
                      <a:pt x="12" y="25"/>
                      <a:pt x="12" y="25"/>
                      <a:pt x="12" y="25"/>
                    </a:cubicBezTo>
                    <a:cubicBezTo>
                      <a:pt x="9" y="29"/>
                      <a:pt x="9" y="29"/>
                      <a:pt x="9" y="29"/>
                    </a:cubicBezTo>
                    <a:cubicBezTo>
                      <a:pt x="8" y="29"/>
                      <a:pt x="7" y="31"/>
                      <a:pt x="5" y="32"/>
                    </a:cubicBezTo>
                    <a:cubicBezTo>
                      <a:pt x="5" y="32"/>
                      <a:pt x="5" y="33"/>
                      <a:pt x="4" y="33"/>
                    </a:cubicBezTo>
                    <a:cubicBezTo>
                      <a:pt x="5" y="34"/>
                      <a:pt x="5" y="34"/>
                      <a:pt x="5" y="34"/>
                    </a:cubicBezTo>
                    <a:cubicBezTo>
                      <a:pt x="3" y="38"/>
                      <a:pt x="1" y="43"/>
                      <a:pt x="0" y="48"/>
                    </a:cubicBezTo>
                    <a:cubicBezTo>
                      <a:pt x="0" y="49"/>
                      <a:pt x="0" y="49"/>
                      <a:pt x="0" y="50"/>
                    </a:cubicBezTo>
                    <a:cubicBezTo>
                      <a:pt x="4" y="52"/>
                      <a:pt x="4" y="52"/>
                      <a:pt x="4" y="52"/>
                    </a:cubicBezTo>
                    <a:cubicBezTo>
                      <a:pt x="8" y="60"/>
                      <a:pt x="13" y="69"/>
                      <a:pt x="17" y="77"/>
                    </a:cubicBezTo>
                    <a:cubicBezTo>
                      <a:pt x="17" y="78"/>
                      <a:pt x="18" y="80"/>
                      <a:pt x="18" y="81"/>
                    </a:cubicBezTo>
                    <a:cubicBezTo>
                      <a:pt x="19" y="83"/>
                      <a:pt x="21" y="85"/>
                      <a:pt x="23" y="87"/>
                    </a:cubicBezTo>
                    <a:cubicBezTo>
                      <a:pt x="24" y="88"/>
                      <a:pt x="26" y="89"/>
                      <a:pt x="27" y="89"/>
                    </a:cubicBezTo>
                    <a:cubicBezTo>
                      <a:pt x="37" y="109"/>
                      <a:pt x="37" y="109"/>
                      <a:pt x="37" y="109"/>
                    </a:cubicBezTo>
                    <a:cubicBezTo>
                      <a:pt x="37" y="110"/>
                      <a:pt x="36" y="111"/>
                      <a:pt x="36" y="113"/>
                    </a:cubicBezTo>
                    <a:cubicBezTo>
                      <a:pt x="36" y="116"/>
                      <a:pt x="36" y="119"/>
                      <a:pt x="36" y="122"/>
                    </a:cubicBezTo>
                    <a:cubicBezTo>
                      <a:pt x="40" y="127"/>
                      <a:pt x="44" y="132"/>
                      <a:pt x="47" y="137"/>
                    </a:cubicBezTo>
                    <a:cubicBezTo>
                      <a:pt x="51" y="143"/>
                      <a:pt x="54" y="150"/>
                      <a:pt x="57" y="156"/>
                    </a:cubicBezTo>
                    <a:cubicBezTo>
                      <a:pt x="62" y="164"/>
                      <a:pt x="66" y="172"/>
                      <a:pt x="71" y="180"/>
                    </a:cubicBezTo>
                    <a:cubicBezTo>
                      <a:pt x="79" y="173"/>
                      <a:pt x="79" y="173"/>
                      <a:pt x="79" y="173"/>
                    </a:cubicBezTo>
                    <a:cubicBezTo>
                      <a:pt x="87" y="175"/>
                      <a:pt x="87" y="175"/>
                      <a:pt x="87" y="175"/>
                    </a:cubicBezTo>
                    <a:cubicBezTo>
                      <a:pt x="99" y="186"/>
                      <a:pt x="99" y="186"/>
                      <a:pt x="99" y="186"/>
                    </a:cubicBezTo>
                    <a:cubicBezTo>
                      <a:pt x="99" y="194"/>
                      <a:pt x="99" y="194"/>
                      <a:pt x="99" y="194"/>
                    </a:cubicBezTo>
                    <a:cubicBezTo>
                      <a:pt x="117" y="175"/>
                      <a:pt x="117" y="175"/>
                      <a:pt x="117" y="175"/>
                    </a:cubicBezTo>
                    <a:cubicBezTo>
                      <a:pt x="183" y="146"/>
                      <a:pt x="183" y="146"/>
                      <a:pt x="183" y="146"/>
                    </a:cubicBezTo>
                    <a:cubicBezTo>
                      <a:pt x="186" y="105"/>
                      <a:pt x="186" y="105"/>
                      <a:pt x="186" y="105"/>
                    </a:cubicBezTo>
                    <a:cubicBezTo>
                      <a:pt x="181" y="100"/>
                      <a:pt x="181" y="100"/>
                      <a:pt x="181" y="100"/>
                    </a:cubicBezTo>
                    <a:cubicBezTo>
                      <a:pt x="176" y="105"/>
                      <a:pt x="176" y="105"/>
                      <a:pt x="176" y="105"/>
                    </a:cubicBezTo>
                    <a:cubicBezTo>
                      <a:pt x="146" y="105"/>
                      <a:pt x="146" y="105"/>
                      <a:pt x="146" y="105"/>
                    </a:cubicBezTo>
                    <a:cubicBezTo>
                      <a:pt x="145" y="99"/>
                      <a:pt x="145" y="99"/>
                      <a:pt x="145" y="99"/>
                    </a:cubicBezTo>
                    <a:cubicBezTo>
                      <a:pt x="137" y="90"/>
                      <a:pt x="137" y="90"/>
                      <a:pt x="137" y="90"/>
                    </a:cubicBezTo>
                    <a:cubicBezTo>
                      <a:pt x="141" y="82"/>
                      <a:pt x="141" y="82"/>
                      <a:pt x="141" y="82"/>
                    </a:cubicBezTo>
                    <a:cubicBezTo>
                      <a:pt x="139" y="77"/>
                      <a:pt x="138" y="72"/>
                      <a:pt x="137" y="67"/>
                    </a:cubicBezTo>
                    <a:cubicBezTo>
                      <a:pt x="137" y="66"/>
                      <a:pt x="137" y="65"/>
                      <a:pt x="136" y="64"/>
                    </a:cubicBezTo>
                    <a:cubicBezTo>
                      <a:pt x="133" y="63"/>
                      <a:pt x="131" y="61"/>
                      <a:pt x="130" y="59"/>
                    </a:cubicBezTo>
                    <a:cubicBezTo>
                      <a:pt x="124" y="51"/>
                      <a:pt x="118" y="43"/>
                      <a:pt x="112" y="34"/>
                    </a:cubicBezTo>
                    <a:cubicBezTo>
                      <a:pt x="112" y="32"/>
                      <a:pt x="111" y="31"/>
                      <a:pt x="110" y="30"/>
                    </a:cubicBezTo>
                    <a:cubicBezTo>
                      <a:pt x="104" y="29"/>
                      <a:pt x="104" y="29"/>
                      <a:pt x="104" y="29"/>
                    </a:cubicBezTo>
                    <a:cubicBezTo>
                      <a:pt x="102" y="27"/>
                      <a:pt x="102" y="27"/>
                      <a:pt x="102" y="27"/>
                    </a:cubicBezTo>
                    <a:cubicBezTo>
                      <a:pt x="92" y="26"/>
                      <a:pt x="92" y="26"/>
                      <a:pt x="92" y="26"/>
                    </a:cubicBezTo>
                    <a:cubicBezTo>
                      <a:pt x="74" y="5"/>
                      <a:pt x="74" y="5"/>
                      <a:pt x="74" y="5"/>
                    </a:cubicBezTo>
                    <a:cubicBezTo>
                      <a:pt x="32" y="0"/>
                      <a:pt x="32" y="0"/>
                      <a:pt x="32" y="0"/>
                    </a:cubicBezTo>
                    <a:lnTo>
                      <a:pt x="30"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1" name="Freeform 165">
                <a:extLst>
                  <a:ext uri="{FF2B5EF4-FFF2-40B4-BE49-F238E27FC236}">
                    <a16:creationId xmlns:a16="http://schemas.microsoft.com/office/drawing/2014/main" id="{E34C332F-EC10-46DB-9BC7-BB165544B99C}"/>
                  </a:ext>
                </a:extLst>
              </p:cNvPr>
              <p:cNvSpPr>
                <a:spLocks/>
              </p:cNvSpPr>
              <p:nvPr/>
            </p:nvSpPr>
            <p:spPr bwMode="auto">
              <a:xfrm>
                <a:off x="5788298" y="3444264"/>
                <a:ext cx="354874" cy="264929"/>
              </a:xfrm>
              <a:custGeom>
                <a:avLst/>
                <a:gdLst>
                  <a:gd name="T0" fmla="*/ 117 w 128"/>
                  <a:gd name="T1" fmla="*/ 12 h 96"/>
                  <a:gd name="T2" fmla="*/ 109 w 128"/>
                  <a:gd name="T3" fmla="*/ 13 h 96"/>
                  <a:gd name="T4" fmla="*/ 97 w 128"/>
                  <a:gd name="T5" fmla="*/ 17 h 96"/>
                  <a:gd name="T6" fmla="*/ 95 w 128"/>
                  <a:gd name="T7" fmla="*/ 4 h 96"/>
                  <a:gd name="T8" fmla="*/ 85 w 128"/>
                  <a:gd name="T9" fmla="*/ 0 h 96"/>
                  <a:gd name="T10" fmla="*/ 76 w 128"/>
                  <a:gd name="T11" fmla="*/ 9 h 96"/>
                  <a:gd name="T12" fmla="*/ 63 w 128"/>
                  <a:gd name="T13" fmla="*/ 8 h 96"/>
                  <a:gd name="T14" fmla="*/ 40 w 128"/>
                  <a:gd name="T15" fmla="*/ 5 h 96"/>
                  <a:gd name="T16" fmla="*/ 16 w 128"/>
                  <a:gd name="T17" fmla="*/ 37 h 96"/>
                  <a:gd name="T18" fmla="*/ 4 w 128"/>
                  <a:gd name="T19" fmla="*/ 36 h 96"/>
                  <a:gd name="T20" fmla="*/ 0 w 128"/>
                  <a:gd name="T21" fmla="*/ 49 h 96"/>
                  <a:gd name="T22" fmla="*/ 2 w 128"/>
                  <a:gd name="T23" fmla="*/ 91 h 96"/>
                  <a:gd name="T24" fmla="*/ 30 w 128"/>
                  <a:gd name="T25" fmla="*/ 96 h 96"/>
                  <a:gd name="T26" fmla="*/ 65 w 128"/>
                  <a:gd name="T27" fmla="*/ 72 h 96"/>
                  <a:gd name="T28" fmla="*/ 90 w 128"/>
                  <a:gd name="T29" fmla="*/ 46 h 96"/>
                  <a:gd name="T30" fmla="*/ 99 w 128"/>
                  <a:gd name="T31" fmla="*/ 24 h 96"/>
                  <a:gd name="T32" fmla="*/ 106 w 128"/>
                  <a:gd name="T33" fmla="*/ 23 h 96"/>
                  <a:gd name="T34" fmla="*/ 113 w 128"/>
                  <a:gd name="T35" fmla="*/ 23 h 96"/>
                  <a:gd name="T36" fmla="*/ 117 w 128"/>
                  <a:gd name="T37" fmla="*/ 20 h 96"/>
                  <a:gd name="T38" fmla="*/ 123 w 128"/>
                  <a:gd name="T39" fmla="*/ 16 h 96"/>
                  <a:gd name="T40" fmla="*/ 126 w 128"/>
                  <a:gd name="T41" fmla="*/ 13 h 96"/>
                  <a:gd name="T42" fmla="*/ 128 w 128"/>
                  <a:gd name="T43" fmla="*/ 11 h 96"/>
                  <a:gd name="T44" fmla="*/ 127 w 128"/>
                  <a:gd name="T45" fmla="*/ 7 h 96"/>
                  <a:gd name="T46" fmla="*/ 127 w 128"/>
                  <a:gd name="T47" fmla="*/ 8 h 96"/>
                  <a:gd name="T48" fmla="*/ 123 w 128"/>
                  <a:gd name="T49" fmla="*/ 10 h 96"/>
                  <a:gd name="T50" fmla="*/ 117 w 128"/>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96">
                    <a:moveTo>
                      <a:pt x="117" y="12"/>
                    </a:moveTo>
                    <a:cubicBezTo>
                      <a:pt x="114" y="13"/>
                      <a:pt x="111" y="13"/>
                      <a:pt x="109" y="13"/>
                    </a:cubicBezTo>
                    <a:cubicBezTo>
                      <a:pt x="97" y="17"/>
                      <a:pt x="97" y="17"/>
                      <a:pt x="97" y="17"/>
                    </a:cubicBezTo>
                    <a:cubicBezTo>
                      <a:pt x="95" y="4"/>
                      <a:pt x="95" y="4"/>
                      <a:pt x="95" y="4"/>
                    </a:cubicBezTo>
                    <a:cubicBezTo>
                      <a:pt x="85" y="0"/>
                      <a:pt x="85" y="0"/>
                      <a:pt x="85" y="0"/>
                    </a:cubicBezTo>
                    <a:cubicBezTo>
                      <a:pt x="76" y="9"/>
                      <a:pt x="76" y="9"/>
                      <a:pt x="76" y="9"/>
                    </a:cubicBezTo>
                    <a:cubicBezTo>
                      <a:pt x="72" y="9"/>
                      <a:pt x="68" y="8"/>
                      <a:pt x="63" y="8"/>
                    </a:cubicBezTo>
                    <a:cubicBezTo>
                      <a:pt x="55" y="7"/>
                      <a:pt x="47" y="6"/>
                      <a:pt x="40" y="5"/>
                    </a:cubicBezTo>
                    <a:cubicBezTo>
                      <a:pt x="16" y="37"/>
                      <a:pt x="16" y="37"/>
                      <a:pt x="16" y="37"/>
                    </a:cubicBezTo>
                    <a:cubicBezTo>
                      <a:pt x="4" y="36"/>
                      <a:pt x="4" y="36"/>
                      <a:pt x="4" y="36"/>
                    </a:cubicBezTo>
                    <a:cubicBezTo>
                      <a:pt x="0" y="49"/>
                      <a:pt x="0" y="49"/>
                      <a:pt x="0" y="49"/>
                    </a:cubicBezTo>
                    <a:cubicBezTo>
                      <a:pt x="2" y="91"/>
                      <a:pt x="2" y="91"/>
                      <a:pt x="2" y="91"/>
                    </a:cubicBezTo>
                    <a:cubicBezTo>
                      <a:pt x="30" y="96"/>
                      <a:pt x="30" y="96"/>
                      <a:pt x="30" y="96"/>
                    </a:cubicBezTo>
                    <a:cubicBezTo>
                      <a:pt x="42" y="88"/>
                      <a:pt x="53" y="80"/>
                      <a:pt x="65" y="72"/>
                    </a:cubicBezTo>
                    <a:cubicBezTo>
                      <a:pt x="90" y="46"/>
                      <a:pt x="90" y="46"/>
                      <a:pt x="90" y="46"/>
                    </a:cubicBezTo>
                    <a:cubicBezTo>
                      <a:pt x="99" y="24"/>
                      <a:pt x="99" y="24"/>
                      <a:pt x="99" y="24"/>
                    </a:cubicBezTo>
                    <a:cubicBezTo>
                      <a:pt x="101" y="24"/>
                      <a:pt x="104" y="23"/>
                      <a:pt x="106" y="23"/>
                    </a:cubicBezTo>
                    <a:cubicBezTo>
                      <a:pt x="109" y="22"/>
                      <a:pt x="111" y="22"/>
                      <a:pt x="113" y="23"/>
                    </a:cubicBezTo>
                    <a:cubicBezTo>
                      <a:pt x="117" y="20"/>
                      <a:pt x="117" y="20"/>
                      <a:pt x="117" y="20"/>
                    </a:cubicBezTo>
                    <a:cubicBezTo>
                      <a:pt x="119" y="19"/>
                      <a:pt x="121" y="17"/>
                      <a:pt x="123" y="16"/>
                    </a:cubicBezTo>
                    <a:cubicBezTo>
                      <a:pt x="124" y="14"/>
                      <a:pt x="125" y="13"/>
                      <a:pt x="126" y="13"/>
                    </a:cubicBezTo>
                    <a:cubicBezTo>
                      <a:pt x="128" y="11"/>
                      <a:pt x="128" y="11"/>
                      <a:pt x="128" y="11"/>
                    </a:cubicBezTo>
                    <a:cubicBezTo>
                      <a:pt x="127" y="10"/>
                      <a:pt x="127" y="9"/>
                      <a:pt x="127" y="7"/>
                    </a:cubicBezTo>
                    <a:cubicBezTo>
                      <a:pt x="127" y="7"/>
                      <a:pt x="127" y="7"/>
                      <a:pt x="127" y="8"/>
                    </a:cubicBezTo>
                    <a:cubicBezTo>
                      <a:pt x="123" y="10"/>
                      <a:pt x="123" y="10"/>
                      <a:pt x="123" y="10"/>
                    </a:cubicBezTo>
                    <a:cubicBezTo>
                      <a:pt x="121" y="10"/>
                      <a:pt x="119" y="11"/>
                      <a:pt x="117" y="1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2" name="Freeform 166">
                <a:extLst>
                  <a:ext uri="{FF2B5EF4-FFF2-40B4-BE49-F238E27FC236}">
                    <a16:creationId xmlns:a16="http://schemas.microsoft.com/office/drawing/2014/main" id="{9947FB11-2067-45DC-B6D0-A5BA5132763B}"/>
                  </a:ext>
                </a:extLst>
              </p:cNvPr>
              <p:cNvSpPr>
                <a:spLocks/>
              </p:cNvSpPr>
              <p:nvPr/>
            </p:nvSpPr>
            <p:spPr bwMode="auto">
              <a:xfrm>
                <a:off x="5788298" y="3444264"/>
                <a:ext cx="354874" cy="264929"/>
              </a:xfrm>
              <a:custGeom>
                <a:avLst/>
                <a:gdLst>
                  <a:gd name="T0" fmla="*/ 117 w 128"/>
                  <a:gd name="T1" fmla="*/ 12 h 96"/>
                  <a:gd name="T2" fmla="*/ 109 w 128"/>
                  <a:gd name="T3" fmla="*/ 13 h 96"/>
                  <a:gd name="T4" fmla="*/ 97 w 128"/>
                  <a:gd name="T5" fmla="*/ 17 h 96"/>
                  <a:gd name="T6" fmla="*/ 95 w 128"/>
                  <a:gd name="T7" fmla="*/ 4 h 96"/>
                  <a:gd name="T8" fmla="*/ 85 w 128"/>
                  <a:gd name="T9" fmla="*/ 0 h 96"/>
                  <a:gd name="T10" fmla="*/ 76 w 128"/>
                  <a:gd name="T11" fmla="*/ 9 h 96"/>
                  <a:gd name="T12" fmla="*/ 63 w 128"/>
                  <a:gd name="T13" fmla="*/ 8 h 96"/>
                  <a:gd name="T14" fmla="*/ 40 w 128"/>
                  <a:gd name="T15" fmla="*/ 5 h 96"/>
                  <a:gd name="T16" fmla="*/ 16 w 128"/>
                  <a:gd name="T17" fmla="*/ 37 h 96"/>
                  <a:gd name="T18" fmla="*/ 4 w 128"/>
                  <a:gd name="T19" fmla="*/ 36 h 96"/>
                  <a:gd name="T20" fmla="*/ 0 w 128"/>
                  <a:gd name="T21" fmla="*/ 49 h 96"/>
                  <a:gd name="T22" fmla="*/ 2 w 128"/>
                  <a:gd name="T23" fmla="*/ 91 h 96"/>
                  <a:gd name="T24" fmla="*/ 30 w 128"/>
                  <a:gd name="T25" fmla="*/ 96 h 96"/>
                  <a:gd name="T26" fmla="*/ 65 w 128"/>
                  <a:gd name="T27" fmla="*/ 72 h 96"/>
                  <a:gd name="T28" fmla="*/ 90 w 128"/>
                  <a:gd name="T29" fmla="*/ 46 h 96"/>
                  <a:gd name="T30" fmla="*/ 99 w 128"/>
                  <a:gd name="T31" fmla="*/ 24 h 96"/>
                  <a:gd name="T32" fmla="*/ 106 w 128"/>
                  <a:gd name="T33" fmla="*/ 23 h 96"/>
                  <a:gd name="T34" fmla="*/ 113 w 128"/>
                  <a:gd name="T35" fmla="*/ 23 h 96"/>
                  <a:gd name="T36" fmla="*/ 117 w 128"/>
                  <a:gd name="T37" fmla="*/ 20 h 96"/>
                  <a:gd name="T38" fmla="*/ 123 w 128"/>
                  <a:gd name="T39" fmla="*/ 16 h 96"/>
                  <a:gd name="T40" fmla="*/ 126 w 128"/>
                  <a:gd name="T41" fmla="*/ 13 h 96"/>
                  <a:gd name="T42" fmla="*/ 128 w 128"/>
                  <a:gd name="T43" fmla="*/ 11 h 96"/>
                  <a:gd name="T44" fmla="*/ 127 w 128"/>
                  <a:gd name="T45" fmla="*/ 7 h 96"/>
                  <a:gd name="T46" fmla="*/ 127 w 128"/>
                  <a:gd name="T47" fmla="*/ 8 h 96"/>
                  <a:gd name="T48" fmla="*/ 123 w 128"/>
                  <a:gd name="T49" fmla="*/ 10 h 96"/>
                  <a:gd name="T50" fmla="*/ 117 w 128"/>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96">
                    <a:moveTo>
                      <a:pt x="117" y="12"/>
                    </a:moveTo>
                    <a:cubicBezTo>
                      <a:pt x="114" y="13"/>
                      <a:pt x="111" y="13"/>
                      <a:pt x="109" y="13"/>
                    </a:cubicBezTo>
                    <a:cubicBezTo>
                      <a:pt x="97" y="17"/>
                      <a:pt x="97" y="17"/>
                      <a:pt x="97" y="17"/>
                    </a:cubicBezTo>
                    <a:cubicBezTo>
                      <a:pt x="95" y="4"/>
                      <a:pt x="95" y="4"/>
                      <a:pt x="95" y="4"/>
                    </a:cubicBezTo>
                    <a:cubicBezTo>
                      <a:pt x="85" y="0"/>
                      <a:pt x="85" y="0"/>
                      <a:pt x="85" y="0"/>
                    </a:cubicBezTo>
                    <a:cubicBezTo>
                      <a:pt x="76" y="9"/>
                      <a:pt x="76" y="9"/>
                      <a:pt x="76" y="9"/>
                    </a:cubicBezTo>
                    <a:cubicBezTo>
                      <a:pt x="72" y="9"/>
                      <a:pt x="68" y="8"/>
                      <a:pt x="63" y="8"/>
                    </a:cubicBezTo>
                    <a:cubicBezTo>
                      <a:pt x="55" y="7"/>
                      <a:pt x="47" y="6"/>
                      <a:pt x="40" y="5"/>
                    </a:cubicBezTo>
                    <a:cubicBezTo>
                      <a:pt x="16" y="37"/>
                      <a:pt x="16" y="37"/>
                      <a:pt x="16" y="37"/>
                    </a:cubicBezTo>
                    <a:cubicBezTo>
                      <a:pt x="4" y="36"/>
                      <a:pt x="4" y="36"/>
                      <a:pt x="4" y="36"/>
                    </a:cubicBezTo>
                    <a:cubicBezTo>
                      <a:pt x="0" y="49"/>
                      <a:pt x="0" y="49"/>
                      <a:pt x="0" y="49"/>
                    </a:cubicBezTo>
                    <a:cubicBezTo>
                      <a:pt x="2" y="91"/>
                      <a:pt x="2" y="91"/>
                      <a:pt x="2" y="91"/>
                    </a:cubicBezTo>
                    <a:cubicBezTo>
                      <a:pt x="30" y="96"/>
                      <a:pt x="30" y="96"/>
                      <a:pt x="30" y="96"/>
                    </a:cubicBezTo>
                    <a:cubicBezTo>
                      <a:pt x="42" y="88"/>
                      <a:pt x="53" y="80"/>
                      <a:pt x="65" y="72"/>
                    </a:cubicBezTo>
                    <a:cubicBezTo>
                      <a:pt x="90" y="46"/>
                      <a:pt x="90" y="46"/>
                      <a:pt x="90" y="46"/>
                    </a:cubicBezTo>
                    <a:cubicBezTo>
                      <a:pt x="99" y="24"/>
                      <a:pt x="99" y="24"/>
                      <a:pt x="99" y="24"/>
                    </a:cubicBezTo>
                    <a:cubicBezTo>
                      <a:pt x="101" y="24"/>
                      <a:pt x="104" y="23"/>
                      <a:pt x="106" y="23"/>
                    </a:cubicBezTo>
                    <a:cubicBezTo>
                      <a:pt x="109" y="22"/>
                      <a:pt x="111" y="22"/>
                      <a:pt x="113" y="23"/>
                    </a:cubicBezTo>
                    <a:cubicBezTo>
                      <a:pt x="117" y="20"/>
                      <a:pt x="117" y="20"/>
                      <a:pt x="117" y="20"/>
                    </a:cubicBezTo>
                    <a:cubicBezTo>
                      <a:pt x="119" y="19"/>
                      <a:pt x="121" y="17"/>
                      <a:pt x="123" y="16"/>
                    </a:cubicBezTo>
                    <a:cubicBezTo>
                      <a:pt x="124" y="14"/>
                      <a:pt x="125" y="13"/>
                      <a:pt x="126" y="13"/>
                    </a:cubicBezTo>
                    <a:cubicBezTo>
                      <a:pt x="128" y="11"/>
                      <a:pt x="128" y="11"/>
                      <a:pt x="128" y="11"/>
                    </a:cubicBezTo>
                    <a:cubicBezTo>
                      <a:pt x="127" y="10"/>
                      <a:pt x="127" y="9"/>
                      <a:pt x="127" y="7"/>
                    </a:cubicBezTo>
                    <a:cubicBezTo>
                      <a:pt x="127" y="7"/>
                      <a:pt x="127" y="7"/>
                      <a:pt x="127" y="8"/>
                    </a:cubicBezTo>
                    <a:cubicBezTo>
                      <a:pt x="123" y="10"/>
                      <a:pt x="123" y="10"/>
                      <a:pt x="123" y="10"/>
                    </a:cubicBezTo>
                    <a:cubicBezTo>
                      <a:pt x="121" y="10"/>
                      <a:pt x="119" y="11"/>
                      <a:pt x="117" y="1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3" name="Freeform 167">
                <a:extLst>
                  <a:ext uri="{FF2B5EF4-FFF2-40B4-BE49-F238E27FC236}">
                    <a16:creationId xmlns:a16="http://schemas.microsoft.com/office/drawing/2014/main" id="{7BB0FD30-EBDD-4AE9-9797-FAD5B3783743}"/>
                  </a:ext>
                </a:extLst>
              </p:cNvPr>
              <p:cNvSpPr>
                <a:spLocks/>
              </p:cNvSpPr>
              <p:nvPr/>
            </p:nvSpPr>
            <p:spPr bwMode="auto">
              <a:xfrm>
                <a:off x="7359887" y="4863762"/>
                <a:ext cx="57237" cy="35978"/>
              </a:xfrm>
              <a:custGeom>
                <a:avLst/>
                <a:gdLst>
                  <a:gd name="T0" fmla="*/ 6 w 21"/>
                  <a:gd name="T1" fmla="*/ 2 h 13"/>
                  <a:gd name="T2" fmla="*/ 0 w 21"/>
                  <a:gd name="T3" fmla="*/ 9 h 13"/>
                  <a:gd name="T4" fmla="*/ 0 w 21"/>
                  <a:gd name="T5" fmla="*/ 9 h 13"/>
                  <a:gd name="T6" fmla="*/ 2 w 21"/>
                  <a:gd name="T7" fmla="*/ 13 h 13"/>
                  <a:gd name="T8" fmla="*/ 12 w 21"/>
                  <a:gd name="T9" fmla="*/ 7 h 13"/>
                  <a:gd name="T10" fmla="*/ 21 w 21"/>
                  <a:gd name="T11" fmla="*/ 2 h 13"/>
                  <a:gd name="T12" fmla="*/ 21 w 21"/>
                  <a:gd name="T13" fmla="*/ 0 h 13"/>
                  <a:gd name="T14" fmla="*/ 6 w 21"/>
                  <a:gd name="T15" fmla="*/ 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2"/>
                    </a:moveTo>
                    <a:cubicBezTo>
                      <a:pt x="0" y="9"/>
                      <a:pt x="0" y="9"/>
                      <a:pt x="0" y="9"/>
                    </a:cubicBezTo>
                    <a:cubicBezTo>
                      <a:pt x="0" y="9"/>
                      <a:pt x="0" y="9"/>
                      <a:pt x="0" y="9"/>
                    </a:cubicBezTo>
                    <a:cubicBezTo>
                      <a:pt x="2" y="13"/>
                      <a:pt x="2" y="13"/>
                      <a:pt x="2" y="13"/>
                    </a:cubicBezTo>
                    <a:cubicBezTo>
                      <a:pt x="6" y="11"/>
                      <a:pt x="9" y="9"/>
                      <a:pt x="12" y="7"/>
                    </a:cubicBezTo>
                    <a:cubicBezTo>
                      <a:pt x="15" y="6"/>
                      <a:pt x="18" y="4"/>
                      <a:pt x="21" y="2"/>
                    </a:cubicBezTo>
                    <a:cubicBezTo>
                      <a:pt x="21" y="0"/>
                      <a:pt x="21" y="0"/>
                      <a:pt x="21" y="0"/>
                    </a:cubicBezTo>
                    <a:cubicBezTo>
                      <a:pt x="16" y="1"/>
                      <a:pt x="11" y="1"/>
                      <a:pt x="6" y="2"/>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24" name="Groupe 123">
                <a:extLst>
                  <a:ext uri="{FF2B5EF4-FFF2-40B4-BE49-F238E27FC236}">
                    <a16:creationId xmlns:a16="http://schemas.microsoft.com/office/drawing/2014/main" id="{4BF23AC0-EAAB-4774-A242-3241322CDF4A}"/>
                  </a:ext>
                </a:extLst>
              </p:cNvPr>
              <p:cNvGrpSpPr/>
              <p:nvPr/>
            </p:nvGrpSpPr>
            <p:grpSpPr>
              <a:xfrm>
                <a:off x="7747468" y="4685508"/>
                <a:ext cx="376134" cy="250212"/>
                <a:chOff x="7510462" y="4154488"/>
                <a:chExt cx="365125" cy="242888"/>
              </a:xfrm>
              <a:grpFill/>
            </p:grpSpPr>
            <p:sp>
              <p:nvSpPr>
                <p:cNvPr id="293" name="Freeform 169">
                  <a:extLst>
                    <a:ext uri="{FF2B5EF4-FFF2-40B4-BE49-F238E27FC236}">
                      <a16:creationId xmlns:a16="http://schemas.microsoft.com/office/drawing/2014/main" id="{F0B3BD2C-002D-439F-9D52-A5947A853771}"/>
                    </a:ext>
                  </a:extLst>
                </p:cNvPr>
                <p:cNvSpPr>
                  <a:spLocks/>
                </p:cNvSpPr>
                <p:nvPr/>
              </p:nvSpPr>
              <p:spPr bwMode="auto">
                <a:xfrm>
                  <a:off x="7789862" y="4203700"/>
                  <a:ext cx="17462" cy="26988"/>
                </a:xfrm>
                <a:custGeom>
                  <a:avLst/>
                  <a:gdLst>
                    <a:gd name="T0" fmla="*/ 0 w 11"/>
                    <a:gd name="T1" fmla="*/ 2 h 17"/>
                    <a:gd name="T2" fmla="*/ 6 w 11"/>
                    <a:gd name="T3" fmla="*/ 17 h 17"/>
                    <a:gd name="T4" fmla="*/ 11 w 11"/>
                    <a:gd name="T5" fmla="*/ 15 h 17"/>
                    <a:gd name="T6" fmla="*/ 11 w 11"/>
                    <a:gd name="T7" fmla="*/ 7 h 17"/>
                    <a:gd name="T8" fmla="*/ 1 w 11"/>
                    <a:gd name="T9" fmla="*/ 0 h 17"/>
                    <a:gd name="T10" fmla="*/ 0 w 11"/>
                    <a:gd name="T11" fmla="*/ 2 h 17"/>
                  </a:gdLst>
                  <a:ahLst/>
                  <a:cxnLst>
                    <a:cxn ang="0">
                      <a:pos x="T0" y="T1"/>
                    </a:cxn>
                    <a:cxn ang="0">
                      <a:pos x="T2" y="T3"/>
                    </a:cxn>
                    <a:cxn ang="0">
                      <a:pos x="T4" y="T5"/>
                    </a:cxn>
                    <a:cxn ang="0">
                      <a:pos x="T6" y="T7"/>
                    </a:cxn>
                    <a:cxn ang="0">
                      <a:pos x="T8" y="T9"/>
                    </a:cxn>
                    <a:cxn ang="0">
                      <a:pos x="T10" y="T11"/>
                    </a:cxn>
                  </a:cxnLst>
                  <a:rect l="0" t="0" r="r" b="b"/>
                  <a:pathLst>
                    <a:path w="11" h="17">
                      <a:moveTo>
                        <a:pt x="0" y="2"/>
                      </a:moveTo>
                      <a:lnTo>
                        <a:pt x="6" y="17"/>
                      </a:lnTo>
                      <a:lnTo>
                        <a:pt x="11" y="15"/>
                      </a:lnTo>
                      <a:lnTo>
                        <a:pt x="11" y="7"/>
                      </a:lnTo>
                      <a:lnTo>
                        <a:pt x="1" y="0"/>
                      </a:lnTo>
                      <a:lnTo>
                        <a:pt x="0"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4" name="Freeform 170">
                  <a:extLst>
                    <a:ext uri="{FF2B5EF4-FFF2-40B4-BE49-F238E27FC236}">
                      <a16:creationId xmlns:a16="http://schemas.microsoft.com/office/drawing/2014/main" id="{926FE89E-F6CE-4534-B45D-E5D8D27310E4}"/>
                    </a:ext>
                  </a:extLst>
                </p:cNvPr>
                <p:cNvSpPr>
                  <a:spLocks/>
                </p:cNvSpPr>
                <p:nvPr/>
              </p:nvSpPr>
              <p:spPr bwMode="auto">
                <a:xfrm>
                  <a:off x="7748587" y="4181475"/>
                  <a:ext cx="41275" cy="22225"/>
                </a:xfrm>
                <a:custGeom>
                  <a:avLst/>
                  <a:gdLst>
                    <a:gd name="T0" fmla="*/ 7 w 26"/>
                    <a:gd name="T1" fmla="*/ 0 h 14"/>
                    <a:gd name="T2" fmla="*/ 0 w 26"/>
                    <a:gd name="T3" fmla="*/ 0 h 14"/>
                    <a:gd name="T4" fmla="*/ 0 w 26"/>
                    <a:gd name="T5" fmla="*/ 2 h 14"/>
                    <a:gd name="T6" fmla="*/ 24 w 26"/>
                    <a:gd name="T7" fmla="*/ 14 h 14"/>
                    <a:gd name="T8" fmla="*/ 26 w 26"/>
                    <a:gd name="T9" fmla="*/ 12 h 14"/>
                    <a:gd name="T10" fmla="*/ 7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7" y="0"/>
                      </a:moveTo>
                      <a:lnTo>
                        <a:pt x="0" y="0"/>
                      </a:lnTo>
                      <a:lnTo>
                        <a:pt x="0" y="2"/>
                      </a:lnTo>
                      <a:lnTo>
                        <a:pt x="24" y="14"/>
                      </a:lnTo>
                      <a:lnTo>
                        <a:pt x="26" y="12"/>
                      </a:lnTo>
                      <a:lnTo>
                        <a:pt x="7"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5" name="Freeform 171">
                  <a:extLst>
                    <a:ext uri="{FF2B5EF4-FFF2-40B4-BE49-F238E27FC236}">
                      <a16:creationId xmlns:a16="http://schemas.microsoft.com/office/drawing/2014/main" id="{711D4CD7-3876-4922-AD08-B7331E6AFC8C}"/>
                    </a:ext>
                  </a:extLst>
                </p:cNvPr>
                <p:cNvSpPr>
                  <a:spLocks/>
                </p:cNvSpPr>
                <p:nvPr/>
              </p:nvSpPr>
              <p:spPr bwMode="auto">
                <a:xfrm>
                  <a:off x="7694612" y="4216400"/>
                  <a:ext cx="92075" cy="49213"/>
                </a:xfrm>
                <a:custGeom>
                  <a:avLst/>
                  <a:gdLst>
                    <a:gd name="T0" fmla="*/ 23 w 34"/>
                    <a:gd name="T1" fmla="*/ 0 h 18"/>
                    <a:gd name="T2" fmla="*/ 23 w 34"/>
                    <a:gd name="T3" fmla="*/ 3 h 18"/>
                    <a:gd name="T4" fmla="*/ 26 w 34"/>
                    <a:gd name="T5" fmla="*/ 6 h 18"/>
                    <a:gd name="T6" fmla="*/ 26 w 34"/>
                    <a:gd name="T7" fmla="*/ 9 h 18"/>
                    <a:gd name="T8" fmla="*/ 19 w 34"/>
                    <a:gd name="T9" fmla="*/ 13 h 18"/>
                    <a:gd name="T10" fmla="*/ 14 w 34"/>
                    <a:gd name="T11" fmla="*/ 15 h 18"/>
                    <a:gd name="T12" fmla="*/ 3 w 34"/>
                    <a:gd name="T13" fmla="*/ 10 h 18"/>
                    <a:gd name="T14" fmla="*/ 0 w 34"/>
                    <a:gd name="T15" fmla="*/ 13 h 18"/>
                    <a:gd name="T16" fmla="*/ 0 w 34"/>
                    <a:gd name="T17" fmla="*/ 17 h 18"/>
                    <a:gd name="T18" fmla="*/ 20 w 34"/>
                    <a:gd name="T19" fmla="*/ 18 h 18"/>
                    <a:gd name="T20" fmla="*/ 32 w 34"/>
                    <a:gd name="T21" fmla="*/ 15 h 18"/>
                    <a:gd name="T22" fmla="*/ 34 w 34"/>
                    <a:gd name="T23" fmla="*/ 3 h 18"/>
                    <a:gd name="T24" fmla="*/ 29 w 34"/>
                    <a:gd name="T25" fmla="*/ 0 h 18"/>
                    <a:gd name="T26" fmla="*/ 23 w 34"/>
                    <a:gd name="T2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18">
                      <a:moveTo>
                        <a:pt x="23" y="0"/>
                      </a:moveTo>
                      <a:cubicBezTo>
                        <a:pt x="23" y="3"/>
                        <a:pt x="23" y="3"/>
                        <a:pt x="23" y="3"/>
                      </a:cubicBezTo>
                      <a:cubicBezTo>
                        <a:pt x="26" y="6"/>
                        <a:pt x="26" y="6"/>
                        <a:pt x="26" y="6"/>
                      </a:cubicBezTo>
                      <a:cubicBezTo>
                        <a:pt x="26" y="9"/>
                        <a:pt x="26" y="9"/>
                        <a:pt x="26" y="9"/>
                      </a:cubicBezTo>
                      <a:cubicBezTo>
                        <a:pt x="23" y="10"/>
                        <a:pt x="21" y="11"/>
                        <a:pt x="19" y="13"/>
                      </a:cubicBezTo>
                      <a:cubicBezTo>
                        <a:pt x="17" y="13"/>
                        <a:pt x="15" y="14"/>
                        <a:pt x="14" y="15"/>
                      </a:cubicBezTo>
                      <a:cubicBezTo>
                        <a:pt x="3" y="10"/>
                        <a:pt x="3" y="10"/>
                        <a:pt x="3" y="10"/>
                      </a:cubicBezTo>
                      <a:cubicBezTo>
                        <a:pt x="0" y="13"/>
                        <a:pt x="0" y="13"/>
                        <a:pt x="0" y="13"/>
                      </a:cubicBezTo>
                      <a:cubicBezTo>
                        <a:pt x="0" y="17"/>
                        <a:pt x="0" y="17"/>
                        <a:pt x="0" y="17"/>
                      </a:cubicBezTo>
                      <a:cubicBezTo>
                        <a:pt x="7" y="18"/>
                        <a:pt x="14" y="18"/>
                        <a:pt x="20" y="18"/>
                      </a:cubicBezTo>
                      <a:cubicBezTo>
                        <a:pt x="24" y="18"/>
                        <a:pt x="28" y="17"/>
                        <a:pt x="32" y="15"/>
                      </a:cubicBezTo>
                      <a:cubicBezTo>
                        <a:pt x="34" y="3"/>
                        <a:pt x="34" y="3"/>
                        <a:pt x="34" y="3"/>
                      </a:cubicBezTo>
                      <a:cubicBezTo>
                        <a:pt x="29" y="0"/>
                        <a:pt x="29" y="0"/>
                        <a:pt x="29" y="0"/>
                      </a:cubicBezTo>
                      <a:lnTo>
                        <a:pt x="2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6" name="Freeform 172">
                  <a:extLst>
                    <a:ext uri="{FF2B5EF4-FFF2-40B4-BE49-F238E27FC236}">
                      <a16:creationId xmlns:a16="http://schemas.microsoft.com/office/drawing/2014/main" id="{A3C97462-DC83-4EB9-9337-088432900DA2}"/>
                    </a:ext>
                  </a:extLst>
                </p:cNvPr>
                <p:cNvSpPr>
                  <a:spLocks/>
                </p:cNvSpPr>
                <p:nvPr/>
              </p:nvSpPr>
              <p:spPr bwMode="auto">
                <a:xfrm>
                  <a:off x="7834312" y="4259263"/>
                  <a:ext cx="41275" cy="38100"/>
                </a:xfrm>
                <a:custGeom>
                  <a:avLst/>
                  <a:gdLst>
                    <a:gd name="T0" fmla="*/ 9 w 15"/>
                    <a:gd name="T1" fmla="*/ 7 h 14"/>
                    <a:gd name="T2" fmla="*/ 7 w 15"/>
                    <a:gd name="T3" fmla="*/ 1 h 14"/>
                    <a:gd name="T4" fmla="*/ 1 w 15"/>
                    <a:gd name="T5" fmla="*/ 0 h 14"/>
                    <a:gd name="T6" fmla="*/ 0 w 15"/>
                    <a:gd name="T7" fmla="*/ 1 h 14"/>
                    <a:gd name="T8" fmla="*/ 6 w 15"/>
                    <a:gd name="T9" fmla="*/ 11 h 14"/>
                    <a:gd name="T10" fmla="*/ 13 w 15"/>
                    <a:gd name="T11" fmla="*/ 14 h 14"/>
                    <a:gd name="T12" fmla="*/ 15 w 15"/>
                    <a:gd name="T13" fmla="*/ 13 h 14"/>
                    <a:gd name="T14" fmla="*/ 15 w 15"/>
                    <a:gd name="T15" fmla="*/ 11 h 14"/>
                    <a:gd name="T16" fmla="*/ 9 w 15"/>
                    <a:gd name="T17"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9" y="7"/>
                      </a:moveTo>
                      <a:cubicBezTo>
                        <a:pt x="7" y="1"/>
                        <a:pt x="7" y="1"/>
                        <a:pt x="7" y="1"/>
                      </a:cubicBezTo>
                      <a:cubicBezTo>
                        <a:pt x="1" y="0"/>
                        <a:pt x="1" y="0"/>
                        <a:pt x="1" y="0"/>
                      </a:cubicBezTo>
                      <a:cubicBezTo>
                        <a:pt x="0" y="1"/>
                        <a:pt x="0" y="1"/>
                        <a:pt x="0" y="1"/>
                      </a:cubicBezTo>
                      <a:cubicBezTo>
                        <a:pt x="2" y="4"/>
                        <a:pt x="4" y="7"/>
                        <a:pt x="6" y="11"/>
                      </a:cubicBezTo>
                      <a:cubicBezTo>
                        <a:pt x="13" y="14"/>
                        <a:pt x="13" y="14"/>
                        <a:pt x="13" y="14"/>
                      </a:cubicBezTo>
                      <a:cubicBezTo>
                        <a:pt x="15" y="13"/>
                        <a:pt x="15" y="13"/>
                        <a:pt x="15" y="13"/>
                      </a:cubicBezTo>
                      <a:cubicBezTo>
                        <a:pt x="15" y="11"/>
                        <a:pt x="15" y="11"/>
                        <a:pt x="15" y="11"/>
                      </a:cubicBezTo>
                      <a:lnTo>
                        <a:pt x="9"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7" name="Freeform 173">
                  <a:extLst>
                    <a:ext uri="{FF2B5EF4-FFF2-40B4-BE49-F238E27FC236}">
                      <a16:creationId xmlns:a16="http://schemas.microsoft.com/office/drawing/2014/main" id="{D175535C-5904-4299-B0DF-0A577056D59A}"/>
                    </a:ext>
                  </a:extLst>
                </p:cNvPr>
                <p:cNvSpPr>
                  <a:spLocks/>
                </p:cNvSpPr>
                <p:nvPr/>
              </p:nvSpPr>
              <p:spPr bwMode="auto">
                <a:xfrm>
                  <a:off x="7510462" y="4154488"/>
                  <a:ext cx="241300" cy="242888"/>
                </a:xfrm>
                <a:custGeom>
                  <a:avLst/>
                  <a:gdLst>
                    <a:gd name="T0" fmla="*/ 82 w 90"/>
                    <a:gd name="T1" fmla="*/ 83 h 90"/>
                    <a:gd name="T2" fmla="*/ 73 w 90"/>
                    <a:gd name="T3" fmla="*/ 79 h 90"/>
                    <a:gd name="T4" fmla="*/ 75 w 90"/>
                    <a:gd name="T5" fmla="*/ 77 h 90"/>
                    <a:gd name="T6" fmla="*/ 75 w 90"/>
                    <a:gd name="T7" fmla="*/ 75 h 90"/>
                    <a:gd name="T8" fmla="*/ 69 w 90"/>
                    <a:gd name="T9" fmla="*/ 74 h 90"/>
                    <a:gd name="T10" fmla="*/ 57 w 90"/>
                    <a:gd name="T11" fmla="*/ 55 h 90"/>
                    <a:gd name="T12" fmla="*/ 55 w 90"/>
                    <a:gd name="T13" fmla="*/ 50 h 90"/>
                    <a:gd name="T14" fmla="*/ 62 w 90"/>
                    <a:gd name="T15" fmla="*/ 52 h 90"/>
                    <a:gd name="T16" fmla="*/ 66 w 90"/>
                    <a:gd name="T17" fmla="*/ 47 h 90"/>
                    <a:gd name="T18" fmla="*/ 60 w 90"/>
                    <a:gd name="T19" fmla="*/ 40 h 90"/>
                    <a:gd name="T20" fmla="*/ 48 w 90"/>
                    <a:gd name="T21" fmla="*/ 36 h 90"/>
                    <a:gd name="T22" fmla="*/ 44 w 90"/>
                    <a:gd name="T23" fmla="*/ 33 h 90"/>
                    <a:gd name="T24" fmla="*/ 42 w 90"/>
                    <a:gd name="T25" fmla="*/ 24 h 90"/>
                    <a:gd name="T26" fmla="*/ 23 w 90"/>
                    <a:gd name="T27" fmla="*/ 13 h 90"/>
                    <a:gd name="T28" fmla="*/ 0 w 90"/>
                    <a:gd name="T29" fmla="*/ 0 h 90"/>
                    <a:gd name="T30" fmla="*/ 0 w 90"/>
                    <a:gd name="T31" fmla="*/ 68 h 90"/>
                    <a:gd name="T32" fmla="*/ 2 w 90"/>
                    <a:gd name="T33" fmla="*/ 70 h 90"/>
                    <a:gd name="T34" fmla="*/ 11 w 90"/>
                    <a:gd name="T35" fmla="*/ 71 h 90"/>
                    <a:gd name="T36" fmla="*/ 17 w 90"/>
                    <a:gd name="T37" fmla="*/ 72 h 90"/>
                    <a:gd name="T38" fmla="*/ 25 w 90"/>
                    <a:gd name="T39" fmla="*/ 67 h 90"/>
                    <a:gd name="T40" fmla="*/ 25 w 90"/>
                    <a:gd name="T41" fmla="*/ 66 h 90"/>
                    <a:gd name="T42" fmla="*/ 20 w 90"/>
                    <a:gd name="T43" fmla="*/ 62 h 90"/>
                    <a:gd name="T44" fmla="*/ 27 w 90"/>
                    <a:gd name="T45" fmla="*/ 61 h 90"/>
                    <a:gd name="T46" fmla="*/ 29 w 90"/>
                    <a:gd name="T47" fmla="*/ 56 h 90"/>
                    <a:gd name="T48" fmla="*/ 31 w 90"/>
                    <a:gd name="T49" fmla="*/ 59 h 90"/>
                    <a:gd name="T50" fmla="*/ 34 w 90"/>
                    <a:gd name="T51" fmla="*/ 58 h 90"/>
                    <a:gd name="T52" fmla="*/ 36 w 90"/>
                    <a:gd name="T53" fmla="*/ 55 h 90"/>
                    <a:gd name="T54" fmla="*/ 50 w 90"/>
                    <a:gd name="T55" fmla="*/ 72 h 90"/>
                    <a:gd name="T56" fmla="*/ 54 w 90"/>
                    <a:gd name="T57" fmla="*/ 79 h 90"/>
                    <a:gd name="T58" fmla="*/ 62 w 90"/>
                    <a:gd name="T59" fmla="*/ 85 h 90"/>
                    <a:gd name="T60" fmla="*/ 81 w 90"/>
                    <a:gd name="T61" fmla="*/ 89 h 90"/>
                    <a:gd name="T62" fmla="*/ 89 w 90"/>
                    <a:gd name="T63" fmla="*/ 90 h 90"/>
                    <a:gd name="T64" fmla="*/ 90 w 90"/>
                    <a:gd name="T65" fmla="*/ 86 h 90"/>
                    <a:gd name="T66" fmla="*/ 82 w 90"/>
                    <a:gd name="T6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82" y="83"/>
                      </a:moveTo>
                      <a:cubicBezTo>
                        <a:pt x="79" y="82"/>
                        <a:pt x="76" y="81"/>
                        <a:pt x="73" y="79"/>
                      </a:cubicBezTo>
                      <a:cubicBezTo>
                        <a:pt x="75" y="77"/>
                        <a:pt x="75" y="77"/>
                        <a:pt x="75" y="77"/>
                      </a:cubicBezTo>
                      <a:cubicBezTo>
                        <a:pt x="75" y="75"/>
                        <a:pt x="75" y="75"/>
                        <a:pt x="75" y="75"/>
                      </a:cubicBezTo>
                      <a:cubicBezTo>
                        <a:pt x="69" y="74"/>
                        <a:pt x="69" y="74"/>
                        <a:pt x="69" y="74"/>
                      </a:cubicBezTo>
                      <a:cubicBezTo>
                        <a:pt x="65" y="68"/>
                        <a:pt x="60" y="62"/>
                        <a:pt x="57" y="55"/>
                      </a:cubicBezTo>
                      <a:cubicBezTo>
                        <a:pt x="56" y="53"/>
                        <a:pt x="55" y="52"/>
                        <a:pt x="55" y="50"/>
                      </a:cubicBezTo>
                      <a:cubicBezTo>
                        <a:pt x="62" y="52"/>
                        <a:pt x="62" y="52"/>
                        <a:pt x="62" y="52"/>
                      </a:cubicBezTo>
                      <a:cubicBezTo>
                        <a:pt x="66" y="47"/>
                        <a:pt x="66" y="47"/>
                        <a:pt x="66" y="47"/>
                      </a:cubicBezTo>
                      <a:cubicBezTo>
                        <a:pt x="60" y="40"/>
                        <a:pt x="60" y="40"/>
                        <a:pt x="60" y="40"/>
                      </a:cubicBezTo>
                      <a:cubicBezTo>
                        <a:pt x="56" y="39"/>
                        <a:pt x="52" y="37"/>
                        <a:pt x="48" y="36"/>
                      </a:cubicBezTo>
                      <a:cubicBezTo>
                        <a:pt x="47" y="35"/>
                        <a:pt x="46" y="34"/>
                        <a:pt x="44" y="33"/>
                      </a:cubicBezTo>
                      <a:cubicBezTo>
                        <a:pt x="42" y="24"/>
                        <a:pt x="42" y="24"/>
                        <a:pt x="42" y="24"/>
                      </a:cubicBezTo>
                      <a:cubicBezTo>
                        <a:pt x="36" y="20"/>
                        <a:pt x="30" y="16"/>
                        <a:pt x="23" y="13"/>
                      </a:cubicBezTo>
                      <a:cubicBezTo>
                        <a:pt x="16" y="8"/>
                        <a:pt x="8" y="4"/>
                        <a:pt x="0" y="0"/>
                      </a:cubicBezTo>
                      <a:cubicBezTo>
                        <a:pt x="0" y="68"/>
                        <a:pt x="0" y="68"/>
                        <a:pt x="0" y="68"/>
                      </a:cubicBezTo>
                      <a:cubicBezTo>
                        <a:pt x="2" y="70"/>
                        <a:pt x="2" y="70"/>
                        <a:pt x="2" y="70"/>
                      </a:cubicBezTo>
                      <a:cubicBezTo>
                        <a:pt x="11" y="71"/>
                        <a:pt x="11" y="71"/>
                        <a:pt x="11" y="71"/>
                      </a:cubicBezTo>
                      <a:cubicBezTo>
                        <a:pt x="13" y="71"/>
                        <a:pt x="15" y="72"/>
                        <a:pt x="17" y="72"/>
                      </a:cubicBezTo>
                      <a:cubicBezTo>
                        <a:pt x="25" y="67"/>
                        <a:pt x="25" y="67"/>
                        <a:pt x="25" y="67"/>
                      </a:cubicBezTo>
                      <a:cubicBezTo>
                        <a:pt x="25" y="66"/>
                        <a:pt x="25" y="66"/>
                        <a:pt x="25" y="66"/>
                      </a:cubicBezTo>
                      <a:cubicBezTo>
                        <a:pt x="20" y="62"/>
                        <a:pt x="20" y="62"/>
                        <a:pt x="20" y="62"/>
                      </a:cubicBezTo>
                      <a:cubicBezTo>
                        <a:pt x="27" y="61"/>
                        <a:pt x="27" y="61"/>
                        <a:pt x="27" y="61"/>
                      </a:cubicBezTo>
                      <a:cubicBezTo>
                        <a:pt x="29" y="56"/>
                        <a:pt x="29" y="56"/>
                        <a:pt x="29" y="56"/>
                      </a:cubicBezTo>
                      <a:cubicBezTo>
                        <a:pt x="31" y="59"/>
                        <a:pt x="31" y="59"/>
                        <a:pt x="31" y="59"/>
                      </a:cubicBezTo>
                      <a:cubicBezTo>
                        <a:pt x="34" y="58"/>
                        <a:pt x="34" y="58"/>
                        <a:pt x="34" y="58"/>
                      </a:cubicBezTo>
                      <a:cubicBezTo>
                        <a:pt x="36" y="55"/>
                        <a:pt x="36" y="55"/>
                        <a:pt x="36" y="55"/>
                      </a:cubicBezTo>
                      <a:cubicBezTo>
                        <a:pt x="41" y="61"/>
                        <a:pt x="46" y="66"/>
                        <a:pt x="50" y="72"/>
                      </a:cubicBezTo>
                      <a:cubicBezTo>
                        <a:pt x="52" y="74"/>
                        <a:pt x="53" y="77"/>
                        <a:pt x="54" y="79"/>
                      </a:cubicBezTo>
                      <a:cubicBezTo>
                        <a:pt x="62" y="85"/>
                        <a:pt x="62" y="85"/>
                        <a:pt x="62" y="85"/>
                      </a:cubicBezTo>
                      <a:cubicBezTo>
                        <a:pt x="68" y="87"/>
                        <a:pt x="74" y="88"/>
                        <a:pt x="81" y="89"/>
                      </a:cubicBezTo>
                      <a:cubicBezTo>
                        <a:pt x="83" y="90"/>
                        <a:pt x="86" y="90"/>
                        <a:pt x="89" y="90"/>
                      </a:cubicBezTo>
                      <a:cubicBezTo>
                        <a:pt x="90" y="86"/>
                        <a:pt x="90" y="86"/>
                        <a:pt x="90" y="86"/>
                      </a:cubicBezTo>
                      <a:cubicBezTo>
                        <a:pt x="87" y="85"/>
                        <a:pt x="84" y="85"/>
                        <a:pt x="82" y="83"/>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grpSp>
            <p:nvGrpSpPr>
              <p:cNvPr id="125" name="Groupe 124">
                <a:extLst>
                  <a:ext uri="{FF2B5EF4-FFF2-40B4-BE49-F238E27FC236}">
                    <a16:creationId xmlns:a16="http://schemas.microsoft.com/office/drawing/2014/main" id="{C0404769-7AB8-4919-BED8-91E322234995}"/>
                  </a:ext>
                </a:extLst>
              </p:cNvPr>
              <p:cNvGrpSpPr/>
              <p:nvPr/>
            </p:nvGrpSpPr>
            <p:grpSpPr>
              <a:xfrm>
                <a:off x="8395074" y="5637292"/>
                <a:ext cx="296002" cy="423559"/>
                <a:chOff x="8139112" y="5078413"/>
                <a:chExt cx="287338" cy="411162"/>
              </a:xfrm>
              <a:grpFill/>
            </p:grpSpPr>
            <p:sp>
              <p:nvSpPr>
                <p:cNvPr id="291" name="Freeform 174">
                  <a:extLst>
                    <a:ext uri="{FF2B5EF4-FFF2-40B4-BE49-F238E27FC236}">
                      <a16:creationId xmlns:a16="http://schemas.microsoft.com/office/drawing/2014/main" id="{893D5756-8CCB-492E-96B6-BC1015A68A88}"/>
                    </a:ext>
                  </a:extLst>
                </p:cNvPr>
                <p:cNvSpPr>
                  <a:spLocks/>
                </p:cNvSpPr>
                <p:nvPr/>
              </p:nvSpPr>
              <p:spPr bwMode="auto">
                <a:xfrm>
                  <a:off x="8283575" y="5078413"/>
                  <a:ext cx="142875" cy="231775"/>
                </a:xfrm>
                <a:custGeom>
                  <a:avLst/>
                  <a:gdLst>
                    <a:gd name="T0" fmla="*/ 47 w 53"/>
                    <a:gd name="T1" fmla="*/ 40 h 86"/>
                    <a:gd name="T2" fmla="*/ 40 w 53"/>
                    <a:gd name="T3" fmla="*/ 44 h 86"/>
                    <a:gd name="T4" fmla="*/ 32 w 53"/>
                    <a:gd name="T5" fmla="*/ 42 h 86"/>
                    <a:gd name="T6" fmla="*/ 30 w 53"/>
                    <a:gd name="T7" fmla="*/ 33 h 86"/>
                    <a:gd name="T8" fmla="*/ 28 w 53"/>
                    <a:gd name="T9" fmla="*/ 27 h 86"/>
                    <a:gd name="T10" fmla="*/ 25 w 53"/>
                    <a:gd name="T11" fmla="*/ 27 h 86"/>
                    <a:gd name="T12" fmla="*/ 25 w 53"/>
                    <a:gd name="T13" fmla="*/ 36 h 86"/>
                    <a:gd name="T14" fmla="*/ 22 w 53"/>
                    <a:gd name="T15" fmla="*/ 36 h 86"/>
                    <a:gd name="T16" fmla="*/ 19 w 53"/>
                    <a:gd name="T17" fmla="*/ 29 h 86"/>
                    <a:gd name="T18" fmla="*/ 16 w 53"/>
                    <a:gd name="T19" fmla="*/ 28 h 86"/>
                    <a:gd name="T20" fmla="*/ 16 w 53"/>
                    <a:gd name="T21" fmla="*/ 19 h 86"/>
                    <a:gd name="T22" fmla="*/ 11 w 53"/>
                    <a:gd name="T23" fmla="*/ 10 h 86"/>
                    <a:gd name="T24" fmla="*/ 7 w 53"/>
                    <a:gd name="T25" fmla="*/ 8 h 86"/>
                    <a:gd name="T26" fmla="*/ 6 w 53"/>
                    <a:gd name="T27" fmla="*/ 4 h 86"/>
                    <a:gd name="T28" fmla="*/ 4 w 53"/>
                    <a:gd name="T29" fmla="*/ 0 h 86"/>
                    <a:gd name="T30" fmla="*/ 1 w 53"/>
                    <a:gd name="T31" fmla="*/ 0 h 86"/>
                    <a:gd name="T32" fmla="*/ 3 w 53"/>
                    <a:gd name="T33" fmla="*/ 6 h 86"/>
                    <a:gd name="T34" fmla="*/ 0 w 53"/>
                    <a:gd name="T35" fmla="*/ 10 h 86"/>
                    <a:gd name="T36" fmla="*/ 16 w 53"/>
                    <a:gd name="T37" fmla="*/ 45 h 86"/>
                    <a:gd name="T38" fmla="*/ 7 w 53"/>
                    <a:gd name="T39" fmla="*/ 59 h 86"/>
                    <a:gd name="T40" fmla="*/ 11 w 53"/>
                    <a:gd name="T41" fmla="*/ 65 h 86"/>
                    <a:gd name="T42" fmla="*/ 16 w 53"/>
                    <a:gd name="T43" fmla="*/ 66 h 86"/>
                    <a:gd name="T44" fmla="*/ 19 w 53"/>
                    <a:gd name="T45" fmla="*/ 71 h 86"/>
                    <a:gd name="T46" fmla="*/ 18 w 53"/>
                    <a:gd name="T47" fmla="*/ 77 h 86"/>
                    <a:gd name="T48" fmla="*/ 15 w 53"/>
                    <a:gd name="T49" fmla="*/ 81 h 86"/>
                    <a:gd name="T50" fmla="*/ 21 w 53"/>
                    <a:gd name="T51" fmla="*/ 86 h 86"/>
                    <a:gd name="T52" fmla="*/ 38 w 53"/>
                    <a:gd name="T53" fmla="*/ 64 h 86"/>
                    <a:gd name="T54" fmla="*/ 36 w 53"/>
                    <a:gd name="T55" fmla="*/ 62 h 86"/>
                    <a:gd name="T56" fmla="*/ 36 w 53"/>
                    <a:gd name="T57" fmla="*/ 56 h 86"/>
                    <a:gd name="T58" fmla="*/ 39 w 53"/>
                    <a:gd name="T59" fmla="*/ 53 h 86"/>
                    <a:gd name="T60" fmla="*/ 43 w 53"/>
                    <a:gd name="T61" fmla="*/ 55 h 86"/>
                    <a:gd name="T62" fmla="*/ 45 w 53"/>
                    <a:gd name="T63" fmla="*/ 57 h 86"/>
                    <a:gd name="T64" fmla="*/ 53 w 53"/>
                    <a:gd name="T65" fmla="*/ 43 h 86"/>
                    <a:gd name="T66" fmla="*/ 50 w 53"/>
                    <a:gd name="T67" fmla="*/ 39 h 86"/>
                    <a:gd name="T68" fmla="*/ 47 w 53"/>
                    <a:gd name="T69" fmla="*/ 4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3" h="86">
                      <a:moveTo>
                        <a:pt x="47" y="40"/>
                      </a:moveTo>
                      <a:cubicBezTo>
                        <a:pt x="40" y="44"/>
                        <a:pt x="40" y="44"/>
                        <a:pt x="40" y="44"/>
                      </a:cubicBezTo>
                      <a:cubicBezTo>
                        <a:pt x="32" y="42"/>
                        <a:pt x="32" y="42"/>
                        <a:pt x="32" y="42"/>
                      </a:cubicBezTo>
                      <a:cubicBezTo>
                        <a:pt x="32" y="39"/>
                        <a:pt x="31" y="36"/>
                        <a:pt x="30" y="33"/>
                      </a:cubicBezTo>
                      <a:cubicBezTo>
                        <a:pt x="29" y="31"/>
                        <a:pt x="28" y="29"/>
                        <a:pt x="28" y="27"/>
                      </a:cubicBezTo>
                      <a:cubicBezTo>
                        <a:pt x="25" y="27"/>
                        <a:pt x="25" y="27"/>
                        <a:pt x="25" y="27"/>
                      </a:cubicBezTo>
                      <a:cubicBezTo>
                        <a:pt x="25" y="36"/>
                        <a:pt x="25" y="36"/>
                        <a:pt x="25" y="36"/>
                      </a:cubicBezTo>
                      <a:cubicBezTo>
                        <a:pt x="22" y="36"/>
                        <a:pt x="22" y="36"/>
                        <a:pt x="22" y="36"/>
                      </a:cubicBezTo>
                      <a:cubicBezTo>
                        <a:pt x="19" y="29"/>
                        <a:pt x="19" y="29"/>
                        <a:pt x="19" y="29"/>
                      </a:cubicBezTo>
                      <a:cubicBezTo>
                        <a:pt x="16" y="28"/>
                        <a:pt x="16" y="28"/>
                        <a:pt x="16" y="28"/>
                      </a:cubicBezTo>
                      <a:cubicBezTo>
                        <a:pt x="16" y="19"/>
                        <a:pt x="16" y="19"/>
                        <a:pt x="16" y="19"/>
                      </a:cubicBezTo>
                      <a:cubicBezTo>
                        <a:pt x="11" y="10"/>
                        <a:pt x="11" y="10"/>
                        <a:pt x="11" y="10"/>
                      </a:cubicBezTo>
                      <a:cubicBezTo>
                        <a:pt x="7" y="8"/>
                        <a:pt x="7" y="8"/>
                        <a:pt x="7" y="8"/>
                      </a:cubicBezTo>
                      <a:cubicBezTo>
                        <a:pt x="7" y="6"/>
                        <a:pt x="7" y="5"/>
                        <a:pt x="6" y="4"/>
                      </a:cubicBezTo>
                      <a:cubicBezTo>
                        <a:pt x="5" y="2"/>
                        <a:pt x="4" y="1"/>
                        <a:pt x="4" y="0"/>
                      </a:cubicBezTo>
                      <a:cubicBezTo>
                        <a:pt x="1" y="0"/>
                        <a:pt x="1" y="0"/>
                        <a:pt x="1" y="0"/>
                      </a:cubicBezTo>
                      <a:cubicBezTo>
                        <a:pt x="3" y="6"/>
                        <a:pt x="3" y="6"/>
                        <a:pt x="3" y="6"/>
                      </a:cubicBezTo>
                      <a:cubicBezTo>
                        <a:pt x="0" y="10"/>
                        <a:pt x="0" y="10"/>
                        <a:pt x="0" y="10"/>
                      </a:cubicBezTo>
                      <a:cubicBezTo>
                        <a:pt x="5" y="21"/>
                        <a:pt x="10" y="33"/>
                        <a:pt x="16" y="45"/>
                      </a:cubicBezTo>
                      <a:cubicBezTo>
                        <a:pt x="13" y="50"/>
                        <a:pt x="10" y="54"/>
                        <a:pt x="7" y="59"/>
                      </a:cubicBezTo>
                      <a:cubicBezTo>
                        <a:pt x="11" y="65"/>
                        <a:pt x="11" y="65"/>
                        <a:pt x="11" y="65"/>
                      </a:cubicBezTo>
                      <a:cubicBezTo>
                        <a:pt x="16" y="66"/>
                        <a:pt x="16" y="66"/>
                        <a:pt x="16" y="66"/>
                      </a:cubicBezTo>
                      <a:cubicBezTo>
                        <a:pt x="19" y="71"/>
                        <a:pt x="19" y="71"/>
                        <a:pt x="19" y="71"/>
                      </a:cubicBezTo>
                      <a:cubicBezTo>
                        <a:pt x="19" y="73"/>
                        <a:pt x="18" y="75"/>
                        <a:pt x="18" y="77"/>
                      </a:cubicBezTo>
                      <a:cubicBezTo>
                        <a:pt x="17" y="78"/>
                        <a:pt x="16" y="80"/>
                        <a:pt x="15" y="81"/>
                      </a:cubicBezTo>
                      <a:cubicBezTo>
                        <a:pt x="21" y="86"/>
                        <a:pt x="21" y="86"/>
                        <a:pt x="21" y="86"/>
                      </a:cubicBezTo>
                      <a:cubicBezTo>
                        <a:pt x="27" y="79"/>
                        <a:pt x="33" y="71"/>
                        <a:pt x="38" y="64"/>
                      </a:cubicBezTo>
                      <a:cubicBezTo>
                        <a:pt x="36" y="62"/>
                        <a:pt x="36" y="62"/>
                        <a:pt x="36" y="62"/>
                      </a:cubicBezTo>
                      <a:cubicBezTo>
                        <a:pt x="36" y="56"/>
                        <a:pt x="36" y="56"/>
                        <a:pt x="36" y="56"/>
                      </a:cubicBezTo>
                      <a:cubicBezTo>
                        <a:pt x="39" y="53"/>
                        <a:pt x="39" y="53"/>
                        <a:pt x="39" y="53"/>
                      </a:cubicBezTo>
                      <a:cubicBezTo>
                        <a:pt x="41" y="54"/>
                        <a:pt x="41" y="54"/>
                        <a:pt x="43" y="55"/>
                      </a:cubicBezTo>
                      <a:cubicBezTo>
                        <a:pt x="44" y="56"/>
                        <a:pt x="44" y="56"/>
                        <a:pt x="45" y="57"/>
                      </a:cubicBezTo>
                      <a:cubicBezTo>
                        <a:pt x="53" y="43"/>
                        <a:pt x="53" y="43"/>
                        <a:pt x="53" y="43"/>
                      </a:cubicBezTo>
                      <a:cubicBezTo>
                        <a:pt x="50" y="39"/>
                        <a:pt x="50" y="39"/>
                        <a:pt x="50" y="39"/>
                      </a:cubicBezTo>
                      <a:lnTo>
                        <a:pt x="47" y="4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2" name="Freeform 175">
                  <a:extLst>
                    <a:ext uri="{FF2B5EF4-FFF2-40B4-BE49-F238E27FC236}">
                      <a16:creationId xmlns:a16="http://schemas.microsoft.com/office/drawing/2014/main" id="{33EC4750-C93A-461E-B60D-F9B8B692A17B}"/>
                    </a:ext>
                  </a:extLst>
                </p:cNvPr>
                <p:cNvSpPr>
                  <a:spLocks/>
                </p:cNvSpPr>
                <p:nvPr/>
              </p:nvSpPr>
              <p:spPr bwMode="auto">
                <a:xfrm>
                  <a:off x="8139112" y="5286375"/>
                  <a:ext cx="176212" cy="203200"/>
                </a:xfrm>
                <a:custGeom>
                  <a:avLst/>
                  <a:gdLst>
                    <a:gd name="T0" fmla="*/ 64 w 66"/>
                    <a:gd name="T1" fmla="*/ 1 h 76"/>
                    <a:gd name="T2" fmla="*/ 54 w 66"/>
                    <a:gd name="T3" fmla="*/ 7 h 76"/>
                    <a:gd name="T4" fmla="*/ 52 w 66"/>
                    <a:gd name="T5" fmla="*/ 4 h 76"/>
                    <a:gd name="T6" fmla="*/ 54 w 66"/>
                    <a:gd name="T7" fmla="*/ 0 h 76"/>
                    <a:gd name="T8" fmla="*/ 49 w 66"/>
                    <a:gd name="T9" fmla="*/ 2 h 76"/>
                    <a:gd name="T10" fmla="*/ 47 w 66"/>
                    <a:gd name="T11" fmla="*/ 9 h 76"/>
                    <a:gd name="T12" fmla="*/ 43 w 66"/>
                    <a:gd name="T13" fmla="*/ 12 h 76"/>
                    <a:gd name="T14" fmla="*/ 43 w 66"/>
                    <a:gd name="T15" fmla="*/ 17 h 76"/>
                    <a:gd name="T16" fmla="*/ 23 w 66"/>
                    <a:gd name="T17" fmla="*/ 36 h 76"/>
                    <a:gd name="T18" fmla="*/ 0 w 66"/>
                    <a:gd name="T19" fmla="*/ 66 h 76"/>
                    <a:gd name="T20" fmla="*/ 18 w 66"/>
                    <a:gd name="T21" fmla="*/ 76 h 76"/>
                    <a:gd name="T22" fmla="*/ 27 w 66"/>
                    <a:gd name="T23" fmla="*/ 76 h 76"/>
                    <a:gd name="T24" fmla="*/ 39 w 66"/>
                    <a:gd name="T25" fmla="*/ 60 h 76"/>
                    <a:gd name="T26" fmla="*/ 52 w 66"/>
                    <a:gd name="T27" fmla="*/ 36 h 76"/>
                    <a:gd name="T28" fmla="*/ 58 w 66"/>
                    <a:gd name="T29" fmla="*/ 36 h 76"/>
                    <a:gd name="T30" fmla="*/ 59 w 66"/>
                    <a:gd name="T31" fmla="*/ 33 h 76"/>
                    <a:gd name="T32" fmla="*/ 55 w 66"/>
                    <a:gd name="T33" fmla="*/ 30 h 76"/>
                    <a:gd name="T34" fmla="*/ 65 w 66"/>
                    <a:gd name="T35" fmla="*/ 16 h 76"/>
                    <a:gd name="T36" fmla="*/ 64 w 66"/>
                    <a:gd name="T37" fmla="*/ 9 h 76"/>
                    <a:gd name="T38" fmla="*/ 66 w 66"/>
                    <a:gd name="T39" fmla="*/ 6 h 76"/>
                    <a:gd name="T40" fmla="*/ 64 w 66"/>
                    <a:gd name="T41"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76">
                      <a:moveTo>
                        <a:pt x="64" y="1"/>
                      </a:moveTo>
                      <a:cubicBezTo>
                        <a:pt x="54" y="7"/>
                        <a:pt x="54" y="7"/>
                        <a:pt x="54" y="7"/>
                      </a:cubicBezTo>
                      <a:cubicBezTo>
                        <a:pt x="52" y="4"/>
                        <a:pt x="52" y="4"/>
                        <a:pt x="52" y="4"/>
                      </a:cubicBezTo>
                      <a:cubicBezTo>
                        <a:pt x="54" y="0"/>
                        <a:pt x="54" y="0"/>
                        <a:pt x="54" y="0"/>
                      </a:cubicBezTo>
                      <a:cubicBezTo>
                        <a:pt x="49" y="2"/>
                        <a:pt x="49" y="2"/>
                        <a:pt x="49" y="2"/>
                      </a:cubicBezTo>
                      <a:cubicBezTo>
                        <a:pt x="47" y="9"/>
                        <a:pt x="47" y="9"/>
                        <a:pt x="47" y="9"/>
                      </a:cubicBezTo>
                      <a:cubicBezTo>
                        <a:pt x="43" y="12"/>
                        <a:pt x="43" y="12"/>
                        <a:pt x="43" y="12"/>
                      </a:cubicBezTo>
                      <a:cubicBezTo>
                        <a:pt x="43" y="17"/>
                        <a:pt x="43" y="17"/>
                        <a:pt x="43" y="17"/>
                      </a:cubicBezTo>
                      <a:cubicBezTo>
                        <a:pt x="35" y="23"/>
                        <a:pt x="29" y="29"/>
                        <a:pt x="23" y="36"/>
                      </a:cubicBezTo>
                      <a:cubicBezTo>
                        <a:pt x="14" y="46"/>
                        <a:pt x="7" y="55"/>
                        <a:pt x="0" y="66"/>
                      </a:cubicBezTo>
                      <a:cubicBezTo>
                        <a:pt x="6" y="69"/>
                        <a:pt x="12" y="72"/>
                        <a:pt x="18" y="76"/>
                      </a:cubicBezTo>
                      <a:cubicBezTo>
                        <a:pt x="27" y="76"/>
                        <a:pt x="27" y="76"/>
                        <a:pt x="27" y="76"/>
                      </a:cubicBezTo>
                      <a:cubicBezTo>
                        <a:pt x="32" y="71"/>
                        <a:pt x="36" y="66"/>
                        <a:pt x="39" y="60"/>
                      </a:cubicBezTo>
                      <a:cubicBezTo>
                        <a:pt x="44" y="52"/>
                        <a:pt x="49" y="44"/>
                        <a:pt x="52" y="36"/>
                      </a:cubicBezTo>
                      <a:cubicBezTo>
                        <a:pt x="58" y="36"/>
                        <a:pt x="58" y="36"/>
                        <a:pt x="58" y="36"/>
                      </a:cubicBezTo>
                      <a:cubicBezTo>
                        <a:pt x="59" y="33"/>
                        <a:pt x="59" y="33"/>
                        <a:pt x="59" y="33"/>
                      </a:cubicBezTo>
                      <a:cubicBezTo>
                        <a:pt x="55" y="30"/>
                        <a:pt x="55" y="30"/>
                        <a:pt x="55" y="30"/>
                      </a:cubicBezTo>
                      <a:cubicBezTo>
                        <a:pt x="65" y="16"/>
                        <a:pt x="65" y="16"/>
                        <a:pt x="65" y="16"/>
                      </a:cubicBezTo>
                      <a:cubicBezTo>
                        <a:pt x="64" y="9"/>
                        <a:pt x="64" y="9"/>
                        <a:pt x="64" y="9"/>
                      </a:cubicBezTo>
                      <a:cubicBezTo>
                        <a:pt x="66" y="6"/>
                        <a:pt x="66" y="6"/>
                        <a:pt x="66" y="6"/>
                      </a:cubicBezTo>
                      <a:lnTo>
                        <a:pt x="64"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grpSp>
            <p:nvGrpSpPr>
              <p:cNvPr id="126" name="Groupe 125">
                <a:extLst>
                  <a:ext uri="{FF2B5EF4-FFF2-40B4-BE49-F238E27FC236}">
                    <a16:creationId xmlns:a16="http://schemas.microsoft.com/office/drawing/2014/main" id="{C3BF3135-4F2A-46F4-9113-29A2D04FA1E8}"/>
                  </a:ext>
                </a:extLst>
              </p:cNvPr>
              <p:cNvGrpSpPr/>
              <p:nvPr/>
            </p:nvGrpSpPr>
            <p:grpSpPr>
              <a:xfrm>
                <a:off x="7088415" y="4932447"/>
                <a:ext cx="974679" cy="1017200"/>
                <a:chOff x="6870700" y="4394200"/>
                <a:chExt cx="946150" cy="987426"/>
              </a:xfrm>
              <a:grpFill/>
            </p:grpSpPr>
            <p:sp>
              <p:nvSpPr>
                <p:cNvPr id="289" name="Freeform 187">
                  <a:extLst>
                    <a:ext uri="{FF2B5EF4-FFF2-40B4-BE49-F238E27FC236}">
                      <a16:creationId xmlns:a16="http://schemas.microsoft.com/office/drawing/2014/main" id="{A2B6A73E-0398-4D47-AA17-6037CBA2E2D2}"/>
                    </a:ext>
                  </a:extLst>
                </p:cNvPr>
                <p:cNvSpPr>
                  <a:spLocks/>
                </p:cNvSpPr>
                <p:nvPr/>
              </p:nvSpPr>
              <p:spPr bwMode="auto">
                <a:xfrm>
                  <a:off x="6870700" y="4394200"/>
                  <a:ext cx="946150" cy="846138"/>
                </a:xfrm>
                <a:custGeom>
                  <a:avLst/>
                  <a:gdLst>
                    <a:gd name="T0" fmla="*/ 341 w 352"/>
                    <a:gd name="T1" fmla="*/ 146 h 315"/>
                    <a:gd name="T2" fmla="*/ 326 w 352"/>
                    <a:gd name="T3" fmla="*/ 122 h 315"/>
                    <a:gd name="T4" fmla="*/ 312 w 352"/>
                    <a:gd name="T5" fmla="*/ 109 h 315"/>
                    <a:gd name="T6" fmla="*/ 301 w 352"/>
                    <a:gd name="T7" fmla="*/ 91 h 315"/>
                    <a:gd name="T8" fmla="*/ 284 w 352"/>
                    <a:gd name="T9" fmla="*/ 65 h 315"/>
                    <a:gd name="T10" fmla="*/ 273 w 352"/>
                    <a:gd name="T11" fmla="*/ 36 h 315"/>
                    <a:gd name="T12" fmla="*/ 261 w 352"/>
                    <a:gd name="T13" fmla="*/ 13 h 315"/>
                    <a:gd name="T14" fmla="*/ 254 w 352"/>
                    <a:gd name="T15" fmla="*/ 12 h 315"/>
                    <a:gd name="T16" fmla="*/ 246 w 352"/>
                    <a:gd name="T17" fmla="*/ 56 h 315"/>
                    <a:gd name="T18" fmla="*/ 224 w 352"/>
                    <a:gd name="T19" fmla="*/ 64 h 315"/>
                    <a:gd name="T20" fmla="*/ 197 w 352"/>
                    <a:gd name="T21" fmla="*/ 28 h 315"/>
                    <a:gd name="T22" fmla="*/ 202 w 352"/>
                    <a:gd name="T23" fmla="*/ 22 h 315"/>
                    <a:gd name="T24" fmla="*/ 188 w 352"/>
                    <a:gd name="T25" fmla="*/ 17 h 315"/>
                    <a:gd name="T26" fmla="*/ 153 w 352"/>
                    <a:gd name="T27" fmla="*/ 19 h 315"/>
                    <a:gd name="T28" fmla="*/ 139 w 352"/>
                    <a:gd name="T29" fmla="*/ 45 h 315"/>
                    <a:gd name="T30" fmla="*/ 128 w 352"/>
                    <a:gd name="T31" fmla="*/ 41 h 315"/>
                    <a:gd name="T32" fmla="*/ 109 w 352"/>
                    <a:gd name="T33" fmla="*/ 42 h 315"/>
                    <a:gd name="T34" fmla="*/ 103 w 352"/>
                    <a:gd name="T35" fmla="*/ 48 h 315"/>
                    <a:gd name="T36" fmla="*/ 88 w 352"/>
                    <a:gd name="T37" fmla="*/ 57 h 315"/>
                    <a:gd name="T38" fmla="*/ 86 w 352"/>
                    <a:gd name="T39" fmla="*/ 68 h 315"/>
                    <a:gd name="T40" fmla="*/ 74 w 352"/>
                    <a:gd name="T41" fmla="*/ 64 h 315"/>
                    <a:gd name="T42" fmla="*/ 68 w 352"/>
                    <a:gd name="T43" fmla="*/ 88 h 315"/>
                    <a:gd name="T44" fmla="*/ 30 w 352"/>
                    <a:gd name="T45" fmla="*/ 107 h 315"/>
                    <a:gd name="T46" fmla="*/ 5 w 352"/>
                    <a:gd name="T47" fmla="*/ 113 h 315"/>
                    <a:gd name="T48" fmla="*/ 8 w 352"/>
                    <a:gd name="T49" fmla="*/ 158 h 315"/>
                    <a:gd name="T50" fmla="*/ 3 w 352"/>
                    <a:gd name="T51" fmla="*/ 164 h 315"/>
                    <a:gd name="T52" fmla="*/ 11 w 352"/>
                    <a:gd name="T53" fmla="*/ 198 h 315"/>
                    <a:gd name="T54" fmla="*/ 10 w 352"/>
                    <a:gd name="T55" fmla="*/ 252 h 315"/>
                    <a:gd name="T56" fmla="*/ 32 w 352"/>
                    <a:gd name="T57" fmla="*/ 273 h 315"/>
                    <a:gd name="T58" fmla="*/ 50 w 352"/>
                    <a:gd name="T59" fmla="*/ 262 h 315"/>
                    <a:gd name="T60" fmla="*/ 94 w 352"/>
                    <a:gd name="T61" fmla="*/ 254 h 315"/>
                    <a:gd name="T62" fmla="*/ 137 w 352"/>
                    <a:gd name="T63" fmla="*/ 235 h 315"/>
                    <a:gd name="T64" fmla="*/ 180 w 352"/>
                    <a:gd name="T65" fmla="*/ 243 h 315"/>
                    <a:gd name="T66" fmla="*/ 183 w 352"/>
                    <a:gd name="T67" fmla="*/ 255 h 315"/>
                    <a:gd name="T68" fmla="*/ 193 w 352"/>
                    <a:gd name="T69" fmla="*/ 268 h 315"/>
                    <a:gd name="T70" fmla="*/ 206 w 352"/>
                    <a:gd name="T71" fmla="*/ 254 h 315"/>
                    <a:gd name="T72" fmla="*/ 215 w 352"/>
                    <a:gd name="T73" fmla="*/ 253 h 315"/>
                    <a:gd name="T74" fmla="*/ 205 w 352"/>
                    <a:gd name="T75" fmla="*/ 276 h 315"/>
                    <a:gd name="T76" fmla="*/ 221 w 352"/>
                    <a:gd name="T77" fmla="*/ 269 h 315"/>
                    <a:gd name="T78" fmla="*/ 226 w 352"/>
                    <a:gd name="T79" fmla="*/ 274 h 315"/>
                    <a:gd name="T80" fmla="*/ 232 w 352"/>
                    <a:gd name="T81" fmla="*/ 300 h 315"/>
                    <a:gd name="T82" fmla="*/ 252 w 352"/>
                    <a:gd name="T83" fmla="*/ 308 h 315"/>
                    <a:gd name="T84" fmla="*/ 270 w 352"/>
                    <a:gd name="T85" fmla="*/ 315 h 315"/>
                    <a:gd name="T86" fmla="*/ 279 w 352"/>
                    <a:gd name="T87" fmla="*/ 304 h 315"/>
                    <a:gd name="T88" fmla="*/ 289 w 352"/>
                    <a:gd name="T89" fmla="*/ 315 h 315"/>
                    <a:gd name="T90" fmla="*/ 319 w 352"/>
                    <a:gd name="T91" fmla="*/ 291 h 315"/>
                    <a:gd name="T92" fmla="*/ 341 w 352"/>
                    <a:gd name="T93" fmla="*/ 236 h 315"/>
                    <a:gd name="T94" fmla="*/ 348 w 352"/>
                    <a:gd name="T95" fmla="*/ 176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2" h="315">
                      <a:moveTo>
                        <a:pt x="348" y="176"/>
                      </a:moveTo>
                      <a:cubicBezTo>
                        <a:pt x="346" y="163"/>
                        <a:pt x="346" y="163"/>
                        <a:pt x="346" y="163"/>
                      </a:cubicBezTo>
                      <a:cubicBezTo>
                        <a:pt x="343" y="155"/>
                        <a:pt x="343" y="155"/>
                        <a:pt x="343" y="155"/>
                      </a:cubicBezTo>
                      <a:cubicBezTo>
                        <a:pt x="341" y="146"/>
                        <a:pt x="341" y="146"/>
                        <a:pt x="341" y="146"/>
                      </a:cubicBezTo>
                      <a:cubicBezTo>
                        <a:pt x="332" y="136"/>
                        <a:pt x="332" y="136"/>
                        <a:pt x="332" y="136"/>
                      </a:cubicBezTo>
                      <a:cubicBezTo>
                        <a:pt x="331" y="126"/>
                        <a:pt x="331" y="126"/>
                        <a:pt x="331" y="126"/>
                      </a:cubicBezTo>
                      <a:cubicBezTo>
                        <a:pt x="327" y="126"/>
                        <a:pt x="327" y="126"/>
                        <a:pt x="327" y="126"/>
                      </a:cubicBezTo>
                      <a:cubicBezTo>
                        <a:pt x="326" y="122"/>
                        <a:pt x="326" y="122"/>
                        <a:pt x="326" y="122"/>
                      </a:cubicBezTo>
                      <a:cubicBezTo>
                        <a:pt x="324" y="120"/>
                        <a:pt x="324" y="120"/>
                        <a:pt x="324" y="120"/>
                      </a:cubicBezTo>
                      <a:cubicBezTo>
                        <a:pt x="322" y="123"/>
                        <a:pt x="322" y="123"/>
                        <a:pt x="322" y="123"/>
                      </a:cubicBezTo>
                      <a:cubicBezTo>
                        <a:pt x="319" y="123"/>
                        <a:pt x="319" y="123"/>
                        <a:pt x="319" y="123"/>
                      </a:cubicBezTo>
                      <a:cubicBezTo>
                        <a:pt x="312" y="109"/>
                        <a:pt x="312" y="109"/>
                        <a:pt x="312" y="109"/>
                      </a:cubicBezTo>
                      <a:cubicBezTo>
                        <a:pt x="310" y="99"/>
                        <a:pt x="310" y="99"/>
                        <a:pt x="310" y="99"/>
                      </a:cubicBezTo>
                      <a:cubicBezTo>
                        <a:pt x="308" y="97"/>
                        <a:pt x="308" y="97"/>
                        <a:pt x="308" y="97"/>
                      </a:cubicBezTo>
                      <a:cubicBezTo>
                        <a:pt x="304" y="97"/>
                        <a:pt x="304" y="97"/>
                        <a:pt x="304" y="97"/>
                      </a:cubicBezTo>
                      <a:cubicBezTo>
                        <a:pt x="301" y="91"/>
                        <a:pt x="301" y="91"/>
                        <a:pt x="301" y="91"/>
                      </a:cubicBezTo>
                      <a:cubicBezTo>
                        <a:pt x="298" y="93"/>
                        <a:pt x="298" y="93"/>
                        <a:pt x="298" y="93"/>
                      </a:cubicBezTo>
                      <a:cubicBezTo>
                        <a:pt x="292" y="88"/>
                        <a:pt x="292" y="88"/>
                        <a:pt x="292" y="88"/>
                      </a:cubicBezTo>
                      <a:cubicBezTo>
                        <a:pt x="288" y="68"/>
                        <a:pt x="288" y="68"/>
                        <a:pt x="288" y="68"/>
                      </a:cubicBezTo>
                      <a:cubicBezTo>
                        <a:pt x="284" y="65"/>
                        <a:pt x="284" y="65"/>
                        <a:pt x="284" y="65"/>
                      </a:cubicBezTo>
                      <a:cubicBezTo>
                        <a:pt x="279" y="54"/>
                        <a:pt x="279" y="54"/>
                        <a:pt x="279" y="54"/>
                      </a:cubicBezTo>
                      <a:cubicBezTo>
                        <a:pt x="281" y="46"/>
                        <a:pt x="281" y="46"/>
                        <a:pt x="281" y="46"/>
                      </a:cubicBezTo>
                      <a:cubicBezTo>
                        <a:pt x="275" y="33"/>
                        <a:pt x="275" y="33"/>
                        <a:pt x="275" y="33"/>
                      </a:cubicBezTo>
                      <a:cubicBezTo>
                        <a:pt x="273" y="36"/>
                        <a:pt x="273" y="36"/>
                        <a:pt x="273" y="36"/>
                      </a:cubicBezTo>
                      <a:cubicBezTo>
                        <a:pt x="268" y="37"/>
                        <a:pt x="268" y="37"/>
                        <a:pt x="268" y="37"/>
                      </a:cubicBezTo>
                      <a:cubicBezTo>
                        <a:pt x="264" y="22"/>
                        <a:pt x="264" y="22"/>
                        <a:pt x="264" y="22"/>
                      </a:cubicBezTo>
                      <a:cubicBezTo>
                        <a:pt x="264" y="14"/>
                        <a:pt x="264" y="14"/>
                        <a:pt x="264" y="14"/>
                      </a:cubicBezTo>
                      <a:cubicBezTo>
                        <a:pt x="261" y="13"/>
                        <a:pt x="261" y="13"/>
                        <a:pt x="261" y="13"/>
                      </a:cubicBezTo>
                      <a:cubicBezTo>
                        <a:pt x="260" y="4"/>
                        <a:pt x="260" y="4"/>
                        <a:pt x="260" y="4"/>
                      </a:cubicBezTo>
                      <a:cubicBezTo>
                        <a:pt x="258" y="0"/>
                        <a:pt x="258" y="0"/>
                        <a:pt x="258" y="0"/>
                      </a:cubicBezTo>
                      <a:cubicBezTo>
                        <a:pt x="252" y="4"/>
                        <a:pt x="252" y="4"/>
                        <a:pt x="252" y="4"/>
                      </a:cubicBezTo>
                      <a:cubicBezTo>
                        <a:pt x="254" y="12"/>
                        <a:pt x="254" y="12"/>
                        <a:pt x="254" y="12"/>
                      </a:cubicBezTo>
                      <a:cubicBezTo>
                        <a:pt x="249" y="21"/>
                        <a:pt x="249" y="21"/>
                        <a:pt x="249" y="21"/>
                      </a:cubicBezTo>
                      <a:cubicBezTo>
                        <a:pt x="249" y="36"/>
                        <a:pt x="249" y="36"/>
                        <a:pt x="249" y="36"/>
                      </a:cubicBezTo>
                      <a:cubicBezTo>
                        <a:pt x="246" y="49"/>
                        <a:pt x="246" y="49"/>
                        <a:pt x="246" y="49"/>
                      </a:cubicBezTo>
                      <a:cubicBezTo>
                        <a:pt x="246" y="56"/>
                        <a:pt x="246" y="56"/>
                        <a:pt x="246" y="56"/>
                      </a:cubicBezTo>
                      <a:cubicBezTo>
                        <a:pt x="240" y="68"/>
                        <a:pt x="240" y="68"/>
                        <a:pt x="240" y="68"/>
                      </a:cubicBezTo>
                      <a:cubicBezTo>
                        <a:pt x="232" y="71"/>
                        <a:pt x="232" y="71"/>
                        <a:pt x="232" y="71"/>
                      </a:cubicBezTo>
                      <a:cubicBezTo>
                        <a:pt x="226" y="68"/>
                        <a:pt x="226" y="68"/>
                        <a:pt x="226" y="68"/>
                      </a:cubicBezTo>
                      <a:cubicBezTo>
                        <a:pt x="224" y="64"/>
                        <a:pt x="224" y="64"/>
                        <a:pt x="224" y="64"/>
                      </a:cubicBezTo>
                      <a:cubicBezTo>
                        <a:pt x="193" y="46"/>
                        <a:pt x="193" y="46"/>
                        <a:pt x="193" y="46"/>
                      </a:cubicBezTo>
                      <a:cubicBezTo>
                        <a:pt x="199" y="33"/>
                        <a:pt x="199" y="33"/>
                        <a:pt x="199" y="33"/>
                      </a:cubicBezTo>
                      <a:cubicBezTo>
                        <a:pt x="195" y="31"/>
                        <a:pt x="195" y="31"/>
                        <a:pt x="195" y="31"/>
                      </a:cubicBezTo>
                      <a:cubicBezTo>
                        <a:pt x="197" y="28"/>
                        <a:pt x="197" y="28"/>
                        <a:pt x="197" y="28"/>
                      </a:cubicBezTo>
                      <a:cubicBezTo>
                        <a:pt x="203" y="30"/>
                        <a:pt x="203" y="30"/>
                        <a:pt x="203" y="30"/>
                      </a:cubicBezTo>
                      <a:cubicBezTo>
                        <a:pt x="209" y="19"/>
                        <a:pt x="209" y="19"/>
                        <a:pt x="209" y="19"/>
                      </a:cubicBezTo>
                      <a:cubicBezTo>
                        <a:pt x="203" y="16"/>
                        <a:pt x="203" y="16"/>
                        <a:pt x="203" y="16"/>
                      </a:cubicBezTo>
                      <a:cubicBezTo>
                        <a:pt x="202" y="22"/>
                        <a:pt x="202" y="22"/>
                        <a:pt x="202" y="22"/>
                      </a:cubicBezTo>
                      <a:cubicBezTo>
                        <a:pt x="195" y="22"/>
                        <a:pt x="195" y="22"/>
                        <a:pt x="195" y="22"/>
                      </a:cubicBezTo>
                      <a:cubicBezTo>
                        <a:pt x="198" y="18"/>
                        <a:pt x="198" y="18"/>
                        <a:pt x="198" y="18"/>
                      </a:cubicBezTo>
                      <a:cubicBezTo>
                        <a:pt x="197" y="13"/>
                        <a:pt x="197" y="13"/>
                        <a:pt x="197" y="13"/>
                      </a:cubicBezTo>
                      <a:cubicBezTo>
                        <a:pt x="188" y="17"/>
                        <a:pt x="188" y="17"/>
                        <a:pt x="188" y="17"/>
                      </a:cubicBezTo>
                      <a:cubicBezTo>
                        <a:pt x="168" y="13"/>
                        <a:pt x="168" y="13"/>
                        <a:pt x="168" y="13"/>
                      </a:cubicBezTo>
                      <a:cubicBezTo>
                        <a:pt x="167" y="21"/>
                        <a:pt x="167" y="21"/>
                        <a:pt x="167" y="21"/>
                      </a:cubicBezTo>
                      <a:cubicBezTo>
                        <a:pt x="161" y="22"/>
                        <a:pt x="161" y="22"/>
                        <a:pt x="161" y="22"/>
                      </a:cubicBezTo>
                      <a:cubicBezTo>
                        <a:pt x="153" y="19"/>
                        <a:pt x="153" y="19"/>
                        <a:pt x="153" y="19"/>
                      </a:cubicBezTo>
                      <a:cubicBezTo>
                        <a:pt x="145" y="26"/>
                        <a:pt x="145" y="26"/>
                        <a:pt x="145" y="26"/>
                      </a:cubicBezTo>
                      <a:cubicBezTo>
                        <a:pt x="145" y="31"/>
                        <a:pt x="145" y="31"/>
                        <a:pt x="145" y="31"/>
                      </a:cubicBezTo>
                      <a:cubicBezTo>
                        <a:pt x="136" y="37"/>
                        <a:pt x="136" y="37"/>
                        <a:pt x="136" y="37"/>
                      </a:cubicBezTo>
                      <a:cubicBezTo>
                        <a:pt x="139" y="45"/>
                        <a:pt x="139" y="45"/>
                        <a:pt x="139" y="45"/>
                      </a:cubicBezTo>
                      <a:cubicBezTo>
                        <a:pt x="131" y="44"/>
                        <a:pt x="131" y="44"/>
                        <a:pt x="131" y="44"/>
                      </a:cubicBezTo>
                      <a:cubicBezTo>
                        <a:pt x="128" y="46"/>
                        <a:pt x="128" y="46"/>
                        <a:pt x="128" y="46"/>
                      </a:cubicBezTo>
                      <a:cubicBezTo>
                        <a:pt x="126" y="46"/>
                        <a:pt x="126" y="46"/>
                        <a:pt x="126" y="46"/>
                      </a:cubicBezTo>
                      <a:cubicBezTo>
                        <a:pt x="128" y="41"/>
                        <a:pt x="128" y="41"/>
                        <a:pt x="128" y="41"/>
                      </a:cubicBezTo>
                      <a:cubicBezTo>
                        <a:pt x="117" y="34"/>
                        <a:pt x="117" y="34"/>
                        <a:pt x="117" y="34"/>
                      </a:cubicBezTo>
                      <a:cubicBezTo>
                        <a:pt x="114" y="38"/>
                        <a:pt x="114" y="38"/>
                        <a:pt x="114" y="38"/>
                      </a:cubicBezTo>
                      <a:cubicBezTo>
                        <a:pt x="110" y="36"/>
                        <a:pt x="110" y="36"/>
                        <a:pt x="110" y="36"/>
                      </a:cubicBezTo>
                      <a:cubicBezTo>
                        <a:pt x="109" y="42"/>
                        <a:pt x="109" y="42"/>
                        <a:pt x="109" y="42"/>
                      </a:cubicBezTo>
                      <a:cubicBezTo>
                        <a:pt x="106" y="41"/>
                        <a:pt x="106" y="41"/>
                        <a:pt x="106" y="41"/>
                      </a:cubicBezTo>
                      <a:cubicBezTo>
                        <a:pt x="105" y="38"/>
                        <a:pt x="105" y="38"/>
                        <a:pt x="105" y="38"/>
                      </a:cubicBezTo>
                      <a:cubicBezTo>
                        <a:pt x="100" y="45"/>
                        <a:pt x="100" y="45"/>
                        <a:pt x="100" y="45"/>
                      </a:cubicBezTo>
                      <a:cubicBezTo>
                        <a:pt x="103" y="48"/>
                        <a:pt x="103" y="48"/>
                        <a:pt x="103" y="48"/>
                      </a:cubicBezTo>
                      <a:cubicBezTo>
                        <a:pt x="98" y="49"/>
                        <a:pt x="98" y="49"/>
                        <a:pt x="98" y="49"/>
                      </a:cubicBezTo>
                      <a:cubicBezTo>
                        <a:pt x="95" y="51"/>
                        <a:pt x="95" y="51"/>
                        <a:pt x="95" y="51"/>
                      </a:cubicBezTo>
                      <a:cubicBezTo>
                        <a:pt x="93" y="60"/>
                        <a:pt x="93" y="60"/>
                        <a:pt x="93" y="60"/>
                      </a:cubicBezTo>
                      <a:cubicBezTo>
                        <a:pt x="88" y="57"/>
                        <a:pt x="88" y="57"/>
                        <a:pt x="88" y="57"/>
                      </a:cubicBezTo>
                      <a:cubicBezTo>
                        <a:pt x="86" y="60"/>
                        <a:pt x="86" y="60"/>
                        <a:pt x="86" y="60"/>
                      </a:cubicBezTo>
                      <a:cubicBezTo>
                        <a:pt x="88" y="62"/>
                        <a:pt x="88" y="62"/>
                        <a:pt x="88" y="62"/>
                      </a:cubicBezTo>
                      <a:cubicBezTo>
                        <a:pt x="90" y="66"/>
                        <a:pt x="90" y="66"/>
                        <a:pt x="90" y="66"/>
                      </a:cubicBezTo>
                      <a:cubicBezTo>
                        <a:pt x="86" y="68"/>
                        <a:pt x="86" y="68"/>
                        <a:pt x="86" y="68"/>
                      </a:cubicBezTo>
                      <a:cubicBezTo>
                        <a:pt x="81" y="62"/>
                        <a:pt x="81" y="62"/>
                        <a:pt x="81" y="62"/>
                      </a:cubicBezTo>
                      <a:cubicBezTo>
                        <a:pt x="82" y="57"/>
                        <a:pt x="82" y="57"/>
                        <a:pt x="82" y="57"/>
                      </a:cubicBezTo>
                      <a:cubicBezTo>
                        <a:pt x="81" y="57"/>
                        <a:pt x="81" y="57"/>
                        <a:pt x="81" y="57"/>
                      </a:cubicBezTo>
                      <a:cubicBezTo>
                        <a:pt x="74" y="64"/>
                        <a:pt x="74" y="64"/>
                        <a:pt x="74" y="64"/>
                      </a:cubicBezTo>
                      <a:cubicBezTo>
                        <a:pt x="73" y="68"/>
                        <a:pt x="73" y="68"/>
                        <a:pt x="73" y="68"/>
                      </a:cubicBezTo>
                      <a:cubicBezTo>
                        <a:pt x="75" y="77"/>
                        <a:pt x="75" y="77"/>
                        <a:pt x="75" y="77"/>
                      </a:cubicBezTo>
                      <a:cubicBezTo>
                        <a:pt x="72" y="79"/>
                        <a:pt x="72" y="79"/>
                        <a:pt x="72" y="79"/>
                      </a:cubicBezTo>
                      <a:cubicBezTo>
                        <a:pt x="68" y="88"/>
                        <a:pt x="68" y="88"/>
                        <a:pt x="68" y="88"/>
                      </a:cubicBezTo>
                      <a:cubicBezTo>
                        <a:pt x="66" y="89"/>
                        <a:pt x="66" y="89"/>
                        <a:pt x="66" y="89"/>
                      </a:cubicBezTo>
                      <a:cubicBezTo>
                        <a:pt x="56" y="97"/>
                        <a:pt x="56" y="97"/>
                        <a:pt x="56" y="97"/>
                      </a:cubicBezTo>
                      <a:cubicBezTo>
                        <a:pt x="48" y="100"/>
                        <a:pt x="48" y="100"/>
                        <a:pt x="48" y="100"/>
                      </a:cubicBezTo>
                      <a:cubicBezTo>
                        <a:pt x="44" y="104"/>
                        <a:pt x="38" y="106"/>
                        <a:pt x="30" y="107"/>
                      </a:cubicBezTo>
                      <a:cubicBezTo>
                        <a:pt x="28" y="104"/>
                        <a:pt x="28" y="104"/>
                        <a:pt x="28" y="104"/>
                      </a:cubicBezTo>
                      <a:cubicBezTo>
                        <a:pt x="8" y="117"/>
                        <a:pt x="8" y="117"/>
                        <a:pt x="8" y="117"/>
                      </a:cubicBezTo>
                      <a:cubicBezTo>
                        <a:pt x="6" y="120"/>
                        <a:pt x="6" y="120"/>
                        <a:pt x="6" y="120"/>
                      </a:cubicBezTo>
                      <a:cubicBezTo>
                        <a:pt x="5" y="113"/>
                        <a:pt x="5" y="113"/>
                        <a:pt x="5" y="113"/>
                      </a:cubicBezTo>
                      <a:cubicBezTo>
                        <a:pt x="2" y="120"/>
                        <a:pt x="2" y="120"/>
                        <a:pt x="2" y="120"/>
                      </a:cubicBezTo>
                      <a:cubicBezTo>
                        <a:pt x="2" y="132"/>
                        <a:pt x="2" y="132"/>
                        <a:pt x="2" y="132"/>
                      </a:cubicBezTo>
                      <a:cubicBezTo>
                        <a:pt x="0" y="139"/>
                        <a:pt x="0" y="139"/>
                        <a:pt x="0" y="139"/>
                      </a:cubicBezTo>
                      <a:cubicBezTo>
                        <a:pt x="8" y="158"/>
                        <a:pt x="8" y="158"/>
                        <a:pt x="8" y="158"/>
                      </a:cubicBezTo>
                      <a:cubicBezTo>
                        <a:pt x="8" y="162"/>
                        <a:pt x="8" y="162"/>
                        <a:pt x="8" y="162"/>
                      </a:cubicBezTo>
                      <a:cubicBezTo>
                        <a:pt x="9" y="169"/>
                        <a:pt x="9" y="169"/>
                        <a:pt x="9" y="169"/>
                      </a:cubicBezTo>
                      <a:cubicBezTo>
                        <a:pt x="7" y="170"/>
                        <a:pt x="7" y="170"/>
                        <a:pt x="7" y="170"/>
                      </a:cubicBezTo>
                      <a:cubicBezTo>
                        <a:pt x="3" y="164"/>
                        <a:pt x="3" y="164"/>
                        <a:pt x="3" y="164"/>
                      </a:cubicBezTo>
                      <a:cubicBezTo>
                        <a:pt x="2" y="165"/>
                        <a:pt x="2" y="165"/>
                        <a:pt x="2" y="165"/>
                      </a:cubicBezTo>
                      <a:cubicBezTo>
                        <a:pt x="5" y="171"/>
                        <a:pt x="5" y="171"/>
                        <a:pt x="5" y="171"/>
                      </a:cubicBezTo>
                      <a:cubicBezTo>
                        <a:pt x="1" y="175"/>
                        <a:pt x="1" y="175"/>
                        <a:pt x="1" y="175"/>
                      </a:cubicBezTo>
                      <a:cubicBezTo>
                        <a:pt x="11" y="198"/>
                        <a:pt x="11" y="198"/>
                        <a:pt x="11" y="198"/>
                      </a:cubicBezTo>
                      <a:cubicBezTo>
                        <a:pt x="11" y="217"/>
                        <a:pt x="11" y="217"/>
                        <a:pt x="11" y="217"/>
                      </a:cubicBezTo>
                      <a:cubicBezTo>
                        <a:pt x="17" y="227"/>
                        <a:pt x="20" y="239"/>
                        <a:pt x="17" y="252"/>
                      </a:cubicBezTo>
                      <a:cubicBezTo>
                        <a:pt x="15" y="254"/>
                        <a:pt x="15" y="254"/>
                        <a:pt x="15" y="254"/>
                      </a:cubicBezTo>
                      <a:cubicBezTo>
                        <a:pt x="10" y="252"/>
                        <a:pt x="10" y="252"/>
                        <a:pt x="10" y="252"/>
                      </a:cubicBezTo>
                      <a:cubicBezTo>
                        <a:pt x="12" y="265"/>
                        <a:pt x="12" y="265"/>
                        <a:pt x="12" y="265"/>
                      </a:cubicBezTo>
                      <a:cubicBezTo>
                        <a:pt x="16" y="265"/>
                        <a:pt x="16" y="265"/>
                        <a:pt x="16" y="265"/>
                      </a:cubicBezTo>
                      <a:cubicBezTo>
                        <a:pt x="29" y="274"/>
                        <a:pt x="29" y="274"/>
                        <a:pt x="29" y="274"/>
                      </a:cubicBezTo>
                      <a:cubicBezTo>
                        <a:pt x="32" y="273"/>
                        <a:pt x="32" y="273"/>
                        <a:pt x="32" y="273"/>
                      </a:cubicBezTo>
                      <a:cubicBezTo>
                        <a:pt x="40" y="273"/>
                        <a:pt x="40" y="273"/>
                        <a:pt x="40" y="273"/>
                      </a:cubicBezTo>
                      <a:cubicBezTo>
                        <a:pt x="44" y="266"/>
                        <a:pt x="44" y="266"/>
                        <a:pt x="44" y="266"/>
                      </a:cubicBezTo>
                      <a:cubicBezTo>
                        <a:pt x="50" y="266"/>
                        <a:pt x="50" y="266"/>
                        <a:pt x="50" y="266"/>
                      </a:cubicBezTo>
                      <a:cubicBezTo>
                        <a:pt x="50" y="262"/>
                        <a:pt x="50" y="262"/>
                        <a:pt x="50" y="262"/>
                      </a:cubicBezTo>
                      <a:cubicBezTo>
                        <a:pt x="55" y="260"/>
                        <a:pt x="55" y="260"/>
                        <a:pt x="55" y="260"/>
                      </a:cubicBezTo>
                      <a:cubicBezTo>
                        <a:pt x="67" y="259"/>
                        <a:pt x="67" y="259"/>
                        <a:pt x="67" y="259"/>
                      </a:cubicBezTo>
                      <a:cubicBezTo>
                        <a:pt x="87" y="261"/>
                        <a:pt x="87" y="261"/>
                        <a:pt x="87" y="261"/>
                      </a:cubicBezTo>
                      <a:cubicBezTo>
                        <a:pt x="94" y="254"/>
                        <a:pt x="94" y="254"/>
                        <a:pt x="94" y="254"/>
                      </a:cubicBezTo>
                      <a:cubicBezTo>
                        <a:pt x="94" y="251"/>
                        <a:pt x="94" y="251"/>
                        <a:pt x="94" y="251"/>
                      </a:cubicBezTo>
                      <a:cubicBezTo>
                        <a:pt x="99" y="244"/>
                        <a:pt x="99" y="244"/>
                        <a:pt x="99" y="244"/>
                      </a:cubicBezTo>
                      <a:cubicBezTo>
                        <a:pt x="104" y="245"/>
                        <a:pt x="104" y="245"/>
                        <a:pt x="104" y="245"/>
                      </a:cubicBezTo>
                      <a:cubicBezTo>
                        <a:pt x="137" y="235"/>
                        <a:pt x="137" y="235"/>
                        <a:pt x="137" y="235"/>
                      </a:cubicBezTo>
                      <a:cubicBezTo>
                        <a:pt x="144" y="231"/>
                        <a:pt x="144" y="231"/>
                        <a:pt x="144" y="231"/>
                      </a:cubicBezTo>
                      <a:cubicBezTo>
                        <a:pt x="156" y="236"/>
                        <a:pt x="156" y="236"/>
                        <a:pt x="156" y="236"/>
                      </a:cubicBezTo>
                      <a:cubicBezTo>
                        <a:pt x="168" y="235"/>
                        <a:pt x="168" y="235"/>
                        <a:pt x="168" y="235"/>
                      </a:cubicBezTo>
                      <a:cubicBezTo>
                        <a:pt x="180" y="243"/>
                        <a:pt x="180" y="243"/>
                        <a:pt x="180" y="243"/>
                      </a:cubicBezTo>
                      <a:cubicBezTo>
                        <a:pt x="177" y="246"/>
                        <a:pt x="177" y="246"/>
                        <a:pt x="177" y="246"/>
                      </a:cubicBezTo>
                      <a:cubicBezTo>
                        <a:pt x="183" y="251"/>
                        <a:pt x="183" y="251"/>
                        <a:pt x="183" y="251"/>
                      </a:cubicBezTo>
                      <a:cubicBezTo>
                        <a:pt x="181" y="253"/>
                        <a:pt x="181" y="253"/>
                        <a:pt x="181" y="253"/>
                      </a:cubicBezTo>
                      <a:cubicBezTo>
                        <a:pt x="183" y="255"/>
                        <a:pt x="183" y="255"/>
                        <a:pt x="183" y="255"/>
                      </a:cubicBezTo>
                      <a:cubicBezTo>
                        <a:pt x="188" y="254"/>
                        <a:pt x="188" y="254"/>
                        <a:pt x="188" y="254"/>
                      </a:cubicBezTo>
                      <a:cubicBezTo>
                        <a:pt x="191" y="261"/>
                        <a:pt x="191" y="261"/>
                        <a:pt x="191" y="261"/>
                      </a:cubicBezTo>
                      <a:cubicBezTo>
                        <a:pt x="195" y="265"/>
                        <a:pt x="195" y="265"/>
                        <a:pt x="195" y="265"/>
                      </a:cubicBezTo>
                      <a:cubicBezTo>
                        <a:pt x="193" y="268"/>
                        <a:pt x="193" y="268"/>
                        <a:pt x="193" y="268"/>
                      </a:cubicBezTo>
                      <a:cubicBezTo>
                        <a:pt x="199" y="270"/>
                        <a:pt x="199" y="270"/>
                        <a:pt x="199" y="270"/>
                      </a:cubicBezTo>
                      <a:cubicBezTo>
                        <a:pt x="200" y="265"/>
                        <a:pt x="200" y="265"/>
                        <a:pt x="200" y="265"/>
                      </a:cubicBezTo>
                      <a:cubicBezTo>
                        <a:pt x="206" y="259"/>
                        <a:pt x="206" y="259"/>
                        <a:pt x="206" y="259"/>
                      </a:cubicBezTo>
                      <a:cubicBezTo>
                        <a:pt x="206" y="254"/>
                        <a:pt x="206" y="254"/>
                        <a:pt x="206" y="254"/>
                      </a:cubicBezTo>
                      <a:cubicBezTo>
                        <a:pt x="213" y="249"/>
                        <a:pt x="213" y="249"/>
                        <a:pt x="213" y="249"/>
                      </a:cubicBezTo>
                      <a:cubicBezTo>
                        <a:pt x="213" y="244"/>
                        <a:pt x="213" y="244"/>
                        <a:pt x="213" y="244"/>
                      </a:cubicBezTo>
                      <a:cubicBezTo>
                        <a:pt x="215" y="244"/>
                        <a:pt x="215" y="244"/>
                        <a:pt x="215" y="244"/>
                      </a:cubicBezTo>
                      <a:cubicBezTo>
                        <a:pt x="215" y="253"/>
                        <a:pt x="215" y="253"/>
                        <a:pt x="215" y="253"/>
                      </a:cubicBezTo>
                      <a:cubicBezTo>
                        <a:pt x="210" y="259"/>
                        <a:pt x="210" y="259"/>
                        <a:pt x="210" y="259"/>
                      </a:cubicBezTo>
                      <a:cubicBezTo>
                        <a:pt x="208" y="270"/>
                        <a:pt x="208" y="270"/>
                        <a:pt x="208" y="270"/>
                      </a:cubicBezTo>
                      <a:cubicBezTo>
                        <a:pt x="203" y="271"/>
                        <a:pt x="203" y="271"/>
                        <a:pt x="203" y="271"/>
                      </a:cubicBezTo>
                      <a:cubicBezTo>
                        <a:pt x="205" y="276"/>
                        <a:pt x="205" y="276"/>
                        <a:pt x="205" y="276"/>
                      </a:cubicBezTo>
                      <a:cubicBezTo>
                        <a:pt x="213" y="274"/>
                        <a:pt x="213" y="274"/>
                        <a:pt x="213" y="274"/>
                      </a:cubicBezTo>
                      <a:cubicBezTo>
                        <a:pt x="214" y="265"/>
                        <a:pt x="214" y="265"/>
                        <a:pt x="214" y="265"/>
                      </a:cubicBezTo>
                      <a:cubicBezTo>
                        <a:pt x="217" y="264"/>
                        <a:pt x="217" y="264"/>
                        <a:pt x="217" y="264"/>
                      </a:cubicBezTo>
                      <a:cubicBezTo>
                        <a:pt x="221" y="269"/>
                        <a:pt x="221" y="269"/>
                        <a:pt x="221" y="269"/>
                      </a:cubicBezTo>
                      <a:cubicBezTo>
                        <a:pt x="220" y="274"/>
                        <a:pt x="220" y="274"/>
                        <a:pt x="220" y="274"/>
                      </a:cubicBezTo>
                      <a:cubicBezTo>
                        <a:pt x="217" y="277"/>
                        <a:pt x="217" y="277"/>
                        <a:pt x="217" y="277"/>
                      </a:cubicBezTo>
                      <a:cubicBezTo>
                        <a:pt x="219" y="280"/>
                        <a:pt x="219" y="280"/>
                        <a:pt x="219" y="280"/>
                      </a:cubicBezTo>
                      <a:cubicBezTo>
                        <a:pt x="226" y="274"/>
                        <a:pt x="226" y="274"/>
                        <a:pt x="226" y="274"/>
                      </a:cubicBezTo>
                      <a:cubicBezTo>
                        <a:pt x="229" y="278"/>
                        <a:pt x="229" y="278"/>
                        <a:pt x="229" y="278"/>
                      </a:cubicBezTo>
                      <a:cubicBezTo>
                        <a:pt x="224" y="281"/>
                        <a:pt x="224" y="281"/>
                        <a:pt x="224" y="281"/>
                      </a:cubicBezTo>
                      <a:cubicBezTo>
                        <a:pt x="230" y="291"/>
                        <a:pt x="230" y="291"/>
                        <a:pt x="230" y="291"/>
                      </a:cubicBezTo>
                      <a:cubicBezTo>
                        <a:pt x="232" y="300"/>
                        <a:pt x="232" y="300"/>
                        <a:pt x="232" y="300"/>
                      </a:cubicBezTo>
                      <a:cubicBezTo>
                        <a:pt x="236" y="302"/>
                        <a:pt x="236" y="302"/>
                        <a:pt x="236" y="302"/>
                      </a:cubicBezTo>
                      <a:cubicBezTo>
                        <a:pt x="243" y="303"/>
                        <a:pt x="243" y="303"/>
                        <a:pt x="243" y="303"/>
                      </a:cubicBezTo>
                      <a:cubicBezTo>
                        <a:pt x="249" y="310"/>
                        <a:pt x="249" y="310"/>
                        <a:pt x="249" y="310"/>
                      </a:cubicBezTo>
                      <a:cubicBezTo>
                        <a:pt x="252" y="308"/>
                        <a:pt x="252" y="308"/>
                        <a:pt x="252" y="308"/>
                      </a:cubicBezTo>
                      <a:cubicBezTo>
                        <a:pt x="258" y="311"/>
                        <a:pt x="258" y="311"/>
                        <a:pt x="258" y="311"/>
                      </a:cubicBezTo>
                      <a:cubicBezTo>
                        <a:pt x="263" y="311"/>
                        <a:pt x="263" y="311"/>
                        <a:pt x="263" y="311"/>
                      </a:cubicBezTo>
                      <a:cubicBezTo>
                        <a:pt x="264" y="314"/>
                        <a:pt x="264" y="314"/>
                        <a:pt x="264" y="314"/>
                      </a:cubicBezTo>
                      <a:cubicBezTo>
                        <a:pt x="270" y="315"/>
                        <a:pt x="270" y="315"/>
                        <a:pt x="270" y="315"/>
                      </a:cubicBezTo>
                      <a:cubicBezTo>
                        <a:pt x="275" y="311"/>
                        <a:pt x="275" y="311"/>
                        <a:pt x="275" y="311"/>
                      </a:cubicBezTo>
                      <a:cubicBezTo>
                        <a:pt x="274" y="307"/>
                        <a:pt x="274" y="307"/>
                        <a:pt x="274" y="307"/>
                      </a:cubicBezTo>
                      <a:cubicBezTo>
                        <a:pt x="277" y="308"/>
                        <a:pt x="277" y="308"/>
                        <a:pt x="277" y="308"/>
                      </a:cubicBezTo>
                      <a:cubicBezTo>
                        <a:pt x="279" y="304"/>
                        <a:pt x="279" y="304"/>
                        <a:pt x="279" y="304"/>
                      </a:cubicBezTo>
                      <a:cubicBezTo>
                        <a:pt x="283" y="306"/>
                        <a:pt x="283" y="306"/>
                        <a:pt x="283" y="306"/>
                      </a:cubicBezTo>
                      <a:cubicBezTo>
                        <a:pt x="280" y="311"/>
                        <a:pt x="280" y="311"/>
                        <a:pt x="280" y="311"/>
                      </a:cubicBezTo>
                      <a:cubicBezTo>
                        <a:pt x="287" y="313"/>
                        <a:pt x="287" y="313"/>
                        <a:pt x="287" y="313"/>
                      </a:cubicBezTo>
                      <a:cubicBezTo>
                        <a:pt x="289" y="315"/>
                        <a:pt x="289" y="315"/>
                        <a:pt x="289" y="315"/>
                      </a:cubicBezTo>
                      <a:cubicBezTo>
                        <a:pt x="291" y="315"/>
                        <a:pt x="291" y="315"/>
                        <a:pt x="291" y="315"/>
                      </a:cubicBezTo>
                      <a:cubicBezTo>
                        <a:pt x="291" y="313"/>
                        <a:pt x="291" y="313"/>
                        <a:pt x="291" y="313"/>
                      </a:cubicBezTo>
                      <a:cubicBezTo>
                        <a:pt x="307" y="296"/>
                        <a:pt x="307" y="296"/>
                        <a:pt x="307" y="296"/>
                      </a:cubicBezTo>
                      <a:cubicBezTo>
                        <a:pt x="319" y="291"/>
                        <a:pt x="319" y="291"/>
                        <a:pt x="319" y="291"/>
                      </a:cubicBezTo>
                      <a:cubicBezTo>
                        <a:pt x="325" y="277"/>
                        <a:pt x="325" y="277"/>
                        <a:pt x="325" y="277"/>
                      </a:cubicBezTo>
                      <a:cubicBezTo>
                        <a:pt x="328" y="277"/>
                        <a:pt x="328" y="277"/>
                        <a:pt x="328" y="277"/>
                      </a:cubicBezTo>
                      <a:cubicBezTo>
                        <a:pt x="326" y="272"/>
                        <a:pt x="326" y="272"/>
                        <a:pt x="326" y="272"/>
                      </a:cubicBezTo>
                      <a:cubicBezTo>
                        <a:pt x="327" y="251"/>
                        <a:pt x="333" y="238"/>
                        <a:pt x="341" y="236"/>
                      </a:cubicBezTo>
                      <a:cubicBezTo>
                        <a:pt x="346" y="207"/>
                        <a:pt x="346" y="207"/>
                        <a:pt x="346" y="207"/>
                      </a:cubicBezTo>
                      <a:cubicBezTo>
                        <a:pt x="350" y="197"/>
                        <a:pt x="350" y="197"/>
                        <a:pt x="350" y="197"/>
                      </a:cubicBezTo>
                      <a:cubicBezTo>
                        <a:pt x="352" y="187"/>
                        <a:pt x="352" y="187"/>
                        <a:pt x="352" y="187"/>
                      </a:cubicBezTo>
                      <a:lnTo>
                        <a:pt x="348" y="17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0" name="Freeform 188">
                  <a:extLst>
                    <a:ext uri="{FF2B5EF4-FFF2-40B4-BE49-F238E27FC236}">
                      <a16:creationId xmlns:a16="http://schemas.microsoft.com/office/drawing/2014/main" id="{FC31DCC2-7C43-42E6-86D3-9CBE203F19E0}"/>
                    </a:ext>
                  </a:extLst>
                </p:cNvPr>
                <p:cNvSpPr>
                  <a:spLocks/>
                </p:cNvSpPr>
                <p:nvPr/>
              </p:nvSpPr>
              <p:spPr bwMode="auto">
                <a:xfrm>
                  <a:off x="7604125" y="5291138"/>
                  <a:ext cx="93662" cy="90488"/>
                </a:xfrm>
                <a:custGeom>
                  <a:avLst/>
                  <a:gdLst>
                    <a:gd name="T0" fmla="*/ 29 w 35"/>
                    <a:gd name="T1" fmla="*/ 3 h 34"/>
                    <a:gd name="T2" fmla="*/ 16 w 35"/>
                    <a:gd name="T3" fmla="*/ 4 h 34"/>
                    <a:gd name="T4" fmla="*/ 0 w 35"/>
                    <a:gd name="T5" fmla="*/ 0 h 34"/>
                    <a:gd name="T6" fmla="*/ 6 w 35"/>
                    <a:gd name="T7" fmla="*/ 15 h 34"/>
                    <a:gd name="T8" fmla="*/ 4 w 35"/>
                    <a:gd name="T9" fmla="*/ 19 h 34"/>
                    <a:gd name="T10" fmla="*/ 15 w 35"/>
                    <a:gd name="T11" fmla="*/ 34 h 34"/>
                    <a:gd name="T12" fmla="*/ 22 w 35"/>
                    <a:gd name="T13" fmla="*/ 34 h 34"/>
                    <a:gd name="T14" fmla="*/ 23 w 35"/>
                    <a:gd name="T15" fmla="*/ 32 h 34"/>
                    <a:gd name="T16" fmla="*/ 24 w 35"/>
                    <a:gd name="T17" fmla="*/ 28 h 34"/>
                    <a:gd name="T18" fmla="*/ 27 w 35"/>
                    <a:gd name="T19" fmla="*/ 31 h 34"/>
                    <a:gd name="T20" fmla="*/ 30 w 35"/>
                    <a:gd name="T21" fmla="*/ 30 h 34"/>
                    <a:gd name="T22" fmla="*/ 30 w 35"/>
                    <a:gd name="T23" fmla="*/ 21 h 34"/>
                    <a:gd name="T24" fmla="*/ 35 w 35"/>
                    <a:gd name="T25" fmla="*/ 18 h 34"/>
                    <a:gd name="T26" fmla="*/ 35 w 35"/>
                    <a:gd name="T27" fmla="*/ 7 h 34"/>
                    <a:gd name="T28" fmla="*/ 35 w 35"/>
                    <a:gd name="T29" fmla="*/ 0 h 34"/>
                    <a:gd name="T30" fmla="*/ 32 w 35"/>
                    <a:gd name="T31" fmla="*/ 0 h 34"/>
                    <a:gd name="T32" fmla="*/ 29 w 35"/>
                    <a:gd name="T33"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4">
                      <a:moveTo>
                        <a:pt x="29" y="3"/>
                      </a:moveTo>
                      <a:cubicBezTo>
                        <a:pt x="16" y="4"/>
                        <a:pt x="16" y="4"/>
                        <a:pt x="16" y="4"/>
                      </a:cubicBezTo>
                      <a:cubicBezTo>
                        <a:pt x="11" y="3"/>
                        <a:pt x="5" y="1"/>
                        <a:pt x="0" y="0"/>
                      </a:cubicBezTo>
                      <a:cubicBezTo>
                        <a:pt x="2" y="4"/>
                        <a:pt x="5" y="9"/>
                        <a:pt x="6" y="15"/>
                      </a:cubicBezTo>
                      <a:cubicBezTo>
                        <a:pt x="4" y="19"/>
                        <a:pt x="4" y="19"/>
                        <a:pt x="4" y="19"/>
                      </a:cubicBezTo>
                      <a:cubicBezTo>
                        <a:pt x="15" y="34"/>
                        <a:pt x="15" y="34"/>
                        <a:pt x="15" y="34"/>
                      </a:cubicBezTo>
                      <a:cubicBezTo>
                        <a:pt x="22" y="34"/>
                        <a:pt x="22" y="34"/>
                        <a:pt x="22" y="34"/>
                      </a:cubicBezTo>
                      <a:cubicBezTo>
                        <a:pt x="22" y="33"/>
                        <a:pt x="22" y="32"/>
                        <a:pt x="23" y="32"/>
                      </a:cubicBezTo>
                      <a:cubicBezTo>
                        <a:pt x="23" y="30"/>
                        <a:pt x="24" y="29"/>
                        <a:pt x="24" y="28"/>
                      </a:cubicBezTo>
                      <a:cubicBezTo>
                        <a:pt x="27" y="31"/>
                        <a:pt x="27" y="31"/>
                        <a:pt x="27" y="31"/>
                      </a:cubicBezTo>
                      <a:cubicBezTo>
                        <a:pt x="30" y="30"/>
                        <a:pt x="30" y="30"/>
                        <a:pt x="30" y="30"/>
                      </a:cubicBezTo>
                      <a:cubicBezTo>
                        <a:pt x="30" y="21"/>
                        <a:pt x="30" y="21"/>
                        <a:pt x="30" y="21"/>
                      </a:cubicBezTo>
                      <a:cubicBezTo>
                        <a:pt x="35" y="18"/>
                        <a:pt x="35" y="18"/>
                        <a:pt x="35" y="18"/>
                      </a:cubicBezTo>
                      <a:cubicBezTo>
                        <a:pt x="35" y="7"/>
                        <a:pt x="35" y="7"/>
                        <a:pt x="35" y="7"/>
                      </a:cubicBezTo>
                      <a:cubicBezTo>
                        <a:pt x="35" y="0"/>
                        <a:pt x="35" y="0"/>
                        <a:pt x="35" y="0"/>
                      </a:cubicBezTo>
                      <a:cubicBezTo>
                        <a:pt x="32" y="0"/>
                        <a:pt x="32" y="0"/>
                        <a:pt x="32" y="0"/>
                      </a:cubicBezTo>
                      <a:lnTo>
                        <a:pt x="29"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27" name="Freeform 189">
                <a:extLst>
                  <a:ext uri="{FF2B5EF4-FFF2-40B4-BE49-F238E27FC236}">
                    <a16:creationId xmlns:a16="http://schemas.microsoft.com/office/drawing/2014/main" id="{FF0DF47C-48E3-4E38-AC5B-65E325C4E9FF}"/>
                  </a:ext>
                </a:extLst>
              </p:cNvPr>
              <p:cNvSpPr>
                <a:spLocks/>
              </p:cNvSpPr>
              <p:nvPr/>
            </p:nvSpPr>
            <p:spPr bwMode="auto">
              <a:xfrm>
                <a:off x="4836515" y="2955290"/>
                <a:ext cx="431737" cy="278012"/>
              </a:xfrm>
              <a:custGeom>
                <a:avLst/>
                <a:gdLst>
                  <a:gd name="T0" fmla="*/ 12 w 156"/>
                  <a:gd name="T1" fmla="*/ 3 h 101"/>
                  <a:gd name="T2" fmla="*/ 12 w 156"/>
                  <a:gd name="T3" fmla="*/ 3 h 101"/>
                  <a:gd name="T4" fmla="*/ 12 w 156"/>
                  <a:gd name="T5" fmla="*/ 8 h 101"/>
                  <a:gd name="T6" fmla="*/ 16 w 156"/>
                  <a:gd name="T7" fmla="*/ 13 h 101"/>
                  <a:gd name="T8" fmla="*/ 17 w 156"/>
                  <a:gd name="T9" fmla="*/ 17 h 101"/>
                  <a:gd name="T10" fmla="*/ 4 w 156"/>
                  <a:gd name="T11" fmla="*/ 31 h 101"/>
                  <a:gd name="T12" fmla="*/ 4 w 156"/>
                  <a:gd name="T13" fmla="*/ 39 h 101"/>
                  <a:gd name="T14" fmla="*/ 0 w 156"/>
                  <a:gd name="T15" fmla="*/ 49 h 101"/>
                  <a:gd name="T16" fmla="*/ 10 w 156"/>
                  <a:gd name="T17" fmla="*/ 55 h 101"/>
                  <a:gd name="T18" fmla="*/ 11 w 156"/>
                  <a:gd name="T19" fmla="*/ 55 h 101"/>
                  <a:gd name="T20" fmla="*/ 20 w 156"/>
                  <a:gd name="T21" fmla="*/ 58 h 101"/>
                  <a:gd name="T22" fmla="*/ 50 w 156"/>
                  <a:gd name="T23" fmla="*/ 53 h 101"/>
                  <a:gd name="T24" fmla="*/ 53 w 156"/>
                  <a:gd name="T25" fmla="*/ 47 h 101"/>
                  <a:gd name="T26" fmla="*/ 69 w 156"/>
                  <a:gd name="T27" fmla="*/ 43 h 101"/>
                  <a:gd name="T28" fmla="*/ 78 w 156"/>
                  <a:gd name="T29" fmla="*/ 58 h 101"/>
                  <a:gd name="T30" fmla="*/ 70 w 156"/>
                  <a:gd name="T31" fmla="*/ 62 h 101"/>
                  <a:gd name="T32" fmla="*/ 66 w 156"/>
                  <a:gd name="T33" fmla="*/ 71 h 101"/>
                  <a:gd name="T34" fmla="*/ 65 w 156"/>
                  <a:gd name="T35" fmla="*/ 73 h 101"/>
                  <a:gd name="T36" fmla="*/ 72 w 156"/>
                  <a:gd name="T37" fmla="*/ 82 h 101"/>
                  <a:gd name="T38" fmla="*/ 73 w 156"/>
                  <a:gd name="T39" fmla="*/ 83 h 101"/>
                  <a:gd name="T40" fmla="*/ 74 w 156"/>
                  <a:gd name="T41" fmla="*/ 84 h 101"/>
                  <a:gd name="T42" fmla="*/ 74 w 156"/>
                  <a:gd name="T43" fmla="*/ 83 h 101"/>
                  <a:gd name="T44" fmla="*/ 82 w 156"/>
                  <a:gd name="T45" fmla="*/ 73 h 101"/>
                  <a:gd name="T46" fmla="*/ 91 w 156"/>
                  <a:gd name="T47" fmla="*/ 73 h 101"/>
                  <a:gd name="T48" fmla="*/ 89 w 156"/>
                  <a:gd name="T49" fmla="*/ 77 h 101"/>
                  <a:gd name="T50" fmla="*/ 95 w 156"/>
                  <a:gd name="T51" fmla="*/ 81 h 101"/>
                  <a:gd name="T52" fmla="*/ 100 w 156"/>
                  <a:gd name="T53" fmla="*/ 80 h 101"/>
                  <a:gd name="T54" fmla="*/ 96 w 156"/>
                  <a:gd name="T55" fmla="*/ 84 h 101"/>
                  <a:gd name="T56" fmla="*/ 90 w 156"/>
                  <a:gd name="T57" fmla="*/ 87 h 101"/>
                  <a:gd name="T58" fmla="*/ 90 w 156"/>
                  <a:gd name="T59" fmla="*/ 90 h 101"/>
                  <a:gd name="T60" fmla="*/ 98 w 156"/>
                  <a:gd name="T61" fmla="*/ 90 h 101"/>
                  <a:gd name="T62" fmla="*/ 102 w 156"/>
                  <a:gd name="T63" fmla="*/ 93 h 101"/>
                  <a:gd name="T64" fmla="*/ 102 w 156"/>
                  <a:gd name="T65" fmla="*/ 100 h 101"/>
                  <a:gd name="T66" fmla="*/ 105 w 156"/>
                  <a:gd name="T67" fmla="*/ 101 h 101"/>
                  <a:gd name="T68" fmla="*/ 114 w 156"/>
                  <a:gd name="T69" fmla="*/ 95 h 101"/>
                  <a:gd name="T70" fmla="*/ 125 w 156"/>
                  <a:gd name="T71" fmla="*/ 92 h 101"/>
                  <a:gd name="T72" fmla="*/ 125 w 156"/>
                  <a:gd name="T73" fmla="*/ 87 h 101"/>
                  <a:gd name="T74" fmla="*/ 119 w 156"/>
                  <a:gd name="T75" fmla="*/ 87 h 101"/>
                  <a:gd name="T76" fmla="*/ 116 w 156"/>
                  <a:gd name="T77" fmla="*/ 88 h 101"/>
                  <a:gd name="T78" fmla="*/ 111 w 156"/>
                  <a:gd name="T79" fmla="*/ 80 h 101"/>
                  <a:gd name="T80" fmla="*/ 107 w 156"/>
                  <a:gd name="T81" fmla="*/ 79 h 101"/>
                  <a:gd name="T82" fmla="*/ 106 w 156"/>
                  <a:gd name="T83" fmla="*/ 76 h 101"/>
                  <a:gd name="T84" fmla="*/ 129 w 156"/>
                  <a:gd name="T85" fmla="*/ 71 h 101"/>
                  <a:gd name="T86" fmla="*/ 147 w 156"/>
                  <a:gd name="T87" fmla="*/ 62 h 101"/>
                  <a:gd name="T88" fmla="*/ 156 w 156"/>
                  <a:gd name="T89" fmla="*/ 40 h 101"/>
                  <a:gd name="T90" fmla="*/ 143 w 156"/>
                  <a:gd name="T91" fmla="*/ 29 h 101"/>
                  <a:gd name="T92" fmla="*/ 135 w 156"/>
                  <a:gd name="T93" fmla="*/ 31 h 101"/>
                  <a:gd name="T94" fmla="*/ 133 w 156"/>
                  <a:gd name="T95" fmla="*/ 24 h 101"/>
                  <a:gd name="T96" fmla="*/ 124 w 156"/>
                  <a:gd name="T97" fmla="*/ 22 h 101"/>
                  <a:gd name="T98" fmla="*/ 115 w 156"/>
                  <a:gd name="T99" fmla="*/ 15 h 101"/>
                  <a:gd name="T100" fmla="*/ 98 w 156"/>
                  <a:gd name="T101" fmla="*/ 15 h 101"/>
                  <a:gd name="T102" fmla="*/ 102 w 156"/>
                  <a:gd name="T103" fmla="*/ 2 h 101"/>
                  <a:gd name="T104" fmla="*/ 82 w 156"/>
                  <a:gd name="T105" fmla="*/ 0 h 101"/>
                  <a:gd name="T106" fmla="*/ 71 w 156"/>
                  <a:gd name="T107" fmla="*/ 8 h 101"/>
                  <a:gd name="T108" fmla="*/ 41 w 156"/>
                  <a:gd name="T109" fmla="*/ 10 h 101"/>
                  <a:gd name="T110" fmla="*/ 12 w 156"/>
                  <a:gd name="T111" fmla="*/ 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 h="101">
                    <a:moveTo>
                      <a:pt x="12" y="3"/>
                    </a:moveTo>
                    <a:cubicBezTo>
                      <a:pt x="12" y="3"/>
                      <a:pt x="12" y="3"/>
                      <a:pt x="12" y="3"/>
                    </a:cubicBezTo>
                    <a:cubicBezTo>
                      <a:pt x="12" y="8"/>
                      <a:pt x="12" y="8"/>
                      <a:pt x="12" y="8"/>
                    </a:cubicBezTo>
                    <a:cubicBezTo>
                      <a:pt x="16" y="13"/>
                      <a:pt x="16" y="13"/>
                      <a:pt x="16" y="13"/>
                    </a:cubicBezTo>
                    <a:cubicBezTo>
                      <a:pt x="17" y="17"/>
                      <a:pt x="17" y="17"/>
                      <a:pt x="17" y="17"/>
                    </a:cubicBezTo>
                    <a:cubicBezTo>
                      <a:pt x="4" y="31"/>
                      <a:pt x="4" y="31"/>
                      <a:pt x="4" y="31"/>
                    </a:cubicBezTo>
                    <a:cubicBezTo>
                      <a:pt x="4" y="39"/>
                      <a:pt x="4" y="39"/>
                      <a:pt x="4" y="39"/>
                    </a:cubicBezTo>
                    <a:cubicBezTo>
                      <a:pt x="0" y="49"/>
                      <a:pt x="0" y="49"/>
                      <a:pt x="0" y="49"/>
                    </a:cubicBezTo>
                    <a:cubicBezTo>
                      <a:pt x="10" y="55"/>
                      <a:pt x="10" y="55"/>
                      <a:pt x="10" y="55"/>
                    </a:cubicBezTo>
                    <a:cubicBezTo>
                      <a:pt x="11" y="55"/>
                      <a:pt x="11" y="55"/>
                      <a:pt x="11" y="55"/>
                    </a:cubicBezTo>
                    <a:cubicBezTo>
                      <a:pt x="20" y="58"/>
                      <a:pt x="20" y="58"/>
                      <a:pt x="20" y="58"/>
                    </a:cubicBezTo>
                    <a:cubicBezTo>
                      <a:pt x="50" y="53"/>
                      <a:pt x="50" y="53"/>
                      <a:pt x="50" y="53"/>
                    </a:cubicBezTo>
                    <a:cubicBezTo>
                      <a:pt x="53" y="47"/>
                      <a:pt x="53" y="47"/>
                      <a:pt x="53" y="47"/>
                    </a:cubicBezTo>
                    <a:cubicBezTo>
                      <a:pt x="69" y="43"/>
                      <a:pt x="69" y="43"/>
                      <a:pt x="69" y="43"/>
                    </a:cubicBezTo>
                    <a:cubicBezTo>
                      <a:pt x="78" y="58"/>
                      <a:pt x="78" y="58"/>
                      <a:pt x="78" y="58"/>
                    </a:cubicBezTo>
                    <a:cubicBezTo>
                      <a:pt x="70" y="62"/>
                      <a:pt x="70" y="62"/>
                      <a:pt x="70" y="62"/>
                    </a:cubicBezTo>
                    <a:cubicBezTo>
                      <a:pt x="66" y="71"/>
                      <a:pt x="66" y="71"/>
                      <a:pt x="66" y="71"/>
                    </a:cubicBezTo>
                    <a:cubicBezTo>
                      <a:pt x="65" y="73"/>
                      <a:pt x="65" y="73"/>
                      <a:pt x="65" y="73"/>
                    </a:cubicBezTo>
                    <a:cubicBezTo>
                      <a:pt x="72" y="82"/>
                      <a:pt x="72" y="82"/>
                      <a:pt x="72" y="82"/>
                    </a:cubicBezTo>
                    <a:cubicBezTo>
                      <a:pt x="73" y="83"/>
                      <a:pt x="73" y="83"/>
                      <a:pt x="73" y="83"/>
                    </a:cubicBezTo>
                    <a:cubicBezTo>
                      <a:pt x="73" y="83"/>
                      <a:pt x="73" y="84"/>
                      <a:pt x="74" y="84"/>
                    </a:cubicBezTo>
                    <a:cubicBezTo>
                      <a:pt x="74" y="83"/>
                      <a:pt x="74" y="83"/>
                      <a:pt x="74" y="83"/>
                    </a:cubicBezTo>
                    <a:cubicBezTo>
                      <a:pt x="82" y="73"/>
                      <a:pt x="82" y="73"/>
                      <a:pt x="82" y="73"/>
                    </a:cubicBezTo>
                    <a:cubicBezTo>
                      <a:pt x="91" y="73"/>
                      <a:pt x="91" y="73"/>
                      <a:pt x="91" y="73"/>
                    </a:cubicBezTo>
                    <a:cubicBezTo>
                      <a:pt x="89" y="77"/>
                      <a:pt x="89" y="77"/>
                      <a:pt x="89" y="77"/>
                    </a:cubicBezTo>
                    <a:cubicBezTo>
                      <a:pt x="95" y="81"/>
                      <a:pt x="95" y="81"/>
                      <a:pt x="95" y="81"/>
                    </a:cubicBezTo>
                    <a:cubicBezTo>
                      <a:pt x="100" y="80"/>
                      <a:pt x="100" y="80"/>
                      <a:pt x="100" y="80"/>
                    </a:cubicBezTo>
                    <a:cubicBezTo>
                      <a:pt x="96" y="84"/>
                      <a:pt x="96" y="84"/>
                      <a:pt x="96" y="84"/>
                    </a:cubicBezTo>
                    <a:cubicBezTo>
                      <a:pt x="90" y="87"/>
                      <a:pt x="90" y="87"/>
                      <a:pt x="90" y="87"/>
                    </a:cubicBezTo>
                    <a:cubicBezTo>
                      <a:pt x="90" y="90"/>
                      <a:pt x="90" y="90"/>
                      <a:pt x="90" y="90"/>
                    </a:cubicBezTo>
                    <a:cubicBezTo>
                      <a:pt x="98" y="90"/>
                      <a:pt x="98" y="90"/>
                      <a:pt x="98" y="90"/>
                    </a:cubicBezTo>
                    <a:cubicBezTo>
                      <a:pt x="102" y="93"/>
                      <a:pt x="102" y="93"/>
                      <a:pt x="102" y="93"/>
                    </a:cubicBezTo>
                    <a:cubicBezTo>
                      <a:pt x="102" y="100"/>
                      <a:pt x="102" y="100"/>
                      <a:pt x="102" y="100"/>
                    </a:cubicBezTo>
                    <a:cubicBezTo>
                      <a:pt x="105" y="101"/>
                      <a:pt x="105" y="101"/>
                      <a:pt x="105" y="101"/>
                    </a:cubicBezTo>
                    <a:cubicBezTo>
                      <a:pt x="114" y="95"/>
                      <a:pt x="114" y="95"/>
                      <a:pt x="114" y="95"/>
                    </a:cubicBezTo>
                    <a:cubicBezTo>
                      <a:pt x="125" y="92"/>
                      <a:pt x="125" y="92"/>
                      <a:pt x="125" y="92"/>
                    </a:cubicBezTo>
                    <a:cubicBezTo>
                      <a:pt x="125" y="87"/>
                      <a:pt x="125" y="87"/>
                      <a:pt x="125" y="87"/>
                    </a:cubicBezTo>
                    <a:cubicBezTo>
                      <a:pt x="119" y="87"/>
                      <a:pt x="119" y="87"/>
                      <a:pt x="119" y="87"/>
                    </a:cubicBezTo>
                    <a:cubicBezTo>
                      <a:pt x="116" y="88"/>
                      <a:pt x="116" y="88"/>
                      <a:pt x="116" y="88"/>
                    </a:cubicBezTo>
                    <a:cubicBezTo>
                      <a:pt x="111" y="80"/>
                      <a:pt x="111" y="80"/>
                      <a:pt x="111" y="80"/>
                    </a:cubicBezTo>
                    <a:cubicBezTo>
                      <a:pt x="107" y="79"/>
                      <a:pt x="107" y="79"/>
                      <a:pt x="107" y="79"/>
                    </a:cubicBezTo>
                    <a:cubicBezTo>
                      <a:pt x="106" y="76"/>
                      <a:pt x="106" y="76"/>
                      <a:pt x="106" y="76"/>
                    </a:cubicBezTo>
                    <a:cubicBezTo>
                      <a:pt x="111" y="77"/>
                      <a:pt x="119" y="76"/>
                      <a:pt x="129" y="71"/>
                    </a:cubicBezTo>
                    <a:cubicBezTo>
                      <a:pt x="147" y="62"/>
                      <a:pt x="147" y="62"/>
                      <a:pt x="147" y="62"/>
                    </a:cubicBezTo>
                    <a:cubicBezTo>
                      <a:pt x="156" y="40"/>
                      <a:pt x="156" y="40"/>
                      <a:pt x="156" y="40"/>
                    </a:cubicBezTo>
                    <a:cubicBezTo>
                      <a:pt x="143" y="29"/>
                      <a:pt x="143" y="29"/>
                      <a:pt x="143" y="29"/>
                    </a:cubicBezTo>
                    <a:cubicBezTo>
                      <a:pt x="135" y="31"/>
                      <a:pt x="135" y="31"/>
                      <a:pt x="135" y="31"/>
                    </a:cubicBezTo>
                    <a:cubicBezTo>
                      <a:pt x="133" y="24"/>
                      <a:pt x="133" y="24"/>
                      <a:pt x="133" y="24"/>
                    </a:cubicBezTo>
                    <a:cubicBezTo>
                      <a:pt x="124" y="22"/>
                      <a:pt x="124" y="22"/>
                      <a:pt x="124" y="22"/>
                    </a:cubicBezTo>
                    <a:cubicBezTo>
                      <a:pt x="115" y="15"/>
                      <a:pt x="115" y="15"/>
                      <a:pt x="115" y="15"/>
                    </a:cubicBezTo>
                    <a:cubicBezTo>
                      <a:pt x="98" y="15"/>
                      <a:pt x="98" y="15"/>
                      <a:pt x="98" y="15"/>
                    </a:cubicBezTo>
                    <a:cubicBezTo>
                      <a:pt x="102" y="2"/>
                      <a:pt x="102" y="2"/>
                      <a:pt x="102" y="2"/>
                    </a:cubicBezTo>
                    <a:cubicBezTo>
                      <a:pt x="82" y="0"/>
                      <a:pt x="82" y="0"/>
                      <a:pt x="82" y="0"/>
                    </a:cubicBezTo>
                    <a:cubicBezTo>
                      <a:pt x="71" y="8"/>
                      <a:pt x="71" y="8"/>
                      <a:pt x="71" y="8"/>
                    </a:cubicBezTo>
                    <a:cubicBezTo>
                      <a:pt x="41" y="10"/>
                      <a:pt x="41" y="10"/>
                      <a:pt x="41" y="10"/>
                    </a:cubicBezTo>
                    <a:lnTo>
                      <a:pt x="12"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8" name="Freeform 190">
                <a:extLst>
                  <a:ext uri="{FF2B5EF4-FFF2-40B4-BE49-F238E27FC236}">
                    <a16:creationId xmlns:a16="http://schemas.microsoft.com/office/drawing/2014/main" id="{79559E75-9D3D-4D81-8883-4B7425AA6253}"/>
                  </a:ext>
                </a:extLst>
              </p:cNvPr>
              <p:cNvSpPr>
                <a:spLocks/>
              </p:cNvSpPr>
              <p:nvPr/>
            </p:nvSpPr>
            <p:spPr bwMode="auto">
              <a:xfrm>
                <a:off x="4458744" y="3109015"/>
                <a:ext cx="85039" cy="58873"/>
              </a:xfrm>
              <a:custGeom>
                <a:avLst/>
                <a:gdLst>
                  <a:gd name="T0" fmla="*/ 11 w 52"/>
                  <a:gd name="T1" fmla="*/ 2 h 36"/>
                  <a:gd name="T2" fmla="*/ 0 w 52"/>
                  <a:gd name="T3" fmla="*/ 16 h 36"/>
                  <a:gd name="T4" fmla="*/ 6 w 52"/>
                  <a:gd name="T5" fmla="*/ 21 h 36"/>
                  <a:gd name="T6" fmla="*/ 6 w 52"/>
                  <a:gd name="T7" fmla="*/ 36 h 36"/>
                  <a:gd name="T8" fmla="*/ 42 w 52"/>
                  <a:gd name="T9" fmla="*/ 32 h 36"/>
                  <a:gd name="T10" fmla="*/ 52 w 52"/>
                  <a:gd name="T11" fmla="*/ 19 h 36"/>
                  <a:gd name="T12" fmla="*/ 49 w 52"/>
                  <a:gd name="T13" fmla="*/ 10 h 36"/>
                  <a:gd name="T14" fmla="*/ 47 w 52"/>
                  <a:gd name="T15" fmla="*/ 0 h 36"/>
                  <a:gd name="T16" fmla="*/ 11 w 52"/>
                  <a:gd name="T17"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36">
                    <a:moveTo>
                      <a:pt x="11" y="2"/>
                    </a:moveTo>
                    <a:lnTo>
                      <a:pt x="0" y="16"/>
                    </a:lnTo>
                    <a:lnTo>
                      <a:pt x="6" y="21"/>
                    </a:lnTo>
                    <a:lnTo>
                      <a:pt x="6" y="36"/>
                    </a:lnTo>
                    <a:lnTo>
                      <a:pt x="42" y="32"/>
                    </a:lnTo>
                    <a:lnTo>
                      <a:pt x="52" y="19"/>
                    </a:lnTo>
                    <a:lnTo>
                      <a:pt x="49" y="10"/>
                    </a:lnTo>
                    <a:lnTo>
                      <a:pt x="47" y="0"/>
                    </a:lnTo>
                    <a:lnTo>
                      <a:pt x="11" y="2"/>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29" name="Groupe 128">
                <a:extLst>
                  <a:ext uri="{FF2B5EF4-FFF2-40B4-BE49-F238E27FC236}">
                    <a16:creationId xmlns:a16="http://schemas.microsoft.com/office/drawing/2014/main" id="{9783B26D-BA80-4B33-874E-9DF70361E70F}"/>
                  </a:ext>
                </a:extLst>
              </p:cNvPr>
              <p:cNvGrpSpPr/>
              <p:nvPr/>
            </p:nvGrpSpPr>
            <p:grpSpPr>
              <a:xfrm>
                <a:off x="4571585" y="2252082"/>
                <a:ext cx="315625" cy="588732"/>
                <a:chOff x="4427537" y="1792288"/>
                <a:chExt cx="306387" cy="571500"/>
              </a:xfrm>
              <a:grpFill/>
            </p:grpSpPr>
            <p:sp>
              <p:nvSpPr>
                <p:cNvPr id="287" name="Freeform 191">
                  <a:extLst>
                    <a:ext uri="{FF2B5EF4-FFF2-40B4-BE49-F238E27FC236}">
                      <a16:creationId xmlns:a16="http://schemas.microsoft.com/office/drawing/2014/main" id="{8E52CF43-BF7F-4EF0-9B21-80F2CBE0093F}"/>
                    </a:ext>
                  </a:extLst>
                </p:cNvPr>
                <p:cNvSpPr>
                  <a:spLocks/>
                </p:cNvSpPr>
                <p:nvPr/>
              </p:nvSpPr>
              <p:spPr bwMode="auto">
                <a:xfrm>
                  <a:off x="4594225" y="2247900"/>
                  <a:ext cx="36512" cy="53975"/>
                </a:xfrm>
                <a:custGeom>
                  <a:avLst/>
                  <a:gdLst>
                    <a:gd name="T0" fmla="*/ 23 w 23"/>
                    <a:gd name="T1" fmla="*/ 9 h 34"/>
                    <a:gd name="T2" fmla="*/ 18 w 23"/>
                    <a:gd name="T3" fmla="*/ 14 h 34"/>
                    <a:gd name="T4" fmla="*/ 13 w 23"/>
                    <a:gd name="T5" fmla="*/ 26 h 34"/>
                    <a:gd name="T6" fmla="*/ 0 w 23"/>
                    <a:gd name="T7" fmla="*/ 34 h 34"/>
                    <a:gd name="T8" fmla="*/ 0 w 23"/>
                    <a:gd name="T9" fmla="*/ 14 h 34"/>
                    <a:gd name="T10" fmla="*/ 22 w 23"/>
                    <a:gd name="T11" fmla="*/ 0 h 34"/>
                    <a:gd name="T12" fmla="*/ 23 w 23"/>
                    <a:gd name="T13" fmla="*/ 9 h 34"/>
                  </a:gdLst>
                  <a:ahLst/>
                  <a:cxnLst>
                    <a:cxn ang="0">
                      <a:pos x="T0" y="T1"/>
                    </a:cxn>
                    <a:cxn ang="0">
                      <a:pos x="T2" y="T3"/>
                    </a:cxn>
                    <a:cxn ang="0">
                      <a:pos x="T4" y="T5"/>
                    </a:cxn>
                    <a:cxn ang="0">
                      <a:pos x="T6" y="T7"/>
                    </a:cxn>
                    <a:cxn ang="0">
                      <a:pos x="T8" y="T9"/>
                    </a:cxn>
                    <a:cxn ang="0">
                      <a:pos x="T10" y="T11"/>
                    </a:cxn>
                    <a:cxn ang="0">
                      <a:pos x="T12" y="T13"/>
                    </a:cxn>
                  </a:cxnLst>
                  <a:rect l="0" t="0" r="r" b="b"/>
                  <a:pathLst>
                    <a:path w="23" h="34">
                      <a:moveTo>
                        <a:pt x="23" y="9"/>
                      </a:moveTo>
                      <a:lnTo>
                        <a:pt x="18" y="14"/>
                      </a:lnTo>
                      <a:lnTo>
                        <a:pt x="13" y="26"/>
                      </a:lnTo>
                      <a:lnTo>
                        <a:pt x="0" y="34"/>
                      </a:lnTo>
                      <a:lnTo>
                        <a:pt x="0" y="14"/>
                      </a:lnTo>
                      <a:lnTo>
                        <a:pt x="22" y="0"/>
                      </a:lnTo>
                      <a:lnTo>
                        <a:pt x="23"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8" name="Freeform 192">
                  <a:extLst>
                    <a:ext uri="{FF2B5EF4-FFF2-40B4-BE49-F238E27FC236}">
                      <a16:creationId xmlns:a16="http://schemas.microsoft.com/office/drawing/2014/main" id="{E840FB65-DD2A-496E-8514-FE68C15162B7}"/>
                    </a:ext>
                  </a:extLst>
                </p:cNvPr>
                <p:cNvSpPr>
                  <a:spLocks/>
                </p:cNvSpPr>
                <p:nvPr/>
              </p:nvSpPr>
              <p:spPr bwMode="auto">
                <a:xfrm>
                  <a:off x="4427537" y="1792288"/>
                  <a:ext cx="306387" cy="571500"/>
                </a:xfrm>
                <a:custGeom>
                  <a:avLst/>
                  <a:gdLst>
                    <a:gd name="T0" fmla="*/ 96 w 114"/>
                    <a:gd name="T1" fmla="*/ 2 h 213"/>
                    <a:gd name="T2" fmla="*/ 85 w 114"/>
                    <a:gd name="T3" fmla="*/ 0 h 213"/>
                    <a:gd name="T4" fmla="*/ 84 w 114"/>
                    <a:gd name="T5" fmla="*/ 9 h 213"/>
                    <a:gd name="T6" fmla="*/ 71 w 114"/>
                    <a:gd name="T7" fmla="*/ 11 h 213"/>
                    <a:gd name="T8" fmla="*/ 67 w 114"/>
                    <a:gd name="T9" fmla="*/ 22 h 213"/>
                    <a:gd name="T10" fmla="*/ 57 w 114"/>
                    <a:gd name="T11" fmla="*/ 23 h 213"/>
                    <a:gd name="T12" fmla="*/ 38 w 114"/>
                    <a:gd name="T13" fmla="*/ 45 h 213"/>
                    <a:gd name="T14" fmla="*/ 30 w 114"/>
                    <a:gd name="T15" fmla="*/ 52 h 213"/>
                    <a:gd name="T16" fmla="*/ 36 w 114"/>
                    <a:gd name="T17" fmla="*/ 57 h 213"/>
                    <a:gd name="T18" fmla="*/ 24 w 114"/>
                    <a:gd name="T19" fmla="*/ 73 h 213"/>
                    <a:gd name="T20" fmla="*/ 16 w 114"/>
                    <a:gd name="T21" fmla="*/ 76 h 213"/>
                    <a:gd name="T22" fmla="*/ 11 w 114"/>
                    <a:gd name="T23" fmla="*/ 83 h 213"/>
                    <a:gd name="T24" fmla="*/ 14 w 114"/>
                    <a:gd name="T25" fmla="*/ 120 h 213"/>
                    <a:gd name="T26" fmla="*/ 10 w 114"/>
                    <a:gd name="T27" fmla="*/ 125 h 213"/>
                    <a:gd name="T28" fmla="*/ 12 w 114"/>
                    <a:gd name="T29" fmla="*/ 137 h 213"/>
                    <a:gd name="T30" fmla="*/ 0 w 114"/>
                    <a:gd name="T31" fmla="*/ 156 h 213"/>
                    <a:gd name="T32" fmla="*/ 0 w 114"/>
                    <a:gd name="T33" fmla="*/ 157 h 213"/>
                    <a:gd name="T34" fmla="*/ 2 w 114"/>
                    <a:gd name="T35" fmla="*/ 160 h 213"/>
                    <a:gd name="T36" fmla="*/ 2 w 114"/>
                    <a:gd name="T37" fmla="*/ 170 h 213"/>
                    <a:gd name="T38" fmla="*/ 6 w 114"/>
                    <a:gd name="T39" fmla="*/ 174 h 213"/>
                    <a:gd name="T40" fmla="*/ 7 w 114"/>
                    <a:gd name="T41" fmla="*/ 186 h 213"/>
                    <a:gd name="T42" fmla="*/ 15 w 114"/>
                    <a:gd name="T43" fmla="*/ 196 h 213"/>
                    <a:gd name="T44" fmla="*/ 13 w 114"/>
                    <a:gd name="T45" fmla="*/ 201 h 213"/>
                    <a:gd name="T46" fmla="*/ 16 w 114"/>
                    <a:gd name="T47" fmla="*/ 213 h 213"/>
                    <a:gd name="T48" fmla="*/ 27 w 114"/>
                    <a:gd name="T49" fmla="*/ 213 h 213"/>
                    <a:gd name="T50" fmla="*/ 27 w 114"/>
                    <a:gd name="T51" fmla="*/ 207 h 213"/>
                    <a:gd name="T52" fmla="*/ 33 w 114"/>
                    <a:gd name="T53" fmla="*/ 202 h 213"/>
                    <a:gd name="T54" fmla="*/ 42 w 114"/>
                    <a:gd name="T55" fmla="*/ 203 h 213"/>
                    <a:gd name="T56" fmla="*/ 55 w 114"/>
                    <a:gd name="T57" fmla="*/ 164 h 213"/>
                    <a:gd name="T58" fmla="*/ 60 w 114"/>
                    <a:gd name="T59" fmla="*/ 166 h 213"/>
                    <a:gd name="T60" fmla="*/ 66 w 114"/>
                    <a:gd name="T61" fmla="*/ 160 h 213"/>
                    <a:gd name="T62" fmla="*/ 63 w 114"/>
                    <a:gd name="T63" fmla="*/ 154 h 213"/>
                    <a:gd name="T64" fmla="*/ 70 w 114"/>
                    <a:gd name="T65" fmla="*/ 151 h 213"/>
                    <a:gd name="T66" fmla="*/ 71 w 114"/>
                    <a:gd name="T67" fmla="*/ 146 h 213"/>
                    <a:gd name="T68" fmla="*/ 62 w 114"/>
                    <a:gd name="T69" fmla="*/ 134 h 213"/>
                    <a:gd name="T70" fmla="*/ 57 w 114"/>
                    <a:gd name="T71" fmla="*/ 131 h 213"/>
                    <a:gd name="T72" fmla="*/ 72 w 114"/>
                    <a:gd name="T73" fmla="*/ 103 h 213"/>
                    <a:gd name="T74" fmla="*/ 91 w 114"/>
                    <a:gd name="T75" fmla="*/ 81 h 213"/>
                    <a:gd name="T76" fmla="*/ 88 w 114"/>
                    <a:gd name="T77" fmla="*/ 72 h 213"/>
                    <a:gd name="T78" fmla="*/ 100 w 114"/>
                    <a:gd name="T79" fmla="*/ 53 h 213"/>
                    <a:gd name="T80" fmla="*/ 111 w 114"/>
                    <a:gd name="T81" fmla="*/ 53 h 213"/>
                    <a:gd name="T82" fmla="*/ 114 w 114"/>
                    <a:gd name="T83" fmla="*/ 55 h 213"/>
                    <a:gd name="T84" fmla="*/ 108 w 114"/>
                    <a:gd name="T85" fmla="*/ 12 h 213"/>
                    <a:gd name="T86" fmla="*/ 96 w 114"/>
                    <a:gd name="T87" fmla="*/ 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4" h="213">
                      <a:moveTo>
                        <a:pt x="96" y="2"/>
                      </a:moveTo>
                      <a:cubicBezTo>
                        <a:pt x="85" y="0"/>
                        <a:pt x="85" y="0"/>
                        <a:pt x="85" y="0"/>
                      </a:cubicBezTo>
                      <a:cubicBezTo>
                        <a:pt x="84" y="9"/>
                        <a:pt x="84" y="9"/>
                        <a:pt x="84" y="9"/>
                      </a:cubicBezTo>
                      <a:cubicBezTo>
                        <a:pt x="71" y="11"/>
                        <a:pt x="71" y="11"/>
                        <a:pt x="71" y="11"/>
                      </a:cubicBezTo>
                      <a:cubicBezTo>
                        <a:pt x="67" y="22"/>
                        <a:pt x="67" y="22"/>
                        <a:pt x="67" y="22"/>
                      </a:cubicBezTo>
                      <a:cubicBezTo>
                        <a:pt x="57" y="23"/>
                        <a:pt x="57" y="23"/>
                        <a:pt x="57" y="23"/>
                      </a:cubicBezTo>
                      <a:cubicBezTo>
                        <a:pt x="51" y="31"/>
                        <a:pt x="45" y="38"/>
                        <a:pt x="38" y="45"/>
                      </a:cubicBezTo>
                      <a:cubicBezTo>
                        <a:pt x="35" y="48"/>
                        <a:pt x="33" y="50"/>
                        <a:pt x="30" y="52"/>
                      </a:cubicBezTo>
                      <a:cubicBezTo>
                        <a:pt x="36" y="57"/>
                        <a:pt x="36" y="57"/>
                        <a:pt x="36" y="57"/>
                      </a:cubicBezTo>
                      <a:cubicBezTo>
                        <a:pt x="24" y="73"/>
                        <a:pt x="24" y="73"/>
                        <a:pt x="24" y="73"/>
                      </a:cubicBezTo>
                      <a:cubicBezTo>
                        <a:pt x="16" y="76"/>
                        <a:pt x="16" y="76"/>
                        <a:pt x="16" y="76"/>
                      </a:cubicBezTo>
                      <a:cubicBezTo>
                        <a:pt x="11" y="83"/>
                        <a:pt x="11" y="83"/>
                        <a:pt x="11" y="83"/>
                      </a:cubicBezTo>
                      <a:cubicBezTo>
                        <a:pt x="14" y="120"/>
                        <a:pt x="14" y="120"/>
                        <a:pt x="14" y="120"/>
                      </a:cubicBezTo>
                      <a:cubicBezTo>
                        <a:pt x="10" y="125"/>
                        <a:pt x="10" y="125"/>
                        <a:pt x="10" y="125"/>
                      </a:cubicBezTo>
                      <a:cubicBezTo>
                        <a:pt x="12" y="137"/>
                        <a:pt x="12" y="137"/>
                        <a:pt x="12" y="137"/>
                      </a:cubicBezTo>
                      <a:cubicBezTo>
                        <a:pt x="0" y="156"/>
                        <a:pt x="0" y="156"/>
                        <a:pt x="0" y="156"/>
                      </a:cubicBezTo>
                      <a:cubicBezTo>
                        <a:pt x="0" y="157"/>
                        <a:pt x="0" y="157"/>
                        <a:pt x="0" y="157"/>
                      </a:cubicBezTo>
                      <a:cubicBezTo>
                        <a:pt x="1" y="158"/>
                        <a:pt x="1" y="159"/>
                        <a:pt x="2" y="160"/>
                      </a:cubicBezTo>
                      <a:cubicBezTo>
                        <a:pt x="2" y="170"/>
                        <a:pt x="2" y="170"/>
                        <a:pt x="2" y="170"/>
                      </a:cubicBezTo>
                      <a:cubicBezTo>
                        <a:pt x="6" y="174"/>
                        <a:pt x="6" y="174"/>
                        <a:pt x="6" y="174"/>
                      </a:cubicBezTo>
                      <a:cubicBezTo>
                        <a:pt x="7" y="186"/>
                        <a:pt x="7" y="186"/>
                        <a:pt x="7" y="186"/>
                      </a:cubicBezTo>
                      <a:cubicBezTo>
                        <a:pt x="15" y="196"/>
                        <a:pt x="15" y="196"/>
                        <a:pt x="15" y="196"/>
                      </a:cubicBezTo>
                      <a:cubicBezTo>
                        <a:pt x="13" y="201"/>
                        <a:pt x="13" y="201"/>
                        <a:pt x="13" y="201"/>
                      </a:cubicBezTo>
                      <a:cubicBezTo>
                        <a:pt x="16" y="213"/>
                        <a:pt x="16" y="213"/>
                        <a:pt x="16" y="213"/>
                      </a:cubicBezTo>
                      <a:cubicBezTo>
                        <a:pt x="27" y="213"/>
                        <a:pt x="27" y="213"/>
                        <a:pt x="27" y="213"/>
                      </a:cubicBezTo>
                      <a:cubicBezTo>
                        <a:pt x="27" y="207"/>
                        <a:pt x="27" y="207"/>
                        <a:pt x="27" y="207"/>
                      </a:cubicBezTo>
                      <a:cubicBezTo>
                        <a:pt x="33" y="202"/>
                        <a:pt x="33" y="202"/>
                        <a:pt x="33" y="202"/>
                      </a:cubicBezTo>
                      <a:cubicBezTo>
                        <a:pt x="42" y="203"/>
                        <a:pt x="42" y="203"/>
                        <a:pt x="42" y="203"/>
                      </a:cubicBezTo>
                      <a:cubicBezTo>
                        <a:pt x="55" y="164"/>
                        <a:pt x="55" y="164"/>
                        <a:pt x="55" y="164"/>
                      </a:cubicBezTo>
                      <a:cubicBezTo>
                        <a:pt x="60" y="166"/>
                        <a:pt x="60" y="166"/>
                        <a:pt x="60" y="166"/>
                      </a:cubicBezTo>
                      <a:cubicBezTo>
                        <a:pt x="66" y="160"/>
                        <a:pt x="66" y="160"/>
                        <a:pt x="66" y="160"/>
                      </a:cubicBezTo>
                      <a:cubicBezTo>
                        <a:pt x="63" y="154"/>
                        <a:pt x="63" y="154"/>
                        <a:pt x="63" y="154"/>
                      </a:cubicBezTo>
                      <a:cubicBezTo>
                        <a:pt x="70" y="151"/>
                        <a:pt x="70" y="151"/>
                        <a:pt x="70" y="151"/>
                      </a:cubicBezTo>
                      <a:cubicBezTo>
                        <a:pt x="71" y="146"/>
                        <a:pt x="71" y="146"/>
                        <a:pt x="71" y="146"/>
                      </a:cubicBezTo>
                      <a:cubicBezTo>
                        <a:pt x="62" y="134"/>
                        <a:pt x="62" y="134"/>
                        <a:pt x="62" y="134"/>
                      </a:cubicBezTo>
                      <a:cubicBezTo>
                        <a:pt x="57" y="131"/>
                        <a:pt x="57" y="131"/>
                        <a:pt x="57" y="131"/>
                      </a:cubicBezTo>
                      <a:cubicBezTo>
                        <a:pt x="61" y="122"/>
                        <a:pt x="66" y="112"/>
                        <a:pt x="72" y="103"/>
                      </a:cubicBezTo>
                      <a:cubicBezTo>
                        <a:pt x="77" y="95"/>
                        <a:pt x="84" y="88"/>
                        <a:pt x="91" y="81"/>
                      </a:cubicBezTo>
                      <a:cubicBezTo>
                        <a:pt x="88" y="72"/>
                        <a:pt x="88" y="72"/>
                        <a:pt x="88" y="72"/>
                      </a:cubicBezTo>
                      <a:cubicBezTo>
                        <a:pt x="93" y="66"/>
                        <a:pt x="97" y="59"/>
                        <a:pt x="100" y="53"/>
                      </a:cubicBezTo>
                      <a:cubicBezTo>
                        <a:pt x="111" y="53"/>
                        <a:pt x="111" y="53"/>
                        <a:pt x="111" y="53"/>
                      </a:cubicBezTo>
                      <a:cubicBezTo>
                        <a:pt x="114" y="55"/>
                        <a:pt x="114" y="55"/>
                        <a:pt x="114" y="55"/>
                      </a:cubicBezTo>
                      <a:cubicBezTo>
                        <a:pt x="108" y="12"/>
                        <a:pt x="108" y="12"/>
                        <a:pt x="108" y="12"/>
                      </a:cubicBezTo>
                      <a:lnTo>
                        <a:pt x="96"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30" name="Freeform 193">
                <a:extLst>
                  <a:ext uri="{FF2B5EF4-FFF2-40B4-BE49-F238E27FC236}">
                    <a16:creationId xmlns:a16="http://schemas.microsoft.com/office/drawing/2014/main" id="{3FBCAEB7-F079-4FDD-910C-7B6845C6F47A}"/>
                  </a:ext>
                </a:extLst>
              </p:cNvPr>
              <p:cNvSpPr>
                <a:spLocks/>
              </p:cNvSpPr>
              <p:nvPr/>
            </p:nvSpPr>
            <p:spPr bwMode="auto">
              <a:xfrm>
                <a:off x="4627187" y="3135180"/>
                <a:ext cx="81768" cy="49061"/>
              </a:xfrm>
              <a:custGeom>
                <a:avLst/>
                <a:gdLst>
                  <a:gd name="T0" fmla="*/ 5 w 50"/>
                  <a:gd name="T1" fmla="*/ 5 h 30"/>
                  <a:gd name="T2" fmla="*/ 0 w 50"/>
                  <a:gd name="T3" fmla="*/ 30 h 30"/>
                  <a:gd name="T4" fmla="*/ 20 w 50"/>
                  <a:gd name="T5" fmla="*/ 21 h 30"/>
                  <a:gd name="T6" fmla="*/ 37 w 50"/>
                  <a:gd name="T7" fmla="*/ 27 h 30"/>
                  <a:gd name="T8" fmla="*/ 50 w 50"/>
                  <a:gd name="T9" fmla="*/ 16 h 30"/>
                  <a:gd name="T10" fmla="*/ 37 w 50"/>
                  <a:gd name="T11" fmla="*/ 0 h 30"/>
                  <a:gd name="T12" fmla="*/ 5 w 50"/>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50" h="30">
                    <a:moveTo>
                      <a:pt x="5" y="5"/>
                    </a:moveTo>
                    <a:lnTo>
                      <a:pt x="0" y="30"/>
                    </a:lnTo>
                    <a:lnTo>
                      <a:pt x="20" y="21"/>
                    </a:lnTo>
                    <a:lnTo>
                      <a:pt x="37" y="27"/>
                    </a:lnTo>
                    <a:lnTo>
                      <a:pt x="50" y="16"/>
                    </a:lnTo>
                    <a:lnTo>
                      <a:pt x="37" y="0"/>
                    </a:lnTo>
                    <a:lnTo>
                      <a:pt x="5" y="5"/>
                    </a:lnTo>
                    <a:close/>
                  </a:path>
                </a:pathLst>
              </a:custGeom>
              <a:solidFill>
                <a:schemeClr val="bg1">
                  <a:lumMod val="85000"/>
                </a:schemeClr>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1" name="Freeform 194">
                <a:extLst>
                  <a:ext uri="{FF2B5EF4-FFF2-40B4-BE49-F238E27FC236}">
                    <a16:creationId xmlns:a16="http://schemas.microsoft.com/office/drawing/2014/main" id="{BCC67650-32E1-4154-8F36-820495ACD580}"/>
                  </a:ext>
                </a:extLst>
              </p:cNvPr>
              <p:cNvSpPr>
                <a:spLocks/>
              </p:cNvSpPr>
              <p:nvPr/>
            </p:nvSpPr>
            <p:spPr bwMode="auto">
              <a:xfrm>
                <a:off x="4708956" y="3048504"/>
                <a:ext cx="139006" cy="60509"/>
              </a:xfrm>
              <a:custGeom>
                <a:avLst/>
                <a:gdLst>
                  <a:gd name="T0" fmla="*/ 32 w 50"/>
                  <a:gd name="T1" fmla="*/ 14 h 22"/>
                  <a:gd name="T2" fmla="*/ 46 w 50"/>
                  <a:gd name="T3" fmla="*/ 15 h 22"/>
                  <a:gd name="T4" fmla="*/ 50 w 50"/>
                  <a:gd name="T5" fmla="*/ 5 h 22"/>
                  <a:gd name="T6" fmla="*/ 15 w 50"/>
                  <a:gd name="T7" fmla="*/ 0 h 22"/>
                  <a:gd name="T8" fmla="*/ 0 w 50"/>
                  <a:gd name="T9" fmla="*/ 10 h 22"/>
                  <a:gd name="T10" fmla="*/ 1 w 50"/>
                  <a:gd name="T11" fmla="*/ 19 h 22"/>
                  <a:gd name="T12" fmla="*/ 14 w 50"/>
                  <a:gd name="T13" fmla="*/ 22 h 22"/>
                  <a:gd name="T14" fmla="*/ 32 w 50"/>
                  <a:gd name="T15" fmla="*/ 14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2">
                    <a:moveTo>
                      <a:pt x="32" y="14"/>
                    </a:moveTo>
                    <a:cubicBezTo>
                      <a:pt x="46" y="15"/>
                      <a:pt x="46" y="15"/>
                      <a:pt x="46" y="15"/>
                    </a:cubicBezTo>
                    <a:cubicBezTo>
                      <a:pt x="50" y="5"/>
                      <a:pt x="50" y="5"/>
                      <a:pt x="50" y="5"/>
                    </a:cubicBezTo>
                    <a:cubicBezTo>
                      <a:pt x="38" y="3"/>
                      <a:pt x="26" y="2"/>
                      <a:pt x="15" y="0"/>
                    </a:cubicBezTo>
                    <a:cubicBezTo>
                      <a:pt x="0" y="10"/>
                      <a:pt x="0" y="10"/>
                      <a:pt x="0" y="10"/>
                    </a:cubicBezTo>
                    <a:cubicBezTo>
                      <a:pt x="1" y="19"/>
                      <a:pt x="1" y="19"/>
                      <a:pt x="1" y="19"/>
                    </a:cubicBezTo>
                    <a:cubicBezTo>
                      <a:pt x="14" y="22"/>
                      <a:pt x="14" y="22"/>
                      <a:pt x="14" y="22"/>
                    </a:cubicBezTo>
                    <a:lnTo>
                      <a:pt x="32" y="14"/>
                    </a:lnTo>
                    <a:close/>
                  </a:path>
                </a:pathLst>
              </a:custGeom>
              <a:solidFill>
                <a:schemeClr val="bg1">
                  <a:lumMod val="85000"/>
                </a:schemeClr>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2" name="Freeform 196">
                <a:extLst>
                  <a:ext uri="{FF2B5EF4-FFF2-40B4-BE49-F238E27FC236}">
                    <a16:creationId xmlns:a16="http://schemas.microsoft.com/office/drawing/2014/main" id="{8FD161D9-B12E-40C6-A35B-6A4FD9DC83F1}"/>
                  </a:ext>
                </a:extLst>
              </p:cNvPr>
              <p:cNvSpPr>
                <a:spLocks/>
              </p:cNvSpPr>
              <p:nvPr/>
            </p:nvSpPr>
            <p:spPr bwMode="auto">
              <a:xfrm>
                <a:off x="7763822" y="2893146"/>
                <a:ext cx="71956" cy="302543"/>
              </a:xfrm>
              <a:custGeom>
                <a:avLst/>
                <a:gdLst>
                  <a:gd name="T0" fmla="*/ 9 w 26"/>
                  <a:gd name="T1" fmla="*/ 0 h 109"/>
                  <a:gd name="T2" fmla="*/ 12 w 26"/>
                  <a:gd name="T3" fmla="*/ 1 h 109"/>
                  <a:gd name="T4" fmla="*/ 14 w 26"/>
                  <a:gd name="T5" fmla="*/ 11 h 109"/>
                  <a:gd name="T6" fmla="*/ 19 w 26"/>
                  <a:gd name="T7" fmla="*/ 45 h 109"/>
                  <a:gd name="T8" fmla="*/ 26 w 26"/>
                  <a:gd name="T9" fmla="*/ 71 h 109"/>
                  <a:gd name="T10" fmla="*/ 25 w 26"/>
                  <a:gd name="T11" fmla="*/ 71 h 109"/>
                  <a:gd name="T12" fmla="*/ 14 w 26"/>
                  <a:gd name="T13" fmla="*/ 58 h 109"/>
                  <a:gd name="T14" fmla="*/ 8 w 26"/>
                  <a:gd name="T15" fmla="*/ 82 h 109"/>
                  <a:gd name="T16" fmla="*/ 13 w 26"/>
                  <a:gd name="T17" fmla="*/ 93 h 109"/>
                  <a:gd name="T18" fmla="*/ 14 w 26"/>
                  <a:gd name="T19" fmla="*/ 109 h 109"/>
                  <a:gd name="T20" fmla="*/ 13 w 26"/>
                  <a:gd name="T21" fmla="*/ 108 h 109"/>
                  <a:gd name="T22" fmla="*/ 12 w 26"/>
                  <a:gd name="T23" fmla="*/ 101 h 109"/>
                  <a:gd name="T24" fmla="*/ 10 w 26"/>
                  <a:gd name="T25" fmla="*/ 97 h 109"/>
                  <a:gd name="T26" fmla="*/ 6 w 26"/>
                  <a:gd name="T27" fmla="*/ 103 h 109"/>
                  <a:gd name="T28" fmla="*/ 2 w 26"/>
                  <a:gd name="T29" fmla="*/ 107 h 109"/>
                  <a:gd name="T30" fmla="*/ 0 w 26"/>
                  <a:gd name="T31" fmla="*/ 103 h 109"/>
                  <a:gd name="T32" fmla="*/ 3 w 26"/>
                  <a:gd name="T33" fmla="*/ 96 h 109"/>
                  <a:gd name="T34" fmla="*/ 2 w 26"/>
                  <a:gd name="T35" fmla="*/ 87 h 109"/>
                  <a:gd name="T36" fmla="*/ 5 w 26"/>
                  <a:gd name="T37" fmla="*/ 79 h 109"/>
                  <a:gd name="T38" fmla="*/ 1 w 26"/>
                  <a:gd name="T39" fmla="*/ 69 h 109"/>
                  <a:gd name="T40" fmla="*/ 3 w 26"/>
                  <a:gd name="T41" fmla="*/ 53 h 109"/>
                  <a:gd name="T42" fmla="*/ 2 w 26"/>
                  <a:gd name="T43" fmla="*/ 26 h 109"/>
                  <a:gd name="T44" fmla="*/ 2 w 26"/>
                  <a:gd name="T45" fmla="*/ 6 h 109"/>
                  <a:gd name="T46" fmla="*/ 9 w 26"/>
                  <a:gd name="T4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109">
                    <a:moveTo>
                      <a:pt x="9" y="0"/>
                    </a:moveTo>
                    <a:cubicBezTo>
                      <a:pt x="12" y="1"/>
                      <a:pt x="12" y="1"/>
                      <a:pt x="12" y="1"/>
                    </a:cubicBezTo>
                    <a:cubicBezTo>
                      <a:pt x="13" y="4"/>
                      <a:pt x="14" y="8"/>
                      <a:pt x="14" y="11"/>
                    </a:cubicBezTo>
                    <a:cubicBezTo>
                      <a:pt x="15" y="22"/>
                      <a:pt x="17" y="34"/>
                      <a:pt x="19" y="45"/>
                    </a:cubicBezTo>
                    <a:cubicBezTo>
                      <a:pt x="20" y="53"/>
                      <a:pt x="23" y="62"/>
                      <a:pt x="26" y="71"/>
                    </a:cubicBezTo>
                    <a:cubicBezTo>
                      <a:pt x="25" y="71"/>
                      <a:pt x="25" y="71"/>
                      <a:pt x="25" y="71"/>
                    </a:cubicBezTo>
                    <a:cubicBezTo>
                      <a:pt x="21" y="67"/>
                      <a:pt x="18" y="62"/>
                      <a:pt x="14" y="58"/>
                    </a:cubicBezTo>
                    <a:cubicBezTo>
                      <a:pt x="8" y="82"/>
                      <a:pt x="8" y="82"/>
                      <a:pt x="8" y="82"/>
                    </a:cubicBezTo>
                    <a:cubicBezTo>
                      <a:pt x="11" y="85"/>
                      <a:pt x="12" y="89"/>
                      <a:pt x="13" y="93"/>
                    </a:cubicBezTo>
                    <a:cubicBezTo>
                      <a:pt x="14" y="98"/>
                      <a:pt x="14" y="103"/>
                      <a:pt x="14" y="109"/>
                    </a:cubicBezTo>
                    <a:cubicBezTo>
                      <a:pt x="13" y="108"/>
                      <a:pt x="13" y="108"/>
                      <a:pt x="13" y="108"/>
                    </a:cubicBezTo>
                    <a:cubicBezTo>
                      <a:pt x="12" y="101"/>
                      <a:pt x="12" y="101"/>
                      <a:pt x="12" y="101"/>
                    </a:cubicBezTo>
                    <a:cubicBezTo>
                      <a:pt x="10" y="97"/>
                      <a:pt x="10" y="97"/>
                      <a:pt x="10" y="97"/>
                    </a:cubicBezTo>
                    <a:cubicBezTo>
                      <a:pt x="8" y="99"/>
                      <a:pt x="8" y="101"/>
                      <a:pt x="6" y="103"/>
                    </a:cubicBezTo>
                    <a:cubicBezTo>
                      <a:pt x="5" y="104"/>
                      <a:pt x="3" y="106"/>
                      <a:pt x="2" y="107"/>
                    </a:cubicBezTo>
                    <a:cubicBezTo>
                      <a:pt x="0" y="103"/>
                      <a:pt x="0" y="103"/>
                      <a:pt x="0" y="103"/>
                    </a:cubicBezTo>
                    <a:cubicBezTo>
                      <a:pt x="3" y="96"/>
                      <a:pt x="3" y="96"/>
                      <a:pt x="3" y="96"/>
                    </a:cubicBezTo>
                    <a:cubicBezTo>
                      <a:pt x="2" y="87"/>
                      <a:pt x="2" y="87"/>
                      <a:pt x="2" y="87"/>
                    </a:cubicBezTo>
                    <a:cubicBezTo>
                      <a:pt x="5" y="79"/>
                      <a:pt x="5" y="79"/>
                      <a:pt x="5" y="79"/>
                    </a:cubicBezTo>
                    <a:cubicBezTo>
                      <a:pt x="1" y="69"/>
                      <a:pt x="1" y="69"/>
                      <a:pt x="1" y="69"/>
                    </a:cubicBezTo>
                    <a:cubicBezTo>
                      <a:pt x="2" y="64"/>
                      <a:pt x="3" y="58"/>
                      <a:pt x="3" y="53"/>
                    </a:cubicBezTo>
                    <a:cubicBezTo>
                      <a:pt x="3" y="44"/>
                      <a:pt x="3" y="35"/>
                      <a:pt x="2" y="26"/>
                    </a:cubicBezTo>
                    <a:cubicBezTo>
                      <a:pt x="2" y="20"/>
                      <a:pt x="2" y="13"/>
                      <a:pt x="2" y="6"/>
                    </a:cubicBezTo>
                    <a:cubicBezTo>
                      <a:pt x="9" y="0"/>
                      <a:pt x="9" y="0"/>
                      <a:pt x="9"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3" name="Freeform 202">
                <a:extLst>
                  <a:ext uri="{FF2B5EF4-FFF2-40B4-BE49-F238E27FC236}">
                    <a16:creationId xmlns:a16="http://schemas.microsoft.com/office/drawing/2014/main" id="{39C0C3BC-3A4C-48A6-A8D1-9E28D33D18A3}"/>
                  </a:ext>
                </a:extLst>
              </p:cNvPr>
              <p:cNvSpPr>
                <a:spLocks/>
              </p:cNvSpPr>
              <p:nvPr/>
            </p:nvSpPr>
            <p:spPr bwMode="auto">
              <a:xfrm>
                <a:off x="4787454" y="2844085"/>
                <a:ext cx="55602" cy="32707"/>
              </a:xfrm>
              <a:custGeom>
                <a:avLst/>
                <a:gdLst>
                  <a:gd name="T0" fmla="*/ 19 w 20"/>
                  <a:gd name="T1" fmla="*/ 12 h 12"/>
                  <a:gd name="T2" fmla="*/ 20 w 20"/>
                  <a:gd name="T3" fmla="*/ 1 h 12"/>
                  <a:gd name="T4" fmla="*/ 9 w 20"/>
                  <a:gd name="T5" fmla="*/ 0 h 12"/>
                  <a:gd name="T6" fmla="*/ 7 w 20"/>
                  <a:gd name="T7" fmla="*/ 4 h 12"/>
                  <a:gd name="T8" fmla="*/ 0 w 20"/>
                  <a:gd name="T9" fmla="*/ 5 h 12"/>
                  <a:gd name="T10" fmla="*/ 0 w 20"/>
                  <a:gd name="T11" fmla="*/ 10 h 12"/>
                  <a:gd name="T12" fmla="*/ 4 w 20"/>
                  <a:gd name="T13" fmla="*/ 11 h 12"/>
                  <a:gd name="T14" fmla="*/ 19 w 20"/>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2">
                    <a:moveTo>
                      <a:pt x="19" y="12"/>
                    </a:moveTo>
                    <a:cubicBezTo>
                      <a:pt x="20" y="1"/>
                      <a:pt x="20" y="1"/>
                      <a:pt x="20" y="1"/>
                    </a:cubicBezTo>
                    <a:cubicBezTo>
                      <a:pt x="9" y="0"/>
                      <a:pt x="9" y="0"/>
                      <a:pt x="9" y="0"/>
                    </a:cubicBezTo>
                    <a:cubicBezTo>
                      <a:pt x="8" y="1"/>
                      <a:pt x="7" y="3"/>
                      <a:pt x="7" y="4"/>
                    </a:cubicBezTo>
                    <a:cubicBezTo>
                      <a:pt x="0" y="5"/>
                      <a:pt x="0" y="5"/>
                      <a:pt x="0" y="5"/>
                    </a:cubicBezTo>
                    <a:cubicBezTo>
                      <a:pt x="0" y="10"/>
                      <a:pt x="0" y="10"/>
                      <a:pt x="0" y="10"/>
                    </a:cubicBezTo>
                    <a:cubicBezTo>
                      <a:pt x="4" y="11"/>
                      <a:pt x="4" y="11"/>
                      <a:pt x="4" y="11"/>
                    </a:cubicBezTo>
                    <a:lnTo>
                      <a:pt x="19"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34" name="Groupe 133">
                <a:extLst>
                  <a:ext uri="{FF2B5EF4-FFF2-40B4-BE49-F238E27FC236}">
                    <a16:creationId xmlns:a16="http://schemas.microsoft.com/office/drawing/2014/main" id="{88D54A15-CD1B-4BC7-8E71-7B1DCE8892B8}"/>
                  </a:ext>
                </a:extLst>
              </p:cNvPr>
              <p:cNvGrpSpPr/>
              <p:nvPr/>
            </p:nvGrpSpPr>
            <p:grpSpPr>
              <a:xfrm>
                <a:off x="4975521" y="1792543"/>
                <a:ext cx="4027909" cy="1548693"/>
                <a:chOff x="4819649" y="1346200"/>
                <a:chExt cx="3910013" cy="1503364"/>
              </a:xfrm>
              <a:grpFill/>
            </p:grpSpPr>
            <p:sp>
              <p:nvSpPr>
                <p:cNvPr id="271" name="Freeform 195">
                  <a:extLst>
                    <a:ext uri="{FF2B5EF4-FFF2-40B4-BE49-F238E27FC236}">
                      <a16:creationId xmlns:a16="http://schemas.microsoft.com/office/drawing/2014/main" id="{E14E3B99-E0B5-453E-AB88-4EB538DC76FB}"/>
                    </a:ext>
                  </a:extLst>
                </p:cNvPr>
                <p:cNvSpPr>
                  <a:spLocks/>
                </p:cNvSpPr>
                <p:nvPr/>
              </p:nvSpPr>
              <p:spPr bwMode="auto">
                <a:xfrm>
                  <a:off x="7526337" y="2414588"/>
                  <a:ext cx="69850" cy="293688"/>
                </a:xfrm>
                <a:custGeom>
                  <a:avLst/>
                  <a:gdLst>
                    <a:gd name="T0" fmla="*/ 9 w 26"/>
                    <a:gd name="T1" fmla="*/ 0 h 109"/>
                    <a:gd name="T2" fmla="*/ 12 w 26"/>
                    <a:gd name="T3" fmla="*/ 1 h 109"/>
                    <a:gd name="T4" fmla="*/ 14 w 26"/>
                    <a:gd name="T5" fmla="*/ 11 h 109"/>
                    <a:gd name="T6" fmla="*/ 19 w 26"/>
                    <a:gd name="T7" fmla="*/ 45 h 109"/>
                    <a:gd name="T8" fmla="*/ 26 w 26"/>
                    <a:gd name="T9" fmla="*/ 71 h 109"/>
                    <a:gd name="T10" fmla="*/ 25 w 26"/>
                    <a:gd name="T11" fmla="*/ 71 h 109"/>
                    <a:gd name="T12" fmla="*/ 14 w 26"/>
                    <a:gd name="T13" fmla="*/ 58 h 109"/>
                    <a:gd name="T14" fmla="*/ 8 w 26"/>
                    <a:gd name="T15" fmla="*/ 82 h 109"/>
                    <a:gd name="T16" fmla="*/ 13 w 26"/>
                    <a:gd name="T17" fmla="*/ 93 h 109"/>
                    <a:gd name="T18" fmla="*/ 14 w 26"/>
                    <a:gd name="T19" fmla="*/ 109 h 109"/>
                    <a:gd name="T20" fmla="*/ 13 w 26"/>
                    <a:gd name="T21" fmla="*/ 108 h 109"/>
                    <a:gd name="T22" fmla="*/ 12 w 26"/>
                    <a:gd name="T23" fmla="*/ 101 h 109"/>
                    <a:gd name="T24" fmla="*/ 10 w 26"/>
                    <a:gd name="T25" fmla="*/ 97 h 109"/>
                    <a:gd name="T26" fmla="*/ 6 w 26"/>
                    <a:gd name="T27" fmla="*/ 103 h 109"/>
                    <a:gd name="T28" fmla="*/ 2 w 26"/>
                    <a:gd name="T29" fmla="*/ 107 h 109"/>
                    <a:gd name="T30" fmla="*/ 0 w 26"/>
                    <a:gd name="T31" fmla="*/ 103 h 109"/>
                    <a:gd name="T32" fmla="*/ 3 w 26"/>
                    <a:gd name="T33" fmla="*/ 96 h 109"/>
                    <a:gd name="T34" fmla="*/ 2 w 26"/>
                    <a:gd name="T35" fmla="*/ 87 h 109"/>
                    <a:gd name="T36" fmla="*/ 5 w 26"/>
                    <a:gd name="T37" fmla="*/ 79 h 109"/>
                    <a:gd name="T38" fmla="*/ 1 w 26"/>
                    <a:gd name="T39" fmla="*/ 69 h 109"/>
                    <a:gd name="T40" fmla="*/ 3 w 26"/>
                    <a:gd name="T41" fmla="*/ 53 h 109"/>
                    <a:gd name="T42" fmla="*/ 2 w 26"/>
                    <a:gd name="T43" fmla="*/ 26 h 109"/>
                    <a:gd name="T44" fmla="*/ 2 w 26"/>
                    <a:gd name="T45" fmla="*/ 6 h 109"/>
                    <a:gd name="T46" fmla="*/ 9 w 26"/>
                    <a:gd name="T4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109">
                      <a:moveTo>
                        <a:pt x="9" y="0"/>
                      </a:moveTo>
                      <a:cubicBezTo>
                        <a:pt x="12" y="1"/>
                        <a:pt x="12" y="1"/>
                        <a:pt x="12" y="1"/>
                      </a:cubicBezTo>
                      <a:cubicBezTo>
                        <a:pt x="13" y="4"/>
                        <a:pt x="14" y="8"/>
                        <a:pt x="14" y="11"/>
                      </a:cubicBezTo>
                      <a:cubicBezTo>
                        <a:pt x="15" y="22"/>
                        <a:pt x="17" y="34"/>
                        <a:pt x="19" y="45"/>
                      </a:cubicBezTo>
                      <a:cubicBezTo>
                        <a:pt x="20" y="53"/>
                        <a:pt x="23" y="62"/>
                        <a:pt x="26" y="71"/>
                      </a:cubicBezTo>
                      <a:cubicBezTo>
                        <a:pt x="25" y="71"/>
                        <a:pt x="25" y="71"/>
                        <a:pt x="25" y="71"/>
                      </a:cubicBezTo>
                      <a:cubicBezTo>
                        <a:pt x="21" y="67"/>
                        <a:pt x="18" y="62"/>
                        <a:pt x="14" y="58"/>
                      </a:cubicBezTo>
                      <a:cubicBezTo>
                        <a:pt x="8" y="82"/>
                        <a:pt x="8" y="82"/>
                        <a:pt x="8" y="82"/>
                      </a:cubicBezTo>
                      <a:cubicBezTo>
                        <a:pt x="11" y="85"/>
                        <a:pt x="12" y="89"/>
                        <a:pt x="13" y="93"/>
                      </a:cubicBezTo>
                      <a:cubicBezTo>
                        <a:pt x="14" y="98"/>
                        <a:pt x="14" y="103"/>
                        <a:pt x="14" y="109"/>
                      </a:cubicBezTo>
                      <a:cubicBezTo>
                        <a:pt x="13" y="108"/>
                        <a:pt x="13" y="108"/>
                        <a:pt x="13" y="108"/>
                      </a:cubicBezTo>
                      <a:cubicBezTo>
                        <a:pt x="12" y="101"/>
                        <a:pt x="12" y="101"/>
                        <a:pt x="12" y="101"/>
                      </a:cubicBezTo>
                      <a:cubicBezTo>
                        <a:pt x="10" y="97"/>
                        <a:pt x="10" y="97"/>
                        <a:pt x="10" y="97"/>
                      </a:cubicBezTo>
                      <a:cubicBezTo>
                        <a:pt x="8" y="99"/>
                        <a:pt x="8" y="101"/>
                        <a:pt x="6" y="103"/>
                      </a:cubicBezTo>
                      <a:cubicBezTo>
                        <a:pt x="5" y="104"/>
                        <a:pt x="3" y="106"/>
                        <a:pt x="2" y="107"/>
                      </a:cubicBezTo>
                      <a:cubicBezTo>
                        <a:pt x="0" y="103"/>
                        <a:pt x="0" y="103"/>
                        <a:pt x="0" y="103"/>
                      </a:cubicBezTo>
                      <a:cubicBezTo>
                        <a:pt x="3" y="96"/>
                        <a:pt x="3" y="96"/>
                        <a:pt x="3" y="96"/>
                      </a:cubicBezTo>
                      <a:cubicBezTo>
                        <a:pt x="2" y="87"/>
                        <a:pt x="2" y="87"/>
                        <a:pt x="2" y="87"/>
                      </a:cubicBezTo>
                      <a:cubicBezTo>
                        <a:pt x="5" y="79"/>
                        <a:pt x="5" y="79"/>
                        <a:pt x="5" y="79"/>
                      </a:cubicBezTo>
                      <a:cubicBezTo>
                        <a:pt x="1" y="69"/>
                        <a:pt x="1" y="69"/>
                        <a:pt x="1" y="69"/>
                      </a:cubicBezTo>
                      <a:cubicBezTo>
                        <a:pt x="2" y="64"/>
                        <a:pt x="3" y="58"/>
                        <a:pt x="3" y="53"/>
                      </a:cubicBezTo>
                      <a:cubicBezTo>
                        <a:pt x="3" y="44"/>
                        <a:pt x="3" y="35"/>
                        <a:pt x="2" y="26"/>
                      </a:cubicBezTo>
                      <a:cubicBezTo>
                        <a:pt x="2" y="20"/>
                        <a:pt x="2" y="13"/>
                        <a:pt x="2" y="6"/>
                      </a:cubicBezTo>
                      <a:cubicBezTo>
                        <a:pt x="9" y="0"/>
                        <a:pt x="9" y="0"/>
                        <a:pt x="9"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2" name="Freeform 197">
                  <a:extLst>
                    <a:ext uri="{FF2B5EF4-FFF2-40B4-BE49-F238E27FC236}">
                      <a16:creationId xmlns:a16="http://schemas.microsoft.com/office/drawing/2014/main" id="{DA66AD74-ACCA-47E3-8BD7-545170C96FBD}"/>
                    </a:ext>
                  </a:extLst>
                </p:cNvPr>
                <p:cNvSpPr>
                  <a:spLocks/>
                </p:cNvSpPr>
                <p:nvPr/>
              </p:nvSpPr>
              <p:spPr bwMode="auto">
                <a:xfrm>
                  <a:off x="5895975" y="1622425"/>
                  <a:ext cx="38100" cy="25400"/>
                </a:xfrm>
                <a:custGeom>
                  <a:avLst/>
                  <a:gdLst>
                    <a:gd name="T0" fmla="*/ 24 w 24"/>
                    <a:gd name="T1" fmla="*/ 2 h 16"/>
                    <a:gd name="T2" fmla="*/ 17 w 24"/>
                    <a:gd name="T3" fmla="*/ 16 h 16"/>
                    <a:gd name="T4" fmla="*/ 0 w 24"/>
                    <a:gd name="T5" fmla="*/ 14 h 16"/>
                    <a:gd name="T6" fmla="*/ 7 w 24"/>
                    <a:gd name="T7" fmla="*/ 0 h 16"/>
                    <a:gd name="T8" fmla="*/ 24 w 24"/>
                    <a:gd name="T9" fmla="*/ 2 h 16"/>
                  </a:gdLst>
                  <a:ahLst/>
                  <a:cxnLst>
                    <a:cxn ang="0">
                      <a:pos x="T0" y="T1"/>
                    </a:cxn>
                    <a:cxn ang="0">
                      <a:pos x="T2" y="T3"/>
                    </a:cxn>
                    <a:cxn ang="0">
                      <a:pos x="T4" y="T5"/>
                    </a:cxn>
                    <a:cxn ang="0">
                      <a:pos x="T6" y="T7"/>
                    </a:cxn>
                    <a:cxn ang="0">
                      <a:pos x="T8" y="T9"/>
                    </a:cxn>
                  </a:cxnLst>
                  <a:rect l="0" t="0" r="r" b="b"/>
                  <a:pathLst>
                    <a:path w="24" h="16">
                      <a:moveTo>
                        <a:pt x="24" y="2"/>
                      </a:moveTo>
                      <a:lnTo>
                        <a:pt x="17" y="16"/>
                      </a:lnTo>
                      <a:lnTo>
                        <a:pt x="0" y="14"/>
                      </a:lnTo>
                      <a:lnTo>
                        <a:pt x="7" y="0"/>
                      </a:lnTo>
                      <a:lnTo>
                        <a:pt x="24"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3" name="Freeform 199">
                  <a:extLst>
                    <a:ext uri="{FF2B5EF4-FFF2-40B4-BE49-F238E27FC236}">
                      <a16:creationId xmlns:a16="http://schemas.microsoft.com/office/drawing/2014/main" id="{FBC06A9E-8B8E-43C6-BC2B-98879EE02D14}"/>
                    </a:ext>
                  </a:extLst>
                </p:cNvPr>
                <p:cNvSpPr>
                  <a:spLocks/>
                </p:cNvSpPr>
                <p:nvPr/>
              </p:nvSpPr>
              <p:spPr bwMode="auto">
                <a:xfrm>
                  <a:off x="5335587" y="1778000"/>
                  <a:ext cx="44450" cy="30163"/>
                </a:xfrm>
                <a:custGeom>
                  <a:avLst/>
                  <a:gdLst>
                    <a:gd name="T0" fmla="*/ 28 w 28"/>
                    <a:gd name="T1" fmla="*/ 9 h 19"/>
                    <a:gd name="T2" fmla="*/ 23 w 28"/>
                    <a:gd name="T3" fmla="*/ 16 h 19"/>
                    <a:gd name="T4" fmla="*/ 8 w 28"/>
                    <a:gd name="T5" fmla="*/ 19 h 19"/>
                    <a:gd name="T6" fmla="*/ 0 w 28"/>
                    <a:gd name="T7" fmla="*/ 14 h 19"/>
                    <a:gd name="T8" fmla="*/ 8 w 28"/>
                    <a:gd name="T9" fmla="*/ 2 h 19"/>
                    <a:gd name="T10" fmla="*/ 25 w 28"/>
                    <a:gd name="T11" fmla="*/ 0 h 19"/>
                    <a:gd name="T12" fmla="*/ 28 w 28"/>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28" h="19">
                      <a:moveTo>
                        <a:pt x="28" y="9"/>
                      </a:moveTo>
                      <a:lnTo>
                        <a:pt x="23" y="16"/>
                      </a:lnTo>
                      <a:lnTo>
                        <a:pt x="8" y="19"/>
                      </a:lnTo>
                      <a:lnTo>
                        <a:pt x="0" y="14"/>
                      </a:lnTo>
                      <a:lnTo>
                        <a:pt x="8" y="2"/>
                      </a:lnTo>
                      <a:lnTo>
                        <a:pt x="25" y="0"/>
                      </a:lnTo>
                      <a:lnTo>
                        <a:pt x="28"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4" name="Freeform 201">
                  <a:extLst>
                    <a:ext uri="{FF2B5EF4-FFF2-40B4-BE49-F238E27FC236}">
                      <a16:creationId xmlns:a16="http://schemas.microsoft.com/office/drawing/2014/main" id="{CCE2F4CC-0705-44C6-84F8-44793767A450}"/>
                    </a:ext>
                  </a:extLst>
                </p:cNvPr>
                <p:cNvSpPr>
                  <a:spLocks noEditPoints="1"/>
                </p:cNvSpPr>
                <p:nvPr/>
              </p:nvSpPr>
              <p:spPr bwMode="auto">
                <a:xfrm>
                  <a:off x="4819649" y="1473202"/>
                  <a:ext cx="3852863" cy="1376362"/>
                </a:xfrm>
                <a:custGeom>
                  <a:avLst/>
                  <a:gdLst>
                    <a:gd name="T0" fmla="*/ 1364 w 1435"/>
                    <a:gd name="T1" fmla="*/ 123 h 513"/>
                    <a:gd name="T2" fmla="*/ 1246 w 1435"/>
                    <a:gd name="T3" fmla="*/ 93 h 513"/>
                    <a:gd name="T4" fmla="*/ 1202 w 1435"/>
                    <a:gd name="T5" fmla="*/ 107 h 513"/>
                    <a:gd name="T6" fmla="*/ 1098 w 1435"/>
                    <a:gd name="T7" fmla="*/ 86 h 513"/>
                    <a:gd name="T8" fmla="*/ 1019 w 1435"/>
                    <a:gd name="T9" fmla="*/ 74 h 513"/>
                    <a:gd name="T10" fmla="*/ 968 w 1435"/>
                    <a:gd name="T11" fmla="*/ 73 h 513"/>
                    <a:gd name="T12" fmla="*/ 910 w 1435"/>
                    <a:gd name="T13" fmla="*/ 96 h 513"/>
                    <a:gd name="T14" fmla="*/ 840 w 1435"/>
                    <a:gd name="T15" fmla="*/ 53 h 513"/>
                    <a:gd name="T16" fmla="*/ 800 w 1435"/>
                    <a:gd name="T17" fmla="*/ 62 h 513"/>
                    <a:gd name="T18" fmla="*/ 745 w 1435"/>
                    <a:gd name="T19" fmla="*/ 52 h 513"/>
                    <a:gd name="T20" fmla="*/ 728 w 1435"/>
                    <a:gd name="T21" fmla="*/ 41 h 513"/>
                    <a:gd name="T22" fmla="*/ 685 w 1435"/>
                    <a:gd name="T23" fmla="*/ 21 h 513"/>
                    <a:gd name="T24" fmla="*/ 652 w 1435"/>
                    <a:gd name="T25" fmla="*/ 19 h 513"/>
                    <a:gd name="T26" fmla="*/ 591 w 1435"/>
                    <a:gd name="T27" fmla="*/ 30 h 513"/>
                    <a:gd name="T28" fmla="*/ 520 w 1435"/>
                    <a:gd name="T29" fmla="*/ 62 h 513"/>
                    <a:gd name="T30" fmla="*/ 499 w 1435"/>
                    <a:gd name="T31" fmla="*/ 92 h 513"/>
                    <a:gd name="T32" fmla="*/ 452 w 1435"/>
                    <a:gd name="T33" fmla="*/ 75 h 513"/>
                    <a:gd name="T34" fmla="*/ 426 w 1435"/>
                    <a:gd name="T35" fmla="*/ 81 h 513"/>
                    <a:gd name="T36" fmla="*/ 435 w 1435"/>
                    <a:gd name="T37" fmla="*/ 134 h 513"/>
                    <a:gd name="T38" fmla="*/ 425 w 1435"/>
                    <a:gd name="T39" fmla="*/ 134 h 513"/>
                    <a:gd name="T40" fmla="*/ 389 w 1435"/>
                    <a:gd name="T41" fmla="*/ 166 h 513"/>
                    <a:gd name="T42" fmla="*/ 407 w 1435"/>
                    <a:gd name="T43" fmla="*/ 87 h 513"/>
                    <a:gd name="T44" fmla="*/ 365 w 1435"/>
                    <a:gd name="T45" fmla="*/ 138 h 513"/>
                    <a:gd name="T46" fmla="*/ 287 w 1435"/>
                    <a:gd name="T47" fmla="*/ 142 h 513"/>
                    <a:gd name="T48" fmla="*/ 244 w 1435"/>
                    <a:gd name="T49" fmla="*/ 124 h 513"/>
                    <a:gd name="T50" fmla="*/ 151 w 1435"/>
                    <a:gd name="T51" fmla="*/ 143 h 513"/>
                    <a:gd name="T52" fmla="*/ 104 w 1435"/>
                    <a:gd name="T53" fmla="*/ 201 h 513"/>
                    <a:gd name="T54" fmla="*/ 65 w 1435"/>
                    <a:gd name="T55" fmla="*/ 201 h 513"/>
                    <a:gd name="T56" fmla="*/ 106 w 1435"/>
                    <a:gd name="T57" fmla="*/ 172 h 513"/>
                    <a:gd name="T58" fmla="*/ 43 w 1435"/>
                    <a:gd name="T59" fmla="*/ 91 h 513"/>
                    <a:gd name="T60" fmla="*/ 18 w 1435"/>
                    <a:gd name="T61" fmla="*/ 169 h 513"/>
                    <a:gd name="T62" fmla="*/ 9 w 1435"/>
                    <a:gd name="T63" fmla="*/ 261 h 513"/>
                    <a:gd name="T64" fmla="*/ 2 w 1435"/>
                    <a:gd name="T65" fmla="*/ 308 h 513"/>
                    <a:gd name="T66" fmla="*/ 83 w 1435"/>
                    <a:gd name="T67" fmla="*/ 397 h 513"/>
                    <a:gd name="T68" fmla="*/ 89 w 1435"/>
                    <a:gd name="T69" fmla="*/ 459 h 513"/>
                    <a:gd name="T70" fmla="*/ 163 w 1435"/>
                    <a:gd name="T71" fmla="*/ 510 h 513"/>
                    <a:gd name="T72" fmla="*/ 189 w 1435"/>
                    <a:gd name="T73" fmla="*/ 444 h 513"/>
                    <a:gd name="T74" fmla="*/ 256 w 1435"/>
                    <a:gd name="T75" fmla="*/ 399 h 513"/>
                    <a:gd name="T76" fmla="*/ 354 w 1435"/>
                    <a:gd name="T77" fmla="*/ 341 h 513"/>
                    <a:gd name="T78" fmla="*/ 517 w 1435"/>
                    <a:gd name="T79" fmla="*/ 415 h 513"/>
                    <a:gd name="T80" fmla="*/ 632 w 1435"/>
                    <a:gd name="T81" fmla="*/ 388 h 513"/>
                    <a:gd name="T82" fmla="*/ 779 w 1435"/>
                    <a:gd name="T83" fmla="*/ 408 h 513"/>
                    <a:gd name="T84" fmla="*/ 865 w 1435"/>
                    <a:gd name="T85" fmla="*/ 368 h 513"/>
                    <a:gd name="T86" fmla="*/ 922 w 1435"/>
                    <a:gd name="T87" fmla="*/ 484 h 513"/>
                    <a:gd name="T88" fmla="*/ 1005 w 1435"/>
                    <a:gd name="T89" fmla="*/ 371 h 513"/>
                    <a:gd name="T90" fmla="*/ 971 w 1435"/>
                    <a:gd name="T91" fmla="*/ 353 h 513"/>
                    <a:gd name="T92" fmla="*/ 1017 w 1435"/>
                    <a:gd name="T93" fmla="*/ 280 h 513"/>
                    <a:gd name="T94" fmla="*/ 1074 w 1435"/>
                    <a:gd name="T95" fmla="*/ 273 h 513"/>
                    <a:gd name="T96" fmla="*/ 1107 w 1435"/>
                    <a:gd name="T97" fmla="*/ 288 h 513"/>
                    <a:gd name="T98" fmla="*/ 1160 w 1435"/>
                    <a:gd name="T99" fmla="*/ 244 h 513"/>
                    <a:gd name="T100" fmla="*/ 1185 w 1435"/>
                    <a:gd name="T101" fmla="*/ 249 h 513"/>
                    <a:gd name="T102" fmla="*/ 1136 w 1435"/>
                    <a:gd name="T103" fmla="*/ 298 h 513"/>
                    <a:gd name="T104" fmla="*/ 1138 w 1435"/>
                    <a:gd name="T105" fmla="*/ 393 h 513"/>
                    <a:gd name="T106" fmla="*/ 1179 w 1435"/>
                    <a:gd name="T107" fmla="*/ 328 h 513"/>
                    <a:gd name="T108" fmla="*/ 1198 w 1435"/>
                    <a:gd name="T109" fmla="*/ 268 h 513"/>
                    <a:gd name="T110" fmla="*/ 1268 w 1435"/>
                    <a:gd name="T111" fmla="*/ 261 h 513"/>
                    <a:gd name="T112" fmla="*/ 1319 w 1435"/>
                    <a:gd name="T113" fmla="*/ 189 h 513"/>
                    <a:gd name="T114" fmla="*/ 1362 w 1435"/>
                    <a:gd name="T115" fmla="*/ 175 h 513"/>
                    <a:gd name="T116" fmla="*/ 1420 w 1435"/>
                    <a:gd name="T117" fmla="*/ 199 h 513"/>
                    <a:gd name="T118" fmla="*/ 32 w 1435"/>
                    <a:gd name="T119" fmla="*/ 267 h 513"/>
                    <a:gd name="T120" fmla="*/ 705 w 1435"/>
                    <a:gd name="T121" fmla="*/ 368 h 513"/>
                    <a:gd name="T122" fmla="*/ 703 w 1435"/>
                    <a:gd name="T123" fmla="*/ 355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5" h="513">
                      <a:moveTo>
                        <a:pt x="1430" y="168"/>
                      </a:moveTo>
                      <a:cubicBezTo>
                        <a:pt x="1403" y="152"/>
                        <a:pt x="1403" y="152"/>
                        <a:pt x="1403" y="152"/>
                      </a:cubicBezTo>
                      <a:cubicBezTo>
                        <a:pt x="1400" y="154"/>
                        <a:pt x="1400" y="154"/>
                        <a:pt x="1400" y="154"/>
                      </a:cubicBezTo>
                      <a:cubicBezTo>
                        <a:pt x="1403" y="159"/>
                        <a:pt x="1403" y="159"/>
                        <a:pt x="1403" y="159"/>
                      </a:cubicBezTo>
                      <a:cubicBezTo>
                        <a:pt x="1400" y="165"/>
                        <a:pt x="1400" y="165"/>
                        <a:pt x="1400" y="165"/>
                      </a:cubicBezTo>
                      <a:cubicBezTo>
                        <a:pt x="1405" y="175"/>
                        <a:pt x="1405" y="175"/>
                        <a:pt x="1405" y="175"/>
                      </a:cubicBezTo>
                      <a:cubicBezTo>
                        <a:pt x="1401" y="176"/>
                        <a:pt x="1401" y="176"/>
                        <a:pt x="1401" y="176"/>
                      </a:cubicBezTo>
                      <a:cubicBezTo>
                        <a:pt x="1387" y="161"/>
                        <a:pt x="1387" y="161"/>
                        <a:pt x="1387" y="161"/>
                      </a:cubicBezTo>
                      <a:cubicBezTo>
                        <a:pt x="1376" y="130"/>
                        <a:pt x="1376" y="130"/>
                        <a:pt x="1376" y="130"/>
                      </a:cubicBezTo>
                      <a:cubicBezTo>
                        <a:pt x="1364" y="123"/>
                        <a:pt x="1364" y="123"/>
                        <a:pt x="1364" y="123"/>
                      </a:cubicBezTo>
                      <a:cubicBezTo>
                        <a:pt x="1355" y="113"/>
                        <a:pt x="1355" y="113"/>
                        <a:pt x="1355" y="113"/>
                      </a:cubicBezTo>
                      <a:cubicBezTo>
                        <a:pt x="1341" y="111"/>
                        <a:pt x="1341" y="111"/>
                        <a:pt x="1341" y="111"/>
                      </a:cubicBezTo>
                      <a:cubicBezTo>
                        <a:pt x="1319" y="104"/>
                        <a:pt x="1319" y="104"/>
                        <a:pt x="1319" y="104"/>
                      </a:cubicBezTo>
                      <a:cubicBezTo>
                        <a:pt x="1309" y="106"/>
                        <a:pt x="1309" y="106"/>
                        <a:pt x="1309" y="106"/>
                      </a:cubicBezTo>
                      <a:cubicBezTo>
                        <a:pt x="1297" y="104"/>
                        <a:pt x="1297" y="104"/>
                        <a:pt x="1297" y="104"/>
                      </a:cubicBezTo>
                      <a:cubicBezTo>
                        <a:pt x="1278" y="96"/>
                        <a:pt x="1278" y="96"/>
                        <a:pt x="1278" y="96"/>
                      </a:cubicBezTo>
                      <a:cubicBezTo>
                        <a:pt x="1272" y="98"/>
                        <a:pt x="1272" y="98"/>
                        <a:pt x="1272" y="98"/>
                      </a:cubicBezTo>
                      <a:cubicBezTo>
                        <a:pt x="1261" y="96"/>
                        <a:pt x="1261" y="96"/>
                        <a:pt x="1261" y="96"/>
                      </a:cubicBezTo>
                      <a:cubicBezTo>
                        <a:pt x="1252" y="96"/>
                        <a:pt x="1252" y="96"/>
                        <a:pt x="1252" y="96"/>
                      </a:cubicBezTo>
                      <a:cubicBezTo>
                        <a:pt x="1246" y="93"/>
                        <a:pt x="1246" y="93"/>
                        <a:pt x="1246" y="93"/>
                      </a:cubicBezTo>
                      <a:cubicBezTo>
                        <a:pt x="1237" y="93"/>
                        <a:pt x="1237" y="93"/>
                        <a:pt x="1237" y="93"/>
                      </a:cubicBezTo>
                      <a:cubicBezTo>
                        <a:pt x="1248" y="108"/>
                        <a:pt x="1248" y="108"/>
                        <a:pt x="1248" y="108"/>
                      </a:cubicBezTo>
                      <a:cubicBezTo>
                        <a:pt x="1248" y="120"/>
                        <a:pt x="1248" y="120"/>
                        <a:pt x="1248" y="120"/>
                      </a:cubicBezTo>
                      <a:cubicBezTo>
                        <a:pt x="1238" y="121"/>
                        <a:pt x="1238" y="121"/>
                        <a:pt x="1238" y="121"/>
                      </a:cubicBezTo>
                      <a:cubicBezTo>
                        <a:pt x="1234" y="118"/>
                        <a:pt x="1234" y="118"/>
                        <a:pt x="1234" y="118"/>
                      </a:cubicBezTo>
                      <a:cubicBezTo>
                        <a:pt x="1231" y="117"/>
                        <a:pt x="1231" y="117"/>
                        <a:pt x="1231" y="117"/>
                      </a:cubicBezTo>
                      <a:cubicBezTo>
                        <a:pt x="1230" y="114"/>
                        <a:pt x="1230" y="114"/>
                        <a:pt x="1230" y="114"/>
                      </a:cubicBezTo>
                      <a:cubicBezTo>
                        <a:pt x="1225" y="114"/>
                        <a:pt x="1225" y="114"/>
                        <a:pt x="1225" y="114"/>
                      </a:cubicBezTo>
                      <a:cubicBezTo>
                        <a:pt x="1216" y="105"/>
                        <a:pt x="1216" y="105"/>
                        <a:pt x="1216" y="105"/>
                      </a:cubicBezTo>
                      <a:cubicBezTo>
                        <a:pt x="1202" y="107"/>
                        <a:pt x="1202" y="107"/>
                        <a:pt x="1202" y="107"/>
                      </a:cubicBezTo>
                      <a:cubicBezTo>
                        <a:pt x="1184" y="105"/>
                        <a:pt x="1184" y="105"/>
                        <a:pt x="1184" y="105"/>
                      </a:cubicBezTo>
                      <a:cubicBezTo>
                        <a:pt x="1167" y="109"/>
                        <a:pt x="1167" y="109"/>
                        <a:pt x="1167" y="109"/>
                      </a:cubicBezTo>
                      <a:cubicBezTo>
                        <a:pt x="1166" y="120"/>
                        <a:pt x="1166" y="120"/>
                        <a:pt x="1166" y="120"/>
                      </a:cubicBezTo>
                      <a:cubicBezTo>
                        <a:pt x="1162" y="119"/>
                        <a:pt x="1162" y="119"/>
                        <a:pt x="1162" y="119"/>
                      </a:cubicBezTo>
                      <a:cubicBezTo>
                        <a:pt x="1156" y="111"/>
                        <a:pt x="1156" y="111"/>
                        <a:pt x="1156" y="111"/>
                      </a:cubicBezTo>
                      <a:cubicBezTo>
                        <a:pt x="1141" y="106"/>
                        <a:pt x="1141" y="106"/>
                        <a:pt x="1141" y="106"/>
                      </a:cubicBezTo>
                      <a:cubicBezTo>
                        <a:pt x="1141" y="99"/>
                        <a:pt x="1141" y="99"/>
                        <a:pt x="1141" y="99"/>
                      </a:cubicBezTo>
                      <a:cubicBezTo>
                        <a:pt x="1131" y="83"/>
                        <a:pt x="1131" y="83"/>
                        <a:pt x="1131" y="83"/>
                      </a:cubicBezTo>
                      <a:cubicBezTo>
                        <a:pt x="1114" y="82"/>
                        <a:pt x="1114" y="82"/>
                        <a:pt x="1114" y="82"/>
                      </a:cubicBezTo>
                      <a:cubicBezTo>
                        <a:pt x="1098" y="86"/>
                        <a:pt x="1098" y="86"/>
                        <a:pt x="1098" y="86"/>
                      </a:cubicBezTo>
                      <a:cubicBezTo>
                        <a:pt x="1083" y="85"/>
                        <a:pt x="1083" y="85"/>
                        <a:pt x="1083" y="85"/>
                      </a:cubicBezTo>
                      <a:cubicBezTo>
                        <a:pt x="1072" y="87"/>
                        <a:pt x="1072" y="87"/>
                        <a:pt x="1072" y="87"/>
                      </a:cubicBezTo>
                      <a:cubicBezTo>
                        <a:pt x="1063" y="85"/>
                        <a:pt x="1063" y="85"/>
                        <a:pt x="1063" y="85"/>
                      </a:cubicBezTo>
                      <a:cubicBezTo>
                        <a:pt x="1060" y="82"/>
                        <a:pt x="1060" y="82"/>
                        <a:pt x="1060" y="82"/>
                      </a:cubicBezTo>
                      <a:cubicBezTo>
                        <a:pt x="1048" y="78"/>
                        <a:pt x="1048" y="78"/>
                        <a:pt x="1048" y="78"/>
                      </a:cubicBezTo>
                      <a:cubicBezTo>
                        <a:pt x="1050" y="73"/>
                        <a:pt x="1050" y="73"/>
                        <a:pt x="1050" y="73"/>
                      </a:cubicBezTo>
                      <a:cubicBezTo>
                        <a:pt x="1048" y="71"/>
                        <a:pt x="1048" y="71"/>
                        <a:pt x="1048" y="71"/>
                      </a:cubicBezTo>
                      <a:cubicBezTo>
                        <a:pt x="1048" y="65"/>
                        <a:pt x="1048" y="65"/>
                        <a:pt x="1048" y="65"/>
                      </a:cubicBezTo>
                      <a:cubicBezTo>
                        <a:pt x="1025" y="65"/>
                        <a:pt x="1025" y="65"/>
                        <a:pt x="1025" y="65"/>
                      </a:cubicBezTo>
                      <a:cubicBezTo>
                        <a:pt x="1019" y="74"/>
                        <a:pt x="1019" y="74"/>
                        <a:pt x="1019" y="74"/>
                      </a:cubicBezTo>
                      <a:cubicBezTo>
                        <a:pt x="1014" y="74"/>
                        <a:pt x="1014" y="74"/>
                        <a:pt x="1014" y="74"/>
                      </a:cubicBezTo>
                      <a:cubicBezTo>
                        <a:pt x="1017" y="70"/>
                        <a:pt x="1017" y="70"/>
                        <a:pt x="1017" y="70"/>
                      </a:cubicBezTo>
                      <a:cubicBezTo>
                        <a:pt x="1014" y="67"/>
                        <a:pt x="1014" y="67"/>
                        <a:pt x="1014" y="67"/>
                      </a:cubicBezTo>
                      <a:cubicBezTo>
                        <a:pt x="1005" y="71"/>
                        <a:pt x="1005" y="71"/>
                        <a:pt x="1005" y="71"/>
                      </a:cubicBezTo>
                      <a:cubicBezTo>
                        <a:pt x="1000" y="67"/>
                        <a:pt x="1000" y="67"/>
                        <a:pt x="1000" y="67"/>
                      </a:cubicBezTo>
                      <a:cubicBezTo>
                        <a:pt x="1008" y="65"/>
                        <a:pt x="1008" y="65"/>
                        <a:pt x="1008" y="65"/>
                      </a:cubicBezTo>
                      <a:cubicBezTo>
                        <a:pt x="1008" y="64"/>
                        <a:pt x="1008" y="64"/>
                        <a:pt x="1008" y="64"/>
                      </a:cubicBezTo>
                      <a:cubicBezTo>
                        <a:pt x="980" y="65"/>
                        <a:pt x="980" y="65"/>
                        <a:pt x="980" y="65"/>
                      </a:cubicBezTo>
                      <a:cubicBezTo>
                        <a:pt x="968" y="70"/>
                        <a:pt x="968" y="70"/>
                        <a:pt x="968" y="70"/>
                      </a:cubicBezTo>
                      <a:cubicBezTo>
                        <a:pt x="968" y="73"/>
                        <a:pt x="968" y="73"/>
                        <a:pt x="968" y="73"/>
                      </a:cubicBezTo>
                      <a:cubicBezTo>
                        <a:pt x="978" y="84"/>
                        <a:pt x="978" y="84"/>
                        <a:pt x="978" y="84"/>
                      </a:cubicBezTo>
                      <a:cubicBezTo>
                        <a:pt x="976" y="87"/>
                        <a:pt x="976" y="87"/>
                        <a:pt x="976" y="87"/>
                      </a:cubicBezTo>
                      <a:cubicBezTo>
                        <a:pt x="952" y="80"/>
                        <a:pt x="952" y="80"/>
                        <a:pt x="952" y="80"/>
                      </a:cubicBezTo>
                      <a:cubicBezTo>
                        <a:pt x="941" y="83"/>
                        <a:pt x="941" y="83"/>
                        <a:pt x="941" y="83"/>
                      </a:cubicBezTo>
                      <a:cubicBezTo>
                        <a:pt x="938" y="86"/>
                        <a:pt x="938" y="86"/>
                        <a:pt x="938" y="86"/>
                      </a:cubicBezTo>
                      <a:cubicBezTo>
                        <a:pt x="924" y="85"/>
                        <a:pt x="924" y="85"/>
                        <a:pt x="924" y="85"/>
                      </a:cubicBezTo>
                      <a:cubicBezTo>
                        <a:pt x="922" y="81"/>
                        <a:pt x="922" y="81"/>
                        <a:pt x="922" y="81"/>
                      </a:cubicBezTo>
                      <a:cubicBezTo>
                        <a:pt x="915" y="80"/>
                        <a:pt x="915" y="80"/>
                        <a:pt x="915" y="80"/>
                      </a:cubicBezTo>
                      <a:cubicBezTo>
                        <a:pt x="915" y="89"/>
                        <a:pt x="915" y="89"/>
                        <a:pt x="915" y="89"/>
                      </a:cubicBezTo>
                      <a:cubicBezTo>
                        <a:pt x="910" y="96"/>
                        <a:pt x="910" y="96"/>
                        <a:pt x="910" y="96"/>
                      </a:cubicBezTo>
                      <a:cubicBezTo>
                        <a:pt x="908" y="100"/>
                        <a:pt x="908" y="100"/>
                        <a:pt x="908" y="100"/>
                      </a:cubicBezTo>
                      <a:cubicBezTo>
                        <a:pt x="905" y="96"/>
                        <a:pt x="905" y="96"/>
                        <a:pt x="905" y="96"/>
                      </a:cubicBezTo>
                      <a:cubicBezTo>
                        <a:pt x="891" y="87"/>
                        <a:pt x="891" y="87"/>
                        <a:pt x="891" y="87"/>
                      </a:cubicBezTo>
                      <a:cubicBezTo>
                        <a:pt x="876" y="81"/>
                        <a:pt x="876" y="81"/>
                        <a:pt x="876" y="81"/>
                      </a:cubicBezTo>
                      <a:cubicBezTo>
                        <a:pt x="877" y="76"/>
                        <a:pt x="877" y="76"/>
                        <a:pt x="877" y="76"/>
                      </a:cubicBezTo>
                      <a:cubicBezTo>
                        <a:pt x="872" y="70"/>
                        <a:pt x="872" y="70"/>
                        <a:pt x="872" y="70"/>
                      </a:cubicBezTo>
                      <a:cubicBezTo>
                        <a:pt x="873" y="63"/>
                        <a:pt x="873" y="63"/>
                        <a:pt x="873" y="63"/>
                      </a:cubicBezTo>
                      <a:cubicBezTo>
                        <a:pt x="858" y="56"/>
                        <a:pt x="858" y="56"/>
                        <a:pt x="858" y="56"/>
                      </a:cubicBezTo>
                      <a:cubicBezTo>
                        <a:pt x="848" y="55"/>
                        <a:pt x="848" y="55"/>
                        <a:pt x="848" y="55"/>
                      </a:cubicBezTo>
                      <a:cubicBezTo>
                        <a:pt x="840" y="53"/>
                        <a:pt x="840" y="53"/>
                        <a:pt x="840" y="53"/>
                      </a:cubicBezTo>
                      <a:cubicBezTo>
                        <a:pt x="831" y="54"/>
                        <a:pt x="831" y="54"/>
                        <a:pt x="831" y="54"/>
                      </a:cubicBezTo>
                      <a:cubicBezTo>
                        <a:pt x="829" y="55"/>
                        <a:pt x="829" y="55"/>
                        <a:pt x="829" y="55"/>
                      </a:cubicBezTo>
                      <a:cubicBezTo>
                        <a:pt x="828" y="58"/>
                        <a:pt x="828" y="58"/>
                        <a:pt x="828" y="58"/>
                      </a:cubicBezTo>
                      <a:cubicBezTo>
                        <a:pt x="834" y="65"/>
                        <a:pt x="834" y="65"/>
                        <a:pt x="834" y="65"/>
                      </a:cubicBezTo>
                      <a:cubicBezTo>
                        <a:pt x="835" y="70"/>
                        <a:pt x="835" y="70"/>
                        <a:pt x="835" y="70"/>
                      </a:cubicBezTo>
                      <a:cubicBezTo>
                        <a:pt x="832" y="70"/>
                        <a:pt x="832" y="70"/>
                        <a:pt x="832" y="70"/>
                      </a:cubicBezTo>
                      <a:cubicBezTo>
                        <a:pt x="825" y="67"/>
                        <a:pt x="825" y="67"/>
                        <a:pt x="825" y="67"/>
                      </a:cubicBezTo>
                      <a:cubicBezTo>
                        <a:pt x="817" y="68"/>
                        <a:pt x="817" y="68"/>
                        <a:pt x="817" y="68"/>
                      </a:cubicBezTo>
                      <a:cubicBezTo>
                        <a:pt x="805" y="62"/>
                        <a:pt x="805" y="62"/>
                        <a:pt x="805" y="62"/>
                      </a:cubicBezTo>
                      <a:cubicBezTo>
                        <a:pt x="800" y="62"/>
                        <a:pt x="800" y="62"/>
                        <a:pt x="800" y="62"/>
                      </a:cubicBezTo>
                      <a:cubicBezTo>
                        <a:pt x="800" y="67"/>
                        <a:pt x="800" y="67"/>
                        <a:pt x="800" y="67"/>
                      </a:cubicBezTo>
                      <a:cubicBezTo>
                        <a:pt x="784" y="61"/>
                        <a:pt x="784" y="61"/>
                        <a:pt x="784" y="61"/>
                      </a:cubicBezTo>
                      <a:cubicBezTo>
                        <a:pt x="782" y="59"/>
                        <a:pt x="782" y="59"/>
                        <a:pt x="782" y="59"/>
                      </a:cubicBezTo>
                      <a:cubicBezTo>
                        <a:pt x="783" y="55"/>
                        <a:pt x="783" y="55"/>
                        <a:pt x="783" y="55"/>
                      </a:cubicBezTo>
                      <a:cubicBezTo>
                        <a:pt x="778" y="53"/>
                        <a:pt x="778" y="53"/>
                        <a:pt x="778" y="53"/>
                      </a:cubicBezTo>
                      <a:cubicBezTo>
                        <a:pt x="762" y="53"/>
                        <a:pt x="762" y="53"/>
                        <a:pt x="762" y="53"/>
                      </a:cubicBezTo>
                      <a:cubicBezTo>
                        <a:pt x="756" y="56"/>
                        <a:pt x="756" y="56"/>
                        <a:pt x="756" y="56"/>
                      </a:cubicBezTo>
                      <a:cubicBezTo>
                        <a:pt x="754" y="61"/>
                        <a:pt x="754" y="61"/>
                        <a:pt x="754" y="61"/>
                      </a:cubicBezTo>
                      <a:cubicBezTo>
                        <a:pt x="752" y="56"/>
                        <a:pt x="752" y="56"/>
                        <a:pt x="752" y="56"/>
                      </a:cubicBezTo>
                      <a:cubicBezTo>
                        <a:pt x="745" y="52"/>
                        <a:pt x="745" y="52"/>
                        <a:pt x="745" y="52"/>
                      </a:cubicBezTo>
                      <a:cubicBezTo>
                        <a:pt x="736" y="55"/>
                        <a:pt x="736" y="55"/>
                        <a:pt x="736" y="55"/>
                      </a:cubicBezTo>
                      <a:cubicBezTo>
                        <a:pt x="727" y="51"/>
                        <a:pt x="727" y="51"/>
                        <a:pt x="727" y="51"/>
                      </a:cubicBezTo>
                      <a:cubicBezTo>
                        <a:pt x="720" y="51"/>
                        <a:pt x="720" y="51"/>
                        <a:pt x="720" y="51"/>
                      </a:cubicBezTo>
                      <a:cubicBezTo>
                        <a:pt x="719" y="56"/>
                        <a:pt x="719" y="56"/>
                        <a:pt x="719" y="56"/>
                      </a:cubicBezTo>
                      <a:cubicBezTo>
                        <a:pt x="721" y="59"/>
                        <a:pt x="721" y="59"/>
                        <a:pt x="721" y="59"/>
                      </a:cubicBezTo>
                      <a:cubicBezTo>
                        <a:pt x="695" y="65"/>
                        <a:pt x="695" y="65"/>
                        <a:pt x="695" y="65"/>
                      </a:cubicBezTo>
                      <a:cubicBezTo>
                        <a:pt x="675" y="75"/>
                        <a:pt x="675" y="75"/>
                        <a:pt x="675" y="75"/>
                      </a:cubicBezTo>
                      <a:cubicBezTo>
                        <a:pt x="675" y="73"/>
                        <a:pt x="675" y="73"/>
                        <a:pt x="675" y="73"/>
                      </a:cubicBezTo>
                      <a:cubicBezTo>
                        <a:pt x="722" y="47"/>
                        <a:pt x="722" y="47"/>
                        <a:pt x="722" y="47"/>
                      </a:cubicBezTo>
                      <a:cubicBezTo>
                        <a:pt x="728" y="41"/>
                        <a:pt x="728" y="41"/>
                        <a:pt x="728" y="41"/>
                      </a:cubicBezTo>
                      <a:cubicBezTo>
                        <a:pt x="728" y="35"/>
                        <a:pt x="728" y="35"/>
                        <a:pt x="728" y="35"/>
                      </a:cubicBezTo>
                      <a:cubicBezTo>
                        <a:pt x="723" y="33"/>
                        <a:pt x="723" y="33"/>
                        <a:pt x="723" y="33"/>
                      </a:cubicBezTo>
                      <a:cubicBezTo>
                        <a:pt x="721" y="27"/>
                        <a:pt x="721" y="27"/>
                        <a:pt x="721" y="27"/>
                      </a:cubicBezTo>
                      <a:cubicBezTo>
                        <a:pt x="727" y="31"/>
                        <a:pt x="727" y="31"/>
                        <a:pt x="727" y="31"/>
                      </a:cubicBezTo>
                      <a:cubicBezTo>
                        <a:pt x="729" y="30"/>
                        <a:pt x="729" y="30"/>
                        <a:pt x="729" y="30"/>
                      </a:cubicBezTo>
                      <a:cubicBezTo>
                        <a:pt x="728" y="14"/>
                        <a:pt x="728" y="14"/>
                        <a:pt x="728" y="14"/>
                      </a:cubicBezTo>
                      <a:cubicBezTo>
                        <a:pt x="715" y="6"/>
                        <a:pt x="715" y="6"/>
                        <a:pt x="715" y="6"/>
                      </a:cubicBezTo>
                      <a:cubicBezTo>
                        <a:pt x="700" y="14"/>
                        <a:pt x="700" y="14"/>
                        <a:pt x="700" y="14"/>
                      </a:cubicBezTo>
                      <a:cubicBezTo>
                        <a:pt x="688" y="16"/>
                        <a:pt x="688" y="16"/>
                        <a:pt x="688" y="16"/>
                      </a:cubicBezTo>
                      <a:cubicBezTo>
                        <a:pt x="685" y="21"/>
                        <a:pt x="685" y="21"/>
                        <a:pt x="685" y="21"/>
                      </a:cubicBezTo>
                      <a:cubicBezTo>
                        <a:pt x="679" y="21"/>
                        <a:pt x="679" y="21"/>
                        <a:pt x="679" y="21"/>
                      </a:cubicBezTo>
                      <a:cubicBezTo>
                        <a:pt x="681" y="10"/>
                        <a:pt x="681" y="10"/>
                        <a:pt x="681" y="10"/>
                      </a:cubicBezTo>
                      <a:cubicBezTo>
                        <a:pt x="677" y="7"/>
                        <a:pt x="677" y="7"/>
                        <a:pt x="677" y="7"/>
                      </a:cubicBezTo>
                      <a:cubicBezTo>
                        <a:pt x="671" y="8"/>
                        <a:pt x="671" y="8"/>
                        <a:pt x="671" y="8"/>
                      </a:cubicBezTo>
                      <a:cubicBezTo>
                        <a:pt x="675" y="2"/>
                        <a:pt x="675" y="2"/>
                        <a:pt x="675" y="2"/>
                      </a:cubicBezTo>
                      <a:cubicBezTo>
                        <a:pt x="672" y="0"/>
                        <a:pt x="672" y="0"/>
                        <a:pt x="672" y="0"/>
                      </a:cubicBezTo>
                      <a:cubicBezTo>
                        <a:pt x="662" y="0"/>
                        <a:pt x="662" y="0"/>
                        <a:pt x="662" y="0"/>
                      </a:cubicBezTo>
                      <a:cubicBezTo>
                        <a:pt x="649" y="9"/>
                        <a:pt x="649" y="9"/>
                        <a:pt x="649" y="9"/>
                      </a:cubicBezTo>
                      <a:cubicBezTo>
                        <a:pt x="655" y="18"/>
                        <a:pt x="655" y="18"/>
                        <a:pt x="655" y="18"/>
                      </a:cubicBezTo>
                      <a:cubicBezTo>
                        <a:pt x="652" y="19"/>
                        <a:pt x="652" y="19"/>
                        <a:pt x="652" y="19"/>
                      </a:cubicBezTo>
                      <a:cubicBezTo>
                        <a:pt x="644" y="14"/>
                        <a:pt x="644" y="14"/>
                        <a:pt x="644" y="14"/>
                      </a:cubicBezTo>
                      <a:cubicBezTo>
                        <a:pt x="634" y="19"/>
                        <a:pt x="634" y="19"/>
                        <a:pt x="634" y="19"/>
                      </a:cubicBezTo>
                      <a:cubicBezTo>
                        <a:pt x="636" y="23"/>
                        <a:pt x="636" y="23"/>
                        <a:pt x="636" y="23"/>
                      </a:cubicBezTo>
                      <a:cubicBezTo>
                        <a:pt x="633" y="26"/>
                        <a:pt x="633" y="26"/>
                        <a:pt x="633" y="26"/>
                      </a:cubicBezTo>
                      <a:cubicBezTo>
                        <a:pt x="624" y="27"/>
                        <a:pt x="624" y="27"/>
                        <a:pt x="624" y="27"/>
                      </a:cubicBezTo>
                      <a:cubicBezTo>
                        <a:pt x="613" y="37"/>
                        <a:pt x="613" y="37"/>
                        <a:pt x="613" y="37"/>
                      </a:cubicBezTo>
                      <a:cubicBezTo>
                        <a:pt x="605" y="33"/>
                        <a:pt x="605" y="33"/>
                        <a:pt x="605" y="33"/>
                      </a:cubicBezTo>
                      <a:cubicBezTo>
                        <a:pt x="608" y="30"/>
                        <a:pt x="608" y="30"/>
                        <a:pt x="608" y="30"/>
                      </a:cubicBezTo>
                      <a:cubicBezTo>
                        <a:pt x="603" y="27"/>
                        <a:pt x="603" y="27"/>
                        <a:pt x="603" y="27"/>
                      </a:cubicBezTo>
                      <a:cubicBezTo>
                        <a:pt x="591" y="30"/>
                        <a:pt x="591" y="30"/>
                        <a:pt x="591" y="30"/>
                      </a:cubicBezTo>
                      <a:cubicBezTo>
                        <a:pt x="593" y="36"/>
                        <a:pt x="593" y="36"/>
                        <a:pt x="593" y="36"/>
                      </a:cubicBezTo>
                      <a:cubicBezTo>
                        <a:pt x="570" y="39"/>
                        <a:pt x="570" y="39"/>
                        <a:pt x="570" y="39"/>
                      </a:cubicBezTo>
                      <a:cubicBezTo>
                        <a:pt x="566" y="36"/>
                        <a:pt x="566" y="36"/>
                        <a:pt x="566" y="36"/>
                      </a:cubicBezTo>
                      <a:cubicBezTo>
                        <a:pt x="552" y="39"/>
                        <a:pt x="552" y="39"/>
                        <a:pt x="552" y="39"/>
                      </a:cubicBezTo>
                      <a:cubicBezTo>
                        <a:pt x="540" y="49"/>
                        <a:pt x="540" y="49"/>
                        <a:pt x="540" y="49"/>
                      </a:cubicBezTo>
                      <a:cubicBezTo>
                        <a:pt x="537" y="57"/>
                        <a:pt x="537" y="57"/>
                        <a:pt x="537" y="57"/>
                      </a:cubicBezTo>
                      <a:cubicBezTo>
                        <a:pt x="541" y="64"/>
                        <a:pt x="541" y="64"/>
                        <a:pt x="541" y="64"/>
                      </a:cubicBezTo>
                      <a:cubicBezTo>
                        <a:pt x="539" y="67"/>
                        <a:pt x="539" y="67"/>
                        <a:pt x="539" y="67"/>
                      </a:cubicBezTo>
                      <a:cubicBezTo>
                        <a:pt x="533" y="61"/>
                        <a:pt x="533" y="61"/>
                        <a:pt x="533" y="61"/>
                      </a:cubicBezTo>
                      <a:cubicBezTo>
                        <a:pt x="520" y="62"/>
                        <a:pt x="520" y="62"/>
                        <a:pt x="520" y="62"/>
                      </a:cubicBezTo>
                      <a:cubicBezTo>
                        <a:pt x="507" y="65"/>
                        <a:pt x="507" y="65"/>
                        <a:pt x="507" y="65"/>
                      </a:cubicBezTo>
                      <a:cubicBezTo>
                        <a:pt x="495" y="65"/>
                        <a:pt x="495" y="65"/>
                        <a:pt x="495" y="65"/>
                      </a:cubicBezTo>
                      <a:cubicBezTo>
                        <a:pt x="490" y="79"/>
                        <a:pt x="490" y="79"/>
                        <a:pt x="490" y="79"/>
                      </a:cubicBezTo>
                      <a:cubicBezTo>
                        <a:pt x="506" y="93"/>
                        <a:pt x="506" y="93"/>
                        <a:pt x="506" y="93"/>
                      </a:cubicBezTo>
                      <a:cubicBezTo>
                        <a:pt x="495" y="107"/>
                        <a:pt x="495" y="107"/>
                        <a:pt x="495" y="107"/>
                      </a:cubicBezTo>
                      <a:cubicBezTo>
                        <a:pt x="494" y="113"/>
                        <a:pt x="494" y="113"/>
                        <a:pt x="494" y="113"/>
                      </a:cubicBezTo>
                      <a:cubicBezTo>
                        <a:pt x="489" y="107"/>
                        <a:pt x="489" y="107"/>
                        <a:pt x="489" y="107"/>
                      </a:cubicBezTo>
                      <a:cubicBezTo>
                        <a:pt x="491" y="102"/>
                        <a:pt x="491" y="102"/>
                        <a:pt x="491" y="102"/>
                      </a:cubicBezTo>
                      <a:cubicBezTo>
                        <a:pt x="500" y="94"/>
                        <a:pt x="500" y="94"/>
                        <a:pt x="500" y="94"/>
                      </a:cubicBezTo>
                      <a:cubicBezTo>
                        <a:pt x="499" y="92"/>
                        <a:pt x="499" y="92"/>
                        <a:pt x="499" y="92"/>
                      </a:cubicBezTo>
                      <a:cubicBezTo>
                        <a:pt x="491" y="93"/>
                        <a:pt x="491" y="93"/>
                        <a:pt x="491" y="93"/>
                      </a:cubicBezTo>
                      <a:cubicBezTo>
                        <a:pt x="473" y="73"/>
                        <a:pt x="473" y="73"/>
                        <a:pt x="473" y="73"/>
                      </a:cubicBezTo>
                      <a:cubicBezTo>
                        <a:pt x="463" y="73"/>
                        <a:pt x="463" y="73"/>
                        <a:pt x="463" y="73"/>
                      </a:cubicBezTo>
                      <a:cubicBezTo>
                        <a:pt x="461" y="71"/>
                        <a:pt x="461" y="71"/>
                        <a:pt x="461" y="71"/>
                      </a:cubicBezTo>
                      <a:cubicBezTo>
                        <a:pt x="458" y="73"/>
                        <a:pt x="458" y="73"/>
                        <a:pt x="458" y="73"/>
                      </a:cubicBezTo>
                      <a:cubicBezTo>
                        <a:pt x="460" y="79"/>
                        <a:pt x="460" y="79"/>
                        <a:pt x="460" y="79"/>
                      </a:cubicBezTo>
                      <a:cubicBezTo>
                        <a:pt x="455" y="84"/>
                        <a:pt x="455" y="84"/>
                        <a:pt x="455" y="84"/>
                      </a:cubicBezTo>
                      <a:cubicBezTo>
                        <a:pt x="451" y="81"/>
                        <a:pt x="451" y="81"/>
                        <a:pt x="451" y="81"/>
                      </a:cubicBezTo>
                      <a:cubicBezTo>
                        <a:pt x="454" y="77"/>
                        <a:pt x="454" y="77"/>
                        <a:pt x="454" y="77"/>
                      </a:cubicBezTo>
                      <a:cubicBezTo>
                        <a:pt x="452" y="75"/>
                        <a:pt x="452" y="75"/>
                        <a:pt x="452" y="75"/>
                      </a:cubicBezTo>
                      <a:cubicBezTo>
                        <a:pt x="447" y="78"/>
                        <a:pt x="447" y="78"/>
                        <a:pt x="447" y="78"/>
                      </a:cubicBezTo>
                      <a:cubicBezTo>
                        <a:pt x="444" y="86"/>
                        <a:pt x="444" y="86"/>
                        <a:pt x="444" y="86"/>
                      </a:cubicBezTo>
                      <a:cubicBezTo>
                        <a:pt x="448" y="95"/>
                        <a:pt x="448" y="95"/>
                        <a:pt x="448" y="95"/>
                      </a:cubicBezTo>
                      <a:cubicBezTo>
                        <a:pt x="436" y="93"/>
                        <a:pt x="436" y="93"/>
                        <a:pt x="436" y="93"/>
                      </a:cubicBezTo>
                      <a:cubicBezTo>
                        <a:pt x="441" y="78"/>
                        <a:pt x="441" y="78"/>
                        <a:pt x="441" y="78"/>
                      </a:cubicBezTo>
                      <a:cubicBezTo>
                        <a:pt x="441" y="67"/>
                        <a:pt x="441" y="67"/>
                        <a:pt x="441" y="67"/>
                      </a:cubicBezTo>
                      <a:cubicBezTo>
                        <a:pt x="437" y="68"/>
                        <a:pt x="437" y="68"/>
                        <a:pt x="437" y="68"/>
                      </a:cubicBezTo>
                      <a:cubicBezTo>
                        <a:pt x="438" y="75"/>
                        <a:pt x="438" y="75"/>
                        <a:pt x="438" y="75"/>
                      </a:cubicBezTo>
                      <a:cubicBezTo>
                        <a:pt x="431" y="81"/>
                        <a:pt x="431" y="81"/>
                        <a:pt x="431" y="81"/>
                      </a:cubicBezTo>
                      <a:cubicBezTo>
                        <a:pt x="426" y="81"/>
                        <a:pt x="426" y="81"/>
                        <a:pt x="426" y="81"/>
                      </a:cubicBezTo>
                      <a:cubicBezTo>
                        <a:pt x="419" y="89"/>
                        <a:pt x="419" y="89"/>
                        <a:pt x="419" y="89"/>
                      </a:cubicBezTo>
                      <a:cubicBezTo>
                        <a:pt x="420" y="97"/>
                        <a:pt x="420" y="97"/>
                        <a:pt x="420" y="97"/>
                      </a:cubicBezTo>
                      <a:cubicBezTo>
                        <a:pt x="415" y="109"/>
                        <a:pt x="415" y="109"/>
                        <a:pt x="415" y="109"/>
                      </a:cubicBezTo>
                      <a:cubicBezTo>
                        <a:pt x="415" y="114"/>
                        <a:pt x="415" y="114"/>
                        <a:pt x="415" y="114"/>
                      </a:cubicBezTo>
                      <a:cubicBezTo>
                        <a:pt x="412" y="123"/>
                        <a:pt x="412" y="123"/>
                        <a:pt x="412" y="123"/>
                      </a:cubicBezTo>
                      <a:cubicBezTo>
                        <a:pt x="412" y="129"/>
                        <a:pt x="412" y="129"/>
                        <a:pt x="412" y="129"/>
                      </a:cubicBezTo>
                      <a:cubicBezTo>
                        <a:pt x="418" y="127"/>
                        <a:pt x="418" y="127"/>
                        <a:pt x="418" y="127"/>
                      </a:cubicBezTo>
                      <a:cubicBezTo>
                        <a:pt x="428" y="128"/>
                        <a:pt x="428" y="128"/>
                        <a:pt x="428" y="128"/>
                      </a:cubicBezTo>
                      <a:cubicBezTo>
                        <a:pt x="436" y="125"/>
                        <a:pt x="436" y="125"/>
                        <a:pt x="436" y="125"/>
                      </a:cubicBezTo>
                      <a:cubicBezTo>
                        <a:pt x="435" y="134"/>
                        <a:pt x="435" y="134"/>
                        <a:pt x="435" y="134"/>
                      </a:cubicBezTo>
                      <a:cubicBezTo>
                        <a:pt x="443" y="146"/>
                        <a:pt x="443" y="146"/>
                        <a:pt x="443" y="146"/>
                      </a:cubicBezTo>
                      <a:cubicBezTo>
                        <a:pt x="443" y="150"/>
                        <a:pt x="443" y="150"/>
                        <a:pt x="443" y="150"/>
                      </a:cubicBezTo>
                      <a:cubicBezTo>
                        <a:pt x="436" y="168"/>
                        <a:pt x="436" y="168"/>
                        <a:pt x="436" y="168"/>
                      </a:cubicBezTo>
                      <a:cubicBezTo>
                        <a:pt x="435" y="175"/>
                        <a:pt x="435" y="175"/>
                        <a:pt x="435" y="175"/>
                      </a:cubicBezTo>
                      <a:cubicBezTo>
                        <a:pt x="432" y="173"/>
                        <a:pt x="432" y="173"/>
                        <a:pt x="432" y="173"/>
                      </a:cubicBezTo>
                      <a:cubicBezTo>
                        <a:pt x="431" y="163"/>
                        <a:pt x="431" y="163"/>
                        <a:pt x="431" y="163"/>
                      </a:cubicBezTo>
                      <a:cubicBezTo>
                        <a:pt x="434" y="155"/>
                        <a:pt x="434" y="155"/>
                        <a:pt x="434" y="155"/>
                      </a:cubicBezTo>
                      <a:cubicBezTo>
                        <a:pt x="430" y="148"/>
                        <a:pt x="430" y="148"/>
                        <a:pt x="430" y="148"/>
                      </a:cubicBezTo>
                      <a:cubicBezTo>
                        <a:pt x="429" y="136"/>
                        <a:pt x="429" y="136"/>
                        <a:pt x="429" y="136"/>
                      </a:cubicBezTo>
                      <a:cubicBezTo>
                        <a:pt x="425" y="134"/>
                        <a:pt x="425" y="134"/>
                        <a:pt x="425" y="134"/>
                      </a:cubicBezTo>
                      <a:cubicBezTo>
                        <a:pt x="419" y="138"/>
                        <a:pt x="419" y="138"/>
                        <a:pt x="419" y="138"/>
                      </a:cubicBezTo>
                      <a:cubicBezTo>
                        <a:pt x="412" y="137"/>
                        <a:pt x="412" y="137"/>
                        <a:pt x="412" y="137"/>
                      </a:cubicBezTo>
                      <a:cubicBezTo>
                        <a:pt x="406" y="145"/>
                        <a:pt x="406" y="145"/>
                        <a:pt x="406" y="145"/>
                      </a:cubicBezTo>
                      <a:cubicBezTo>
                        <a:pt x="400" y="166"/>
                        <a:pt x="400" y="166"/>
                        <a:pt x="400" y="166"/>
                      </a:cubicBezTo>
                      <a:cubicBezTo>
                        <a:pt x="393" y="172"/>
                        <a:pt x="393" y="172"/>
                        <a:pt x="393" y="172"/>
                      </a:cubicBezTo>
                      <a:cubicBezTo>
                        <a:pt x="393" y="182"/>
                        <a:pt x="393" y="182"/>
                        <a:pt x="393" y="182"/>
                      </a:cubicBezTo>
                      <a:cubicBezTo>
                        <a:pt x="386" y="172"/>
                        <a:pt x="386" y="172"/>
                        <a:pt x="386" y="172"/>
                      </a:cubicBezTo>
                      <a:cubicBezTo>
                        <a:pt x="376" y="168"/>
                        <a:pt x="376" y="168"/>
                        <a:pt x="376" y="168"/>
                      </a:cubicBezTo>
                      <a:cubicBezTo>
                        <a:pt x="373" y="166"/>
                        <a:pt x="373" y="166"/>
                        <a:pt x="373" y="166"/>
                      </a:cubicBezTo>
                      <a:cubicBezTo>
                        <a:pt x="389" y="166"/>
                        <a:pt x="389" y="166"/>
                        <a:pt x="389" y="166"/>
                      </a:cubicBezTo>
                      <a:cubicBezTo>
                        <a:pt x="393" y="159"/>
                        <a:pt x="393" y="159"/>
                        <a:pt x="393" y="159"/>
                      </a:cubicBezTo>
                      <a:cubicBezTo>
                        <a:pt x="393" y="151"/>
                        <a:pt x="393" y="151"/>
                        <a:pt x="393" y="151"/>
                      </a:cubicBezTo>
                      <a:cubicBezTo>
                        <a:pt x="398" y="138"/>
                        <a:pt x="398" y="138"/>
                        <a:pt x="398" y="138"/>
                      </a:cubicBezTo>
                      <a:cubicBezTo>
                        <a:pt x="403" y="133"/>
                        <a:pt x="403" y="133"/>
                        <a:pt x="403" y="133"/>
                      </a:cubicBezTo>
                      <a:cubicBezTo>
                        <a:pt x="398" y="128"/>
                        <a:pt x="398" y="128"/>
                        <a:pt x="398" y="128"/>
                      </a:cubicBezTo>
                      <a:cubicBezTo>
                        <a:pt x="400" y="118"/>
                        <a:pt x="400" y="118"/>
                        <a:pt x="400" y="118"/>
                      </a:cubicBezTo>
                      <a:cubicBezTo>
                        <a:pt x="405" y="106"/>
                        <a:pt x="405" y="106"/>
                        <a:pt x="405" y="106"/>
                      </a:cubicBezTo>
                      <a:cubicBezTo>
                        <a:pt x="402" y="101"/>
                        <a:pt x="402" y="101"/>
                        <a:pt x="402" y="101"/>
                      </a:cubicBezTo>
                      <a:cubicBezTo>
                        <a:pt x="402" y="93"/>
                        <a:pt x="402" y="93"/>
                        <a:pt x="402" y="93"/>
                      </a:cubicBezTo>
                      <a:cubicBezTo>
                        <a:pt x="407" y="87"/>
                        <a:pt x="407" y="87"/>
                        <a:pt x="407" y="87"/>
                      </a:cubicBezTo>
                      <a:cubicBezTo>
                        <a:pt x="415" y="72"/>
                        <a:pt x="415" y="72"/>
                        <a:pt x="415" y="72"/>
                      </a:cubicBezTo>
                      <a:cubicBezTo>
                        <a:pt x="396" y="69"/>
                        <a:pt x="396" y="69"/>
                        <a:pt x="396" y="69"/>
                      </a:cubicBezTo>
                      <a:cubicBezTo>
                        <a:pt x="377" y="88"/>
                        <a:pt x="377" y="88"/>
                        <a:pt x="377" y="88"/>
                      </a:cubicBezTo>
                      <a:cubicBezTo>
                        <a:pt x="367" y="94"/>
                        <a:pt x="367" y="94"/>
                        <a:pt x="367" y="94"/>
                      </a:cubicBezTo>
                      <a:cubicBezTo>
                        <a:pt x="363" y="103"/>
                        <a:pt x="363" y="103"/>
                        <a:pt x="363" y="103"/>
                      </a:cubicBezTo>
                      <a:cubicBezTo>
                        <a:pt x="357" y="114"/>
                        <a:pt x="357" y="114"/>
                        <a:pt x="357" y="114"/>
                      </a:cubicBezTo>
                      <a:cubicBezTo>
                        <a:pt x="362" y="119"/>
                        <a:pt x="362" y="119"/>
                        <a:pt x="362" y="119"/>
                      </a:cubicBezTo>
                      <a:cubicBezTo>
                        <a:pt x="366" y="128"/>
                        <a:pt x="366" y="128"/>
                        <a:pt x="366" y="128"/>
                      </a:cubicBezTo>
                      <a:cubicBezTo>
                        <a:pt x="368" y="128"/>
                        <a:pt x="368" y="128"/>
                        <a:pt x="368" y="128"/>
                      </a:cubicBezTo>
                      <a:cubicBezTo>
                        <a:pt x="365" y="138"/>
                        <a:pt x="365" y="138"/>
                        <a:pt x="365" y="138"/>
                      </a:cubicBezTo>
                      <a:cubicBezTo>
                        <a:pt x="356" y="132"/>
                        <a:pt x="356" y="132"/>
                        <a:pt x="356" y="132"/>
                      </a:cubicBezTo>
                      <a:cubicBezTo>
                        <a:pt x="336" y="122"/>
                        <a:pt x="336" y="122"/>
                        <a:pt x="336" y="122"/>
                      </a:cubicBezTo>
                      <a:cubicBezTo>
                        <a:pt x="327" y="122"/>
                        <a:pt x="327" y="122"/>
                        <a:pt x="327" y="122"/>
                      </a:cubicBezTo>
                      <a:cubicBezTo>
                        <a:pt x="314" y="117"/>
                        <a:pt x="314" y="117"/>
                        <a:pt x="314" y="117"/>
                      </a:cubicBezTo>
                      <a:cubicBezTo>
                        <a:pt x="304" y="109"/>
                        <a:pt x="304" y="109"/>
                        <a:pt x="304" y="109"/>
                      </a:cubicBezTo>
                      <a:cubicBezTo>
                        <a:pt x="299" y="114"/>
                        <a:pt x="299" y="114"/>
                        <a:pt x="299" y="114"/>
                      </a:cubicBezTo>
                      <a:cubicBezTo>
                        <a:pt x="304" y="128"/>
                        <a:pt x="304" y="128"/>
                        <a:pt x="304" y="128"/>
                      </a:cubicBezTo>
                      <a:cubicBezTo>
                        <a:pt x="290" y="132"/>
                        <a:pt x="290" y="132"/>
                        <a:pt x="290" y="132"/>
                      </a:cubicBezTo>
                      <a:cubicBezTo>
                        <a:pt x="293" y="140"/>
                        <a:pt x="293" y="140"/>
                        <a:pt x="293" y="140"/>
                      </a:cubicBezTo>
                      <a:cubicBezTo>
                        <a:pt x="287" y="142"/>
                        <a:pt x="287" y="142"/>
                        <a:pt x="287" y="142"/>
                      </a:cubicBezTo>
                      <a:cubicBezTo>
                        <a:pt x="282" y="140"/>
                        <a:pt x="282" y="140"/>
                        <a:pt x="282" y="140"/>
                      </a:cubicBezTo>
                      <a:cubicBezTo>
                        <a:pt x="287" y="125"/>
                        <a:pt x="287" y="125"/>
                        <a:pt x="287" y="125"/>
                      </a:cubicBezTo>
                      <a:cubicBezTo>
                        <a:pt x="270" y="130"/>
                        <a:pt x="270" y="130"/>
                        <a:pt x="270" y="130"/>
                      </a:cubicBezTo>
                      <a:cubicBezTo>
                        <a:pt x="264" y="129"/>
                        <a:pt x="264" y="129"/>
                        <a:pt x="264" y="129"/>
                      </a:cubicBezTo>
                      <a:cubicBezTo>
                        <a:pt x="256" y="138"/>
                        <a:pt x="256" y="138"/>
                        <a:pt x="256" y="138"/>
                      </a:cubicBezTo>
                      <a:cubicBezTo>
                        <a:pt x="242" y="139"/>
                        <a:pt x="242" y="139"/>
                        <a:pt x="242" y="139"/>
                      </a:cubicBezTo>
                      <a:cubicBezTo>
                        <a:pt x="248" y="133"/>
                        <a:pt x="248" y="133"/>
                        <a:pt x="248" y="133"/>
                      </a:cubicBezTo>
                      <a:cubicBezTo>
                        <a:pt x="247" y="128"/>
                        <a:pt x="247" y="128"/>
                        <a:pt x="247" y="128"/>
                      </a:cubicBezTo>
                      <a:cubicBezTo>
                        <a:pt x="252" y="123"/>
                        <a:pt x="252" y="123"/>
                        <a:pt x="252" y="123"/>
                      </a:cubicBezTo>
                      <a:cubicBezTo>
                        <a:pt x="244" y="124"/>
                        <a:pt x="244" y="124"/>
                        <a:pt x="244" y="124"/>
                      </a:cubicBezTo>
                      <a:cubicBezTo>
                        <a:pt x="186" y="149"/>
                        <a:pt x="186" y="149"/>
                        <a:pt x="186" y="149"/>
                      </a:cubicBezTo>
                      <a:cubicBezTo>
                        <a:pt x="181" y="162"/>
                        <a:pt x="181" y="162"/>
                        <a:pt x="181" y="162"/>
                      </a:cubicBezTo>
                      <a:cubicBezTo>
                        <a:pt x="168" y="161"/>
                        <a:pt x="168" y="161"/>
                        <a:pt x="168" y="161"/>
                      </a:cubicBezTo>
                      <a:cubicBezTo>
                        <a:pt x="162" y="152"/>
                        <a:pt x="162" y="152"/>
                        <a:pt x="162" y="152"/>
                      </a:cubicBezTo>
                      <a:cubicBezTo>
                        <a:pt x="173" y="143"/>
                        <a:pt x="173" y="143"/>
                        <a:pt x="173" y="143"/>
                      </a:cubicBezTo>
                      <a:cubicBezTo>
                        <a:pt x="161" y="128"/>
                        <a:pt x="161" y="128"/>
                        <a:pt x="161" y="128"/>
                      </a:cubicBezTo>
                      <a:cubicBezTo>
                        <a:pt x="150" y="123"/>
                        <a:pt x="150" y="123"/>
                        <a:pt x="150" y="123"/>
                      </a:cubicBezTo>
                      <a:cubicBezTo>
                        <a:pt x="147" y="128"/>
                        <a:pt x="147" y="128"/>
                        <a:pt x="147" y="128"/>
                      </a:cubicBezTo>
                      <a:cubicBezTo>
                        <a:pt x="151" y="136"/>
                        <a:pt x="151" y="136"/>
                        <a:pt x="151" y="136"/>
                      </a:cubicBezTo>
                      <a:cubicBezTo>
                        <a:pt x="151" y="143"/>
                        <a:pt x="151" y="143"/>
                        <a:pt x="151" y="143"/>
                      </a:cubicBezTo>
                      <a:cubicBezTo>
                        <a:pt x="146" y="153"/>
                        <a:pt x="146" y="153"/>
                        <a:pt x="146" y="153"/>
                      </a:cubicBezTo>
                      <a:cubicBezTo>
                        <a:pt x="153" y="154"/>
                        <a:pt x="153" y="154"/>
                        <a:pt x="153" y="154"/>
                      </a:cubicBezTo>
                      <a:cubicBezTo>
                        <a:pt x="154" y="168"/>
                        <a:pt x="154" y="168"/>
                        <a:pt x="154" y="168"/>
                      </a:cubicBezTo>
                      <a:cubicBezTo>
                        <a:pt x="144" y="177"/>
                        <a:pt x="144" y="177"/>
                        <a:pt x="144" y="177"/>
                      </a:cubicBezTo>
                      <a:cubicBezTo>
                        <a:pt x="129" y="169"/>
                        <a:pt x="129" y="169"/>
                        <a:pt x="129" y="169"/>
                      </a:cubicBezTo>
                      <a:cubicBezTo>
                        <a:pt x="124" y="176"/>
                        <a:pt x="124" y="176"/>
                        <a:pt x="124" y="176"/>
                      </a:cubicBezTo>
                      <a:cubicBezTo>
                        <a:pt x="108" y="185"/>
                        <a:pt x="108" y="185"/>
                        <a:pt x="108" y="185"/>
                      </a:cubicBezTo>
                      <a:cubicBezTo>
                        <a:pt x="111" y="193"/>
                        <a:pt x="111" y="193"/>
                        <a:pt x="111" y="193"/>
                      </a:cubicBezTo>
                      <a:cubicBezTo>
                        <a:pt x="116" y="200"/>
                        <a:pt x="116" y="200"/>
                        <a:pt x="116" y="200"/>
                      </a:cubicBezTo>
                      <a:cubicBezTo>
                        <a:pt x="104" y="201"/>
                        <a:pt x="104" y="201"/>
                        <a:pt x="104" y="201"/>
                      </a:cubicBezTo>
                      <a:cubicBezTo>
                        <a:pt x="98" y="196"/>
                        <a:pt x="98" y="196"/>
                        <a:pt x="98" y="196"/>
                      </a:cubicBezTo>
                      <a:cubicBezTo>
                        <a:pt x="90" y="193"/>
                        <a:pt x="90" y="193"/>
                        <a:pt x="90" y="193"/>
                      </a:cubicBezTo>
                      <a:cubicBezTo>
                        <a:pt x="82" y="187"/>
                        <a:pt x="82" y="187"/>
                        <a:pt x="82" y="187"/>
                      </a:cubicBezTo>
                      <a:cubicBezTo>
                        <a:pt x="76" y="195"/>
                        <a:pt x="76" y="195"/>
                        <a:pt x="76" y="195"/>
                      </a:cubicBezTo>
                      <a:cubicBezTo>
                        <a:pt x="80" y="202"/>
                        <a:pt x="80" y="202"/>
                        <a:pt x="80" y="202"/>
                      </a:cubicBezTo>
                      <a:cubicBezTo>
                        <a:pt x="84" y="202"/>
                        <a:pt x="84" y="202"/>
                        <a:pt x="84" y="202"/>
                      </a:cubicBezTo>
                      <a:cubicBezTo>
                        <a:pt x="88" y="207"/>
                        <a:pt x="88" y="207"/>
                        <a:pt x="88" y="207"/>
                      </a:cubicBezTo>
                      <a:cubicBezTo>
                        <a:pt x="88" y="212"/>
                        <a:pt x="88" y="212"/>
                        <a:pt x="88" y="212"/>
                      </a:cubicBezTo>
                      <a:cubicBezTo>
                        <a:pt x="77" y="212"/>
                        <a:pt x="77" y="212"/>
                        <a:pt x="77" y="212"/>
                      </a:cubicBezTo>
                      <a:cubicBezTo>
                        <a:pt x="65" y="201"/>
                        <a:pt x="65" y="201"/>
                        <a:pt x="65" y="201"/>
                      </a:cubicBezTo>
                      <a:cubicBezTo>
                        <a:pt x="61" y="191"/>
                        <a:pt x="61" y="191"/>
                        <a:pt x="61" y="191"/>
                      </a:cubicBezTo>
                      <a:cubicBezTo>
                        <a:pt x="63" y="181"/>
                        <a:pt x="63" y="181"/>
                        <a:pt x="63" y="181"/>
                      </a:cubicBezTo>
                      <a:cubicBezTo>
                        <a:pt x="47" y="166"/>
                        <a:pt x="47" y="166"/>
                        <a:pt x="47" y="166"/>
                      </a:cubicBezTo>
                      <a:cubicBezTo>
                        <a:pt x="40" y="151"/>
                        <a:pt x="40" y="151"/>
                        <a:pt x="40" y="151"/>
                      </a:cubicBezTo>
                      <a:cubicBezTo>
                        <a:pt x="49" y="157"/>
                        <a:pt x="49" y="157"/>
                        <a:pt x="49" y="157"/>
                      </a:cubicBezTo>
                      <a:cubicBezTo>
                        <a:pt x="56" y="166"/>
                        <a:pt x="56" y="166"/>
                        <a:pt x="56" y="166"/>
                      </a:cubicBezTo>
                      <a:cubicBezTo>
                        <a:pt x="65" y="171"/>
                        <a:pt x="65" y="171"/>
                        <a:pt x="65" y="171"/>
                      </a:cubicBezTo>
                      <a:cubicBezTo>
                        <a:pt x="77" y="175"/>
                        <a:pt x="77" y="175"/>
                        <a:pt x="77" y="175"/>
                      </a:cubicBezTo>
                      <a:cubicBezTo>
                        <a:pt x="98" y="176"/>
                        <a:pt x="98" y="176"/>
                        <a:pt x="98" y="176"/>
                      </a:cubicBezTo>
                      <a:cubicBezTo>
                        <a:pt x="106" y="172"/>
                        <a:pt x="106" y="172"/>
                        <a:pt x="106" y="172"/>
                      </a:cubicBezTo>
                      <a:cubicBezTo>
                        <a:pt x="117" y="163"/>
                        <a:pt x="117" y="163"/>
                        <a:pt x="117" y="163"/>
                      </a:cubicBezTo>
                      <a:cubicBezTo>
                        <a:pt x="120" y="151"/>
                        <a:pt x="120" y="151"/>
                        <a:pt x="120" y="151"/>
                      </a:cubicBezTo>
                      <a:cubicBezTo>
                        <a:pt x="115" y="137"/>
                        <a:pt x="115" y="137"/>
                        <a:pt x="115" y="137"/>
                      </a:cubicBezTo>
                      <a:cubicBezTo>
                        <a:pt x="105" y="132"/>
                        <a:pt x="105" y="132"/>
                        <a:pt x="105" y="132"/>
                      </a:cubicBezTo>
                      <a:cubicBezTo>
                        <a:pt x="85" y="115"/>
                        <a:pt x="85" y="115"/>
                        <a:pt x="85" y="115"/>
                      </a:cubicBezTo>
                      <a:cubicBezTo>
                        <a:pt x="67" y="105"/>
                        <a:pt x="67" y="105"/>
                        <a:pt x="67" y="105"/>
                      </a:cubicBezTo>
                      <a:cubicBezTo>
                        <a:pt x="72" y="101"/>
                        <a:pt x="72" y="101"/>
                        <a:pt x="72" y="101"/>
                      </a:cubicBezTo>
                      <a:cubicBezTo>
                        <a:pt x="63" y="96"/>
                        <a:pt x="63" y="96"/>
                        <a:pt x="63" y="96"/>
                      </a:cubicBezTo>
                      <a:cubicBezTo>
                        <a:pt x="57" y="103"/>
                        <a:pt x="57" y="103"/>
                        <a:pt x="57" y="103"/>
                      </a:cubicBezTo>
                      <a:cubicBezTo>
                        <a:pt x="43" y="91"/>
                        <a:pt x="43" y="91"/>
                        <a:pt x="43" y="91"/>
                      </a:cubicBezTo>
                      <a:cubicBezTo>
                        <a:pt x="60" y="90"/>
                        <a:pt x="60" y="90"/>
                        <a:pt x="60" y="90"/>
                      </a:cubicBezTo>
                      <a:cubicBezTo>
                        <a:pt x="48" y="78"/>
                        <a:pt x="48" y="78"/>
                        <a:pt x="48" y="78"/>
                      </a:cubicBezTo>
                      <a:cubicBezTo>
                        <a:pt x="29" y="89"/>
                        <a:pt x="29" y="89"/>
                        <a:pt x="29" y="89"/>
                      </a:cubicBezTo>
                      <a:cubicBezTo>
                        <a:pt x="34" y="97"/>
                        <a:pt x="34" y="97"/>
                        <a:pt x="34" y="97"/>
                      </a:cubicBezTo>
                      <a:cubicBezTo>
                        <a:pt x="24" y="104"/>
                        <a:pt x="24" y="104"/>
                        <a:pt x="24" y="104"/>
                      </a:cubicBezTo>
                      <a:cubicBezTo>
                        <a:pt x="17" y="114"/>
                        <a:pt x="17" y="114"/>
                        <a:pt x="17" y="114"/>
                      </a:cubicBezTo>
                      <a:cubicBezTo>
                        <a:pt x="13" y="122"/>
                        <a:pt x="13" y="122"/>
                        <a:pt x="13" y="122"/>
                      </a:cubicBezTo>
                      <a:cubicBezTo>
                        <a:pt x="17" y="131"/>
                        <a:pt x="17" y="131"/>
                        <a:pt x="17" y="131"/>
                      </a:cubicBezTo>
                      <a:cubicBezTo>
                        <a:pt x="8" y="146"/>
                        <a:pt x="8" y="146"/>
                        <a:pt x="8" y="146"/>
                      </a:cubicBezTo>
                      <a:cubicBezTo>
                        <a:pt x="18" y="169"/>
                        <a:pt x="18" y="169"/>
                        <a:pt x="18" y="169"/>
                      </a:cubicBezTo>
                      <a:cubicBezTo>
                        <a:pt x="10" y="181"/>
                        <a:pt x="10" y="181"/>
                        <a:pt x="10" y="181"/>
                      </a:cubicBezTo>
                      <a:cubicBezTo>
                        <a:pt x="21" y="207"/>
                        <a:pt x="21" y="207"/>
                        <a:pt x="21" y="207"/>
                      </a:cubicBezTo>
                      <a:cubicBezTo>
                        <a:pt x="29" y="212"/>
                        <a:pt x="29" y="212"/>
                        <a:pt x="29" y="212"/>
                      </a:cubicBezTo>
                      <a:cubicBezTo>
                        <a:pt x="31" y="221"/>
                        <a:pt x="31" y="221"/>
                        <a:pt x="31" y="221"/>
                      </a:cubicBezTo>
                      <a:cubicBezTo>
                        <a:pt x="5" y="245"/>
                        <a:pt x="5" y="245"/>
                        <a:pt x="5" y="245"/>
                      </a:cubicBezTo>
                      <a:cubicBezTo>
                        <a:pt x="4" y="250"/>
                        <a:pt x="4" y="250"/>
                        <a:pt x="4" y="250"/>
                      </a:cubicBezTo>
                      <a:cubicBezTo>
                        <a:pt x="5" y="249"/>
                        <a:pt x="5" y="249"/>
                        <a:pt x="5" y="249"/>
                      </a:cubicBezTo>
                      <a:cubicBezTo>
                        <a:pt x="9" y="250"/>
                        <a:pt x="9" y="250"/>
                        <a:pt x="9" y="250"/>
                      </a:cubicBezTo>
                      <a:cubicBezTo>
                        <a:pt x="5" y="258"/>
                        <a:pt x="5" y="258"/>
                        <a:pt x="5" y="258"/>
                      </a:cubicBezTo>
                      <a:cubicBezTo>
                        <a:pt x="9" y="261"/>
                        <a:pt x="9" y="261"/>
                        <a:pt x="9" y="261"/>
                      </a:cubicBezTo>
                      <a:cubicBezTo>
                        <a:pt x="18" y="261"/>
                        <a:pt x="18" y="261"/>
                        <a:pt x="18" y="261"/>
                      </a:cubicBezTo>
                      <a:cubicBezTo>
                        <a:pt x="22" y="264"/>
                        <a:pt x="22" y="264"/>
                        <a:pt x="22" y="264"/>
                      </a:cubicBezTo>
                      <a:cubicBezTo>
                        <a:pt x="21" y="266"/>
                        <a:pt x="21" y="266"/>
                        <a:pt x="21" y="266"/>
                      </a:cubicBezTo>
                      <a:cubicBezTo>
                        <a:pt x="8" y="265"/>
                        <a:pt x="8" y="265"/>
                        <a:pt x="8" y="265"/>
                      </a:cubicBezTo>
                      <a:cubicBezTo>
                        <a:pt x="3" y="267"/>
                        <a:pt x="3" y="267"/>
                        <a:pt x="3" y="267"/>
                      </a:cubicBezTo>
                      <a:cubicBezTo>
                        <a:pt x="1" y="271"/>
                        <a:pt x="1" y="271"/>
                        <a:pt x="1" y="271"/>
                      </a:cubicBezTo>
                      <a:cubicBezTo>
                        <a:pt x="4" y="273"/>
                        <a:pt x="4" y="273"/>
                        <a:pt x="4" y="273"/>
                      </a:cubicBezTo>
                      <a:cubicBezTo>
                        <a:pt x="0" y="293"/>
                        <a:pt x="0" y="293"/>
                        <a:pt x="0" y="293"/>
                      </a:cubicBezTo>
                      <a:cubicBezTo>
                        <a:pt x="5" y="300"/>
                        <a:pt x="5" y="300"/>
                        <a:pt x="5" y="300"/>
                      </a:cubicBezTo>
                      <a:cubicBezTo>
                        <a:pt x="2" y="308"/>
                        <a:pt x="2" y="308"/>
                        <a:pt x="2" y="308"/>
                      </a:cubicBezTo>
                      <a:cubicBezTo>
                        <a:pt x="4" y="316"/>
                        <a:pt x="4" y="316"/>
                        <a:pt x="4" y="316"/>
                      </a:cubicBezTo>
                      <a:cubicBezTo>
                        <a:pt x="26" y="328"/>
                        <a:pt x="26" y="328"/>
                        <a:pt x="26" y="328"/>
                      </a:cubicBezTo>
                      <a:cubicBezTo>
                        <a:pt x="30" y="348"/>
                        <a:pt x="30" y="348"/>
                        <a:pt x="30" y="348"/>
                      </a:cubicBezTo>
                      <a:cubicBezTo>
                        <a:pt x="36" y="351"/>
                        <a:pt x="36" y="351"/>
                        <a:pt x="36" y="351"/>
                      </a:cubicBezTo>
                      <a:cubicBezTo>
                        <a:pt x="32" y="373"/>
                        <a:pt x="32" y="373"/>
                        <a:pt x="32" y="373"/>
                      </a:cubicBezTo>
                      <a:cubicBezTo>
                        <a:pt x="52" y="375"/>
                        <a:pt x="52" y="375"/>
                        <a:pt x="52" y="375"/>
                      </a:cubicBezTo>
                      <a:cubicBezTo>
                        <a:pt x="48" y="388"/>
                        <a:pt x="48" y="388"/>
                        <a:pt x="48" y="388"/>
                      </a:cubicBezTo>
                      <a:cubicBezTo>
                        <a:pt x="65" y="388"/>
                        <a:pt x="65" y="388"/>
                        <a:pt x="65" y="388"/>
                      </a:cubicBezTo>
                      <a:cubicBezTo>
                        <a:pt x="74" y="395"/>
                        <a:pt x="74" y="395"/>
                        <a:pt x="74" y="395"/>
                      </a:cubicBezTo>
                      <a:cubicBezTo>
                        <a:pt x="83" y="397"/>
                        <a:pt x="83" y="397"/>
                        <a:pt x="83" y="397"/>
                      </a:cubicBezTo>
                      <a:cubicBezTo>
                        <a:pt x="85" y="403"/>
                        <a:pt x="85" y="403"/>
                        <a:pt x="85" y="403"/>
                      </a:cubicBezTo>
                      <a:cubicBezTo>
                        <a:pt x="93" y="402"/>
                        <a:pt x="93" y="402"/>
                        <a:pt x="93" y="402"/>
                      </a:cubicBezTo>
                      <a:cubicBezTo>
                        <a:pt x="106" y="413"/>
                        <a:pt x="106" y="413"/>
                        <a:pt x="106" y="413"/>
                      </a:cubicBezTo>
                      <a:cubicBezTo>
                        <a:pt x="97" y="435"/>
                        <a:pt x="97" y="435"/>
                        <a:pt x="97" y="435"/>
                      </a:cubicBezTo>
                      <a:cubicBezTo>
                        <a:pt x="102" y="434"/>
                        <a:pt x="102" y="434"/>
                        <a:pt x="102" y="434"/>
                      </a:cubicBezTo>
                      <a:cubicBezTo>
                        <a:pt x="104" y="438"/>
                        <a:pt x="104" y="438"/>
                        <a:pt x="104" y="438"/>
                      </a:cubicBezTo>
                      <a:cubicBezTo>
                        <a:pt x="91" y="448"/>
                        <a:pt x="91" y="448"/>
                        <a:pt x="91" y="448"/>
                      </a:cubicBezTo>
                      <a:cubicBezTo>
                        <a:pt x="94" y="453"/>
                        <a:pt x="94" y="453"/>
                        <a:pt x="94" y="453"/>
                      </a:cubicBezTo>
                      <a:cubicBezTo>
                        <a:pt x="89" y="453"/>
                        <a:pt x="89" y="453"/>
                        <a:pt x="89" y="453"/>
                      </a:cubicBezTo>
                      <a:cubicBezTo>
                        <a:pt x="89" y="459"/>
                        <a:pt x="89" y="459"/>
                        <a:pt x="89" y="459"/>
                      </a:cubicBezTo>
                      <a:cubicBezTo>
                        <a:pt x="81" y="459"/>
                        <a:pt x="81" y="459"/>
                        <a:pt x="81" y="459"/>
                      </a:cubicBezTo>
                      <a:cubicBezTo>
                        <a:pt x="81" y="464"/>
                        <a:pt x="81" y="464"/>
                        <a:pt x="81" y="464"/>
                      </a:cubicBezTo>
                      <a:cubicBezTo>
                        <a:pt x="86" y="464"/>
                        <a:pt x="86" y="464"/>
                        <a:pt x="86" y="464"/>
                      </a:cubicBezTo>
                      <a:cubicBezTo>
                        <a:pt x="93" y="467"/>
                        <a:pt x="93" y="467"/>
                        <a:pt x="93" y="467"/>
                      </a:cubicBezTo>
                      <a:cubicBezTo>
                        <a:pt x="101" y="480"/>
                        <a:pt x="101" y="480"/>
                        <a:pt x="101" y="480"/>
                      </a:cubicBezTo>
                      <a:cubicBezTo>
                        <a:pt x="107" y="487"/>
                        <a:pt x="107" y="487"/>
                        <a:pt x="107" y="487"/>
                      </a:cubicBezTo>
                      <a:cubicBezTo>
                        <a:pt x="118" y="493"/>
                        <a:pt x="118" y="493"/>
                        <a:pt x="118" y="493"/>
                      </a:cubicBezTo>
                      <a:cubicBezTo>
                        <a:pt x="126" y="488"/>
                        <a:pt x="126" y="488"/>
                        <a:pt x="126" y="488"/>
                      </a:cubicBezTo>
                      <a:cubicBezTo>
                        <a:pt x="140" y="490"/>
                        <a:pt x="140" y="490"/>
                        <a:pt x="140" y="490"/>
                      </a:cubicBezTo>
                      <a:cubicBezTo>
                        <a:pt x="163" y="510"/>
                        <a:pt x="163" y="510"/>
                        <a:pt x="163" y="510"/>
                      </a:cubicBezTo>
                      <a:cubicBezTo>
                        <a:pt x="171" y="513"/>
                        <a:pt x="171" y="513"/>
                        <a:pt x="171" y="513"/>
                      </a:cubicBezTo>
                      <a:cubicBezTo>
                        <a:pt x="186" y="503"/>
                        <a:pt x="186" y="503"/>
                        <a:pt x="186" y="503"/>
                      </a:cubicBezTo>
                      <a:cubicBezTo>
                        <a:pt x="181" y="494"/>
                        <a:pt x="181" y="494"/>
                        <a:pt x="181" y="494"/>
                      </a:cubicBezTo>
                      <a:cubicBezTo>
                        <a:pt x="177" y="482"/>
                        <a:pt x="177" y="482"/>
                        <a:pt x="177" y="482"/>
                      </a:cubicBezTo>
                      <a:cubicBezTo>
                        <a:pt x="174" y="478"/>
                        <a:pt x="174" y="478"/>
                        <a:pt x="174" y="478"/>
                      </a:cubicBezTo>
                      <a:cubicBezTo>
                        <a:pt x="174" y="464"/>
                        <a:pt x="174" y="464"/>
                        <a:pt x="174" y="464"/>
                      </a:cubicBezTo>
                      <a:cubicBezTo>
                        <a:pt x="178" y="456"/>
                        <a:pt x="178" y="456"/>
                        <a:pt x="178" y="456"/>
                      </a:cubicBezTo>
                      <a:cubicBezTo>
                        <a:pt x="186" y="455"/>
                        <a:pt x="186" y="455"/>
                        <a:pt x="186" y="455"/>
                      </a:cubicBezTo>
                      <a:cubicBezTo>
                        <a:pt x="190" y="446"/>
                        <a:pt x="190" y="446"/>
                        <a:pt x="190" y="446"/>
                      </a:cubicBezTo>
                      <a:cubicBezTo>
                        <a:pt x="189" y="444"/>
                        <a:pt x="189" y="444"/>
                        <a:pt x="189" y="444"/>
                      </a:cubicBezTo>
                      <a:cubicBezTo>
                        <a:pt x="166" y="414"/>
                        <a:pt x="166" y="414"/>
                        <a:pt x="166" y="414"/>
                      </a:cubicBezTo>
                      <a:cubicBezTo>
                        <a:pt x="176" y="404"/>
                        <a:pt x="176" y="404"/>
                        <a:pt x="176" y="404"/>
                      </a:cubicBezTo>
                      <a:cubicBezTo>
                        <a:pt x="186" y="414"/>
                        <a:pt x="186" y="414"/>
                        <a:pt x="186" y="414"/>
                      </a:cubicBezTo>
                      <a:cubicBezTo>
                        <a:pt x="191" y="407"/>
                        <a:pt x="191" y="407"/>
                        <a:pt x="191" y="407"/>
                      </a:cubicBezTo>
                      <a:cubicBezTo>
                        <a:pt x="188" y="398"/>
                        <a:pt x="188" y="398"/>
                        <a:pt x="188" y="398"/>
                      </a:cubicBezTo>
                      <a:cubicBezTo>
                        <a:pt x="207" y="381"/>
                        <a:pt x="207" y="381"/>
                        <a:pt x="207" y="381"/>
                      </a:cubicBezTo>
                      <a:cubicBezTo>
                        <a:pt x="226" y="380"/>
                        <a:pt x="226" y="380"/>
                        <a:pt x="226" y="380"/>
                      </a:cubicBezTo>
                      <a:cubicBezTo>
                        <a:pt x="239" y="393"/>
                        <a:pt x="239" y="393"/>
                        <a:pt x="239" y="393"/>
                      </a:cubicBezTo>
                      <a:cubicBezTo>
                        <a:pt x="247" y="391"/>
                        <a:pt x="247" y="391"/>
                        <a:pt x="247" y="391"/>
                      </a:cubicBezTo>
                      <a:cubicBezTo>
                        <a:pt x="256" y="399"/>
                        <a:pt x="256" y="399"/>
                        <a:pt x="256" y="399"/>
                      </a:cubicBezTo>
                      <a:cubicBezTo>
                        <a:pt x="263" y="390"/>
                        <a:pt x="263" y="390"/>
                        <a:pt x="263" y="390"/>
                      </a:cubicBezTo>
                      <a:cubicBezTo>
                        <a:pt x="279" y="397"/>
                        <a:pt x="279" y="397"/>
                        <a:pt x="279" y="397"/>
                      </a:cubicBezTo>
                      <a:cubicBezTo>
                        <a:pt x="281" y="386"/>
                        <a:pt x="281" y="386"/>
                        <a:pt x="281" y="386"/>
                      </a:cubicBezTo>
                      <a:cubicBezTo>
                        <a:pt x="290" y="380"/>
                        <a:pt x="290" y="380"/>
                        <a:pt x="290" y="380"/>
                      </a:cubicBezTo>
                      <a:cubicBezTo>
                        <a:pt x="287" y="376"/>
                        <a:pt x="287" y="376"/>
                        <a:pt x="287" y="376"/>
                      </a:cubicBezTo>
                      <a:cubicBezTo>
                        <a:pt x="300" y="366"/>
                        <a:pt x="300" y="366"/>
                        <a:pt x="300" y="366"/>
                      </a:cubicBezTo>
                      <a:cubicBezTo>
                        <a:pt x="295" y="355"/>
                        <a:pt x="295" y="355"/>
                        <a:pt x="295" y="355"/>
                      </a:cubicBezTo>
                      <a:cubicBezTo>
                        <a:pt x="299" y="351"/>
                        <a:pt x="299" y="351"/>
                        <a:pt x="299" y="351"/>
                      </a:cubicBezTo>
                      <a:cubicBezTo>
                        <a:pt x="311" y="356"/>
                        <a:pt x="311" y="356"/>
                        <a:pt x="311" y="356"/>
                      </a:cubicBezTo>
                      <a:cubicBezTo>
                        <a:pt x="354" y="341"/>
                        <a:pt x="354" y="341"/>
                        <a:pt x="354" y="341"/>
                      </a:cubicBezTo>
                      <a:cubicBezTo>
                        <a:pt x="367" y="343"/>
                        <a:pt x="367" y="343"/>
                        <a:pt x="367" y="343"/>
                      </a:cubicBezTo>
                      <a:cubicBezTo>
                        <a:pt x="379" y="355"/>
                        <a:pt x="379" y="355"/>
                        <a:pt x="379" y="355"/>
                      </a:cubicBezTo>
                      <a:cubicBezTo>
                        <a:pt x="434" y="360"/>
                        <a:pt x="434" y="360"/>
                        <a:pt x="434" y="360"/>
                      </a:cubicBezTo>
                      <a:cubicBezTo>
                        <a:pt x="443" y="380"/>
                        <a:pt x="443" y="380"/>
                        <a:pt x="443" y="380"/>
                      </a:cubicBezTo>
                      <a:cubicBezTo>
                        <a:pt x="457" y="383"/>
                        <a:pt x="457" y="383"/>
                        <a:pt x="457" y="383"/>
                      </a:cubicBezTo>
                      <a:cubicBezTo>
                        <a:pt x="470" y="398"/>
                        <a:pt x="470" y="398"/>
                        <a:pt x="470" y="398"/>
                      </a:cubicBezTo>
                      <a:cubicBezTo>
                        <a:pt x="487" y="397"/>
                        <a:pt x="487" y="397"/>
                        <a:pt x="487" y="397"/>
                      </a:cubicBezTo>
                      <a:cubicBezTo>
                        <a:pt x="492" y="409"/>
                        <a:pt x="492" y="409"/>
                        <a:pt x="492" y="409"/>
                      </a:cubicBezTo>
                      <a:cubicBezTo>
                        <a:pt x="508" y="409"/>
                        <a:pt x="508" y="409"/>
                        <a:pt x="508" y="409"/>
                      </a:cubicBezTo>
                      <a:cubicBezTo>
                        <a:pt x="517" y="415"/>
                        <a:pt x="517" y="415"/>
                        <a:pt x="517" y="415"/>
                      </a:cubicBezTo>
                      <a:cubicBezTo>
                        <a:pt x="536" y="413"/>
                        <a:pt x="536" y="413"/>
                        <a:pt x="536" y="413"/>
                      </a:cubicBezTo>
                      <a:cubicBezTo>
                        <a:pt x="551" y="399"/>
                        <a:pt x="551" y="399"/>
                        <a:pt x="551" y="399"/>
                      </a:cubicBezTo>
                      <a:cubicBezTo>
                        <a:pt x="551" y="399"/>
                        <a:pt x="552" y="399"/>
                        <a:pt x="553" y="399"/>
                      </a:cubicBezTo>
                      <a:cubicBezTo>
                        <a:pt x="555" y="398"/>
                        <a:pt x="555" y="398"/>
                        <a:pt x="555" y="398"/>
                      </a:cubicBezTo>
                      <a:cubicBezTo>
                        <a:pt x="560" y="397"/>
                        <a:pt x="565" y="397"/>
                        <a:pt x="570" y="397"/>
                      </a:cubicBezTo>
                      <a:cubicBezTo>
                        <a:pt x="576" y="396"/>
                        <a:pt x="581" y="396"/>
                        <a:pt x="588" y="395"/>
                      </a:cubicBezTo>
                      <a:cubicBezTo>
                        <a:pt x="594" y="395"/>
                        <a:pt x="594" y="395"/>
                        <a:pt x="594" y="395"/>
                      </a:cubicBezTo>
                      <a:cubicBezTo>
                        <a:pt x="606" y="404"/>
                        <a:pt x="606" y="404"/>
                        <a:pt x="606" y="404"/>
                      </a:cubicBezTo>
                      <a:cubicBezTo>
                        <a:pt x="632" y="395"/>
                        <a:pt x="632" y="395"/>
                        <a:pt x="632" y="395"/>
                      </a:cubicBezTo>
                      <a:cubicBezTo>
                        <a:pt x="632" y="388"/>
                        <a:pt x="632" y="388"/>
                        <a:pt x="632" y="388"/>
                      </a:cubicBezTo>
                      <a:cubicBezTo>
                        <a:pt x="640" y="384"/>
                        <a:pt x="640" y="384"/>
                        <a:pt x="640" y="384"/>
                      </a:cubicBezTo>
                      <a:cubicBezTo>
                        <a:pt x="655" y="388"/>
                        <a:pt x="655" y="388"/>
                        <a:pt x="655" y="388"/>
                      </a:cubicBezTo>
                      <a:cubicBezTo>
                        <a:pt x="664" y="403"/>
                        <a:pt x="664" y="403"/>
                        <a:pt x="664" y="403"/>
                      </a:cubicBezTo>
                      <a:cubicBezTo>
                        <a:pt x="692" y="401"/>
                        <a:pt x="692" y="401"/>
                        <a:pt x="692" y="401"/>
                      </a:cubicBezTo>
                      <a:cubicBezTo>
                        <a:pt x="726" y="413"/>
                        <a:pt x="726" y="413"/>
                        <a:pt x="726" y="413"/>
                      </a:cubicBezTo>
                      <a:cubicBezTo>
                        <a:pt x="737" y="408"/>
                        <a:pt x="737" y="408"/>
                        <a:pt x="737" y="408"/>
                      </a:cubicBezTo>
                      <a:cubicBezTo>
                        <a:pt x="752" y="412"/>
                        <a:pt x="752" y="412"/>
                        <a:pt x="752" y="412"/>
                      </a:cubicBezTo>
                      <a:cubicBezTo>
                        <a:pt x="758" y="403"/>
                        <a:pt x="758" y="403"/>
                        <a:pt x="758" y="403"/>
                      </a:cubicBezTo>
                      <a:cubicBezTo>
                        <a:pt x="768" y="408"/>
                        <a:pt x="768" y="408"/>
                        <a:pt x="768" y="408"/>
                      </a:cubicBezTo>
                      <a:cubicBezTo>
                        <a:pt x="771" y="408"/>
                        <a:pt x="775" y="408"/>
                        <a:pt x="779" y="408"/>
                      </a:cubicBezTo>
                      <a:cubicBezTo>
                        <a:pt x="783" y="407"/>
                        <a:pt x="788" y="407"/>
                        <a:pt x="792" y="406"/>
                      </a:cubicBezTo>
                      <a:cubicBezTo>
                        <a:pt x="806" y="405"/>
                        <a:pt x="806" y="405"/>
                        <a:pt x="806" y="405"/>
                      </a:cubicBezTo>
                      <a:cubicBezTo>
                        <a:pt x="824" y="376"/>
                        <a:pt x="824" y="376"/>
                        <a:pt x="824" y="376"/>
                      </a:cubicBezTo>
                      <a:cubicBezTo>
                        <a:pt x="820" y="368"/>
                        <a:pt x="820" y="368"/>
                        <a:pt x="820" y="368"/>
                      </a:cubicBezTo>
                      <a:cubicBezTo>
                        <a:pt x="820" y="368"/>
                        <a:pt x="820" y="368"/>
                        <a:pt x="820" y="368"/>
                      </a:cubicBezTo>
                      <a:cubicBezTo>
                        <a:pt x="821" y="368"/>
                        <a:pt x="821" y="368"/>
                        <a:pt x="821" y="368"/>
                      </a:cubicBezTo>
                      <a:cubicBezTo>
                        <a:pt x="823" y="366"/>
                        <a:pt x="826" y="365"/>
                        <a:pt x="830" y="364"/>
                      </a:cubicBezTo>
                      <a:cubicBezTo>
                        <a:pt x="836" y="363"/>
                        <a:pt x="842" y="362"/>
                        <a:pt x="848" y="361"/>
                      </a:cubicBezTo>
                      <a:cubicBezTo>
                        <a:pt x="851" y="361"/>
                        <a:pt x="851" y="361"/>
                        <a:pt x="851" y="361"/>
                      </a:cubicBezTo>
                      <a:cubicBezTo>
                        <a:pt x="865" y="368"/>
                        <a:pt x="865" y="368"/>
                        <a:pt x="865" y="368"/>
                      </a:cubicBezTo>
                      <a:cubicBezTo>
                        <a:pt x="884" y="404"/>
                        <a:pt x="884" y="404"/>
                        <a:pt x="884" y="404"/>
                      </a:cubicBezTo>
                      <a:cubicBezTo>
                        <a:pt x="913" y="421"/>
                        <a:pt x="913" y="421"/>
                        <a:pt x="913" y="421"/>
                      </a:cubicBezTo>
                      <a:cubicBezTo>
                        <a:pt x="917" y="431"/>
                        <a:pt x="917" y="431"/>
                        <a:pt x="917" y="431"/>
                      </a:cubicBezTo>
                      <a:cubicBezTo>
                        <a:pt x="920" y="429"/>
                        <a:pt x="920" y="429"/>
                        <a:pt x="920" y="429"/>
                      </a:cubicBezTo>
                      <a:cubicBezTo>
                        <a:pt x="926" y="424"/>
                        <a:pt x="933" y="421"/>
                        <a:pt x="939" y="417"/>
                      </a:cubicBezTo>
                      <a:cubicBezTo>
                        <a:pt x="942" y="416"/>
                        <a:pt x="945" y="415"/>
                        <a:pt x="948" y="415"/>
                      </a:cubicBezTo>
                      <a:cubicBezTo>
                        <a:pt x="926" y="461"/>
                        <a:pt x="926" y="461"/>
                        <a:pt x="926" y="461"/>
                      </a:cubicBezTo>
                      <a:cubicBezTo>
                        <a:pt x="915" y="468"/>
                        <a:pt x="915" y="468"/>
                        <a:pt x="915" y="468"/>
                      </a:cubicBezTo>
                      <a:cubicBezTo>
                        <a:pt x="918" y="490"/>
                        <a:pt x="918" y="490"/>
                        <a:pt x="918" y="490"/>
                      </a:cubicBezTo>
                      <a:cubicBezTo>
                        <a:pt x="922" y="484"/>
                        <a:pt x="922" y="484"/>
                        <a:pt x="922" y="484"/>
                      </a:cubicBezTo>
                      <a:cubicBezTo>
                        <a:pt x="926" y="484"/>
                        <a:pt x="926" y="484"/>
                        <a:pt x="926" y="484"/>
                      </a:cubicBezTo>
                      <a:cubicBezTo>
                        <a:pt x="925" y="489"/>
                        <a:pt x="925" y="489"/>
                        <a:pt x="925" y="489"/>
                      </a:cubicBezTo>
                      <a:cubicBezTo>
                        <a:pt x="928" y="492"/>
                        <a:pt x="928" y="492"/>
                        <a:pt x="928" y="492"/>
                      </a:cubicBezTo>
                      <a:cubicBezTo>
                        <a:pt x="932" y="493"/>
                        <a:pt x="932" y="493"/>
                        <a:pt x="932" y="493"/>
                      </a:cubicBezTo>
                      <a:cubicBezTo>
                        <a:pt x="964" y="466"/>
                        <a:pt x="964" y="466"/>
                        <a:pt x="964" y="466"/>
                      </a:cubicBezTo>
                      <a:cubicBezTo>
                        <a:pt x="982" y="435"/>
                        <a:pt x="982" y="435"/>
                        <a:pt x="982" y="435"/>
                      </a:cubicBezTo>
                      <a:cubicBezTo>
                        <a:pt x="993" y="424"/>
                        <a:pt x="993" y="424"/>
                        <a:pt x="993" y="424"/>
                      </a:cubicBezTo>
                      <a:cubicBezTo>
                        <a:pt x="999" y="406"/>
                        <a:pt x="999" y="406"/>
                        <a:pt x="999" y="406"/>
                      </a:cubicBezTo>
                      <a:cubicBezTo>
                        <a:pt x="996" y="391"/>
                        <a:pt x="998" y="380"/>
                        <a:pt x="1005" y="375"/>
                      </a:cubicBezTo>
                      <a:cubicBezTo>
                        <a:pt x="1005" y="371"/>
                        <a:pt x="1005" y="371"/>
                        <a:pt x="1005" y="371"/>
                      </a:cubicBezTo>
                      <a:cubicBezTo>
                        <a:pt x="1002" y="368"/>
                        <a:pt x="1001" y="365"/>
                        <a:pt x="1002" y="361"/>
                      </a:cubicBezTo>
                      <a:cubicBezTo>
                        <a:pt x="1003" y="360"/>
                        <a:pt x="1004" y="358"/>
                        <a:pt x="1005" y="357"/>
                      </a:cubicBezTo>
                      <a:cubicBezTo>
                        <a:pt x="992" y="343"/>
                        <a:pt x="992" y="343"/>
                        <a:pt x="992" y="343"/>
                      </a:cubicBezTo>
                      <a:cubicBezTo>
                        <a:pt x="983" y="353"/>
                        <a:pt x="983" y="353"/>
                        <a:pt x="983" y="353"/>
                      </a:cubicBezTo>
                      <a:cubicBezTo>
                        <a:pt x="978" y="354"/>
                        <a:pt x="978" y="354"/>
                        <a:pt x="978" y="354"/>
                      </a:cubicBezTo>
                      <a:cubicBezTo>
                        <a:pt x="982" y="348"/>
                        <a:pt x="982" y="348"/>
                        <a:pt x="982" y="348"/>
                      </a:cubicBezTo>
                      <a:cubicBezTo>
                        <a:pt x="982" y="342"/>
                        <a:pt x="982" y="342"/>
                        <a:pt x="982" y="342"/>
                      </a:cubicBezTo>
                      <a:cubicBezTo>
                        <a:pt x="978" y="342"/>
                        <a:pt x="978" y="342"/>
                        <a:pt x="978" y="342"/>
                      </a:cubicBezTo>
                      <a:cubicBezTo>
                        <a:pt x="978" y="347"/>
                        <a:pt x="978" y="347"/>
                        <a:pt x="978" y="347"/>
                      </a:cubicBezTo>
                      <a:cubicBezTo>
                        <a:pt x="971" y="353"/>
                        <a:pt x="971" y="353"/>
                        <a:pt x="971" y="353"/>
                      </a:cubicBezTo>
                      <a:cubicBezTo>
                        <a:pt x="972" y="341"/>
                        <a:pt x="972" y="341"/>
                        <a:pt x="972" y="341"/>
                      </a:cubicBezTo>
                      <a:cubicBezTo>
                        <a:pt x="970" y="340"/>
                        <a:pt x="970" y="340"/>
                        <a:pt x="970" y="340"/>
                      </a:cubicBezTo>
                      <a:cubicBezTo>
                        <a:pt x="959" y="341"/>
                        <a:pt x="959" y="341"/>
                        <a:pt x="959" y="341"/>
                      </a:cubicBezTo>
                      <a:cubicBezTo>
                        <a:pt x="954" y="337"/>
                        <a:pt x="954" y="337"/>
                        <a:pt x="954" y="337"/>
                      </a:cubicBezTo>
                      <a:cubicBezTo>
                        <a:pt x="966" y="331"/>
                        <a:pt x="966" y="331"/>
                        <a:pt x="966" y="331"/>
                      </a:cubicBezTo>
                      <a:cubicBezTo>
                        <a:pt x="974" y="326"/>
                        <a:pt x="974" y="326"/>
                        <a:pt x="974" y="326"/>
                      </a:cubicBezTo>
                      <a:cubicBezTo>
                        <a:pt x="991" y="312"/>
                        <a:pt x="991" y="312"/>
                        <a:pt x="991" y="312"/>
                      </a:cubicBezTo>
                      <a:cubicBezTo>
                        <a:pt x="997" y="301"/>
                        <a:pt x="997" y="301"/>
                        <a:pt x="997" y="301"/>
                      </a:cubicBezTo>
                      <a:cubicBezTo>
                        <a:pt x="1007" y="293"/>
                        <a:pt x="1007" y="293"/>
                        <a:pt x="1007" y="293"/>
                      </a:cubicBezTo>
                      <a:cubicBezTo>
                        <a:pt x="1017" y="280"/>
                        <a:pt x="1017" y="280"/>
                        <a:pt x="1017" y="280"/>
                      </a:cubicBezTo>
                      <a:cubicBezTo>
                        <a:pt x="1039" y="280"/>
                        <a:pt x="1039" y="280"/>
                        <a:pt x="1039" y="280"/>
                      </a:cubicBezTo>
                      <a:cubicBezTo>
                        <a:pt x="1038" y="286"/>
                        <a:pt x="1038" y="286"/>
                        <a:pt x="1038" y="286"/>
                      </a:cubicBezTo>
                      <a:cubicBezTo>
                        <a:pt x="1043" y="285"/>
                        <a:pt x="1043" y="285"/>
                        <a:pt x="1043" y="285"/>
                      </a:cubicBezTo>
                      <a:cubicBezTo>
                        <a:pt x="1046" y="282"/>
                        <a:pt x="1046" y="282"/>
                        <a:pt x="1046" y="282"/>
                      </a:cubicBezTo>
                      <a:cubicBezTo>
                        <a:pt x="1052" y="283"/>
                        <a:pt x="1052" y="283"/>
                        <a:pt x="1052" y="283"/>
                      </a:cubicBezTo>
                      <a:cubicBezTo>
                        <a:pt x="1058" y="282"/>
                        <a:pt x="1058" y="282"/>
                        <a:pt x="1058" y="282"/>
                      </a:cubicBezTo>
                      <a:cubicBezTo>
                        <a:pt x="1061" y="284"/>
                        <a:pt x="1061" y="284"/>
                        <a:pt x="1061" y="284"/>
                      </a:cubicBezTo>
                      <a:cubicBezTo>
                        <a:pt x="1066" y="281"/>
                        <a:pt x="1066" y="281"/>
                        <a:pt x="1066" y="281"/>
                      </a:cubicBezTo>
                      <a:cubicBezTo>
                        <a:pt x="1068" y="275"/>
                        <a:pt x="1068" y="275"/>
                        <a:pt x="1068" y="275"/>
                      </a:cubicBezTo>
                      <a:cubicBezTo>
                        <a:pt x="1074" y="273"/>
                        <a:pt x="1074" y="273"/>
                        <a:pt x="1074" y="273"/>
                      </a:cubicBezTo>
                      <a:cubicBezTo>
                        <a:pt x="1081" y="277"/>
                        <a:pt x="1081" y="277"/>
                        <a:pt x="1081" y="277"/>
                      </a:cubicBezTo>
                      <a:cubicBezTo>
                        <a:pt x="1088" y="276"/>
                        <a:pt x="1088" y="276"/>
                        <a:pt x="1088" y="276"/>
                      </a:cubicBezTo>
                      <a:cubicBezTo>
                        <a:pt x="1089" y="278"/>
                        <a:pt x="1089" y="278"/>
                        <a:pt x="1089" y="278"/>
                      </a:cubicBezTo>
                      <a:cubicBezTo>
                        <a:pt x="1098" y="281"/>
                        <a:pt x="1098" y="281"/>
                        <a:pt x="1098" y="281"/>
                      </a:cubicBezTo>
                      <a:cubicBezTo>
                        <a:pt x="1098" y="283"/>
                        <a:pt x="1098" y="283"/>
                        <a:pt x="1098" y="283"/>
                      </a:cubicBezTo>
                      <a:cubicBezTo>
                        <a:pt x="1088" y="285"/>
                        <a:pt x="1088" y="285"/>
                        <a:pt x="1088" y="285"/>
                      </a:cubicBezTo>
                      <a:cubicBezTo>
                        <a:pt x="1089" y="290"/>
                        <a:pt x="1089" y="290"/>
                        <a:pt x="1089" y="290"/>
                      </a:cubicBezTo>
                      <a:cubicBezTo>
                        <a:pt x="1101" y="289"/>
                        <a:pt x="1101" y="289"/>
                        <a:pt x="1101" y="289"/>
                      </a:cubicBezTo>
                      <a:cubicBezTo>
                        <a:pt x="1102" y="286"/>
                        <a:pt x="1102" y="286"/>
                        <a:pt x="1102" y="286"/>
                      </a:cubicBezTo>
                      <a:cubicBezTo>
                        <a:pt x="1107" y="288"/>
                        <a:pt x="1107" y="288"/>
                        <a:pt x="1107" y="288"/>
                      </a:cubicBezTo>
                      <a:cubicBezTo>
                        <a:pt x="1113" y="284"/>
                        <a:pt x="1113" y="284"/>
                        <a:pt x="1113" y="284"/>
                      </a:cubicBezTo>
                      <a:cubicBezTo>
                        <a:pt x="1116" y="286"/>
                        <a:pt x="1116" y="286"/>
                        <a:pt x="1116" y="286"/>
                      </a:cubicBezTo>
                      <a:cubicBezTo>
                        <a:pt x="1123" y="282"/>
                        <a:pt x="1123" y="282"/>
                        <a:pt x="1123" y="282"/>
                      </a:cubicBezTo>
                      <a:cubicBezTo>
                        <a:pt x="1122" y="278"/>
                        <a:pt x="1122" y="278"/>
                        <a:pt x="1122" y="278"/>
                      </a:cubicBezTo>
                      <a:cubicBezTo>
                        <a:pt x="1115" y="274"/>
                        <a:pt x="1115" y="274"/>
                        <a:pt x="1115" y="274"/>
                      </a:cubicBezTo>
                      <a:cubicBezTo>
                        <a:pt x="1115" y="272"/>
                        <a:pt x="1115" y="272"/>
                        <a:pt x="1115" y="272"/>
                      </a:cubicBezTo>
                      <a:cubicBezTo>
                        <a:pt x="1135" y="248"/>
                        <a:pt x="1135" y="248"/>
                        <a:pt x="1135" y="248"/>
                      </a:cubicBezTo>
                      <a:cubicBezTo>
                        <a:pt x="1147" y="245"/>
                        <a:pt x="1147" y="245"/>
                        <a:pt x="1147" y="245"/>
                      </a:cubicBezTo>
                      <a:cubicBezTo>
                        <a:pt x="1153" y="241"/>
                        <a:pt x="1153" y="241"/>
                        <a:pt x="1153" y="241"/>
                      </a:cubicBezTo>
                      <a:cubicBezTo>
                        <a:pt x="1160" y="244"/>
                        <a:pt x="1160" y="244"/>
                        <a:pt x="1160" y="244"/>
                      </a:cubicBezTo>
                      <a:cubicBezTo>
                        <a:pt x="1168" y="241"/>
                        <a:pt x="1168" y="241"/>
                        <a:pt x="1168" y="241"/>
                      </a:cubicBezTo>
                      <a:cubicBezTo>
                        <a:pt x="1168" y="243"/>
                        <a:pt x="1168" y="243"/>
                        <a:pt x="1168" y="243"/>
                      </a:cubicBezTo>
                      <a:cubicBezTo>
                        <a:pt x="1159" y="252"/>
                        <a:pt x="1159" y="252"/>
                        <a:pt x="1159" y="252"/>
                      </a:cubicBezTo>
                      <a:cubicBezTo>
                        <a:pt x="1159" y="256"/>
                        <a:pt x="1159" y="256"/>
                        <a:pt x="1159" y="256"/>
                      </a:cubicBezTo>
                      <a:cubicBezTo>
                        <a:pt x="1164" y="256"/>
                        <a:pt x="1164" y="256"/>
                        <a:pt x="1164" y="256"/>
                      </a:cubicBezTo>
                      <a:cubicBezTo>
                        <a:pt x="1160" y="260"/>
                        <a:pt x="1160" y="260"/>
                        <a:pt x="1160" y="260"/>
                      </a:cubicBezTo>
                      <a:cubicBezTo>
                        <a:pt x="1162" y="263"/>
                        <a:pt x="1162" y="263"/>
                        <a:pt x="1162" y="263"/>
                      </a:cubicBezTo>
                      <a:cubicBezTo>
                        <a:pt x="1181" y="251"/>
                        <a:pt x="1181" y="251"/>
                        <a:pt x="1181" y="251"/>
                      </a:cubicBezTo>
                      <a:cubicBezTo>
                        <a:pt x="1183" y="252"/>
                        <a:pt x="1183" y="252"/>
                        <a:pt x="1183" y="252"/>
                      </a:cubicBezTo>
                      <a:cubicBezTo>
                        <a:pt x="1185" y="249"/>
                        <a:pt x="1185" y="249"/>
                        <a:pt x="1185" y="249"/>
                      </a:cubicBezTo>
                      <a:cubicBezTo>
                        <a:pt x="1184" y="247"/>
                        <a:pt x="1184" y="247"/>
                        <a:pt x="1184" y="247"/>
                      </a:cubicBezTo>
                      <a:cubicBezTo>
                        <a:pt x="1188" y="235"/>
                        <a:pt x="1188" y="235"/>
                        <a:pt x="1188" y="235"/>
                      </a:cubicBezTo>
                      <a:cubicBezTo>
                        <a:pt x="1199" y="231"/>
                        <a:pt x="1199" y="231"/>
                        <a:pt x="1199" y="231"/>
                      </a:cubicBezTo>
                      <a:cubicBezTo>
                        <a:pt x="1201" y="234"/>
                        <a:pt x="1201" y="234"/>
                        <a:pt x="1201" y="234"/>
                      </a:cubicBezTo>
                      <a:cubicBezTo>
                        <a:pt x="1196" y="238"/>
                        <a:pt x="1196" y="238"/>
                        <a:pt x="1196" y="238"/>
                      </a:cubicBezTo>
                      <a:cubicBezTo>
                        <a:pt x="1193" y="247"/>
                        <a:pt x="1193" y="247"/>
                        <a:pt x="1193" y="247"/>
                      </a:cubicBezTo>
                      <a:cubicBezTo>
                        <a:pt x="1183" y="268"/>
                        <a:pt x="1183" y="268"/>
                        <a:pt x="1183" y="268"/>
                      </a:cubicBezTo>
                      <a:cubicBezTo>
                        <a:pt x="1155" y="286"/>
                        <a:pt x="1155" y="286"/>
                        <a:pt x="1155" y="286"/>
                      </a:cubicBezTo>
                      <a:cubicBezTo>
                        <a:pt x="1142" y="300"/>
                        <a:pt x="1142" y="300"/>
                        <a:pt x="1142" y="300"/>
                      </a:cubicBezTo>
                      <a:cubicBezTo>
                        <a:pt x="1136" y="298"/>
                        <a:pt x="1136" y="298"/>
                        <a:pt x="1136" y="298"/>
                      </a:cubicBezTo>
                      <a:cubicBezTo>
                        <a:pt x="1135" y="301"/>
                        <a:pt x="1135" y="301"/>
                        <a:pt x="1135" y="301"/>
                      </a:cubicBezTo>
                      <a:cubicBezTo>
                        <a:pt x="1136" y="304"/>
                        <a:pt x="1136" y="304"/>
                        <a:pt x="1136" y="304"/>
                      </a:cubicBezTo>
                      <a:cubicBezTo>
                        <a:pt x="1135" y="309"/>
                        <a:pt x="1135" y="309"/>
                        <a:pt x="1135" y="309"/>
                      </a:cubicBezTo>
                      <a:cubicBezTo>
                        <a:pt x="1129" y="316"/>
                        <a:pt x="1129" y="316"/>
                        <a:pt x="1129" y="316"/>
                      </a:cubicBezTo>
                      <a:cubicBezTo>
                        <a:pt x="1126" y="334"/>
                        <a:pt x="1126" y="334"/>
                        <a:pt x="1126" y="334"/>
                      </a:cubicBezTo>
                      <a:cubicBezTo>
                        <a:pt x="1128" y="351"/>
                        <a:pt x="1128" y="351"/>
                        <a:pt x="1128" y="351"/>
                      </a:cubicBezTo>
                      <a:cubicBezTo>
                        <a:pt x="1125" y="372"/>
                        <a:pt x="1125" y="372"/>
                        <a:pt x="1125" y="372"/>
                      </a:cubicBezTo>
                      <a:cubicBezTo>
                        <a:pt x="1133" y="378"/>
                        <a:pt x="1133" y="378"/>
                        <a:pt x="1133" y="378"/>
                      </a:cubicBezTo>
                      <a:cubicBezTo>
                        <a:pt x="1133" y="388"/>
                        <a:pt x="1133" y="388"/>
                        <a:pt x="1133" y="388"/>
                      </a:cubicBezTo>
                      <a:cubicBezTo>
                        <a:pt x="1138" y="393"/>
                        <a:pt x="1138" y="393"/>
                        <a:pt x="1138" y="393"/>
                      </a:cubicBezTo>
                      <a:cubicBezTo>
                        <a:pt x="1145" y="388"/>
                        <a:pt x="1150" y="382"/>
                        <a:pt x="1153" y="374"/>
                      </a:cubicBezTo>
                      <a:cubicBezTo>
                        <a:pt x="1158" y="366"/>
                        <a:pt x="1158" y="366"/>
                        <a:pt x="1158" y="366"/>
                      </a:cubicBezTo>
                      <a:cubicBezTo>
                        <a:pt x="1163" y="364"/>
                        <a:pt x="1163" y="364"/>
                        <a:pt x="1163" y="364"/>
                      </a:cubicBezTo>
                      <a:cubicBezTo>
                        <a:pt x="1163" y="354"/>
                        <a:pt x="1163" y="354"/>
                        <a:pt x="1163" y="354"/>
                      </a:cubicBezTo>
                      <a:cubicBezTo>
                        <a:pt x="1167" y="349"/>
                        <a:pt x="1167" y="349"/>
                        <a:pt x="1167" y="349"/>
                      </a:cubicBezTo>
                      <a:cubicBezTo>
                        <a:pt x="1171" y="351"/>
                        <a:pt x="1171" y="351"/>
                        <a:pt x="1171" y="351"/>
                      </a:cubicBezTo>
                      <a:cubicBezTo>
                        <a:pt x="1176" y="350"/>
                        <a:pt x="1176" y="350"/>
                        <a:pt x="1176" y="350"/>
                      </a:cubicBezTo>
                      <a:cubicBezTo>
                        <a:pt x="1179" y="343"/>
                        <a:pt x="1179" y="343"/>
                        <a:pt x="1179" y="343"/>
                      </a:cubicBezTo>
                      <a:cubicBezTo>
                        <a:pt x="1175" y="335"/>
                        <a:pt x="1175" y="335"/>
                        <a:pt x="1175" y="335"/>
                      </a:cubicBezTo>
                      <a:cubicBezTo>
                        <a:pt x="1179" y="328"/>
                        <a:pt x="1179" y="328"/>
                        <a:pt x="1179" y="328"/>
                      </a:cubicBezTo>
                      <a:cubicBezTo>
                        <a:pt x="1186" y="328"/>
                        <a:pt x="1186" y="328"/>
                        <a:pt x="1186" y="328"/>
                      </a:cubicBezTo>
                      <a:cubicBezTo>
                        <a:pt x="1187" y="323"/>
                        <a:pt x="1187" y="323"/>
                        <a:pt x="1187" y="323"/>
                      </a:cubicBezTo>
                      <a:cubicBezTo>
                        <a:pt x="1181" y="318"/>
                        <a:pt x="1181" y="318"/>
                        <a:pt x="1181" y="318"/>
                      </a:cubicBezTo>
                      <a:cubicBezTo>
                        <a:pt x="1182" y="310"/>
                        <a:pt x="1182" y="310"/>
                        <a:pt x="1182" y="310"/>
                      </a:cubicBezTo>
                      <a:cubicBezTo>
                        <a:pt x="1190" y="310"/>
                        <a:pt x="1190" y="310"/>
                        <a:pt x="1190" y="310"/>
                      </a:cubicBezTo>
                      <a:cubicBezTo>
                        <a:pt x="1190" y="303"/>
                        <a:pt x="1190" y="303"/>
                        <a:pt x="1190" y="303"/>
                      </a:cubicBezTo>
                      <a:cubicBezTo>
                        <a:pt x="1186" y="299"/>
                        <a:pt x="1186" y="299"/>
                        <a:pt x="1186" y="299"/>
                      </a:cubicBezTo>
                      <a:cubicBezTo>
                        <a:pt x="1190" y="283"/>
                        <a:pt x="1190" y="283"/>
                        <a:pt x="1190" y="283"/>
                      </a:cubicBezTo>
                      <a:cubicBezTo>
                        <a:pt x="1195" y="281"/>
                        <a:pt x="1195" y="281"/>
                        <a:pt x="1195" y="281"/>
                      </a:cubicBezTo>
                      <a:cubicBezTo>
                        <a:pt x="1198" y="268"/>
                        <a:pt x="1198" y="268"/>
                        <a:pt x="1198" y="268"/>
                      </a:cubicBezTo>
                      <a:cubicBezTo>
                        <a:pt x="1204" y="267"/>
                        <a:pt x="1204" y="267"/>
                        <a:pt x="1204" y="267"/>
                      </a:cubicBezTo>
                      <a:cubicBezTo>
                        <a:pt x="1209" y="272"/>
                        <a:pt x="1209" y="272"/>
                        <a:pt x="1209" y="272"/>
                      </a:cubicBezTo>
                      <a:cubicBezTo>
                        <a:pt x="1220" y="261"/>
                        <a:pt x="1220" y="261"/>
                        <a:pt x="1220" y="261"/>
                      </a:cubicBezTo>
                      <a:cubicBezTo>
                        <a:pt x="1223" y="261"/>
                        <a:pt x="1223" y="261"/>
                        <a:pt x="1223" y="261"/>
                      </a:cubicBezTo>
                      <a:cubicBezTo>
                        <a:pt x="1222" y="271"/>
                        <a:pt x="1222" y="271"/>
                        <a:pt x="1222" y="271"/>
                      </a:cubicBezTo>
                      <a:cubicBezTo>
                        <a:pt x="1225" y="272"/>
                        <a:pt x="1225" y="272"/>
                        <a:pt x="1225" y="272"/>
                      </a:cubicBezTo>
                      <a:cubicBezTo>
                        <a:pt x="1235" y="260"/>
                        <a:pt x="1235" y="260"/>
                        <a:pt x="1235" y="260"/>
                      </a:cubicBezTo>
                      <a:cubicBezTo>
                        <a:pt x="1245" y="261"/>
                        <a:pt x="1245" y="261"/>
                        <a:pt x="1245" y="261"/>
                      </a:cubicBezTo>
                      <a:cubicBezTo>
                        <a:pt x="1256" y="272"/>
                        <a:pt x="1256" y="272"/>
                        <a:pt x="1256" y="272"/>
                      </a:cubicBezTo>
                      <a:cubicBezTo>
                        <a:pt x="1268" y="261"/>
                        <a:pt x="1268" y="261"/>
                        <a:pt x="1268" y="261"/>
                      </a:cubicBezTo>
                      <a:cubicBezTo>
                        <a:pt x="1275" y="260"/>
                        <a:pt x="1275" y="260"/>
                        <a:pt x="1275" y="260"/>
                      </a:cubicBezTo>
                      <a:cubicBezTo>
                        <a:pt x="1274" y="254"/>
                        <a:pt x="1274" y="254"/>
                        <a:pt x="1274" y="254"/>
                      </a:cubicBezTo>
                      <a:cubicBezTo>
                        <a:pt x="1289" y="249"/>
                        <a:pt x="1289" y="249"/>
                        <a:pt x="1289" y="249"/>
                      </a:cubicBezTo>
                      <a:cubicBezTo>
                        <a:pt x="1310" y="234"/>
                        <a:pt x="1310" y="234"/>
                        <a:pt x="1310" y="234"/>
                      </a:cubicBezTo>
                      <a:cubicBezTo>
                        <a:pt x="1319" y="229"/>
                        <a:pt x="1319" y="229"/>
                        <a:pt x="1319" y="229"/>
                      </a:cubicBezTo>
                      <a:cubicBezTo>
                        <a:pt x="1327" y="221"/>
                        <a:pt x="1327" y="221"/>
                        <a:pt x="1327" y="221"/>
                      </a:cubicBezTo>
                      <a:cubicBezTo>
                        <a:pt x="1335" y="222"/>
                        <a:pt x="1335" y="222"/>
                        <a:pt x="1335" y="222"/>
                      </a:cubicBezTo>
                      <a:cubicBezTo>
                        <a:pt x="1338" y="216"/>
                        <a:pt x="1338" y="216"/>
                        <a:pt x="1338" y="216"/>
                      </a:cubicBezTo>
                      <a:cubicBezTo>
                        <a:pt x="1327" y="196"/>
                        <a:pt x="1327" y="196"/>
                        <a:pt x="1327" y="196"/>
                      </a:cubicBezTo>
                      <a:cubicBezTo>
                        <a:pt x="1319" y="189"/>
                        <a:pt x="1319" y="189"/>
                        <a:pt x="1319" y="189"/>
                      </a:cubicBezTo>
                      <a:cubicBezTo>
                        <a:pt x="1325" y="189"/>
                        <a:pt x="1325" y="189"/>
                        <a:pt x="1325" y="189"/>
                      </a:cubicBezTo>
                      <a:cubicBezTo>
                        <a:pt x="1337" y="193"/>
                        <a:pt x="1337" y="193"/>
                        <a:pt x="1337" y="193"/>
                      </a:cubicBezTo>
                      <a:cubicBezTo>
                        <a:pt x="1348" y="188"/>
                        <a:pt x="1348" y="188"/>
                        <a:pt x="1348" y="188"/>
                      </a:cubicBezTo>
                      <a:cubicBezTo>
                        <a:pt x="1355" y="180"/>
                        <a:pt x="1355" y="180"/>
                        <a:pt x="1355" y="180"/>
                      </a:cubicBezTo>
                      <a:cubicBezTo>
                        <a:pt x="1355" y="173"/>
                        <a:pt x="1355" y="173"/>
                        <a:pt x="1355" y="173"/>
                      </a:cubicBezTo>
                      <a:cubicBezTo>
                        <a:pt x="1354" y="167"/>
                        <a:pt x="1354" y="167"/>
                        <a:pt x="1354" y="167"/>
                      </a:cubicBezTo>
                      <a:cubicBezTo>
                        <a:pt x="1355" y="161"/>
                        <a:pt x="1355" y="161"/>
                        <a:pt x="1355" y="161"/>
                      </a:cubicBezTo>
                      <a:cubicBezTo>
                        <a:pt x="1361" y="160"/>
                        <a:pt x="1361" y="160"/>
                        <a:pt x="1361" y="160"/>
                      </a:cubicBezTo>
                      <a:cubicBezTo>
                        <a:pt x="1360" y="166"/>
                        <a:pt x="1360" y="166"/>
                        <a:pt x="1360" y="166"/>
                      </a:cubicBezTo>
                      <a:cubicBezTo>
                        <a:pt x="1362" y="175"/>
                        <a:pt x="1362" y="175"/>
                        <a:pt x="1362" y="175"/>
                      </a:cubicBezTo>
                      <a:cubicBezTo>
                        <a:pt x="1361" y="180"/>
                        <a:pt x="1361" y="180"/>
                        <a:pt x="1361" y="180"/>
                      </a:cubicBezTo>
                      <a:cubicBezTo>
                        <a:pt x="1365" y="183"/>
                        <a:pt x="1365" y="183"/>
                        <a:pt x="1365" y="183"/>
                      </a:cubicBezTo>
                      <a:cubicBezTo>
                        <a:pt x="1372" y="182"/>
                        <a:pt x="1372" y="182"/>
                        <a:pt x="1372" y="182"/>
                      </a:cubicBezTo>
                      <a:cubicBezTo>
                        <a:pt x="1383" y="181"/>
                        <a:pt x="1383" y="181"/>
                        <a:pt x="1383" y="181"/>
                      </a:cubicBezTo>
                      <a:cubicBezTo>
                        <a:pt x="1387" y="185"/>
                        <a:pt x="1387" y="185"/>
                        <a:pt x="1387" y="185"/>
                      </a:cubicBezTo>
                      <a:cubicBezTo>
                        <a:pt x="1390" y="193"/>
                        <a:pt x="1390" y="193"/>
                        <a:pt x="1390" y="193"/>
                      </a:cubicBezTo>
                      <a:cubicBezTo>
                        <a:pt x="1395" y="198"/>
                        <a:pt x="1395" y="198"/>
                        <a:pt x="1395" y="198"/>
                      </a:cubicBezTo>
                      <a:cubicBezTo>
                        <a:pt x="1409" y="197"/>
                        <a:pt x="1409" y="197"/>
                        <a:pt x="1409" y="197"/>
                      </a:cubicBezTo>
                      <a:cubicBezTo>
                        <a:pt x="1413" y="202"/>
                        <a:pt x="1413" y="202"/>
                        <a:pt x="1413" y="202"/>
                      </a:cubicBezTo>
                      <a:cubicBezTo>
                        <a:pt x="1420" y="199"/>
                        <a:pt x="1420" y="199"/>
                        <a:pt x="1420" y="199"/>
                      </a:cubicBezTo>
                      <a:cubicBezTo>
                        <a:pt x="1419" y="184"/>
                        <a:pt x="1419" y="184"/>
                        <a:pt x="1419" y="184"/>
                      </a:cubicBezTo>
                      <a:cubicBezTo>
                        <a:pt x="1423" y="175"/>
                        <a:pt x="1423" y="175"/>
                        <a:pt x="1423" y="175"/>
                      </a:cubicBezTo>
                      <a:cubicBezTo>
                        <a:pt x="1430" y="175"/>
                        <a:pt x="1430" y="175"/>
                        <a:pt x="1430" y="175"/>
                      </a:cubicBezTo>
                      <a:cubicBezTo>
                        <a:pt x="1434" y="173"/>
                        <a:pt x="1434" y="173"/>
                        <a:pt x="1434" y="173"/>
                      </a:cubicBezTo>
                      <a:cubicBezTo>
                        <a:pt x="1435" y="170"/>
                        <a:pt x="1435" y="170"/>
                        <a:pt x="1435" y="170"/>
                      </a:cubicBezTo>
                      <a:lnTo>
                        <a:pt x="1430" y="168"/>
                      </a:lnTo>
                      <a:close/>
                      <a:moveTo>
                        <a:pt x="46" y="259"/>
                      </a:moveTo>
                      <a:cubicBezTo>
                        <a:pt x="41" y="261"/>
                        <a:pt x="41" y="261"/>
                        <a:pt x="41" y="261"/>
                      </a:cubicBezTo>
                      <a:cubicBezTo>
                        <a:pt x="41" y="265"/>
                        <a:pt x="41" y="265"/>
                        <a:pt x="41" y="265"/>
                      </a:cubicBezTo>
                      <a:cubicBezTo>
                        <a:pt x="32" y="267"/>
                        <a:pt x="32" y="267"/>
                        <a:pt x="32" y="267"/>
                      </a:cubicBezTo>
                      <a:cubicBezTo>
                        <a:pt x="28" y="260"/>
                        <a:pt x="24" y="253"/>
                        <a:pt x="20" y="245"/>
                      </a:cubicBezTo>
                      <a:cubicBezTo>
                        <a:pt x="26" y="239"/>
                        <a:pt x="26" y="239"/>
                        <a:pt x="26" y="239"/>
                      </a:cubicBezTo>
                      <a:cubicBezTo>
                        <a:pt x="29" y="239"/>
                        <a:pt x="29" y="239"/>
                        <a:pt x="29" y="239"/>
                      </a:cubicBezTo>
                      <a:cubicBezTo>
                        <a:pt x="32" y="236"/>
                        <a:pt x="32" y="236"/>
                        <a:pt x="32" y="236"/>
                      </a:cubicBezTo>
                      <a:cubicBezTo>
                        <a:pt x="47" y="256"/>
                        <a:pt x="47" y="256"/>
                        <a:pt x="47" y="256"/>
                      </a:cubicBezTo>
                      <a:lnTo>
                        <a:pt x="46" y="259"/>
                      </a:lnTo>
                      <a:close/>
                      <a:moveTo>
                        <a:pt x="718" y="348"/>
                      </a:moveTo>
                      <a:cubicBezTo>
                        <a:pt x="718" y="351"/>
                        <a:pt x="717" y="353"/>
                        <a:pt x="715" y="354"/>
                      </a:cubicBezTo>
                      <a:cubicBezTo>
                        <a:pt x="715" y="355"/>
                        <a:pt x="713" y="357"/>
                        <a:pt x="712" y="361"/>
                      </a:cubicBezTo>
                      <a:cubicBezTo>
                        <a:pt x="711" y="364"/>
                        <a:pt x="709" y="366"/>
                        <a:pt x="705" y="368"/>
                      </a:cubicBezTo>
                      <a:cubicBezTo>
                        <a:pt x="700" y="371"/>
                        <a:pt x="698" y="372"/>
                        <a:pt x="696" y="374"/>
                      </a:cubicBezTo>
                      <a:cubicBezTo>
                        <a:pt x="690" y="381"/>
                        <a:pt x="690" y="381"/>
                        <a:pt x="690" y="381"/>
                      </a:cubicBezTo>
                      <a:cubicBezTo>
                        <a:pt x="687" y="383"/>
                        <a:pt x="685" y="384"/>
                        <a:pt x="681" y="384"/>
                      </a:cubicBezTo>
                      <a:cubicBezTo>
                        <a:pt x="677" y="384"/>
                        <a:pt x="677" y="384"/>
                        <a:pt x="677" y="384"/>
                      </a:cubicBezTo>
                      <a:cubicBezTo>
                        <a:pt x="675" y="383"/>
                        <a:pt x="675" y="382"/>
                        <a:pt x="677" y="381"/>
                      </a:cubicBezTo>
                      <a:cubicBezTo>
                        <a:pt x="683" y="378"/>
                        <a:pt x="683" y="378"/>
                        <a:pt x="683" y="378"/>
                      </a:cubicBezTo>
                      <a:cubicBezTo>
                        <a:pt x="683" y="378"/>
                        <a:pt x="685" y="377"/>
                        <a:pt x="688" y="374"/>
                      </a:cubicBezTo>
                      <a:cubicBezTo>
                        <a:pt x="694" y="367"/>
                        <a:pt x="694" y="367"/>
                        <a:pt x="694" y="367"/>
                      </a:cubicBezTo>
                      <a:cubicBezTo>
                        <a:pt x="696" y="365"/>
                        <a:pt x="698" y="363"/>
                        <a:pt x="699" y="360"/>
                      </a:cubicBezTo>
                      <a:cubicBezTo>
                        <a:pt x="700" y="358"/>
                        <a:pt x="701" y="357"/>
                        <a:pt x="703" y="355"/>
                      </a:cubicBezTo>
                      <a:cubicBezTo>
                        <a:pt x="708" y="351"/>
                        <a:pt x="711" y="345"/>
                        <a:pt x="714" y="335"/>
                      </a:cubicBezTo>
                      <a:cubicBezTo>
                        <a:pt x="716" y="325"/>
                        <a:pt x="718" y="322"/>
                        <a:pt x="722" y="323"/>
                      </a:cubicBezTo>
                      <a:lnTo>
                        <a:pt x="718" y="34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5" name="Freeform 203">
                  <a:extLst>
                    <a:ext uri="{FF2B5EF4-FFF2-40B4-BE49-F238E27FC236}">
                      <a16:creationId xmlns:a16="http://schemas.microsoft.com/office/drawing/2014/main" id="{D8AAB0BC-0BCB-47CE-89D7-A1605AFA2BE1}"/>
                    </a:ext>
                  </a:extLst>
                </p:cNvPr>
                <p:cNvSpPr>
                  <a:spLocks/>
                </p:cNvSpPr>
                <p:nvPr/>
              </p:nvSpPr>
              <p:spPr bwMode="auto">
                <a:xfrm>
                  <a:off x="7242175" y="1500188"/>
                  <a:ext cx="98425" cy="74613"/>
                </a:xfrm>
                <a:custGeom>
                  <a:avLst/>
                  <a:gdLst>
                    <a:gd name="T0" fmla="*/ 25 w 37"/>
                    <a:gd name="T1" fmla="*/ 6 h 28"/>
                    <a:gd name="T2" fmla="*/ 23 w 37"/>
                    <a:gd name="T3" fmla="*/ 4 h 28"/>
                    <a:gd name="T4" fmla="*/ 12 w 37"/>
                    <a:gd name="T5" fmla="*/ 5 h 28"/>
                    <a:gd name="T6" fmla="*/ 7 w 37"/>
                    <a:gd name="T7" fmla="*/ 0 h 28"/>
                    <a:gd name="T8" fmla="*/ 4 w 37"/>
                    <a:gd name="T9" fmla="*/ 1 h 28"/>
                    <a:gd name="T10" fmla="*/ 0 w 37"/>
                    <a:gd name="T11" fmla="*/ 9 h 28"/>
                    <a:gd name="T12" fmla="*/ 3 w 37"/>
                    <a:gd name="T13" fmla="*/ 11 h 28"/>
                    <a:gd name="T14" fmla="*/ 9 w 37"/>
                    <a:gd name="T15" fmla="*/ 19 h 28"/>
                    <a:gd name="T16" fmla="*/ 12 w 37"/>
                    <a:gd name="T17" fmla="*/ 20 h 28"/>
                    <a:gd name="T18" fmla="*/ 24 w 37"/>
                    <a:gd name="T19" fmla="*/ 26 h 28"/>
                    <a:gd name="T20" fmla="*/ 33 w 37"/>
                    <a:gd name="T21" fmla="*/ 24 h 28"/>
                    <a:gd name="T22" fmla="*/ 34 w 37"/>
                    <a:gd name="T23" fmla="*/ 28 h 28"/>
                    <a:gd name="T24" fmla="*/ 37 w 37"/>
                    <a:gd name="T25" fmla="*/ 28 h 28"/>
                    <a:gd name="T26" fmla="*/ 37 w 37"/>
                    <a:gd name="T27" fmla="*/ 18 h 28"/>
                    <a:gd name="T28" fmla="*/ 25 w 37"/>
                    <a:gd name="T29"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28">
                      <a:moveTo>
                        <a:pt x="25" y="6"/>
                      </a:moveTo>
                      <a:cubicBezTo>
                        <a:pt x="24" y="5"/>
                        <a:pt x="24" y="4"/>
                        <a:pt x="23" y="4"/>
                      </a:cubicBezTo>
                      <a:cubicBezTo>
                        <a:pt x="12" y="5"/>
                        <a:pt x="12" y="5"/>
                        <a:pt x="12" y="5"/>
                      </a:cubicBezTo>
                      <a:cubicBezTo>
                        <a:pt x="7" y="0"/>
                        <a:pt x="7" y="0"/>
                        <a:pt x="7" y="0"/>
                      </a:cubicBezTo>
                      <a:cubicBezTo>
                        <a:pt x="4" y="1"/>
                        <a:pt x="4" y="1"/>
                        <a:pt x="4" y="1"/>
                      </a:cubicBezTo>
                      <a:cubicBezTo>
                        <a:pt x="0" y="9"/>
                        <a:pt x="0" y="9"/>
                        <a:pt x="0" y="9"/>
                      </a:cubicBezTo>
                      <a:cubicBezTo>
                        <a:pt x="1" y="9"/>
                        <a:pt x="2" y="10"/>
                        <a:pt x="3" y="11"/>
                      </a:cubicBezTo>
                      <a:cubicBezTo>
                        <a:pt x="5" y="14"/>
                        <a:pt x="7" y="16"/>
                        <a:pt x="9" y="19"/>
                      </a:cubicBezTo>
                      <a:cubicBezTo>
                        <a:pt x="10" y="19"/>
                        <a:pt x="11" y="19"/>
                        <a:pt x="12" y="20"/>
                      </a:cubicBezTo>
                      <a:cubicBezTo>
                        <a:pt x="16" y="21"/>
                        <a:pt x="20" y="23"/>
                        <a:pt x="24" y="26"/>
                      </a:cubicBezTo>
                      <a:cubicBezTo>
                        <a:pt x="33" y="24"/>
                        <a:pt x="33" y="24"/>
                        <a:pt x="33" y="24"/>
                      </a:cubicBezTo>
                      <a:cubicBezTo>
                        <a:pt x="34" y="28"/>
                        <a:pt x="34" y="28"/>
                        <a:pt x="34" y="28"/>
                      </a:cubicBezTo>
                      <a:cubicBezTo>
                        <a:pt x="37" y="28"/>
                        <a:pt x="37" y="28"/>
                        <a:pt x="37" y="28"/>
                      </a:cubicBezTo>
                      <a:cubicBezTo>
                        <a:pt x="37" y="18"/>
                        <a:pt x="37" y="18"/>
                        <a:pt x="37" y="18"/>
                      </a:cubicBezTo>
                      <a:cubicBezTo>
                        <a:pt x="33" y="14"/>
                        <a:pt x="30" y="10"/>
                        <a:pt x="25" y="6"/>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6" name="Freeform 204">
                  <a:extLst>
                    <a:ext uri="{FF2B5EF4-FFF2-40B4-BE49-F238E27FC236}">
                      <a16:creationId xmlns:a16="http://schemas.microsoft.com/office/drawing/2014/main" id="{3C44A272-3FF9-4675-A9B9-CCA33BA7AA09}"/>
                    </a:ext>
                  </a:extLst>
                </p:cNvPr>
                <p:cNvSpPr>
                  <a:spLocks/>
                </p:cNvSpPr>
                <p:nvPr/>
              </p:nvSpPr>
              <p:spPr bwMode="auto">
                <a:xfrm>
                  <a:off x="7416800" y="1504950"/>
                  <a:ext cx="101600" cy="31750"/>
                </a:xfrm>
                <a:custGeom>
                  <a:avLst/>
                  <a:gdLst>
                    <a:gd name="T0" fmla="*/ 29 w 38"/>
                    <a:gd name="T1" fmla="*/ 1 h 12"/>
                    <a:gd name="T2" fmla="*/ 14 w 38"/>
                    <a:gd name="T3" fmla="*/ 3 h 12"/>
                    <a:gd name="T4" fmla="*/ 1 w 38"/>
                    <a:gd name="T5" fmla="*/ 0 h 12"/>
                    <a:gd name="T6" fmla="*/ 0 w 38"/>
                    <a:gd name="T7" fmla="*/ 3 h 12"/>
                    <a:gd name="T8" fmla="*/ 7 w 38"/>
                    <a:gd name="T9" fmla="*/ 9 h 12"/>
                    <a:gd name="T10" fmla="*/ 11 w 38"/>
                    <a:gd name="T11" fmla="*/ 8 h 12"/>
                    <a:gd name="T12" fmla="*/ 21 w 38"/>
                    <a:gd name="T13" fmla="*/ 11 h 12"/>
                    <a:gd name="T14" fmla="*/ 37 w 38"/>
                    <a:gd name="T15" fmla="*/ 11 h 12"/>
                    <a:gd name="T16" fmla="*/ 38 w 38"/>
                    <a:gd name="T17" fmla="*/ 8 h 12"/>
                    <a:gd name="T18" fmla="*/ 29 w 38"/>
                    <a:gd name="T19"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2">
                      <a:moveTo>
                        <a:pt x="29" y="1"/>
                      </a:moveTo>
                      <a:cubicBezTo>
                        <a:pt x="24" y="1"/>
                        <a:pt x="20" y="2"/>
                        <a:pt x="14" y="3"/>
                      </a:cubicBezTo>
                      <a:cubicBezTo>
                        <a:pt x="1" y="0"/>
                        <a:pt x="1" y="0"/>
                        <a:pt x="1" y="0"/>
                      </a:cubicBezTo>
                      <a:cubicBezTo>
                        <a:pt x="0" y="3"/>
                        <a:pt x="0" y="3"/>
                        <a:pt x="0" y="3"/>
                      </a:cubicBezTo>
                      <a:cubicBezTo>
                        <a:pt x="7" y="9"/>
                        <a:pt x="7" y="9"/>
                        <a:pt x="7" y="9"/>
                      </a:cubicBezTo>
                      <a:cubicBezTo>
                        <a:pt x="11" y="8"/>
                        <a:pt x="11" y="8"/>
                        <a:pt x="11" y="8"/>
                      </a:cubicBezTo>
                      <a:cubicBezTo>
                        <a:pt x="14" y="10"/>
                        <a:pt x="18" y="11"/>
                        <a:pt x="21" y="11"/>
                      </a:cubicBezTo>
                      <a:cubicBezTo>
                        <a:pt x="27" y="12"/>
                        <a:pt x="32" y="12"/>
                        <a:pt x="37" y="11"/>
                      </a:cubicBezTo>
                      <a:cubicBezTo>
                        <a:pt x="38" y="8"/>
                        <a:pt x="38" y="8"/>
                        <a:pt x="38" y="8"/>
                      </a:cubicBezTo>
                      <a:lnTo>
                        <a:pt x="29"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7" name="Freeform 205">
                  <a:extLst>
                    <a:ext uri="{FF2B5EF4-FFF2-40B4-BE49-F238E27FC236}">
                      <a16:creationId xmlns:a16="http://schemas.microsoft.com/office/drawing/2014/main" id="{B7D55B67-6865-47FF-959A-DDFC0ABF2BDC}"/>
                    </a:ext>
                  </a:extLst>
                </p:cNvPr>
                <p:cNvSpPr>
                  <a:spLocks/>
                </p:cNvSpPr>
                <p:nvPr/>
              </p:nvSpPr>
              <p:spPr bwMode="auto">
                <a:xfrm>
                  <a:off x="7319962" y="1501775"/>
                  <a:ext cx="55562" cy="50800"/>
                </a:xfrm>
                <a:custGeom>
                  <a:avLst/>
                  <a:gdLst>
                    <a:gd name="T0" fmla="*/ 5 w 35"/>
                    <a:gd name="T1" fmla="*/ 0 h 32"/>
                    <a:gd name="T2" fmla="*/ 0 w 35"/>
                    <a:gd name="T3" fmla="*/ 5 h 32"/>
                    <a:gd name="T4" fmla="*/ 23 w 35"/>
                    <a:gd name="T5" fmla="*/ 32 h 32"/>
                    <a:gd name="T6" fmla="*/ 35 w 35"/>
                    <a:gd name="T7" fmla="*/ 22 h 32"/>
                    <a:gd name="T8" fmla="*/ 17 w 35"/>
                    <a:gd name="T9" fmla="*/ 5 h 32"/>
                    <a:gd name="T10" fmla="*/ 5 w 35"/>
                    <a:gd name="T11" fmla="*/ 0 h 32"/>
                  </a:gdLst>
                  <a:ahLst/>
                  <a:cxnLst>
                    <a:cxn ang="0">
                      <a:pos x="T0" y="T1"/>
                    </a:cxn>
                    <a:cxn ang="0">
                      <a:pos x="T2" y="T3"/>
                    </a:cxn>
                    <a:cxn ang="0">
                      <a:pos x="T4" y="T5"/>
                    </a:cxn>
                    <a:cxn ang="0">
                      <a:pos x="T6" y="T7"/>
                    </a:cxn>
                    <a:cxn ang="0">
                      <a:pos x="T8" y="T9"/>
                    </a:cxn>
                    <a:cxn ang="0">
                      <a:pos x="T10" y="T11"/>
                    </a:cxn>
                  </a:cxnLst>
                  <a:rect l="0" t="0" r="r" b="b"/>
                  <a:pathLst>
                    <a:path w="35" h="32">
                      <a:moveTo>
                        <a:pt x="5" y="0"/>
                      </a:moveTo>
                      <a:lnTo>
                        <a:pt x="0" y="5"/>
                      </a:lnTo>
                      <a:lnTo>
                        <a:pt x="23" y="32"/>
                      </a:lnTo>
                      <a:lnTo>
                        <a:pt x="35" y="22"/>
                      </a:lnTo>
                      <a:lnTo>
                        <a:pt x="17" y="5"/>
                      </a:lnTo>
                      <a:lnTo>
                        <a:pt x="5"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8" name="Freeform 206">
                  <a:extLst>
                    <a:ext uri="{FF2B5EF4-FFF2-40B4-BE49-F238E27FC236}">
                      <a16:creationId xmlns:a16="http://schemas.microsoft.com/office/drawing/2014/main" id="{5460F577-0C40-49D0-AC4C-F969F26A197F}"/>
                    </a:ext>
                  </a:extLst>
                </p:cNvPr>
                <p:cNvSpPr>
                  <a:spLocks/>
                </p:cNvSpPr>
                <p:nvPr/>
              </p:nvSpPr>
              <p:spPr bwMode="auto">
                <a:xfrm>
                  <a:off x="7327900" y="1489075"/>
                  <a:ext cx="77787" cy="42863"/>
                </a:xfrm>
                <a:custGeom>
                  <a:avLst/>
                  <a:gdLst>
                    <a:gd name="T0" fmla="*/ 29 w 29"/>
                    <a:gd name="T1" fmla="*/ 15 h 16"/>
                    <a:gd name="T2" fmla="*/ 26 w 29"/>
                    <a:gd name="T3" fmla="*/ 6 h 16"/>
                    <a:gd name="T4" fmla="*/ 2 w 29"/>
                    <a:gd name="T5" fmla="*/ 0 h 16"/>
                    <a:gd name="T6" fmla="*/ 0 w 29"/>
                    <a:gd name="T7" fmla="*/ 1 h 16"/>
                    <a:gd name="T8" fmla="*/ 22 w 29"/>
                    <a:gd name="T9" fmla="*/ 16 h 16"/>
                    <a:gd name="T10" fmla="*/ 29 w 29"/>
                    <a:gd name="T11" fmla="*/ 15 h 16"/>
                  </a:gdLst>
                  <a:ahLst/>
                  <a:cxnLst>
                    <a:cxn ang="0">
                      <a:pos x="T0" y="T1"/>
                    </a:cxn>
                    <a:cxn ang="0">
                      <a:pos x="T2" y="T3"/>
                    </a:cxn>
                    <a:cxn ang="0">
                      <a:pos x="T4" y="T5"/>
                    </a:cxn>
                    <a:cxn ang="0">
                      <a:pos x="T6" y="T7"/>
                    </a:cxn>
                    <a:cxn ang="0">
                      <a:pos x="T8" y="T9"/>
                    </a:cxn>
                    <a:cxn ang="0">
                      <a:pos x="T10" y="T11"/>
                    </a:cxn>
                  </a:cxnLst>
                  <a:rect l="0" t="0" r="r" b="b"/>
                  <a:pathLst>
                    <a:path w="29" h="16">
                      <a:moveTo>
                        <a:pt x="29" y="15"/>
                      </a:moveTo>
                      <a:cubicBezTo>
                        <a:pt x="26" y="6"/>
                        <a:pt x="26" y="6"/>
                        <a:pt x="26" y="6"/>
                      </a:cubicBezTo>
                      <a:cubicBezTo>
                        <a:pt x="18" y="4"/>
                        <a:pt x="10" y="2"/>
                        <a:pt x="2" y="0"/>
                      </a:cubicBezTo>
                      <a:cubicBezTo>
                        <a:pt x="0" y="1"/>
                        <a:pt x="0" y="1"/>
                        <a:pt x="0" y="1"/>
                      </a:cubicBezTo>
                      <a:cubicBezTo>
                        <a:pt x="7" y="6"/>
                        <a:pt x="14" y="11"/>
                        <a:pt x="22" y="16"/>
                      </a:cubicBezTo>
                      <a:lnTo>
                        <a:pt x="29"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9" name="Freeform 207">
                  <a:extLst>
                    <a:ext uri="{FF2B5EF4-FFF2-40B4-BE49-F238E27FC236}">
                      <a16:creationId xmlns:a16="http://schemas.microsoft.com/office/drawing/2014/main" id="{0FBD58BE-4C3D-47AB-AE61-16A7A85CCAAF}"/>
                    </a:ext>
                  </a:extLst>
                </p:cNvPr>
                <p:cNvSpPr>
                  <a:spLocks/>
                </p:cNvSpPr>
                <p:nvPr/>
              </p:nvSpPr>
              <p:spPr bwMode="auto">
                <a:xfrm>
                  <a:off x="7383462" y="1585913"/>
                  <a:ext cx="61912" cy="36513"/>
                </a:xfrm>
                <a:custGeom>
                  <a:avLst/>
                  <a:gdLst>
                    <a:gd name="T0" fmla="*/ 3 w 23"/>
                    <a:gd name="T1" fmla="*/ 3 h 14"/>
                    <a:gd name="T2" fmla="*/ 6 w 23"/>
                    <a:gd name="T3" fmla="*/ 6 h 14"/>
                    <a:gd name="T4" fmla="*/ 0 w 23"/>
                    <a:gd name="T5" fmla="*/ 12 h 14"/>
                    <a:gd name="T6" fmla="*/ 0 w 23"/>
                    <a:gd name="T7" fmla="*/ 14 h 14"/>
                    <a:gd name="T8" fmla="*/ 6 w 23"/>
                    <a:gd name="T9" fmla="*/ 14 h 14"/>
                    <a:gd name="T10" fmla="*/ 12 w 23"/>
                    <a:gd name="T11" fmla="*/ 8 h 14"/>
                    <a:gd name="T12" fmla="*/ 20 w 23"/>
                    <a:gd name="T13" fmla="*/ 10 h 14"/>
                    <a:gd name="T14" fmla="*/ 23 w 23"/>
                    <a:gd name="T15" fmla="*/ 7 h 14"/>
                    <a:gd name="T16" fmla="*/ 7 w 23"/>
                    <a:gd name="T17" fmla="*/ 0 h 14"/>
                    <a:gd name="T18" fmla="*/ 3 w 23"/>
                    <a:gd name="T19"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4">
                      <a:moveTo>
                        <a:pt x="3" y="3"/>
                      </a:moveTo>
                      <a:cubicBezTo>
                        <a:pt x="6" y="6"/>
                        <a:pt x="6" y="6"/>
                        <a:pt x="6" y="6"/>
                      </a:cubicBezTo>
                      <a:cubicBezTo>
                        <a:pt x="0" y="12"/>
                        <a:pt x="0" y="12"/>
                        <a:pt x="0" y="12"/>
                      </a:cubicBezTo>
                      <a:cubicBezTo>
                        <a:pt x="0" y="14"/>
                        <a:pt x="0" y="14"/>
                        <a:pt x="0" y="14"/>
                      </a:cubicBezTo>
                      <a:cubicBezTo>
                        <a:pt x="6" y="14"/>
                        <a:pt x="6" y="14"/>
                        <a:pt x="6" y="14"/>
                      </a:cubicBezTo>
                      <a:cubicBezTo>
                        <a:pt x="12" y="8"/>
                        <a:pt x="12" y="8"/>
                        <a:pt x="12" y="8"/>
                      </a:cubicBezTo>
                      <a:cubicBezTo>
                        <a:pt x="20" y="10"/>
                        <a:pt x="20" y="10"/>
                        <a:pt x="20" y="10"/>
                      </a:cubicBezTo>
                      <a:cubicBezTo>
                        <a:pt x="23" y="7"/>
                        <a:pt x="23" y="7"/>
                        <a:pt x="23" y="7"/>
                      </a:cubicBezTo>
                      <a:cubicBezTo>
                        <a:pt x="18" y="5"/>
                        <a:pt x="12" y="2"/>
                        <a:pt x="7" y="0"/>
                      </a:cubicBezTo>
                      <a:lnTo>
                        <a:pt x="3"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0" name="Freeform 209">
                  <a:extLst>
                    <a:ext uri="{FF2B5EF4-FFF2-40B4-BE49-F238E27FC236}">
                      <a16:creationId xmlns:a16="http://schemas.microsoft.com/office/drawing/2014/main" id="{098F9579-F823-4981-926B-B967A8853CE9}"/>
                    </a:ext>
                  </a:extLst>
                </p:cNvPr>
                <p:cNvSpPr>
                  <a:spLocks/>
                </p:cNvSpPr>
                <p:nvPr/>
              </p:nvSpPr>
              <p:spPr bwMode="auto">
                <a:xfrm>
                  <a:off x="6529387" y="1427163"/>
                  <a:ext cx="77787" cy="47625"/>
                </a:xfrm>
                <a:custGeom>
                  <a:avLst/>
                  <a:gdLst>
                    <a:gd name="T0" fmla="*/ 7 w 29"/>
                    <a:gd name="T1" fmla="*/ 0 h 18"/>
                    <a:gd name="T2" fmla="*/ 4 w 29"/>
                    <a:gd name="T3" fmla="*/ 2 h 18"/>
                    <a:gd name="T4" fmla="*/ 6 w 29"/>
                    <a:gd name="T5" fmla="*/ 6 h 18"/>
                    <a:gd name="T6" fmla="*/ 0 w 29"/>
                    <a:gd name="T7" fmla="*/ 15 h 18"/>
                    <a:gd name="T8" fmla="*/ 1 w 29"/>
                    <a:gd name="T9" fmla="*/ 18 h 18"/>
                    <a:gd name="T10" fmla="*/ 16 w 29"/>
                    <a:gd name="T11" fmla="*/ 12 h 18"/>
                    <a:gd name="T12" fmla="*/ 21 w 29"/>
                    <a:gd name="T13" fmla="*/ 9 h 18"/>
                    <a:gd name="T14" fmla="*/ 29 w 29"/>
                    <a:gd name="T15" fmla="*/ 6 h 18"/>
                    <a:gd name="T16" fmla="*/ 29 w 29"/>
                    <a:gd name="T17" fmla="*/ 1 h 18"/>
                    <a:gd name="T18" fmla="*/ 7 w 29"/>
                    <a:gd name="T1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18">
                      <a:moveTo>
                        <a:pt x="7" y="0"/>
                      </a:moveTo>
                      <a:cubicBezTo>
                        <a:pt x="4" y="2"/>
                        <a:pt x="4" y="2"/>
                        <a:pt x="4" y="2"/>
                      </a:cubicBezTo>
                      <a:cubicBezTo>
                        <a:pt x="6" y="6"/>
                        <a:pt x="6" y="6"/>
                        <a:pt x="6" y="6"/>
                      </a:cubicBezTo>
                      <a:cubicBezTo>
                        <a:pt x="0" y="15"/>
                        <a:pt x="0" y="15"/>
                        <a:pt x="0" y="15"/>
                      </a:cubicBezTo>
                      <a:cubicBezTo>
                        <a:pt x="1" y="18"/>
                        <a:pt x="1" y="18"/>
                        <a:pt x="1" y="18"/>
                      </a:cubicBezTo>
                      <a:cubicBezTo>
                        <a:pt x="6" y="16"/>
                        <a:pt x="11" y="14"/>
                        <a:pt x="16" y="12"/>
                      </a:cubicBezTo>
                      <a:cubicBezTo>
                        <a:pt x="18" y="11"/>
                        <a:pt x="19" y="9"/>
                        <a:pt x="21" y="9"/>
                      </a:cubicBezTo>
                      <a:cubicBezTo>
                        <a:pt x="24" y="7"/>
                        <a:pt x="26" y="6"/>
                        <a:pt x="29" y="6"/>
                      </a:cubicBezTo>
                      <a:cubicBezTo>
                        <a:pt x="29" y="1"/>
                        <a:pt x="29" y="1"/>
                        <a:pt x="29" y="1"/>
                      </a:cubicBezTo>
                      <a:cubicBezTo>
                        <a:pt x="22" y="1"/>
                        <a:pt x="14" y="0"/>
                        <a:pt x="7" y="0"/>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1" name="Freeform 210">
                  <a:extLst>
                    <a:ext uri="{FF2B5EF4-FFF2-40B4-BE49-F238E27FC236}">
                      <a16:creationId xmlns:a16="http://schemas.microsoft.com/office/drawing/2014/main" id="{42EF3444-1E05-405E-B20A-320A81875A2A}"/>
                    </a:ext>
                  </a:extLst>
                </p:cNvPr>
                <p:cNvSpPr>
                  <a:spLocks/>
                </p:cNvSpPr>
                <p:nvPr/>
              </p:nvSpPr>
              <p:spPr bwMode="auto">
                <a:xfrm>
                  <a:off x="6424612" y="1346200"/>
                  <a:ext cx="77787" cy="58737"/>
                </a:xfrm>
                <a:custGeom>
                  <a:avLst/>
                  <a:gdLst>
                    <a:gd name="T0" fmla="*/ 19 w 29"/>
                    <a:gd name="T1" fmla="*/ 18 h 22"/>
                    <a:gd name="T2" fmla="*/ 29 w 29"/>
                    <a:gd name="T3" fmla="*/ 10 h 22"/>
                    <a:gd name="T4" fmla="*/ 22 w 29"/>
                    <a:gd name="T5" fmla="*/ 5 h 22"/>
                    <a:gd name="T6" fmla="*/ 21 w 29"/>
                    <a:gd name="T7" fmla="*/ 1 h 22"/>
                    <a:gd name="T8" fmla="*/ 19 w 29"/>
                    <a:gd name="T9" fmla="*/ 0 h 22"/>
                    <a:gd name="T10" fmla="*/ 14 w 29"/>
                    <a:gd name="T11" fmla="*/ 6 h 22"/>
                    <a:gd name="T12" fmla="*/ 10 w 29"/>
                    <a:gd name="T13" fmla="*/ 9 h 22"/>
                    <a:gd name="T14" fmla="*/ 7 w 29"/>
                    <a:gd name="T15" fmla="*/ 14 h 22"/>
                    <a:gd name="T16" fmla="*/ 4 w 29"/>
                    <a:gd name="T17" fmla="*/ 13 h 22"/>
                    <a:gd name="T18" fmla="*/ 0 w 29"/>
                    <a:gd name="T19" fmla="*/ 17 h 22"/>
                    <a:gd name="T20" fmla="*/ 1 w 29"/>
                    <a:gd name="T21" fmla="*/ 22 h 22"/>
                    <a:gd name="T22" fmla="*/ 12 w 29"/>
                    <a:gd name="T23" fmla="*/ 22 h 22"/>
                    <a:gd name="T24" fmla="*/ 19 w 29"/>
                    <a:gd name="T25"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22">
                      <a:moveTo>
                        <a:pt x="19" y="18"/>
                      </a:moveTo>
                      <a:cubicBezTo>
                        <a:pt x="23" y="16"/>
                        <a:pt x="26" y="13"/>
                        <a:pt x="29" y="10"/>
                      </a:cubicBezTo>
                      <a:cubicBezTo>
                        <a:pt x="22" y="5"/>
                        <a:pt x="22" y="5"/>
                        <a:pt x="22" y="5"/>
                      </a:cubicBezTo>
                      <a:cubicBezTo>
                        <a:pt x="21" y="1"/>
                        <a:pt x="21" y="1"/>
                        <a:pt x="21" y="1"/>
                      </a:cubicBezTo>
                      <a:cubicBezTo>
                        <a:pt x="19" y="0"/>
                        <a:pt x="19" y="0"/>
                        <a:pt x="19" y="0"/>
                      </a:cubicBezTo>
                      <a:cubicBezTo>
                        <a:pt x="17" y="2"/>
                        <a:pt x="16" y="4"/>
                        <a:pt x="14" y="6"/>
                      </a:cubicBezTo>
                      <a:cubicBezTo>
                        <a:pt x="13" y="7"/>
                        <a:pt x="12" y="8"/>
                        <a:pt x="10" y="9"/>
                      </a:cubicBezTo>
                      <a:cubicBezTo>
                        <a:pt x="7" y="14"/>
                        <a:pt x="7" y="14"/>
                        <a:pt x="7" y="14"/>
                      </a:cubicBezTo>
                      <a:cubicBezTo>
                        <a:pt x="4" y="13"/>
                        <a:pt x="4" y="13"/>
                        <a:pt x="4" y="13"/>
                      </a:cubicBezTo>
                      <a:cubicBezTo>
                        <a:pt x="0" y="17"/>
                        <a:pt x="0" y="17"/>
                        <a:pt x="0" y="17"/>
                      </a:cubicBezTo>
                      <a:cubicBezTo>
                        <a:pt x="1" y="22"/>
                        <a:pt x="1" y="22"/>
                        <a:pt x="1" y="22"/>
                      </a:cubicBezTo>
                      <a:cubicBezTo>
                        <a:pt x="12" y="22"/>
                        <a:pt x="12" y="22"/>
                        <a:pt x="12" y="22"/>
                      </a:cubicBezTo>
                      <a:cubicBezTo>
                        <a:pt x="14" y="21"/>
                        <a:pt x="17" y="20"/>
                        <a:pt x="19" y="18"/>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2" name="Freeform 211">
                  <a:extLst>
                    <a:ext uri="{FF2B5EF4-FFF2-40B4-BE49-F238E27FC236}">
                      <a16:creationId xmlns:a16="http://schemas.microsoft.com/office/drawing/2014/main" id="{B3039D72-D657-4321-A1B8-391D5C3C31E0}"/>
                    </a:ext>
                  </a:extLst>
                </p:cNvPr>
                <p:cNvSpPr>
                  <a:spLocks/>
                </p:cNvSpPr>
                <p:nvPr/>
              </p:nvSpPr>
              <p:spPr bwMode="auto">
                <a:xfrm>
                  <a:off x="6454775" y="1403350"/>
                  <a:ext cx="82550" cy="44450"/>
                </a:xfrm>
                <a:custGeom>
                  <a:avLst/>
                  <a:gdLst>
                    <a:gd name="T0" fmla="*/ 47 w 52"/>
                    <a:gd name="T1" fmla="*/ 13 h 28"/>
                    <a:gd name="T2" fmla="*/ 52 w 52"/>
                    <a:gd name="T3" fmla="*/ 11 h 28"/>
                    <a:gd name="T4" fmla="*/ 51 w 52"/>
                    <a:gd name="T5" fmla="*/ 5 h 28"/>
                    <a:gd name="T6" fmla="*/ 41 w 52"/>
                    <a:gd name="T7" fmla="*/ 5 h 28"/>
                    <a:gd name="T8" fmla="*/ 32 w 52"/>
                    <a:gd name="T9" fmla="*/ 0 h 28"/>
                    <a:gd name="T10" fmla="*/ 7 w 52"/>
                    <a:gd name="T11" fmla="*/ 5 h 28"/>
                    <a:gd name="T12" fmla="*/ 5 w 52"/>
                    <a:gd name="T13" fmla="*/ 11 h 28"/>
                    <a:gd name="T14" fmla="*/ 0 w 52"/>
                    <a:gd name="T15" fmla="*/ 17 h 28"/>
                    <a:gd name="T16" fmla="*/ 14 w 52"/>
                    <a:gd name="T17" fmla="*/ 27 h 28"/>
                    <a:gd name="T18" fmla="*/ 47 w 52"/>
                    <a:gd name="T19" fmla="*/ 28 h 28"/>
                    <a:gd name="T20" fmla="*/ 47 w 52"/>
                    <a:gd name="T21" fmla="*/ 1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 h="28">
                      <a:moveTo>
                        <a:pt x="47" y="13"/>
                      </a:moveTo>
                      <a:lnTo>
                        <a:pt x="52" y="11"/>
                      </a:lnTo>
                      <a:lnTo>
                        <a:pt x="51" y="5"/>
                      </a:lnTo>
                      <a:lnTo>
                        <a:pt x="41" y="5"/>
                      </a:lnTo>
                      <a:lnTo>
                        <a:pt x="32" y="0"/>
                      </a:lnTo>
                      <a:lnTo>
                        <a:pt x="7" y="5"/>
                      </a:lnTo>
                      <a:lnTo>
                        <a:pt x="5" y="11"/>
                      </a:lnTo>
                      <a:lnTo>
                        <a:pt x="0" y="17"/>
                      </a:lnTo>
                      <a:lnTo>
                        <a:pt x="14" y="27"/>
                      </a:lnTo>
                      <a:lnTo>
                        <a:pt x="47" y="28"/>
                      </a:lnTo>
                      <a:lnTo>
                        <a:pt x="47" y="1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3" name="Freeform 212">
                  <a:extLst>
                    <a:ext uri="{FF2B5EF4-FFF2-40B4-BE49-F238E27FC236}">
                      <a16:creationId xmlns:a16="http://schemas.microsoft.com/office/drawing/2014/main" id="{DB93555E-0BC4-4659-A8E4-4513522E2700}"/>
                    </a:ext>
                  </a:extLst>
                </p:cNvPr>
                <p:cNvSpPr>
                  <a:spLocks/>
                </p:cNvSpPr>
                <p:nvPr/>
              </p:nvSpPr>
              <p:spPr bwMode="auto">
                <a:xfrm>
                  <a:off x="8653462" y="2020888"/>
                  <a:ext cx="76200" cy="50800"/>
                </a:xfrm>
                <a:custGeom>
                  <a:avLst/>
                  <a:gdLst>
                    <a:gd name="T0" fmla="*/ 26 w 48"/>
                    <a:gd name="T1" fmla="*/ 3 h 32"/>
                    <a:gd name="T2" fmla="*/ 14 w 48"/>
                    <a:gd name="T3" fmla="*/ 6 h 32"/>
                    <a:gd name="T4" fmla="*/ 9 w 48"/>
                    <a:gd name="T5" fmla="*/ 0 h 32"/>
                    <a:gd name="T6" fmla="*/ 0 w 48"/>
                    <a:gd name="T7" fmla="*/ 13 h 32"/>
                    <a:gd name="T8" fmla="*/ 5 w 48"/>
                    <a:gd name="T9" fmla="*/ 20 h 32"/>
                    <a:gd name="T10" fmla="*/ 12 w 48"/>
                    <a:gd name="T11" fmla="*/ 15 h 32"/>
                    <a:gd name="T12" fmla="*/ 32 w 48"/>
                    <a:gd name="T13" fmla="*/ 20 h 32"/>
                    <a:gd name="T14" fmla="*/ 39 w 48"/>
                    <a:gd name="T15" fmla="*/ 32 h 32"/>
                    <a:gd name="T16" fmla="*/ 48 w 48"/>
                    <a:gd name="T17" fmla="*/ 18 h 32"/>
                    <a:gd name="T18" fmla="*/ 26 w 48"/>
                    <a:gd name="T19"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32">
                      <a:moveTo>
                        <a:pt x="26" y="3"/>
                      </a:moveTo>
                      <a:lnTo>
                        <a:pt x="14" y="6"/>
                      </a:lnTo>
                      <a:lnTo>
                        <a:pt x="9" y="0"/>
                      </a:lnTo>
                      <a:lnTo>
                        <a:pt x="0" y="13"/>
                      </a:lnTo>
                      <a:lnTo>
                        <a:pt x="5" y="20"/>
                      </a:lnTo>
                      <a:lnTo>
                        <a:pt x="12" y="15"/>
                      </a:lnTo>
                      <a:lnTo>
                        <a:pt x="32" y="20"/>
                      </a:lnTo>
                      <a:lnTo>
                        <a:pt x="39" y="32"/>
                      </a:lnTo>
                      <a:lnTo>
                        <a:pt x="48" y="18"/>
                      </a:lnTo>
                      <a:lnTo>
                        <a:pt x="26"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4" name="Freeform 213">
                  <a:extLst>
                    <a:ext uri="{FF2B5EF4-FFF2-40B4-BE49-F238E27FC236}">
                      <a16:creationId xmlns:a16="http://schemas.microsoft.com/office/drawing/2014/main" id="{DDC1B4F0-BFB4-403B-AA3F-938CE3578B00}"/>
                    </a:ext>
                  </a:extLst>
                </p:cNvPr>
                <p:cNvSpPr>
                  <a:spLocks/>
                </p:cNvSpPr>
                <p:nvPr/>
              </p:nvSpPr>
              <p:spPr bwMode="auto">
                <a:xfrm>
                  <a:off x="8248650" y="1587500"/>
                  <a:ext cx="61912" cy="76200"/>
                </a:xfrm>
                <a:custGeom>
                  <a:avLst/>
                  <a:gdLst>
                    <a:gd name="T0" fmla="*/ 21 w 23"/>
                    <a:gd name="T1" fmla="*/ 2 h 28"/>
                    <a:gd name="T2" fmla="*/ 15 w 23"/>
                    <a:gd name="T3" fmla="*/ 0 h 28"/>
                    <a:gd name="T4" fmla="*/ 0 w 23"/>
                    <a:gd name="T5" fmla="*/ 13 h 28"/>
                    <a:gd name="T6" fmla="*/ 1 w 23"/>
                    <a:gd name="T7" fmla="*/ 28 h 28"/>
                    <a:gd name="T8" fmla="*/ 6 w 23"/>
                    <a:gd name="T9" fmla="*/ 26 h 28"/>
                    <a:gd name="T10" fmla="*/ 13 w 23"/>
                    <a:gd name="T11" fmla="*/ 19 h 28"/>
                    <a:gd name="T12" fmla="*/ 23 w 23"/>
                    <a:gd name="T13" fmla="*/ 10 h 28"/>
                    <a:gd name="T14" fmla="*/ 23 w 23"/>
                    <a:gd name="T15" fmla="*/ 5 h 28"/>
                    <a:gd name="T16" fmla="*/ 21 w 23"/>
                    <a:gd name="T17"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8">
                      <a:moveTo>
                        <a:pt x="21" y="2"/>
                      </a:moveTo>
                      <a:cubicBezTo>
                        <a:pt x="15" y="0"/>
                        <a:pt x="15" y="0"/>
                        <a:pt x="15" y="0"/>
                      </a:cubicBezTo>
                      <a:cubicBezTo>
                        <a:pt x="11" y="4"/>
                        <a:pt x="5" y="8"/>
                        <a:pt x="0" y="13"/>
                      </a:cubicBezTo>
                      <a:cubicBezTo>
                        <a:pt x="1" y="28"/>
                        <a:pt x="1" y="28"/>
                        <a:pt x="1" y="28"/>
                      </a:cubicBezTo>
                      <a:cubicBezTo>
                        <a:pt x="6" y="26"/>
                        <a:pt x="6" y="26"/>
                        <a:pt x="6" y="26"/>
                      </a:cubicBezTo>
                      <a:cubicBezTo>
                        <a:pt x="8" y="24"/>
                        <a:pt x="11" y="22"/>
                        <a:pt x="13" y="19"/>
                      </a:cubicBezTo>
                      <a:cubicBezTo>
                        <a:pt x="17" y="16"/>
                        <a:pt x="20" y="13"/>
                        <a:pt x="23" y="10"/>
                      </a:cubicBezTo>
                      <a:cubicBezTo>
                        <a:pt x="23" y="5"/>
                        <a:pt x="23" y="5"/>
                        <a:pt x="23" y="5"/>
                      </a:cubicBezTo>
                      <a:lnTo>
                        <a:pt x="21"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5" name="Freeform 214">
                  <a:extLst>
                    <a:ext uri="{FF2B5EF4-FFF2-40B4-BE49-F238E27FC236}">
                      <a16:creationId xmlns:a16="http://schemas.microsoft.com/office/drawing/2014/main" id="{C485CA7C-B495-4021-8128-BF001ABCCCBA}"/>
                    </a:ext>
                  </a:extLst>
                </p:cNvPr>
                <p:cNvSpPr>
                  <a:spLocks/>
                </p:cNvSpPr>
                <p:nvPr/>
              </p:nvSpPr>
              <p:spPr bwMode="auto">
                <a:xfrm>
                  <a:off x="5595937" y="1490663"/>
                  <a:ext cx="369887" cy="122237"/>
                </a:xfrm>
                <a:custGeom>
                  <a:avLst/>
                  <a:gdLst>
                    <a:gd name="T0" fmla="*/ 133 w 138"/>
                    <a:gd name="T1" fmla="*/ 0 h 45"/>
                    <a:gd name="T2" fmla="*/ 120 w 138"/>
                    <a:gd name="T3" fmla="*/ 0 h 45"/>
                    <a:gd name="T4" fmla="*/ 116 w 138"/>
                    <a:gd name="T5" fmla="*/ 5 h 45"/>
                    <a:gd name="T6" fmla="*/ 75 w 138"/>
                    <a:gd name="T7" fmla="*/ 10 h 45"/>
                    <a:gd name="T8" fmla="*/ 58 w 138"/>
                    <a:gd name="T9" fmla="*/ 11 h 45"/>
                    <a:gd name="T10" fmla="*/ 35 w 138"/>
                    <a:gd name="T11" fmla="*/ 23 h 45"/>
                    <a:gd name="T12" fmla="*/ 23 w 138"/>
                    <a:gd name="T13" fmla="*/ 20 h 45"/>
                    <a:gd name="T14" fmla="*/ 13 w 138"/>
                    <a:gd name="T15" fmla="*/ 26 h 45"/>
                    <a:gd name="T16" fmla="*/ 3 w 138"/>
                    <a:gd name="T17" fmla="*/ 25 h 45"/>
                    <a:gd name="T18" fmla="*/ 6 w 138"/>
                    <a:gd name="T19" fmla="*/ 30 h 45"/>
                    <a:gd name="T20" fmla="*/ 0 w 138"/>
                    <a:gd name="T21" fmla="*/ 35 h 45"/>
                    <a:gd name="T22" fmla="*/ 14 w 138"/>
                    <a:gd name="T23" fmla="*/ 45 h 45"/>
                    <a:gd name="T24" fmla="*/ 46 w 138"/>
                    <a:gd name="T25" fmla="*/ 34 h 45"/>
                    <a:gd name="T26" fmla="*/ 82 w 138"/>
                    <a:gd name="T27" fmla="*/ 24 h 45"/>
                    <a:gd name="T28" fmla="*/ 91 w 138"/>
                    <a:gd name="T29" fmla="*/ 20 h 45"/>
                    <a:gd name="T30" fmla="*/ 102 w 138"/>
                    <a:gd name="T31" fmla="*/ 20 h 45"/>
                    <a:gd name="T32" fmla="*/ 106 w 138"/>
                    <a:gd name="T33" fmla="*/ 17 h 45"/>
                    <a:gd name="T34" fmla="*/ 106 w 138"/>
                    <a:gd name="T35" fmla="*/ 20 h 45"/>
                    <a:gd name="T36" fmla="*/ 121 w 138"/>
                    <a:gd name="T37" fmla="*/ 18 h 45"/>
                    <a:gd name="T38" fmla="*/ 125 w 138"/>
                    <a:gd name="T39" fmla="*/ 13 h 45"/>
                    <a:gd name="T40" fmla="*/ 132 w 138"/>
                    <a:gd name="T41" fmla="*/ 11 h 45"/>
                    <a:gd name="T42" fmla="*/ 138 w 138"/>
                    <a:gd name="T43" fmla="*/ 7 h 45"/>
                    <a:gd name="T44" fmla="*/ 133 w 138"/>
                    <a:gd name="T45"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8" h="45">
                      <a:moveTo>
                        <a:pt x="133" y="0"/>
                      </a:moveTo>
                      <a:cubicBezTo>
                        <a:pt x="120" y="0"/>
                        <a:pt x="120" y="0"/>
                        <a:pt x="120" y="0"/>
                      </a:cubicBezTo>
                      <a:cubicBezTo>
                        <a:pt x="116" y="5"/>
                        <a:pt x="116" y="5"/>
                        <a:pt x="116" y="5"/>
                      </a:cubicBezTo>
                      <a:cubicBezTo>
                        <a:pt x="102" y="7"/>
                        <a:pt x="89" y="9"/>
                        <a:pt x="75" y="10"/>
                      </a:cubicBezTo>
                      <a:cubicBezTo>
                        <a:pt x="70" y="11"/>
                        <a:pt x="64" y="11"/>
                        <a:pt x="58" y="11"/>
                      </a:cubicBezTo>
                      <a:cubicBezTo>
                        <a:pt x="35" y="23"/>
                        <a:pt x="35" y="23"/>
                        <a:pt x="35" y="23"/>
                      </a:cubicBezTo>
                      <a:cubicBezTo>
                        <a:pt x="23" y="20"/>
                        <a:pt x="23" y="20"/>
                        <a:pt x="23" y="20"/>
                      </a:cubicBezTo>
                      <a:cubicBezTo>
                        <a:pt x="13" y="26"/>
                        <a:pt x="13" y="26"/>
                        <a:pt x="13" y="26"/>
                      </a:cubicBezTo>
                      <a:cubicBezTo>
                        <a:pt x="3" y="25"/>
                        <a:pt x="3" y="25"/>
                        <a:pt x="3" y="25"/>
                      </a:cubicBezTo>
                      <a:cubicBezTo>
                        <a:pt x="6" y="30"/>
                        <a:pt x="6" y="30"/>
                        <a:pt x="6" y="30"/>
                      </a:cubicBezTo>
                      <a:cubicBezTo>
                        <a:pt x="0" y="35"/>
                        <a:pt x="0" y="35"/>
                        <a:pt x="0" y="35"/>
                      </a:cubicBezTo>
                      <a:cubicBezTo>
                        <a:pt x="14" y="45"/>
                        <a:pt x="14" y="45"/>
                        <a:pt x="14" y="45"/>
                      </a:cubicBezTo>
                      <a:cubicBezTo>
                        <a:pt x="24" y="40"/>
                        <a:pt x="35" y="37"/>
                        <a:pt x="46" y="34"/>
                      </a:cubicBezTo>
                      <a:cubicBezTo>
                        <a:pt x="58" y="30"/>
                        <a:pt x="70" y="27"/>
                        <a:pt x="82" y="24"/>
                      </a:cubicBezTo>
                      <a:cubicBezTo>
                        <a:pt x="85" y="23"/>
                        <a:pt x="88" y="21"/>
                        <a:pt x="91" y="20"/>
                      </a:cubicBezTo>
                      <a:cubicBezTo>
                        <a:pt x="102" y="20"/>
                        <a:pt x="102" y="20"/>
                        <a:pt x="102" y="20"/>
                      </a:cubicBezTo>
                      <a:cubicBezTo>
                        <a:pt x="106" y="17"/>
                        <a:pt x="106" y="17"/>
                        <a:pt x="106" y="17"/>
                      </a:cubicBezTo>
                      <a:cubicBezTo>
                        <a:pt x="106" y="20"/>
                        <a:pt x="106" y="20"/>
                        <a:pt x="106" y="20"/>
                      </a:cubicBezTo>
                      <a:cubicBezTo>
                        <a:pt x="121" y="18"/>
                        <a:pt x="121" y="18"/>
                        <a:pt x="121" y="18"/>
                      </a:cubicBezTo>
                      <a:cubicBezTo>
                        <a:pt x="125" y="13"/>
                        <a:pt x="125" y="13"/>
                        <a:pt x="125" y="13"/>
                      </a:cubicBezTo>
                      <a:cubicBezTo>
                        <a:pt x="128" y="13"/>
                        <a:pt x="130" y="12"/>
                        <a:pt x="132" y="11"/>
                      </a:cubicBezTo>
                      <a:cubicBezTo>
                        <a:pt x="134" y="10"/>
                        <a:pt x="136" y="9"/>
                        <a:pt x="138" y="7"/>
                      </a:cubicBezTo>
                      <a:lnTo>
                        <a:pt x="13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6" name="Freeform 215">
                  <a:extLst>
                    <a:ext uri="{FF2B5EF4-FFF2-40B4-BE49-F238E27FC236}">
                      <a16:creationId xmlns:a16="http://schemas.microsoft.com/office/drawing/2014/main" id="{C90A018F-19F2-4A3E-A04F-5A76BF94BA5D}"/>
                    </a:ext>
                  </a:extLst>
                </p:cNvPr>
                <p:cNvSpPr>
                  <a:spLocks/>
                </p:cNvSpPr>
                <p:nvPr/>
              </p:nvSpPr>
              <p:spPr bwMode="auto">
                <a:xfrm>
                  <a:off x="5495925" y="1585913"/>
                  <a:ext cx="120650" cy="139700"/>
                </a:xfrm>
                <a:custGeom>
                  <a:avLst/>
                  <a:gdLst>
                    <a:gd name="T0" fmla="*/ 33 w 45"/>
                    <a:gd name="T1" fmla="*/ 0 h 52"/>
                    <a:gd name="T2" fmla="*/ 6 w 45"/>
                    <a:gd name="T3" fmla="*/ 14 h 52"/>
                    <a:gd name="T4" fmla="*/ 0 w 45"/>
                    <a:gd name="T5" fmla="*/ 23 h 52"/>
                    <a:gd name="T6" fmla="*/ 5 w 45"/>
                    <a:gd name="T7" fmla="*/ 25 h 52"/>
                    <a:gd name="T8" fmla="*/ 11 w 45"/>
                    <a:gd name="T9" fmla="*/ 34 h 52"/>
                    <a:gd name="T10" fmla="*/ 3 w 45"/>
                    <a:gd name="T11" fmla="*/ 35 h 52"/>
                    <a:gd name="T12" fmla="*/ 7 w 45"/>
                    <a:gd name="T13" fmla="*/ 43 h 52"/>
                    <a:gd name="T14" fmla="*/ 13 w 45"/>
                    <a:gd name="T15" fmla="*/ 42 h 52"/>
                    <a:gd name="T16" fmla="*/ 18 w 45"/>
                    <a:gd name="T17" fmla="*/ 45 h 52"/>
                    <a:gd name="T18" fmla="*/ 25 w 45"/>
                    <a:gd name="T19" fmla="*/ 52 h 52"/>
                    <a:gd name="T20" fmla="*/ 36 w 45"/>
                    <a:gd name="T21" fmla="*/ 48 h 52"/>
                    <a:gd name="T22" fmla="*/ 29 w 45"/>
                    <a:gd name="T23" fmla="*/ 33 h 52"/>
                    <a:gd name="T24" fmla="*/ 45 w 45"/>
                    <a:gd name="T25" fmla="*/ 10 h 52"/>
                    <a:gd name="T26" fmla="*/ 33 w 45"/>
                    <a:gd name="T2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 h="52">
                      <a:moveTo>
                        <a:pt x="33" y="0"/>
                      </a:moveTo>
                      <a:cubicBezTo>
                        <a:pt x="24" y="5"/>
                        <a:pt x="15" y="9"/>
                        <a:pt x="6" y="14"/>
                      </a:cubicBezTo>
                      <a:cubicBezTo>
                        <a:pt x="0" y="23"/>
                        <a:pt x="0" y="23"/>
                        <a:pt x="0" y="23"/>
                      </a:cubicBezTo>
                      <a:cubicBezTo>
                        <a:pt x="5" y="25"/>
                        <a:pt x="5" y="25"/>
                        <a:pt x="5" y="25"/>
                      </a:cubicBezTo>
                      <a:cubicBezTo>
                        <a:pt x="11" y="34"/>
                        <a:pt x="11" y="34"/>
                        <a:pt x="11" y="34"/>
                      </a:cubicBezTo>
                      <a:cubicBezTo>
                        <a:pt x="3" y="35"/>
                        <a:pt x="3" y="35"/>
                        <a:pt x="3" y="35"/>
                      </a:cubicBezTo>
                      <a:cubicBezTo>
                        <a:pt x="7" y="43"/>
                        <a:pt x="7" y="43"/>
                        <a:pt x="7" y="43"/>
                      </a:cubicBezTo>
                      <a:cubicBezTo>
                        <a:pt x="13" y="42"/>
                        <a:pt x="13" y="42"/>
                        <a:pt x="13" y="42"/>
                      </a:cubicBezTo>
                      <a:cubicBezTo>
                        <a:pt x="15" y="43"/>
                        <a:pt x="17" y="44"/>
                        <a:pt x="18" y="45"/>
                      </a:cubicBezTo>
                      <a:cubicBezTo>
                        <a:pt x="20" y="47"/>
                        <a:pt x="23" y="49"/>
                        <a:pt x="25" y="52"/>
                      </a:cubicBezTo>
                      <a:cubicBezTo>
                        <a:pt x="36" y="48"/>
                        <a:pt x="36" y="48"/>
                        <a:pt x="36" y="48"/>
                      </a:cubicBezTo>
                      <a:cubicBezTo>
                        <a:pt x="29" y="33"/>
                        <a:pt x="29" y="33"/>
                        <a:pt x="29" y="33"/>
                      </a:cubicBezTo>
                      <a:cubicBezTo>
                        <a:pt x="34" y="26"/>
                        <a:pt x="40" y="18"/>
                        <a:pt x="45" y="10"/>
                      </a:cubicBezTo>
                      <a:lnTo>
                        <a:pt x="3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35" name="Freeform 216">
                <a:extLst>
                  <a:ext uri="{FF2B5EF4-FFF2-40B4-BE49-F238E27FC236}">
                    <a16:creationId xmlns:a16="http://schemas.microsoft.com/office/drawing/2014/main" id="{23E0C892-7283-43D5-9E90-3D0839C5833A}"/>
                  </a:ext>
                </a:extLst>
              </p:cNvPr>
              <p:cNvSpPr>
                <a:spLocks/>
              </p:cNvSpPr>
              <p:nvPr/>
            </p:nvSpPr>
            <p:spPr bwMode="auto">
              <a:xfrm>
                <a:off x="4151295" y="2700172"/>
                <a:ext cx="191338" cy="328708"/>
              </a:xfrm>
              <a:custGeom>
                <a:avLst/>
                <a:gdLst>
                  <a:gd name="T0" fmla="*/ 66 w 69"/>
                  <a:gd name="T1" fmla="*/ 95 h 119"/>
                  <a:gd name="T2" fmla="*/ 69 w 69"/>
                  <a:gd name="T3" fmla="*/ 85 h 119"/>
                  <a:gd name="T4" fmla="*/ 63 w 69"/>
                  <a:gd name="T5" fmla="*/ 82 h 119"/>
                  <a:gd name="T6" fmla="*/ 58 w 69"/>
                  <a:gd name="T7" fmla="*/ 86 h 119"/>
                  <a:gd name="T8" fmla="*/ 56 w 69"/>
                  <a:gd name="T9" fmla="*/ 85 h 119"/>
                  <a:gd name="T10" fmla="*/ 58 w 69"/>
                  <a:gd name="T11" fmla="*/ 77 h 119"/>
                  <a:gd name="T12" fmla="*/ 43 w 69"/>
                  <a:gd name="T13" fmla="*/ 57 h 119"/>
                  <a:gd name="T14" fmla="*/ 43 w 69"/>
                  <a:gd name="T15" fmla="*/ 51 h 119"/>
                  <a:gd name="T16" fmla="*/ 37 w 69"/>
                  <a:gd name="T17" fmla="*/ 43 h 119"/>
                  <a:gd name="T18" fmla="*/ 28 w 69"/>
                  <a:gd name="T19" fmla="*/ 42 h 119"/>
                  <a:gd name="T20" fmla="*/ 40 w 69"/>
                  <a:gd name="T21" fmla="*/ 21 h 119"/>
                  <a:gd name="T22" fmla="*/ 35 w 69"/>
                  <a:gd name="T23" fmla="*/ 18 h 119"/>
                  <a:gd name="T24" fmla="*/ 20 w 69"/>
                  <a:gd name="T25" fmla="*/ 19 h 119"/>
                  <a:gd name="T26" fmla="*/ 31 w 69"/>
                  <a:gd name="T27" fmla="*/ 1 h 119"/>
                  <a:gd name="T28" fmla="*/ 9 w 69"/>
                  <a:gd name="T29" fmla="*/ 0 h 119"/>
                  <a:gd name="T30" fmla="*/ 0 w 69"/>
                  <a:gd name="T31" fmla="*/ 33 h 119"/>
                  <a:gd name="T32" fmla="*/ 7 w 69"/>
                  <a:gd name="T33" fmla="*/ 34 h 119"/>
                  <a:gd name="T34" fmla="*/ 1 w 69"/>
                  <a:gd name="T35" fmla="*/ 37 h 119"/>
                  <a:gd name="T36" fmla="*/ 3 w 69"/>
                  <a:gd name="T37" fmla="*/ 50 h 119"/>
                  <a:gd name="T38" fmla="*/ 5 w 69"/>
                  <a:gd name="T39" fmla="*/ 45 h 119"/>
                  <a:gd name="T40" fmla="*/ 12 w 69"/>
                  <a:gd name="T41" fmla="*/ 42 h 119"/>
                  <a:gd name="T42" fmla="*/ 14 w 69"/>
                  <a:gd name="T43" fmla="*/ 46 h 119"/>
                  <a:gd name="T44" fmla="*/ 8 w 69"/>
                  <a:gd name="T45" fmla="*/ 50 h 119"/>
                  <a:gd name="T46" fmla="*/ 5 w 69"/>
                  <a:gd name="T47" fmla="*/ 59 h 119"/>
                  <a:gd name="T48" fmla="*/ 8 w 69"/>
                  <a:gd name="T49" fmla="*/ 62 h 119"/>
                  <a:gd name="T50" fmla="*/ 11 w 69"/>
                  <a:gd name="T51" fmla="*/ 56 h 119"/>
                  <a:gd name="T52" fmla="*/ 14 w 69"/>
                  <a:gd name="T53" fmla="*/ 59 h 119"/>
                  <a:gd name="T54" fmla="*/ 20 w 69"/>
                  <a:gd name="T55" fmla="*/ 54 h 119"/>
                  <a:gd name="T56" fmla="*/ 24 w 69"/>
                  <a:gd name="T57" fmla="*/ 58 h 119"/>
                  <a:gd name="T58" fmla="*/ 20 w 69"/>
                  <a:gd name="T59" fmla="*/ 65 h 119"/>
                  <a:gd name="T60" fmla="*/ 24 w 69"/>
                  <a:gd name="T61" fmla="*/ 69 h 119"/>
                  <a:gd name="T62" fmla="*/ 25 w 69"/>
                  <a:gd name="T63" fmla="*/ 76 h 119"/>
                  <a:gd name="T64" fmla="*/ 13 w 69"/>
                  <a:gd name="T65" fmla="*/ 82 h 119"/>
                  <a:gd name="T66" fmla="*/ 11 w 69"/>
                  <a:gd name="T67" fmla="*/ 86 h 119"/>
                  <a:gd name="T68" fmla="*/ 15 w 69"/>
                  <a:gd name="T69" fmla="*/ 85 h 119"/>
                  <a:gd name="T70" fmla="*/ 18 w 69"/>
                  <a:gd name="T71" fmla="*/ 91 h 119"/>
                  <a:gd name="T72" fmla="*/ 8 w 69"/>
                  <a:gd name="T73" fmla="*/ 99 h 119"/>
                  <a:gd name="T74" fmla="*/ 10 w 69"/>
                  <a:gd name="T75" fmla="*/ 102 h 119"/>
                  <a:gd name="T76" fmla="*/ 12 w 69"/>
                  <a:gd name="T77" fmla="*/ 101 h 119"/>
                  <a:gd name="T78" fmla="*/ 18 w 69"/>
                  <a:gd name="T79" fmla="*/ 103 h 119"/>
                  <a:gd name="T80" fmla="*/ 24 w 69"/>
                  <a:gd name="T81" fmla="*/ 99 h 119"/>
                  <a:gd name="T82" fmla="*/ 19 w 69"/>
                  <a:gd name="T83" fmla="*/ 106 h 119"/>
                  <a:gd name="T84" fmla="*/ 12 w 69"/>
                  <a:gd name="T85" fmla="*/ 107 h 119"/>
                  <a:gd name="T86" fmla="*/ 1 w 69"/>
                  <a:gd name="T87" fmla="*/ 117 h 119"/>
                  <a:gd name="T88" fmla="*/ 7 w 69"/>
                  <a:gd name="T89" fmla="*/ 119 h 119"/>
                  <a:gd name="T90" fmla="*/ 12 w 69"/>
                  <a:gd name="T91" fmla="*/ 114 h 119"/>
                  <a:gd name="T92" fmla="*/ 18 w 69"/>
                  <a:gd name="T93" fmla="*/ 114 h 119"/>
                  <a:gd name="T94" fmla="*/ 20 w 69"/>
                  <a:gd name="T95" fmla="*/ 116 h 119"/>
                  <a:gd name="T96" fmla="*/ 23 w 69"/>
                  <a:gd name="T97" fmla="*/ 111 h 119"/>
                  <a:gd name="T98" fmla="*/ 28 w 69"/>
                  <a:gd name="T99" fmla="*/ 110 h 119"/>
                  <a:gd name="T100" fmla="*/ 34 w 69"/>
                  <a:gd name="T101" fmla="*/ 113 h 119"/>
                  <a:gd name="T102" fmla="*/ 43 w 69"/>
                  <a:gd name="T103" fmla="*/ 108 h 119"/>
                  <a:gd name="T104" fmla="*/ 50 w 69"/>
                  <a:gd name="T105" fmla="*/ 109 h 119"/>
                  <a:gd name="T106" fmla="*/ 59 w 69"/>
                  <a:gd name="T107" fmla="*/ 108 h 119"/>
                  <a:gd name="T108" fmla="*/ 64 w 69"/>
                  <a:gd name="T109" fmla="*/ 103 h 119"/>
                  <a:gd name="T110" fmla="*/ 65 w 69"/>
                  <a:gd name="T111" fmla="*/ 101 h 119"/>
                  <a:gd name="T112" fmla="*/ 57 w 69"/>
                  <a:gd name="T113" fmla="*/ 100 h 119"/>
                  <a:gd name="T114" fmla="*/ 59 w 69"/>
                  <a:gd name="T115" fmla="*/ 96 h 119"/>
                  <a:gd name="T116" fmla="*/ 66 w 69"/>
                  <a:gd name="T117" fmla="*/ 9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 h="119">
                    <a:moveTo>
                      <a:pt x="66" y="95"/>
                    </a:moveTo>
                    <a:cubicBezTo>
                      <a:pt x="69" y="85"/>
                      <a:pt x="69" y="85"/>
                      <a:pt x="69" y="85"/>
                    </a:cubicBezTo>
                    <a:cubicBezTo>
                      <a:pt x="63" y="82"/>
                      <a:pt x="63" y="82"/>
                      <a:pt x="63" y="82"/>
                    </a:cubicBezTo>
                    <a:cubicBezTo>
                      <a:pt x="58" y="86"/>
                      <a:pt x="58" y="86"/>
                      <a:pt x="58" y="86"/>
                    </a:cubicBezTo>
                    <a:cubicBezTo>
                      <a:pt x="56" y="85"/>
                      <a:pt x="56" y="85"/>
                      <a:pt x="56" y="85"/>
                    </a:cubicBezTo>
                    <a:cubicBezTo>
                      <a:pt x="58" y="77"/>
                      <a:pt x="58" y="77"/>
                      <a:pt x="58" y="77"/>
                    </a:cubicBezTo>
                    <a:cubicBezTo>
                      <a:pt x="53" y="71"/>
                      <a:pt x="48" y="64"/>
                      <a:pt x="43" y="57"/>
                    </a:cubicBezTo>
                    <a:cubicBezTo>
                      <a:pt x="43" y="51"/>
                      <a:pt x="43" y="51"/>
                      <a:pt x="43" y="51"/>
                    </a:cubicBezTo>
                    <a:cubicBezTo>
                      <a:pt x="37" y="43"/>
                      <a:pt x="37" y="43"/>
                      <a:pt x="37" y="43"/>
                    </a:cubicBezTo>
                    <a:cubicBezTo>
                      <a:pt x="28" y="42"/>
                      <a:pt x="28" y="42"/>
                      <a:pt x="28" y="42"/>
                    </a:cubicBezTo>
                    <a:cubicBezTo>
                      <a:pt x="32" y="35"/>
                      <a:pt x="36" y="27"/>
                      <a:pt x="40" y="21"/>
                    </a:cubicBezTo>
                    <a:cubicBezTo>
                      <a:pt x="35" y="18"/>
                      <a:pt x="35" y="18"/>
                      <a:pt x="35" y="18"/>
                    </a:cubicBezTo>
                    <a:cubicBezTo>
                      <a:pt x="20" y="19"/>
                      <a:pt x="20" y="19"/>
                      <a:pt x="20" y="19"/>
                    </a:cubicBezTo>
                    <a:cubicBezTo>
                      <a:pt x="24" y="13"/>
                      <a:pt x="28" y="7"/>
                      <a:pt x="31" y="1"/>
                    </a:cubicBezTo>
                    <a:cubicBezTo>
                      <a:pt x="9" y="0"/>
                      <a:pt x="9" y="0"/>
                      <a:pt x="9" y="0"/>
                    </a:cubicBezTo>
                    <a:cubicBezTo>
                      <a:pt x="6" y="10"/>
                      <a:pt x="3" y="21"/>
                      <a:pt x="0" y="33"/>
                    </a:cubicBezTo>
                    <a:cubicBezTo>
                      <a:pt x="7" y="34"/>
                      <a:pt x="7" y="34"/>
                      <a:pt x="7" y="34"/>
                    </a:cubicBezTo>
                    <a:cubicBezTo>
                      <a:pt x="1" y="37"/>
                      <a:pt x="1" y="37"/>
                      <a:pt x="1" y="37"/>
                    </a:cubicBezTo>
                    <a:cubicBezTo>
                      <a:pt x="3" y="50"/>
                      <a:pt x="3" y="50"/>
                      <a:pt x="3" y="50"/>
                    </a:cubicBezTo>
                    <a:cubicBezTo>
                      <a:pt x="5" y="45"/>
                      <a:pt x="5" y="45"/>
                      <a:pt x="5" y="45"/>
                    </a:cubicBezTo>
                    <a:cubicBezTo>
                      <a:pt x="12" y="42"/>
                      <a:pt x="12" y="42"/>
                      <a:pt x="12" y="42"/>
                    </a:cubicBezTo>
                    <a:cubicBezTo>
                      <a:pt x="14" y="46"/>
                      <a:pt x="14" y="46"/>
                      <a:pt x="14" y="46"/>
                    </a:cubicBezTo>
                    <a:cubicBezTo>
                      <a:pt x="8" y="50"/>
                      <a:pt x="8" y="50"/>
                      <a:pt x="8" y="50"/>
                    </a:cubicBezTo>
                    <a:cubicBezTo>
                      <a:pt x="5" y="59"/>
                      <a:pt x="5" y="59"/>
                      <a:pt x="5" y="59"/>
                    </a:cubicBezTo>
                    <a:cubicBezTo>
                      <a:pt x="8" y="62"/>
                      <a:pt x="8" y="62"/>
                      <a:pt x="8" y="62"/>
                    </a:cubicBezTo>
                    <a:cubicBezTo>
                      <a:pt x="11" y="56"/>
                      <a:pt x="11" y="56"/>
                      <a:pt x="11" y="56"/>
                    </a:cubicBezTo>
                    <a:cubicBezTo>
                      <a:pt x="14" y="59"/>
                      <a:pt x="14" y="59"/>
                      <a:pt x="14" y="59"/>
                    </a:cubicBezTo>
                    <a:cubicBezTo>
                      <a:pt x="20" y="54"/>
                      <a:pt x="20" y="54"/>
                      <a:pt x="20" y="54"/>
                    </a:cubicBezTo>
                    <a:cubicBezTo>
                      <a:pt x="24" y="58"/>
                      <a:pt x="24" y="58"/>
                      <a:pt x="24" y="58"/>
                    </a:cubicBezTo>
                    <a:cubicBezTo>
                      <a:pt x="20" y="65"/>
                      <a:pt x="20" y="65"/>
                      <a:pt x="20" y="65"/>
                    </a:cubicBezTo>
                    <a:cubicBezTo>
                      <a:pt x="24" y="69"/>
                      <a:pt x="24" y="69"/>
                      <a:pt x="24" y="69"/>
                    </a:cubicBezTo>
                    <a:cubicBezTo>
                      <a:pt x="25" y="76"/>
                      <a:pt x="25" y="76"/>
                      <a:pt x="25" y="76"/>
                    </a:cubicBezTo>
                    <a:cubicBezTo>
                      <a:pt x="13" y="82"/>
                      <a:pt x="13" y="82"/>
                      <a:pt x="13" y="82"/>
                    </a:cubicBezTo>
                    <a:cubicBezTo>
                      <a:pt x="11" y="86"/>
                      <a:pt x="11" y="86"/>
                      <a:pt x="11" y="86"/>
                    </a:cubicBezTo>
                    <a:cubicBezTo>
                      <a:pt x="15" y="85"/>
                      <a:pt x="15" y="85"/>
                      <a:pt x="15" y="85"/>
                    </a:cubicBezTo>
                    <a:cubicBezTo>
                      <a:pt x="18" y="91"/>
                      <a:pt x="18" y="91"/>
                      <a:pt x="18" y="91"/>
                    </a:cubicBezTo>
                    <a:cubicBezTo>
                      <a:pt x="8" y="99"/>
                      <a:pt x="8" y="99"/>
                      <a:pt x="8" y="99"/>
                    </a:cubicBezTo>
                    <a:cubicBezTo>
                      <a:pt x="10" y="102"/>
                      <a:pt x="10" y="102"/>
                      <a:pt x="10" y="102"/>
                    </a:cubicBezTo>
                    <a:cubicBezTo>
                      <a:pt x="12" y="101"/>
                      <a:pt x="12" y="101"/>
                      <a:pt x="12" y="101"/>
                    </a:cubicBezTo>
                    <a:cubicBezTo>
                      <a:pt x="18" y="103"/>
                      <a:pt x="18" y="103"/>
                      <a:pt x="18" y="103"/>
                    </a:cubicBezTo>
                    <a:cubicBezTo>
                      <a:pt x="24" y="99"/>
                      <a:pt x="24" y="99"/>
                      <a:pt x="24" y="99"/>
                    </a:cubicBezTo>
                    <a:cubicBezTo>
                      <a:pt x="19" y="106"/>
                      <a:pt x="19" y="106"/>
                      <a:pt x="19" y="106"/>
                    </a:cubicBezTo>
                    <a:cubicBezTo>
                      <a:pt x="12" y="107"/>
                      <a:pt x="12" y="107"/>
                      <a:pt x="12" y="107"/>
                    </a:cubicBezTo>
                    <a:cubicBezTo>
                      <a:pt x="1" y="117"/>
                      <a:pt x="1" y="117"/>
                      <a:pt x="1" y="117"/>
                    </a:cubicBezTo>
                    <a:cubicBezTo>
                      <a:pt x="7" y="119"/>
                      <a:pt x="7" y="119"/>
                      <a:pt x="7" y="119"/>
                    </a:cubicBezTo>
                    <a:cubicBezTo>
                      <a:pt x="12" y="114"/>
                      <a:pt x="12" y="114"/>
                      <a:pt x="12" y="114"/>
                    </a:cubicBezTo>
                    <a:cubicBezTo>
                      <a:pt x="18" y="114"/>
                      <a:pt x="18" y="114"/>
                      <a:pt x="18" y="114"/>
                    </a:cubicBezTo>
                    <a:cubicBezTo>
                      <a:pt x="20" y="116"/>
                      <a:pt x="20" y="116"/>
                      <a:pt x="20" y="116"/>
                    </a:cubicBezTo>
                    <a:cubicBezTo>
                      <a:pt x="23" y="111"/>
                      <a:pt x="23" y="111"/>
                      <a:pt x="23" y="111"/>
                    </a:cubicBezTo>
                    <a:cubicBezTo>
                      <a:pt x="28" y="110"/>
                      <a:pt x="28" y="110"/>
                      <a:pt x="28" y="110"/>
                    </a:cubicBezTo>
                    <a:cubicBezTo>
                      <a:pt x="34" y="113"/>
                      <a:pt x="34" y="113"/>
                      <a:pt x="34" y="113"/>
                    </a:cubicBezTo>
                    <a:cubicBezTo>
                      <a:pt x="43" y="108"/>
                      <a:pt x="43" y="108"/>
                      <a:pt x="43" y="108"/>
                    </a:cubicBezTo>
                    <a:cubicBezTo>
                      <a:pt x="45" y="108"/>
                      <a:pt x="48" y="109"/>
                      <a:pt x="50" y="109"/>
                    </a:cubicBezTo>
                    <a:cubicBezTo>
                      <a:pt x="53" y="109"/>
                      <a:pt x="56" y="109"/>
                      <a:pt x="59" y="108"/>
                    </a:cubicBezTo>
                    <a:cubicBezTo>
                      <a:pt x="64" y="103"/>
                      <a:pt x="64" y="103"/>
                      <a:pt x="64" y="103"/>
                    </a:cubicBezTo>
                    <a:cubicBezTo>
                      <a:pt x="65" y="101"/>
                      <a:pt x="65" y="101"/>
                      <a:pt x="65" y="101"/>
                    </a:cubicBezTo>
                    <a:cubicBezTo>
                      <a:pt x="57" y="100"/>
                      <a:pt x="57" y="100"/>
                      <a:pt x="57" y="100"/>
                    </a:cubicBezTo>
                    <a:cubicBezTo>
                      <a:pt x="59" y="96"/>
                      <a:pt x="59" y="96"/>
                      <a:pt x="59" y="96"/>
                    </a:cubicBezTo>
                    <a:lnTo>
                      <a:pt x="66" y="95"/>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6" name="Freeform 217">
                <a:extLst>
                  <a:ext uri="{FF2B5EF4-FFF2-40B4-BE49-F238E27FC236}">
                    <a16:creationId xmlns:a16="http://schemas.microsoft.com/office/drawing/2014/main" id="{350E0FDA-F888-44AB-BB34-4CD5B848F7B5}"/>
                  </a:ext>
                </a:extLst>
              </p:cNvPr>
              <p:cNvSpPr>
                <a:spLocks/>
              </p:cNvSpPr>
              <p:nvPr/>
            </p:nvSpPr>
            <p:spPr bwMode="auto">
              <a:xfrm>
                <a:off x="4107141" y="2847355"/>
                <a:ext cx="52332" cy="45790"/>
              </a:xfrm>
              <a:custGeom>
                <a:avLst/>
                <a:gdLst>
                  <a:gd name="T0" fmla="*/ 8 w 32"/>
                  <a:gd name="T1" fmla="*/ 0 h 28"/>
                  <a:gd name="T2" fmla="*/ 0 w 32"/>
                  <a:gd name="T3" fmla="*/ 13 h 28"/>
                  <a:gd name="T4" fmla="*/ 0 w 32"/>
                  <a:gd name="T5" fmla="*/ 18 h 28"/>
                  <a:gd name="T6" fmla="*/ 8 w 32"/>
                  <a:gd name="T7" fmla="*/ 28 h 28"/>
                  <a:gd name="T8" fmla="*/ 13 w 32"/>
                  <a:gd name="T9" fmla="*/ 23 h 28"/>
                  <a:gd name="T10" fmla="*/ 17 w 32"/>
                  <a:gd name="T11" fmla="*/ 28 h 28"/>
                  <a:gd name="T12" fmla="*/ 30 w 32"/>
                  <a:gd name="T13" fmla="*/ 27 h 28"/>
                  <a:gd name="T14" fmla="*/ 32 w 32"/>
                  <a:gd name="T15" fmla="*/ 23 h 28"/>
                  <a:gd name="T16" fmla="*/ 20 w 32"/>
                  <a:gd name="T17" fmla="*/ 1 h 28"/>
                  <a:gd name="T18" fmla="*/ 10 w 32"/>
                  <a:gd name="T19" fmla="*/ 3 h 28"/>
                  <a:gd name="T20" fmla="*/ 8 w 32"/>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28">
                    <a:moveTo>
                      <a:pt x="8" y="0"/>
                    </a:moveTo>
                    <a:lnTo>
                      <a:pt x="0" y="13"/>
                    </a:lnTo>
                    <a:lnTo>
                      <a:pt x="0" y="18"/>
                    </a:lnTo>
                    <a:lnTo>
                      <a:pt x="8" y="28"/>
                    </a:lnTo>
                    <a:lnTo>
                      <a:pt x="13" y="23"/>
                    </a:lnTo>
                    <a:lnTo>
                      <a:pt x="17" y="28"/>
                    </a:lnTo>
                    <a:lnTo>
                      <a:pt x="30" y="27"/>
                    </a:lnTo>
                    <a:lnTo>
                      <a:pt x="32" y="23"/>
                    </a:lnTo>
                    <a:lnTo>
                      <a:pt x="20" y="1"/>
                    </a:lnTo>
                    <a:lnTo>
                      <a:pt x="10" y="3"/>
                    </a:lnTo>
                    <a:lnTo>
                      <a:pt x="8" y="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7" name="Freeform 218">
                <a:extLst>
                  <a:ext uri="{FF2B5EF4-FFF2-40B4-BE49-F238E27FC236}">
                    <a16:creationId xmlns:a16="http://schemas.microsoft.com/office/drawing/2014/main" id="{57ACB393-43A8-44B9-B47D-0C7EFC88305A}"/>
                  </a:ext>
                </a:extLst>
              </p:cNvPr>
              <p:cNvSpPr>
                <a:spLocks/>
              </p:cNvSpPr>
              <p:nvPr/>
            </p:nvSpPr>
            <p:spPr bwMode="auto">
              <a:xfrm>
                <a:off x="4790724" y="3100837"/>
                <a:ext cx="250210" cy="158630"/>
              </a:xfrm>
              <a:custGeom>
                <a:avLst/>
                <a:gdLst>
                  <a:gd name="T0" fmla="*/ 28 w 91"/>
                  <a:gd name="T1" fmla="*/ 2 h 57"/>
                  <a:gd name="T2" fmla="*/ 27 w 91"/>
                  <a:gd name="T3" fmla="*/ 2 h 57"/>
                  <a:gd name="T4" fmla="*/ 0 w 91"/>
                  <a:gd name="T5" fmla="*/ 24 h 57"/>
                  <a:gd name="T6" fmla="*/ 6 w 91"/>
                  <a:gd name="T7" fmla="*/ 32 h 57"/>
                  <a:gd name="T8" fmla="*/ 10 w 91"/>
                  <a:gd name="T9" fmla="*/ 38 h 57"/>
                  <a:gd name="T10" fmla="*/ 20 w 91"/>
                  <a:gd name="T11" fmla="*/ 41 h 57"/>
                  <a:gd name="T12" fmla="*/ 23 w 91"/>
                  <a:gd name="T13" fmla="*/ 44 h 57"/>
                  <a:gd name="T14" fmla="*/ 26 w 91"/>
                  <a:gd name="T15" fmla="*/ 47 h 57"/>
                  <a:gd name="T16" fmla="*/ 26 w 91"/>
                  <a:gd name="T17" fmla="*/ 50 h 57"/>
                  <a:gd name="T18" fmla="*/ 46 w 91"/>
                  <a:gd name="T19" fmla="*/ 57 h 57"/>
                  <a:gd name="T20" fmla="*/ 82 w 91"/>
                  <a:gd name="T21" fmla="*/ 52 h 57"/>
                  <a:gd name="T22" fmla="*/ 81 w 91"/>
                  <a:gd name="T23" fmla="*/ 47 h 57"/>
                  <a:gd name="T24" fmla="*/ 89 w 91"/>
                  <a:gd name="T25" fmla="*/ 44 h 57"/>
                  <a:gd name="T26" fmla="*/ 90 w 91"/>
                  <a:gd name="T27" fmla="*/ 38 h 57"/>
                  <a:gd name="T28" fmla="*/ 91 w 91"/>
                  <a:gd name="T29" fmla="*/ 31 h 57"/>
                  <a:gd name="T30" fmla="*/ 90 w 91"/>
                  <a:gd name="T31" fmla="*/ 30 h 57"/>
                  <a:gd name="T32" fmla="*/ 89 w 91"/>
                  <a:gd name="T33" fmla="*/ 29 h 57"/>
                  <a:gd name="T34" fmla="*/ 82 w 91"/>
                  <a:gd name="T35" fmla="*/ 20 h 57"/>
                  <a:gd name="T36" fmla="*/ 83 w 91"/>
                  <a:gd name="T37" fmla="*/ 18 h 57"/>
                  <a:gd name="T38" fmla="*/ 79 w 91"/>
                  <a:gd name="T39" fmla="*/ 9 h 57"/>
                  <a:gd name="T40" fmla="*/ 79 w 91"/>
                  <a:gd name="T41" fmla="*/ 8 h 57"/>
                  <a:gd name="T42" fmla="*/ 67 w 91"/>
                  <a:gd name="T43" fmla="*/ 0 h 57"/>
                  <a:gd name="T44" fmla="*/ 37 w 91"/>
                  <a:gd name="T45" fmla="*/ 5 h 57"/>
                  <a:gd name="T46" fmla="*/ 28 w 91"/>
                  <a:gd name="T47" fmla="*/ 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57">
                    <a:moveTo>
                      <a:pt x="28" y="2"/>
                    </a:moveTo>
                    <a:cubicBezTo>
                      <a:pt x="27" y="2"/>
                      <a:pt x="27" y="2"/>
                      <a:pt x="27" y="2"/>
                    </a:cubicBezTo>
                    <a:cubicBezTo>
                      <a:pt x="18" y="9"/>
                      <a:pt x="9" y="16"/>
                      <a:pt x="0" y="24"/>
                    </a:cubicBezTo>
                    <a:cubicBezTo>
                      <a:pt x="6" y="32"/>
                      <a:pt x="6" y="32"/>
                      <a:pt x="6" y="32"/>
                    </a:cubicBezTo>
                    <a:cubicBezTo>
                      <a:pt x="10" y="38"/>
                      <a:pt x="10" y="38"/>
                      <a:pt x="10" y="38"/>
                    </a:cubicBezTo>
                    <a:cubicBezTo>
                      <a:pt x="20" y="41"/>
                      <a:pt x="20" y="41"/>
                      <a:pt x="20" y="41"/>
                    </a:cubicBezTo>
                    <a:cubicBezTo>
                      <a:pt x="23" y="44"/>
                      <a:pt x="23" y="44"/>
                      <a:pt x="23" y="44"/>
                    </a:cubicBezTo>
                    <a:cubicBezTo>
                      <a:pt x="26" y="47"/>
                      <a:pt x="26" y="47"/>
                      <a:pt x="26" y="47"/>
                    </a:cubicBezTo>
                    <a:cubicBezTo>
                      <a:pt x="26" y="50"/>
                      <a:pt x="26" y="50"/>
                      <a:pt x="26" y="50"/>
                    </a:cubicBezTo>
                    <a:cubicBezTo>
                      <a:pt x="46" y="57"/>
                      <a:pt x="46" y="57"/>
                      <a:pt x="46" y="57"/>
                    </a:cubicBezTo>
                    <a:cubicBezTo>
                      <a:pt x="58" y="56"/>
                      <a:pt x="70" y="54"/>
                      <a:pt x="82" y="52"/>
                    </a:cubicBezTo>
                    <a:cubicBezTo>
                      <a:pt x="81" y="47"/>
                      <a:pt x="81" y="47"/>
                      <a:pt x="81" y="47"/>
                    </a:cubicBezTo>
                    <a:cubicBezTo>
                      <a:pt x="89" y="44"/>
                      <a:pt x="89" y="44"/>
                      <a:pt x="89" y="44"/>
                    </a:cubicBezTo>
                    <a:cubicBezTo>
                      <a:pt x="89" y="42"/>
                      <a:pt x="90" y="40"/>
                      <a:pt x="90" y="38"/>
                    </a:cubicBezTo>
                    <a:cubicBezTo>
                      <a:pt x="90" y="35"/>
                      <a:pt x="90" y="33"/>
                      <a:pt x="91" y="31"/>
                    </a:cubicBezTo>
                    <a:cubicBezTo>
                      <a:pt x="90" y="31"/>
                      <a:pt x="90" y="30"/>
                      <a:pt x="90" y="30"/>
                    </a:cubicBezTo>
                    <a:cubicBezTo>
                      <a:pt x="89" y="29"/>
                      <a:pt x="89" y="29"/>
                      <a:pt x="89" y="29"/>
                    </a:cubicBezTo>
                    <a:cubicBezTo>
                      <a:pt x="82" y="20"/>
                      <a:pt x="82" y="20"/>
                      <a:pt x="82" y="20"/>
                    </a:cubicBezTo>
                    <a:cubicBezTo>
                      <a:pt x="83" y="18"/>
                      <a:pt x="83" y="18"/>
                      <a:pt x="83" y="18"/>
                    </a:cubicBezTo>
                    <a:cubicBezTo>
                      <a:pt x="81" y="15"/>
                      <a:pt x="80" y="12"/>
                      <a:pt x="79" y="9"/>
                    </a:cubicBezTo>
                    <a:cubicBezTo>
                      <a:pt x="79" y="8"/>
                      <a:pt x="79" y="8"/>
                      <a:pt x="79" y="8"/>
                    </a:cubicBezTo>
                    <a:cubicBezTo>
                      <a:pt x="67" y="0"/>
                      <a:pt x="67" y="0"/>
                      <a:pt x="67" y="0"/>
                    </a:cubicBezTo>
                    <a:cubicBezTo>
                      <a:pt x="37" y="5"/>
                      <a:pt x="37" y="5"/>
                      <a:pt x="37" y="5"/>
                    </a:cubicBezTo>
                    <a:lnTo>
                      <a:pt x="28" y="2"/>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8" name="Freeform 219">
                <a:extLst>
                  <a:ext uri="{FF2B5EF4-FFF2-40B4-BE49-F238E27FC236}">
                    <a16:creationId xmlns:a16="http://schemas.microsoft.com/office/drawing/2014/main" id="{90C2DE05-D70A-41ED-BC49-FA36C18CB544}"/>
                  </a:ext>
                </a:extLst>
              </p:cNvPr>
              <p:cNvSpPr>
                <a:spLocks/>
              </p:cNvSpPr>
              <p:nvPr/>
            </p:nvSpPr>
            <p:spPr bwMode="auto">
              <a:xfrm>
                <a:off x="4607563" y="2996174"/>
                <a:ext cx="143912" cy="80132"/>
              </a:xfrm>
              <a:custGeom>
                <a:avLst/>
                <a:gdLst>
                  <a:gd name="T0" fmla="*/ 13 w 52"/>
                  <a:gd name="T1" fmla="*/ 0 h 29"/>
                  <a:gd name="T2" fmla="*/ 1 w 52"/>
                  <a:gd name="T3" fmla="*/ 4 h 29"/>
                  <a:gd name="T4" fmla="*/ 0 w 52"/>
                  <a:gd name="T5" fmla="*/ 5 h 29"/>
                  <a:gd name="T6" fmla="*/ 2 w 52"/>
                  <a:gd name="T7" fmla="*/ 14 h 29"/>
                  <a:gd name="T8" fmla="*/ 3 w 52"/>
                  <a:gd name="T9" fmla="*/ 15 h 29"/>
                  <a:gd name="T10" fmla="*/ 8 w 52"/>
                  <a:gd name="T11" fmla="*/ 25 h 29"/>
                  <a:gd name="T12" fmla="*/ 9 w 52"/>
                  <a:gd name="T13" fmla="*/ 27 h 29"/>
                  <a:gd name="T14" fmla="*/ 13 w 52"/>
                  <a:gd name="T15" fmla="*/ 29 h 29"/>
                  <a:gd name="T16" fmla="*/ 19 w 52"/>
                  <a:gd name="T17" fmla="*/ 27 h 29"/>
                  <a:gd name="T18" fmla="*/ 37 w 52"/>
                  <a:gd name="T19" fmla="*/ 29 h 29"/>
                  <a:gd name="T20" fmla="*/ 52 w 52"/>
                  <a:gd name="T21" fmla="*/ 19 h 29"/>
                  <a:gd name="T22" fmla="*/ 23 w 52"/>
                  <a:gd name="T23" fmla="*/ 1 h 29"/>
                  <a:gd name="T24" fmla="*/ 22 w 52"/>
                  <a:gd name="T25" fmla="*/ 1 h 29"/>
                  <a:gd name="T26" fmla="*/ 21 w 52"/>
                  <a:gd name="T27" fmla="*/ 1 h 29"/>
                  <a:gd name="T28" fmla="*/ 13 w 52"/>
                  <a:gd name="T2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 h="29">
                    <a:moveTo>
                      <a:pt x="13" y="0"/>
                    </a:moveTo>
                    <a:cubicBezTo>
                      <a:pt x="8" y="2"/>
                      <a:pt x="5" y="3"/>
                      <a:pt x="1" y="4"/>
                    </a:cubicBezTo>
                    <a:cubicBezTo>
                      <a:pt x="0" y="5"/>
                      <a:pt x="0" y="5"/>
                      <a:pt x="0" y="5"/>
                    </a:cubicBezTo>
                    <a:cubicBezTo>
                      <a:pt x="1" y="8"/>
                      <a:pt x="1" y="11"/>
                      <a:pt x="2" y="14"/>
                    </a:cubicBezTo>
                    <a:cubicBezTo>
                      <a:pt x="3" y="15"/>
                      <a:pt x="3" y="15"/>
                      <a:pt x="3" y="15"/>
                    </a:cubicBezTo>
                    <a:cubicBezTo>
                      <a:pt x="4" y="19"/>
                      <a:pt x="6" y="21"/>
                      <a:pt x="8" y="25"/>
                    </a:cubicBezTo>
                    <a:cubicBezTo>
                      <a:pt x="9" y="27"/>
                      <a:pt x="9" y="27"/>
                      <a:pt x="9" y="27"/>
                    </a:cubicBezTo>
                    <a:cubicBezTo>
                      <a:pt x="13" y="29"/>
                      <a:pt x="13" y="29"/>
                      <a:pt x="13" y="29"/>
                    </a:cubicBezTo>
                    <a:cubicBezTo>
                      <a:pt x="19" y="27"/>
                      <a:pt x="19" y="27"/>
                      <a:pt x="19" y="27"/>
                    </a:cubicBezTo>
                    <a:cubicBezTo>
                      <a:pt x="37" y="29"/>
                      <a:pt x="37" y="29"/>
                      <a:pt x="37" y="29"/>
                    </a:cubicBezTo>
                    <a:cubicBezTo>
                      <a:pt x="52" y="19"/>
                      <a:pt x="52" y="19"/>
                      <a:pt x="52" y="19"/>
                    </a:cubicBezTo>
                    <a:cubicBezTo>
                      <a:pt x="23" y="1"/>
                      <a:pt x="23" y="1"/>
                      <a:pt x="23" y="1"/>
                    </a:cubicBezTo>
                    <a:cubicBezTo>
                      <a:pt x="23" y="0"/>
                      <a:pt x="22" y="0"/>
                      <a:pt x="22" y="1"/>
                    </a:cubicBezTo>
                    <a:cubicBezTo>
                      <a:pt x="21" y="1"/>
                      <a:pt x="21" y="1"/>
                      <a:pt x="21" y="1"/>
                    </a:cubicBezTo>
                    <a:cubicBezTo>
                      <a:pt x="18" y="0"/>
                      <a:pt x="16" y="0"/>
                      <a:pt x="13" y="0"/>
                    </a:cubicBez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9" name="Freeform 220">
                <a:extLst>
                  <a:ext uri="{FF2B5EF4-FFF2-40B4-BE49-F238E27FC236}">
                    <a16:creationId xmlns:a16="http://schemas.microsoft.com/office/drawing/2014/main" id="{9D012C89-73F8-45C4-A79B-AC4E4D5AEF92}"/>
                  </a:ext>
                </a:extLst>
              </p:cNvPr>
              <p:cNvSpPr>
                <a:spLocks/>
              </p:cNvSpPr>
              <p:nvPr/>
            </p:nvSpPr>
            <p:spPr bwMode="auto">
              <a:xfrm>
                <a:off x="4072799" y="3308528"/>
                <a:ext cx="67049" cy="166807"/>
              </a:xfrm>
              <a:custGeom>
                <a:avLst/>
                <a:gdLst>
                  <a:gd name="T0" fmla="*/ 21 w 24"/>
                  <a:gd name="T1" fmla="*/ 11 h 60"/>
                  <a:gd name="T2" fmla="*/ 22 w 24"/>
                  <a:gd name="T3" fmla="*/ 0 h 60"/>
                  <a:gd name="T4" fmla="*/ 8 w 24"/>
                  <a:gd name="T5" fmla="*/ 1 h 60"/>
                  <a:gd name="T6" fmla="*/ 0 w 24"/>
                  <a:gd name="T7" fmla="*/ 35 h 60"/>
                  <a:gd name="T8" fmla="*/ 1 w 24"/>
                  <a:gd name="T9" fmla="*/ 42 h 60"/>
                  <a:gd name="T10" fmla="*/ 4 w 24"/>
                  <a:gd name="T11" fmla="*/ 41 h 60"/>
                  <a:gd name="T12" fmla="*/ 7 w 24"/>
                  <a:gd name="T13" fmla="*/ 44 h 60"/>
                  <a:gd name="T14" fmla="*/ 6 w 24"/>
                  <a:gd name="T15" fmla="*/ 53 h 60"/>
                  <a:gd name="T16" fmla="*/ 4 w 24"/>
                  <a:gd name="T17" fmla="*/ 59 h 60"/>
                  <a:gd name="T18" fmla="*/ 11 w 24"/>
                  <a:gd name="T19" fmla="*/ 58 h 60"/>
                  <a:gd name="T20" fmla="*/ 16 w 24"/>
                  <a:gd name="T21" fmla="*/ 60 h 60"/>
                  <a:gd name="T22" fmla="*/ 21 w 24"/>
                  <a:gd name="T23" fmla="*/ 58 h 60"/>
                  <a:gd name="T24" fmla="*/ 24 w 24"/>
                  <a:gd name="T25" fmla="*/ 58 h 60"/>
                  <a:gd name="T26" fmla="*/ 22 w 24"/>
                  <a:gd name="T27" fmla="*/ 39 h 60"/>
                  <a:gd name="T28" fmla="*/ 18 w 24"/>
                  <a:gd name="T29" fmla="*/ 28 h 60"/>
                  <a:gd name="T30" fmla="*/ 22 w 24"/>
                  <a:gd name="T31" fmla="*/ 26 h 60"/>
                  <a:gd name="T32" fmla="*/ 21 w 24"/>
                  <a:gd name="T33" fmla="*/ 1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 h="60">
                    <a:moveTo>
                      <a:pt x="21" y="11"/>
                    </a:moveTo>
                    <a:cubicBezTo>
                      <a:pt x="22" y="0"/>
                      <a:pt x="22" y="0"/>
                      <a:pt x="22" y="0"/>
                    </a:cubicBezTo>
                    <a:cubicBezTo>
                      <a:pt x="8" y="1"/>
                      <a:pt x="8" y="1"/>
                      <a:pt x="8" y="1"/>
                    </a:cubicBezTo>
                    <a:cubicBezTo>
                      <a:pt x="7" y="18"/>
                      <a:pt x="5" y="29"/>
                      <a:pt x="0" y="35"/>
                    </a:cubicBezTo>
                    <a:cubicBezTo>
                      <a:pt x="1" y="42"/>
                      <a:pt x="1" y="42"/>
                      <a:pt x="1" y="42"/>
                    </a:cubicBezTo>
                    <a:cubicBezTo>
                      <a:pt x="4" y="41"/>
                      <a:pt x="4" y="41"/>
                      <a:pt x="4" y="41"/>
                    </a:cubicBezTo>
                    <a:cubicBezTo>
                      <a:pt x="7" y="44"/>
                      <a:pt x="7" y="44"/>
                      <a:pt x="7" y="44"/>
                    </a:cubicBezTo>
                    <a:cubicBezTo>
                      <a:pt x="6" y="53"/>
                      <a:pt x="6" y="53"/>
                      <a:pt x="6" y="53"/>
                    </a:cubicBezTo>
                    <a:cubicBezTo>
                      <a:pt x="4" y="59"/>
                      <a:pt x="4" y="59"/>
                      <a:pt x="4" y="59"/>
                    </a:cubicBezTo>
                    <a:cubicBezTo>
                      <a:pt x="11" y="58"/>
                      <a:pt x="11" y="58"/>
                      <a:pt x="11" y="58"/>
                    </a:cubicBezTo>
                    <a:cubicBezTo>
                      <a:pt x="16" y="60"/>
                      <a:pt x="16" y="60"/>
                      <a:pt x="16" y="60"/>
                    </a:cubicBezTo>
                    <a:cubicBezTo>
                      <a:pt x="21" y="58"/>
                      <a:pt x="21" y="58"/>
                      <a:pt x="21" y="58"/>
                    </a:cubicBezTo>
                    <a:cubicBezTo>
                      <a:pt x="24" y="58"/>
                      <a:pt x="24" y="58"/>
                      <a:pt x="24" y="58"/>
                    </a:cubicBezTo>
                    <a:cubicBezTo>
                      <a:pt x="22" y="39"/>
                      <a:pt x="22" y="39"/>
                      <a:pt x="22" y="39"/>
                    </a:cubicBezTo>
                    <a:cubicBezTo>
                      <a:pt x="18" y="28"/>
                      <a:pt x="18" y="28"/>
                      <a:pt x="18" y="28"/>
                    </a:cubicBezTo>
                    <a:cubicBezTo>
                      <a:pt x="22" y="26"/>
                      <a:pt x="22" y="26"/>
                      <a:pt x="22" y="26"/>
                    </a:cubicBezTo>
                    <a:lnTo>
                      <a:pt x="21" y="1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0" name="Freeform 221">
                <a:extLst>
                  <a:ext uri="{FF2B5EF4-FFF2-40B4-BE49-F238E27FC236}">
                    <a16:creationId xmlns:a16="http://schemas.microsoft.com/office/drawing/2014/main" id="{655A5EC3-CEDC-46CA-A1A7-8CABB4900093}"/>
                  </a:ext>
                </a:extLst>
              </p:cNvPr>
              <p:cNvSpPr>
                <a:spLocks/>
              </p:cNvSpPr>
              <p:nvPr/>
            </p:nvSpPr>
            <p:spPr bwMode="auto">
              <a:xfrm>
                <a:off x="4643541" y="2860438"/>
                <a:ext cx="240399" cy="202785"/>
              </a:xfrm>
              <a:custGeom>
                <a:avLst/>
                <a:gdLst>
                  <a:gd name="T0" fmla="*/ 42 w 87"/>
                  <a:gd name="T1" fmla="*/ 0 h 73"/>
                  <a:gd name="T2" fmla="*/ 38 w 87"/>
                  <a:gd name="T3" fmla="*/ 0 h 73"/>
                  <a:gd name="T4" fmla="*/ 1 w 87"/>
                  <a:gd name="T5" fmla="*/ 16 h 73"/>
                  <a:gd name="T6" fmla="*/ 0 w 87"/>
                  <a:gd name="T7" fmla="*/ 49 h 73"/>
                  <a:gd name="T8" fmla="*/ 8 w 87"/>
                  <a:gd name="T9" fmla="*/ 50 h 73"/>
                  <a:gd name="T10" fmla="*/ 9 w 87"/>
                  <a:gd name="T11" fmla="*/ 50 h 73"/>
                  <a:gd name="T12" fmla="*/ 10 w 87"/>
                  <a:gd name="T13" fmla="*/ 50 h 73"/>
                  <a:gd name="T14" fmla="*/ 39 w 87"/>
                  <a:gd name="T15" fmla="*/ 68 h 73"/>
                  <a:gd name="T16" fmla="*/ 74 w 87"/>
                  <a:gd name="T17" fmla="*/ 73 h 73"/>
                  <a:gd name="T18" fmla="*/ 74 w 87"/>
                  <a:gd name="T19" fmla="*/ 65 h 73"/>
                  <a:gd name="T20" fmla="*/ 87 w 87"/>
                  <a:gd name="T21" fmla="*/ 51 h 73"/>
                  <a:gd name="T22" fmla="*/ 86 w 87"/>
                  <a:gd name="T23" fmla="*/ 47 h 73"/>
                  <a:gd name="T24" fmla="*/ 82 w 87"/>
                  <a:gd name="T25" fmla="*/ 42 h 73"/>
                  <a:gd name="T26" fmla="*/ 82 w 87"/>
                  <a:gd name="T27" fmla="*/ 37 h 73"/>
                  <a:gd name="T28" fmla="*/ 86 w 87"/>
                  <a:gd name="T29" fmla="*/ 24 h 73"/>
                  <a:gd name="T30" fmla="*/ 86 w 87"/>
                  <a:gd name="T31" fmla="*/ 24 h 73"/>
                  <a:gd name="T32" fmla="*/ 84 w 87"/>
                  <a:gd name="T33" fmla="*/ 19 h 73"/>
                  <a:gd name="T34" fmla="*/ 80 w 87"/>
                  <a:gd name="T35" fmla="*/ 12 h 73"/>
                  <a:gd name="T36" fmla="*/ 80 w 87"/>
                  <a:gd name="T37" fmla="*/ 11 h 73"/>
                  <a:gd name="T38" fmla="*/ 78 w 87"/>
                  <a:gd name="T39" fmla="*/ 9 h 73"/>
                  <a:gd name="T40" fmla="*/ 78 w 87"/>
                  <a:gd name="T41" fmla="*/ 9 h 73"/>
                  <a:gd name="T42" fmla="*/ 77 w 87"/>
                  <a:gd name="T43" fmla="*/ 9 h 73"/>
                  <a:gd name="T44" fmla="*/ 71 w 87"/>
                  <a:gd name="T45" fmla="*/ 6 h 73"/>
                  <a:gd name="T46" fmla="*/ 56 w 87"/>
                  <a:gd name="T47" fmla="*/ 5 h 73"/>
                  <a:gd name="T48" fmla="*/ 52 w 87"/>
                  <a:gd name="T49" fmla="*/ 4 h 73"/>
                  <a:gd name="T50" fmla="*/ 45 w 87"/>
                  <a:gd name="T51" fmla="*/ 8 h 73"/>
                  <a:gd name="T52" fmla="*/ 40 w 87"/>
                  <a:gd name="T53" fmla="*/ 4 h 73"/>
                  <a:gd name="T54" fmla="*/ 42 w 87"/>
                  <a:gd name="T5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7" h="73">
                    <a:moveTo>
                      <a:pt x="42" y="0"/>
                    </a:moveTo>
                    <a:cubicBezTo>
                      <a:pt x="40" y="0"/>
                      <a:pt x="39" y="0"/>
                      <a:pt x="38" y="0"/>
                    </a:cubicBezTo>
                    <a:cubicBezTo>
                      <a:pt x="25" y="5"/>
                      <a:pt x="13" y="10"/>
                      <a:pt x="1" y="16"/>
                    </a:cubicBezTo>
                    <a:cubicBezTo>
                      <a:pt x="0" y="49"/>
                      <a:pt x="0" y="49"/>
                      <a:pt x="0" y="49"/>
                    </a:cubicBezTo>
                    <a:cubicBezTo>
                      <a:pt x="8" y="50"/>
                      <a:pt x="8" y="50"/>
                      <a:pt x="8" y="50"/>
                    </a:cubicBezTo>
                    <a:cubicBezTo>
                      <a:pt x="9" y="50"/>
                      <a:pt x="9" y="50"/>
                      <a:pt x="9" y="50"/>
                    </a:cubicBezTo>
                    <a:cubicBezTo>
                      <a:pt x="9" y="49"/>
                      <a:pt x="10" y="49"/>
                      <a:pt x="10" y="50"/>
                    </a:cubicBezTo>
                    <a:cubicBezTo>
                      <a:pt x="39" y="68"/>
                      <a:pt x="39" y="68"/>
                      <a:pt x="39" y="68"/>
                    </a:cubicBezTo>
                    <a:cubicBezTo>
                      <a:pt x="50" y="70"/>
                      <a:pt x="62" y="71"/>
                      <a:pt x="74" y="73"/>
                    </a:cubicBezTo>
                    <a:cubicBezTo>
                      <a:pt x="74" y="65"/>
                      <a:pt x="74" y="65"/>
                      <a:pt x="74" y="65"/>
                    </a:cubicBezTo>
                    <a:cubicBezTo>
                      <a:pt x="87" y="51"/>
                      <a:pt x="87" y="51"/>
                      <a:pt x="87" y="51"/>
                    </a:cubicBezTo>
                    <a:cubicBezTo>
                      <a:pt x="86" y="47"/>
                      <a:pt x="86" y="47"/>
                      <a:pt x="86" y="47"/>
                    </a:cubicBezTo>
                    <a:cubicBezTo>
                      <a:pt x="82" y="42"/>
                      <a:pt x="82" y="42"/>
                      <a:pt x="82" y="42"/>
                    </a:cubicBezTo>
                    <a:cubicBezTo>
                      <a:pt x="82" y="37"/>
                      <a:pt x="82" y="37"/>
                      <a:pt x="82" y="37"/>
                    </a:cubicBezTo>
                    <a:cubicBezTo>
                      <a:pt x="86" y="24"/>
                      <a:pt x="86" y="24"/>
                      <a:pt x="86" y="24"/>
                    </a:cubicBezTo>
                    <a:cubicBezTo>
                      <a:pt x="86" y="24"/>
                      <a:pt x="86" y="24"/>
                      <a:pt x="86" y="24"/>
                    </a:cubicBezTo>
                    <a:cubicBezTo>
                      <a:pt x="85" y="22"/>
                      <a:pt x="85" y="21"/>
                      <a:pt x="84" y="19"/>
                    </a:cubicBezTo>
                    <a:cubicBezTo>
                      <a:pt x="83" y="17"/>
                      <a:pt x="82" y="14"/>
                      <a:pt x="80" y="12"/>
                    </a:cubicBezTo>
                    <a:cubicBezTo>
                      <a:pt x="80" y="11"/>
                      <a:pt x="80" y="11"/>
                      <a:pt x="80" y="11"/>
                    </a:cubicBezTo>
                    <a:cubicBezTo>
                      <a:pt x="79" y="10"/>
                      <a:pt x="79" y="10"/>
                      <a:pt x="78" y="9"/>
                    </a:cubicBezTo>
                    <a:cubicBezTo>
                      <a:pt x="78" y="9"/>
                      <a:pt x="78" y="9"/>
                      <a:pt x="78" y="9"/>
                    </a:cubicBezTo>
                    <a:cubicBezTo>
                      <a:pt x="77" y="9"/>
                      <a:pt x="77" y="9"/>
                      <a:pt x="77" y="9"/>
                    </a:cubicBezTo>
                    <a:cubicBezTo>
                      <a:pt x="75" y="7"/>
                      <a:pt x="73" y="6"/>
                      <a:pt x="71" y="6"/>
                    </a:cubicBezTo>
                    <a:cubicBezTo>
                      <a:pt x="66" y="5"/>
                      <a:pt x="61" y="5"/>
                      <a:pt x="56" y="5"/>
                    </a:cubicBezTo>
                    <a:cubicBezTo>
                      <a:pt x="52" y="4"/>
                      <a:pt x="52" y="4"/>
                      <a:pt x="52" y="4"/>
                    </a:cubicBezTo>
                    <a:cubicBezTo>
                      <a:pt x="45" y="8"/>
                      <a:pt x="45" y="8"/>
                      <a:pt x="45" y="8"/>
                    </a:cubicBezTo>
                    <a:cubicBezTo>
                      <a:pt x="40" y="4"/>
                      <a:pt x="40" y="4"/>
                      <a:pt x="40" y="4"/>
                    </a:cubicBezTo>
                    <a:lnTo>
                      <a:pt x="42" y="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1" name="Freeform 222">
                <a:extLst>
                  <a:ext uri="{FF2B5EF4-FFF2-40B4-BE49-F238E27FC236}">
                    <a16:creationId xmlns:a16="http://schemas.microsoft.com/office/drawing/2014/main" id="{687872A3-5FCD-4F4C-A5D9-9A1579A6EAA2}"/>
                  </a:ext>
                </a:extLst>
              </p:cNvPr>
              <p:cNvSpPr>
                <a:spLocks/>
              </p:cNvSpPr>
              <p:nvPr/>
            </p:nvSpPr>
            <p:spPr bwMode="auto">
              <a:xfrm>
                <a:off x="4391695" y="2909499"/>
                <a:ext cx="83403" cy="98122"/>
              </a:xfrm>
              <a:custGeom>
                <a:avLst/>
                <a:gdLst>
                  <a:gd name="T0" fmla="*/ 11 w 30"/>
                  <a:gd name="T1" fmla="*/ 9 h 35"/>
                  <a:gd name="T2" fmla="*/ 8 w 30"/>
                  <a:gd name="T3" fmla="*/ 6 h 35"/>
                  <a:gd name="T4" fmla="*/ 0 w 30"/>
                  <a:gd name="T5" fmla="*/ 22 h 35"/>
                  <a:gd name="T6" fmla="*/ 14 w 30"/>
                  <a:gd name="T7" fmla="*/ 31 h 35"/>
                  <a:gd name="T8" fmla="*/ 19 w 30"/>
                  <a:gd name="T9" fmla="*/ 35 h 35"/>
                  <a:gd name="T10" fmla="*/ 25 w 30"/>
                  <a:gd name="T11" fmla="*/ 33 h 35"/>
                  <a:gd name="T12" fmla="*/ 24 w 30"/>
                  <a:gd name="T13" fmla="*/ 21 h 35"/>
                  <a:gd name="T14" fmla="*/ 30 w 30"/>
                  <a:gd name="T15" fmla="*/ 15 h 35"/>
                  <a:gd name="T16" fmla="*/ 30 w 30"/>
                  <a:gd name="T17" fmla="*/ 0 h 35"/>
                  <a:gd name="T18" fmla="*/ 29 w 30"/>
                  <a:gd name="T19" fmla="*/ 0 h 35"/>
                  <a:gd name="T20" fmla="*/ 27 w 30"/>
                  <a:gd name="T21" fmla="*/ 6 h 35"/>
                  <a:gd name="T22" fmla="*/ 20 w 30"/>
                  <a:gd name="T23" fmla="*/ 0 h 35"/>
                  <a:gd name="T24" fmla="*/ 15 w 30"/>
                  <a:gd name="T25" fmla="*/ 4 h 35"/>
                  <a:gd name="T26" fmla="*/ 17 w 30"/>
                  <a:gd name="T27" fmla="*/ 11 h 35"/>
                  <a:gd name="T28" fmla="*/ 17 w 30"/>
                  <a:gd name="T29" fmla="*/ 16 h 35"/>
                  <a:gd name="T30" fmla="*/ 10 w 30"/>
                  <a:gd name="T31" fmla="*/ 15 h 35"/>
                  <a:gd name="T32" fmla="*/ 11 w 30"/>
                  <a:gd name="T33"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5">
                    <a:moveTo>
                      <a:pt x="11" y="9"/>
                    </a:moveTo>
                    <a:cubicBezTo>
                      <a:pt x="8" y="6"/>
                      <a:pt x="8" y="6"/>
                      <a:pt x="8" y="6"/>
                    </a:cubicBezTo>
                    <a:cubicBezTo>
                      <a:pt x="5" y="12"/>
                      <a:pt x="2" y="18"/>
                      <a:pt x="0" y="22"/>
                    </a:cubicBezTo>
                    <a:cubicBezTo>
                      <a:pt x="14" y="31"/>
                      <a:pt x="14" y="31"/>
                      <a:pt x="14" y="31"/>
                    </a:cubicBezTo>
                    <a:cubicBezTo>
                      <a:pt x="19" y="35"/>
                      <a:pt x="19" y="35"/>
                      <a:pt x="19" y="35"/>
                    </a:cubicBezTo>
                    <a:cubicBezTo>
                      <a:pt x="25" y="33"/>
                      <a:pt x="25" y="33"/>
                      <a:pt x="25" y="33"/>
                    </a:cubicBezTo>
                    <a:cubicBezTo>
                      <a:pt x="24" y="21"/>
                      <a:pt x="24" y="21"/>
                      <a:pt x="24" y="21"/>
                    </a:cubicBezTo>
                    <a:cubicBezTo>
                      <a:pt x="30" y="15"/>
                      <a:pt x="30" y="15"/>
                      <a:pt x="30" y="15"/>
                    </a:cubicBezTo>
                    <a:cubicBezTo>
                      <a:pt x="30" y="0"/>
                      <a:pt x="30" y="0"/>
                      <a:pt x="30" y="0"/>
                    </a:cubicBezTo>
                    <a:cubicBezTo>
                      <a:pt x="29" y="0"/>
                      <a:pt x="29" y="0"/>
                      <a:pt x="29" y="0"/>
                    </a:cubicBezTo>
                    <a:cubicBezTo>
                      <a:pt x="27" y="6"/>
                      <a:pt x="27" y="6"/>
                      <a:pt x="27" y="6"/>
                    </a:cubicBezTo>
                    <a:cubicBezTo>
                      <a:pt x="20" y="0"/>
                      <a:pt x="20" y="0"/>
                      <a:pt x="20" y="0"/>
                    </a:cubicBezTo>
                    <a:cubicBezTo>
                      <a:pt x="15" y="4"/>
                      <a:pt x="15" y="4"/>
                      <a:pt x="15" y="4"/>
                    </a:cubicBezTo>
                    <a:cubicBezTo>
                      <a:pt x="17" y="11"/>
                      <a:pt x="17" y="11"/>
                      <a:pt x="17" y="11"/>
                    </a:cubicBezTo>
                    <a:cubicBezTo>
                      <a:pt x="17" y="16"/>
                      <a:pt x="17" y="16"/>
                      <a:pt x="17" y="16"/>
                    </a:cubicBezTo>
                    <a:cubicBezTo>
                      <a:pt x="10" y="15"/>
                      <a:pt x="10" y="15"/>
                      <a:pt x="10" y="15"/>
                    </a:cubicBezTo>
                    <a:lnTo>
                      <a:pt x="11" y="9"/>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2" name="Freeform 223">
                <a:extLst>
                  <a:ext uri="{FF2B5EF4-FFF2-40B4-BE49-F238E27FC236}">
                    <a16:creationId xmlns:a16="http://schemas.microsoft.com/office/drawing/2014/main" id="{3CC87654-BEE9-49F3-94DD-0AB6FEAF2480}"/>
                  </a:ext>
                </a:extLst>
              </p:cNvPr>
              <p:cNvSpPr>
                <a:spLocks/>
              </p:cNvSpPr>
              <p:nvPr/>
            </p:nvSpPr>
            <p:spPr bwMode="auto">
              <a:xfrm>
                <a:off x="4439121" y="2096722"/>
                <a:ext cx="668865" cy="650876"/>
              </a:xfrm>
              <a:custGeom>
                <a:avLst/>
                <a:gdLst>
                  <a:gd name="T0" fmla="*/ 239 w 242"/>
                  <a:gd name="T1" fmla="*/ 12 h 235"/>
                  <a:gd name="T2" fmla="*/ 231 w 242"/>
                  <a:gd name="T3" fmla="*/ 8 h 235"/>
                  <a:gd name="T4" fmla="*/ 208 w 242"/>
                  <a:gd name="T5" fmla="*/ 18 h 235"/>
                  <a:gd name="T6" fmla="*/ 212 w 242"/>
                  <a:gd name="T7" fmla="*/ 0 h 235"/>
                  <a:gd name="T8" fmla="*/ 186 w 242"/>
                  <a:gd name="T9" fmla="*/ 16 h 235"/>
                  <a:gd name="T10" fmla="*/ 187 w 242"/>
                  <a:gd name="T11" fmla="*/ 29 h 235"/>
                  <a:gd name="T12" fmla="*/ 174 w 242"/>
                  <a:gd name="T13" fmla="*/ 16 h 235"/>
                  <a:gd name="T14" fmla="*/ 163 w 242"/>
                  <a:gd name="T15" fmla="*/ 23 h 235"/>
                  <a:gd name="T16" fmla="*/ 158 w 242"/>
                  <a:gd name="T17" fmla="*/ 24 h 235"/>
                  <a:gd name="T18" fmla="*/ 144 w 242"/>
                  <a:gd name="T19" fmla="*/ 36 h 235"/>
                  <a:gd name="T20" fmla="*/ 129 w 242"/>
                  <a:gd name="T21" fmla="*/ 42 h 235"/>
                  <a:gd name="T22" fmla="*/ 123 w 242"/>
                  <a:gd name="T23" fmla="*/ 47 h 235"/>
                  <a:gd name="T24" fmla="*/ 112 w 242"/>
                  <a:gd name="T25" fmla="*/ 60 h 235"/>
                  <a:gd name="T26" fmla="*/ 99 w 242"/>
                  <a:gd name="T27" fmla="*/ 67 h 235"/>
                  <a:gd name="T28" fmla="*/ 64 w 242"/>
                  <a:gd name="T29" fmla="*/ 107 h 235"/>
                  <a:gd name="T30" fmla="*/ 61 w 242"/>
                  <a:gd name="T31" fmla="*/ 115 h 235"/>
                  <a:gd name="T32" fmla="*/ 58 w 242"/>
                  <a:gd name="T33" fmla="*/ 128 h 235"/>
                  <a:gd name="T34" fmla="*/ 50 w 242"/>
                  <a:gd name="T35" fmla="*/ 137 h 235"/>
                  <a:gd name="T36" fmla="*/ 40 w 242"/>
                  <a:gd name="T37" fmla="*/ 149 h 235"/>
                  <a:gd name="T38" fmla="*/ 47 w 242"/>
                  <a:gd name="T39" fmla="*/ 152 h 235"/>
                  <a:gd name="T40" fmla="*/ 34 w 242"/>
                  <a:gd name="T41" fmla="*/ 150 h 235"/>
                  <a:gd name="T42" fmla="*/ 14 w 242"/>
                  <a:gd name="T43" fmla="*/ 160 h 235"/>
                  <a:gd name="T44" fmla="*/ 2 w 242"/>
                  <a:gd name="T45" fmla="*/ 171 h 235"/>
                  <a:gd name="T46" fmla="*/ 11 w 242"/>
                  <a:gd name="T47" fmla="*/ 185 h 235"/>
                  <a:gd name="T48" fmla="*/ 1 w 242"/>
                  <a:gd name="T49" fmla="*/ 201 h 235"/>
                  <a:gd name="T50" fmla="*/ 13 w 242"/>
                  <a:gd name="T51" fmla="*/ 197 h 235"/>
                  <a:gd name="T52" fmla="*/ 8 w 242"/>
                  <a:gd name="T53" fmla="*/ 213 h 235"/>
                  <a:gd name="T54" fmla="*/ 8 w 242"/>
                  <a:gd name="T55" fmla="*/ 233 h 235"/>
                  <a:gd name="T56" fmla="*/ 35 w 242"/>
                  <a:gd name="T57" fmla="*/ 217 h 235"/>
                  <a:gd name="T58" fmla="*/ 46 w 242"/>
                  <a:gd name="T59" fmla="*/ 203 h 235"/>
                  <a:gd name="T60" fmla="*/ 60 w 242"/>
                  <a:gd name="T61" fmla="*/ 193 h 235"/>
                  <a:gd name="T62" fmla="*/ 62 w 242"/>
                  <a:gd name="T63" fmla="*/ 176 h 235"/>
                  <a:gd name="T64" fmla="*/ 64 w 242"/>
                  <a:gd name="T65" fmla="*/ 132 h 235"/>
                  <a:gd name="T66" fmla="*/ 84 w 242"/>
                  <a:gd name="T67" fmla="*/ 113 h 235"/>
                  <a:gd name="T68" fmla="*/ 86 w 242"/>
                  <a:gd name="T69" fmla="*/ 101 h 235"/>
                  <a:gd name="T70" fmla="*/ 115 w 242"/>
                  <a:gd name="T71" fmla="*/ 78 h 235"/>
                  <a:gd name="T72" fmla="*/ 132 w 242"/>
                  <a:gd name="T73" fmla="*/ 65 h 235"/>
                  <a:gd name="T74" fmla="*/ 144 w 242"/>
                  <a:gd name="T75" fmla="*/ 58 h 235"/>
                  <a:gd name="T76" fmla="*/ 154 w 242"/>
                  <a:gd name="T77" fmla="*/ 56 h 235"/>
                  <a:gd name="T78" fmla="*/ 170 w 242"/>
                  <a:gd name="T79" fmla="*/ 56 h 235"/>
                  <a:gd name="T80" fmla="*/ 191 w 242"/>
                  <a:gd name="T81" fmla="*/ 35 h 235"/>
                  <a:gd name="T82" fmla="*/ 218 w 242"/>
                  <a:gd name="T83" fmla="*/ 41 h 235"/>
                  <a:gd name="T84" fmla="*/ 223 w 242"/>
                  <a:gd name="T85" fmla="*/ 26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2" h="235">
                    <a:moveTo>
                      <a:pt x="242" y="15"/>
                    </a:moveTo>
                    <a:cubicBezTo>
                      <a:pt x="239" y="12"/>
                      <a:pt x="239" y="12"/>
                      <a:pt x="239" y="12"/>
                    </a:cubicBezTo>
                    <a:cubicBezTo>
                      <a:pt x="226" y="20"/>
                      <a:pt x="226" y="20"/>
                      <a:pt x="226" y="20"/>
                    </a:cubicBezTo>
                    <a:cubicBezTo>
                      <a:pt x="231" y="8"/>
                      <a:pt x="231" y="8"/>
                      <a:pt x="231" y="8"/>
                    </a:cubicBezTo>
                    <a:cubicBezTo>
                      <a:pt x="227" y="11"/>
                      <a:pt x="223" y="13"/>
                      <a:pt x="218" y="15"/>
                    </a:cubicBezTo>
                    <a:cubicBezTo>
                      <a:pt x="215" y="16"/>
                      <a:pt x="211" y="17"/>
                      <a:pt x="208" y="18"/>
                    </a:cubicBezTo>
                    <a:cubicBezTo>
                      <a:pt x="222" y="6"/>
                      <a:pt x="222" y="6"/>
                      <a:pt x="222" y="6"/>
                    </a:cubicBezTo>
                    <a:cubicBezTo>
                      <a:pt x="212" y="0"/>
                      <a:pt x="212" y="0"/>
                      <a:pt x="212" y="0"/>
                    </a:cubicBezTo>
                    <a:cubicBezTo>
                      <a:pt x="207" y="5"/>
                      <a:pt x="202" y="8"/>
                      <a:pt x="196" y="11"/>
                    </a:cubicBezTo>
                    <a:cubicBezTo>
                      <a:pt x="193" y="13"/>
                      <a:pt x="189" y="15"/>
                      <a:pt x="186" y="16"/>
                    </a:cubicBezTo>
                    <a:cubicBezTo>
                      <a:pt x="190" y="26"/>
                      <a:pt x="190" y="26"/>
                      <a:pt x="190" y="26"/>
                    </a:cubicBezTo>
                    <a:cubicBezTo>
                      <a:pt x="187" y="29"/>
                      <a:pt x="187" y="29"/>
                      <a:pt x="187" y="29"/>
                    </a:cubicBezTo>
                    <a:cubicBezTo>
                      <a:pt x="179" y="14"/>
                      <a:pt x="179" y="14"/>
                      <a:pt x="179" y="14"/>
                    </a:cubicBezTo>
                    <a:cubicBezTo>
                      <a:pt x="174" y="16"/>
                      <a:pt x="174" y="16"/>
                      <a:pt x="174" y="16"/>
                    </a:cubicBezTo>
                    <a:cubicBezTo>
                      <a:pt x="175" y="19"/>
                      <a:pt x="175" y="19"/>
                      <a:pt x="175" y="19"/>
                    </a:cubicBezTo>
                    <a:cubicBezTo>
                      <a:pt x="163" y="23"/>
                      <a:pt x="163" y="23"/>
                      <a:pt x="163" y="23"/>
                    </a:cubicBezTo>
                    <a:cubicBezTo>
                      <a:pt x="161" y="30"/>
                      <a:pt x="161" y="30"/>
                      <a:pt x="161" y="30"/>
                    </a:cubicBezTo>
                    <a:cubicBezTo>
                      <a:pt x="158" y="24"/>
                      <a:pt x="158" y="24"/>
                      <a:pt x="158" y="24"/>
                    </a:cubicBezTo>
                    <a:cubicBezTo>
                      <a:pt x="145" y="31"/>
                      <a:pt x="145" y="31"/>
                      <a:pt x="145" y="31"/>
                    </a:cubicBezTo>
                    <a:cubicBezTo>
                      <a:pt x="144" y="36"/>
                      <a:pt x="144" y="36"/>
                      <a:pt x="144" y="36"/>
                    </a:cubicBezTo>
                    <a:cubicBezTo>
                      <a:pt x="139" y="34"/>
                      <a:pt x="139" y="34"/>
                      <a:pt x="139" y="34"/>
                    </a:cubicBezTo>
                    <a:cubicBezTo>
                      <a:pt x="129" y="42"/>
                      <a:pt x="129" y="42"/>
                      <a:pt x="129" y="42"/>
                    </a:cubicBezTo>
                    <a:cubicBezTo>
                      <a:pt x="129" y="47"/>
                      <a:pt x="129" y="47"/>
                      <a:pt x="129" y="47"/>
                    </a:cubicBezTo>
                    <a:cubicBezTo>
                      <a:pt x="123" y="47"/>
                      <a:pt x="123" y="47"/>
                      <a:pt x="123" y="47"/>
                    </a:cubicBezTo>
                    <a:cubicBezTo>
                      <a:pt x="112" y="57"/>
                      <a:pt x="112" y="57"/>
                      <a:pt x="112" y="57"/>
                    </a:cubicBezTo>
                    <a:cubicBezTo>
                      <a:pt x="112" y="60"/>
                      <a:pt x="112" y="60"/>
                      <a:pt x="112" y="60"/>
                    </a:cubicBezTo>
                    <a:cubicBezTo>
                      <a:pt x="109" y="63"/>
                      <a:pt x="106" y="64"/>
                      <a:pt x="103" y="66"/>
                    </a:cubicBezTo>
                    <a:cubicBezTo>
                      <a:pt x="102" y="66"/>
                      <a:pt x="101" y="67"/>
                      <a:pt x="99" y="67"/>
                    </a:cubicBezTo>
                    <a:cubicBezTo>
                      <a:pt x="75" y="91"/>
                      <a:pt x="75" y="91"/>
                      <a:pt x="75" y="91"/>
                    </a:cubicBezTo>
                    <a:cubicBezTo>
                      <a:pt x="64" y="107"/>
                      <a:pt x="64" y="107"/>
                      <a:pt x="64" y="107"/>
                    </a:cubicBezTo>
                    <a:cubicBezTo>
                      <a:pt x="64" y="112"/>
                      <a:pt x="64" y="112"/>
                      <a:pt x="64" y="112"/>
                    </a:cubicBezTo>
                    <a:cubicBezTo>
                      <a:pt x="61" y="115"/>
                      <a:pt x="61" y="115"/>
                      <a:pt x="61" y="115"/>
                    </a:cubicBezTo>
                    <a:cubicBezTo>
                      <a:pt x="56" y="124"/>
                      <a:pt x="56" y="124"/>
                      <a:pt x="56" y="124"/>
                    </a:cubicBezTo>
                    <a:cubicBezTo>
                      <a:pt x="58" y="128"/>
                      <a:pt x="58" y="128"/>
                      <a:pt x="58" y="128"/>
                    </a:cubicBezTo>
                    <a:cubicBezTo>
                      <a:pt x="50" y="131"/>
                      <a:pt x="50" y="131"/>
                      <a:pt x="50" y="131"/>
                    </a:cubicBezTo>
                    <a:cubicBezTo>
                      <a:pt x="50" y="137"/>
                      <a:pt x="50" y="137"/>
                      <a:pt x="50" y="137"/>
                    </a:cubicBezTo>
                    <a:cubicBezTo>
                      <a:pt x="41" y="142"/>
                      <a:pt x="41" y="142"/>
                      <a:pt x="41" y="142"/>
                    </a:cubicBezTo>
                    <a:cubicBezTo>
                      <a:pt x="40" y="149"/>
                      <a:pt x="40" y="149"/>
                      <a:pt x="40" y="149"/>
                    </a:cubicBezTo>
                    <a:cubicBezTo>
                      <a:pt x="51" y="143"/>
                      <a:pt x="51" y="143"/>
                      <a:pt x="51" y="143"/>
                    </a:cubicBezTo>
                    <a:cubicBezTo>
                      <a:pt x="47" y="152"/>
                      <a:pt x="47" y="152"/>
                      <a:pt x="47" y="152"/>
                    </a:cubicBezTo>
                    <a:cubicBezTo>
                      <a:pt x="39" y="156"/>
                      <a:pt x="39" y="156"/>
                      <a:pt x="39" y="156"/>
                    </a:cubicBezTo>
                    <a:cubicBezTo>
                      <a:pt x="34" y="150"/>
                      <a:pt x="34" y="150"/>
                      <a:pt x="34" y="150"/>
                    </a:cubicBezTo>
                    <a:cubicBezTo>
                      <a:pt x="30" y="152"/>
                      <a:pt x="27" y="154"/>
                      <a:pt x="23" y="156"/>
                    </a:cubicBezTo>
                    <a:cubicBezTo>
                      <a:pt x="21" y="158"/>
                      <a:pt x="17" y="159"/>
                      <a:pt x="14" y="160"/>
                    </a:cubicBezTo>
                    <a:cubicBezTo>
                      <a:pt x="14" y="164"/>
                      <a:pt x="14" y="164"/>
                      <a:pt x="14" y="164"/>
                    </a:cubicBezTo>
                    <a:cubicBezTo>
                      <a:pt x="2" y="171"/>
                      <a:pt x="2" y="171"/>
                      <a:pt x="2" y="171"/>
                    </a:cubicBezTo>
                    <a:cubicBezTo>
                      <a:pt x="1" y="182"/>
                      <a:pt x="1" y="182"/>
                      <a:pt x="1" y="182"/>
                    </a:cubicBezTo>
                    <a:cubicBezTo>
                      <a:pt x="11" y="185"/>
                      <a:pt x="11" y="185"/>
                      <a:pt x="11" y="185"/>
                    </a:cubicBezTo>
                    <a:cubicBezTo>
                      <a:pt x="0" y="189"/>
                      <a:pt x="0" y="189"/>
                      <a:pt x="0" y="189"/>
                    </a:cubicBezTo>
                    <a:cubicBezTo>
                      <a:pt x="1" y="201"/>
                      <a:pt x="1" y="201"/>
                      <a:pt x="1" y="201"/>
                    </a:cubicBezTo>
                    <a:cubicBezTo>
                      <a:pt x="11" y="194"/>
                      <a:pt x="11" y="194"/>
                      <a:pt x="11" y="194"/>
                    </a:cubicBezTo>
                    <a:cubicBezTo>
                      <a:pt x="13" y="197"/>
                      <a:pt x="13" y="197"/>
                      <a:pt x="13" y="197"/>
                    </a:cubicBezTo>
                    <a:cubicBezTo>
                      <a:pt x="2" y="208"/>
                      <a:pt x="2" y="208"/>
                      <a:pt x="2" y="208"/>
                    </a:cubicBezTo>
                    <a:cubicBezTo>
                      <a:pt x="8" y="213"/>
                      <a:pt x="8" y="213"/>
                      <a:pt x="8" y="213"/>
                    </a:cubicBezTo>
                    <a:cubicBezTo>
                      <a:pt x="1" y="217"/>
                      <a:pt x="1" y="217"/>
                      <a:pt x="1" y="217"/>
                    </a:cubicBezTo>
                    <a:cubicBezTo>
                      <a:pt x="8" y="233"/>
                      <a:pt x="8" y="233"/>
                      <a:pt x="8" y="233"/>
                    </a:cubicBezTo>
                    <a:cubicBezTo>
                      <a:pt x="17" y="235"/>
                      <a:pt x="17" y="235"/>
                      <a:pt x="17" y="235"/>
                    </a:cubicBezTo>
                    <a:cubicBezTo>
                      <a:pt x="23" y="229"/>
                      <a:pt x="29" y="223"/>
                      <a:pt x="35" y="217"/>
                    </a:cubicBezTo>
                    <a:cubicBezTo>
                      <a:pt x="38" y="216"/>
                      <a:pt x="40" y="214"/>
                      <a:pt x="43" y="212"/>
                    </a:cubicBezTo>
                    <a:cubicBezTo>
                      <a:pt x="46" y="203"/>
                      <a:pt x="46" y="203"/>
                      <a:pt x="46" y="203"/>
                    </a:cubicBezTo>
                    <a:cubicBezTo>
                      <a:pt x="48" y="212"/>
                      <a:pt x="48" y="212"/>
                      <a:pt x="48" y="212"/>
                    </a:cubicBezTo>
                    <a:cubicBezTo>
                      <a:pt x="60" y="193"/>
                      <a:pt x="60" y="193"/>
                      <a:pt x="60" y="193"/>
                    </a:cubicBezTo>
                    <a:cubicBezTo>
                      <a:pt x="58" y="181"/>
                      <a:pt x="58" y="181"/>
                      <a:pt x="58" y="181"/>
                    </a:cubicBezTo>
                    <a:cubicBezTo>
                      <a:pt x="62" y="176"/>
                      <a:pt x="62" y="176"/>
                      <a:pt x="62" y="176"/>
                    </a:cubicBezTo>
                    <a:cubicBezTo>
                      <a:pt x="59" y="139"/>
                      <a:pt x="59" y="139"/>
                      <a:pt x="59" y="139"/>
                    </a:cubicBezTo>
                    <a:cubicBezTo>
                      <a:pt x="64" y="132"/>
                      <a:pt x="64" y="132"/>
                      <a:pt x="64" y="132"/>
                    </a:cubicBezTo>
                    <a:cubicBezTo>
                      <a:pt x="72" y="129"/>
                      <a:pt x="72" y="129"/>
                      <a:pt x="72" y="129"/>
                    </a:cubicBezTo>
                    <a:cubicBezTo>
                      <a:pt x="84" y="113"/>
                      <a:pt x="84" y="113"/>
                      <a:pt x="84" y="113"/>
                    </a:cubicBezTo>
                    <a:cubicBezTo>
                      <a:pt x="78" y="108"/>
                      <a:pt x="78" y="108"/>
                      <a:pt x="78" y="108"/>
                    </a:cubicBezTo>
                    <a:cubicBezTo>
                      <a:pt x="81" y="106"/>
                      <a:pt x="83" y="104"/>
                      <a:pt x="86" y="101"/>
                    </a:cubicBezTo>
                    <a:cubicBezTo>
                      <a:pt x="93" y="94"/>
                      <a:pt x="99" y="87"/>
                      <a:pt x="105" y="79"/>
                    </a:cubicBezTo>
                    <a:cubicBezTo>
                      <a:pt x="115" y="78"/>
                      <a:pt x="115" y="78"/>
                      <a:pt x="115" y="78"/>
                    </a:cubicBezTo>
                    <a:cubicBezTo>
                      <a:pt x="119" y="67"/>
                      <a:pt x="119" y="67"/>
                      <a:pt x="119" y="67"/>
                    </a:cubicBezTo>
                    <a:cubicBezTo>
                      <a:pt x="132" y="65"/>
                      <a:pt x="132" y="65"/>
                      <a:pt x="132" y="65"/>
                    </a:cubicBezTo>
                    <a:cubicBezTo>
                      <a:pt x="133" y="56"/>
                      <a:pt x="133" y="56"/>
                      <a:pt x="133" y="56"/>
                    </a:cubicBezTo>
                    <a:cubicBezTo>
                      <a:pt x="144" y="58"/>
                      <a:pt x="144" y="58"/>
                      <a:pt x="144" y="58"/>
                    </a:cubicBezTo>
                    <a:cubicBezTo>
                      <a:pt x="148" y="51"/>
                      <a:pt x="148" y="51"/>
                      <a:pt x="148" y="51"/>
                    </a:cubicBezTo>
                    <a:cubicBezTo>
                      <a:pt x="154" y="56"/>
                      <a:pt x="154" y="56"/>
                      <a:pt x="154" y="56"/>
                    </a:cubicBezTo>
                    <a:cubicBezTo>
                      <a:pt x="157" y="55"/>
                      <a:pt x="159" y="55"/>
                      <a:pt x="162" y="55"/>
                    </a:cubicBezTo>
                    <a:cubicBezTo>
                      <a:pt x="165" y="55"/>
                      <a:pt x="168" y="55"/>
                      <a:pt x="170" y="56"/>
                    </a:cubicBezTo>
                    <a:cubicBezTo>
                      <a:pt x="177" y="42"/>
                      <a:pt x="177" y="42"/>
                      <a:pt x="177" y="42"/>
                    </a:cubicBezTo>
                    <a:cubicBezTo>
                      <a:pt x="182" y="39"/>
                      <a:pt x="187" y="37"/>
                      <a:pt x="191" y="35"/>
                    </a:cubicBezTo>
                    <a:cubicBezTo>
                      <a:pt x="196" y="34"/>
                      <a:pt x="200" y="32"/>
                      <a:pt x="205" y="31"/>
                    </a:cubicBezTo>
                    <a:cubicBezTo>
                      <a:pt x="218" y="41"/>
                      <a:pt x="218" y="41"/>
                      <a:pt x="218" y="41"/>
                    </a:cubicBezTo>
                    <a:cubicBezTo>
                      <a:pt x="228" y="34"/>
                      <a:pt x="228" y="34"/>
                      <a:pt x="228" y="34"/>
                    </a:cubicBezTo>
                    <a:cubicBezTo>
                      <a:pt x="223" y="26"/>
                      <a:pt x="223" y="26"/>
                      <a:pt x="223" y="26"/>
                    </a:cubicBezTo>
                    <a:lnTo>
                      <a:pt x="242"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3" name="Freeform 224">
                <a:extLst>
                  <a:ext uri="{FF2B5EF4-FFF2-40B4-BE49-F238E27FC236}">
                    <a16:creationId xmlns:a16="http://schemas.microsoft.com/office/drawing/2014/main" id="{059280E4-F2C3-471F-887C-B02EB32DA833}"/>
                  </a:ext>
                </a:extLst>
              </p:cNvPr>
              <p:cNvSpPr>
                <a:spLocks/>
              </p:cNvSpPr>
              <p:nvPr/>
            </p:nvSpPr>
            <p:spPr bwMode="auto">
              <a:xfrm>
                <a:off x="4975522" y="3073036"/>
                <a:ext cx="76862" cy="78498"/>
              </a:xfrm>
              <a:custGeom>
                <a:avLst/>
                <a:gdLst>
                  <a:gd name="T0" fmla="*/ 0 w 28"/>
                  <a:gd name="T1" fmla="*/ 10 h 28"/>
                  <a:gd name="T2" fmla="*/ 12 w 28"/>
                  <a:gd name="T3" fmla="*/ 18 h 28"/>
                  <a:gd name="T4" fmla="*/ 12 w 28"/>
                  <a:gd name="T5" fmla="*/ 19 h 28"/>
                  <a:gd name="T6" fmla="*/ 16 w 28"/>
                  <a:gd name="T7" fmla="*/ 28 h 28"/>
                  <a:gd name="T8" fmla="*/ 20 w 28"/>
                  <a:gd name="T9" fmla="*/ 19 h 28"/>
                  <a:gd name="T10" fmla="*/ 28 w 28"/>
                  <a:gd name="T11" fmla="*/ 15 h 28"/>
                  <a:gd name="T12" fmla="*/ 19 w 28"/>
                  <a:gd name="T13" fmla="*/ 0 h 28"/>
                  <a:gd name="T14" fmla="*/ 3 w 28"/>
                  <a:gd name="T15" fmla="*/ 4 h 28"/>
                  <a:gd name="T16" fmla="*/ 0 w 28"/>
                  <a:gd name="T17" fmla="*/ 1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0" y="10"/>
                    </a:moveTo>
                    <a:cubicBezTo>
                      <a:pt x="12" y="18"/>
                      <a:pt x="12" y="18"/>
                      <a:pt x="12" y="18"/>
                    </a:cubicBezTo>
                    <a:cubicBezTo>
                      <a:pt x="12" y="19"/>
                      <a:pt x="12" y="19"/>
                      <a:pt x="12" y="19"/>
                    </a:cubicBezTo>
                    <a:cubicBezTo>
                      <a:pt x="13" y="22"/>
                      <a:pt x="14" y="25"/>
                      <a:pt x="16" y="28"/>
                    </a:cubicBezTo>
                    <a:cubicBezTo>
                      <a:pt x="20" y="19"/>
                      <a:pt x="20" y="19"/>
                      <a:pt x="20" y="19"/>
                    </a:cubicBezTo>
                    <a:cubicBezTo>
                      <a:pt x="28" y="15"/>
                      <a:pt x="28" y="15"/>
                      <a:pt x="28" y="15"/>
                    </a:cubicBezTo>
                    <a:cubicBezTo>
                      <a:pt x="19" y="0"/>
                      <a:pt x="19" y="0"/>
                      <a:pt x="19" y="0"/>
                    </a:cubicBezTo>
                    <a:cubicBezTo>
                      <a:pt x="3" y="4"/>
                      <a:pt x="3" y="4"/>
                      <a:pt x="3" y="4"/>
                    </a:cubicBezTo>
                    <a:lnTo>
                      <a:pt x="0"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4" name="Freeform 225">
                <a:extLst>
                  <a:ext uri="{FF2B5EF4-FFF2-40B4-BE49-F238E27FC236}">
                    <a16:creationId xmlns:a16="http://schemas.microsoft.com/office/drawing/2014/main" id="{30091435-4275-49E4-9150-024447416115}"/>
                  </a:ext>
                </a:extLst>
              </p:cNvPr>
              <p:cNvSpPr>
                <a:spLocks/>
              </p:cNvSpPr>
              <p:nvPr/>
            </p:nvSpPr>
            <p:spPr bwMode="auto">
              <a:xfrm>
                <a:off x="4668072" y="3535845"/>
                <a:ext cx="3271" cy="1635"/>
              </a:xfrm>
              <a:custGeom>
                <a:avLst/>
                <a:gdLst>
                  <a:gd name="T0" fmla="*/ 0 w 2"/>
                  <a:gd name="T1" fmla="*/ 0 h 1"/>
                  <a:gd name="T2" fmla="*/ 2 w 2"/>
                  <a:gd name="T3" fmla="*/ 1 h 1"/>
                  <a:gd name="T4" fmla="*/ 0 w 2"/>
                  <a:gd name="T5" fmla="*/ 1 h 1"/>
                  <a:gd name="T6" fmla="*/ 0 w 2"/>
                  <a:gd name="T7" fmla="*/ 0 h 1"/>
                </a:gdLst>
                <a:ahLst/>
                <a:cxnLst>
                  <a:cxn ang="0">
                    <a:pos x="T0" y="T1"/>
                  </a:cxn>
                  <a:cxn ang="0">
                    <a:pos x="T2" y="T3"/>
                  </a:cxn>
                  <a:cxn ang="0">
                    <a:pos x="T4" y="T5"/>
                  </a:cxn>
                  <a:cxn ang="0">
                    <a:pos x="T6" y="T7"/>
                  </a:cxn>
                </a:cxnLst>
                <a:rect l="0" t="0" r="r" b="b"/>
                <a:pathLst>
                  <a:path w="2" h="1">
                    <a:moveTo>
                      <a:pt x="0" y="0"/>
                    </a:moveTo>
                    <a:lnTo>
                      <a:pt x="2" y="1"/>
                    </a:lnTo>
                    <a:lnTo>
                      <a:pt x="0" y="1"/>
                    </a:lnTo>
                    <a:lnTo>
                      <a:pt x="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5" name="Freeform 226">
                <a:extLst>
                  <a:ext uri="{FF2B5EF4-FFF2-40B4-BE49-F238E27FC236}">
                    <a16:creationId xmlns:a16="http://schemas.microsoft.com/office/drawing/2014/main" id="{71C3F683-D8E1-42B8-AE28-B3DDF7ADE216}"/>
                  </a:ext>
                </a:extLst>
              </p:cNvPr>
              <p:cNvSpPr>
                <a:spLocks/>
              </p:cNvSpPr>
              <p:nvPr/>
            </p:nvSpPr>
            <p:spPr bwMode="auto">
              <a:xfrm>
                <a:off x="4803807" y="3295445"/>
                <a:ext cx="52332" cy="49061"/>
              </a:xfrm>
              <a:custGeom>
                <a:avLst/>
                <a:gdLst>
                  <a:gd name="T0" fmla="*/ 32 w 32"/>
                  <a:gd name="T1" fmla="*/ 23 h 30"/>
                  <a:gd name="T2" fmla="*/ 30 w 32"/>
                  <a:gd name="T3" fmla="*/ 20 h 30"/>
                  <a:gd name="T4" fmla="*/ 22 w 32"/>
                  <a:gd name="T5" fmla="*/ 0 h 30"/>
                  <a:gd name="T6" fmla="*/ 8 w 32"/>
                  <a:gd name="T7" fmla="*/ 3 h 30"/>
                  <a:gd name="T8" fmla="*/ 3 w 32"/>
                  <a:gd name="T9" fmla="*/ 5 h 30"/>
                  <a:gd name="T10" fmla="*/ 0 w 32"/>
                  <a:gd name="T11" fmla="*/ 6 h 30"/>
                  <a:gd name="T12" fmla="*/ 3 w 32"/>
                  <a:gd name="T13" fmla="*/ 30 h 30"/>
                  <a:gd name="T14" fmla="*/ 32 w 32"/>
                  <a:gd name="T15" fmla="*/ 23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30">
                    <a:moveTo>
                      <a:pt x="32" y="23"/>
                    </a:moveTo>
                    <a:lnTo>
                      <a:pt x="30" y="20"/>
                    </a:lnTo>
                    <a:lnTo>
                      <a:pt x="22" y="0"/>
                    </a:lnTo>
                    <a:lnTo>
                      <a:pt x="8" y="3"/>
                    </a:lnTo>
                    <a:lnTo>
                      <a:pt x="3" y="5"/>
                    </a:lnTo>
                    <a:lnTo>
                      <a:pt x="0" y="6"/>
                    </a:lnTo>
                    <a:lnTo>
                      <a:pt x="3" y="30"/>
                    </a:lnTo>
                    <a:lnTo>
                      <a:pt x="32" y="2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6" name="Freeform 227">
                <a:extLst>
                  <a:ext uri="{FF2B5EF4-FFF2-40B4-BE49-F238E27FC236}">
                    <a16:creationId xmlns:a16="http://schemas.microsoft.com/office/drawing/2014/main" id="{A6268E5A-A48C-4327-9FD9-2BA45B7CDB1C}"/>
                  </a:ext>
                </a:extLst>
              </p:cNvPr>
              <p:cNvSpPr>
                <a:spLocks/>
              </p:cNvSpPr>
              <p:nvPr/>
            </p:nvSpPr>
            <p:spPr bwMode="auto">
              <a:xfrm>
                <a:off x="4422767" y="3020704"/>
                <a:ext cx="26166" cy="27801"/>
              </a:xfrm>
              <a:custGeom>
                <a:avLst/>
                <a:gdLst>
                  <a:gd name="T0" fmla="*/ 16 w 16"/>
                  <a:gd name="T1" fmla="*/ 17 h 17"/>
                  <a:gd name="T2" fmla="*/ 11 w 16"/>
                  <a:gd name="T3" fmla="*/ 0 h 17"/>
                  <a:gd name="T4" fmla="*/ 0 w 16"/>
                  <a:gd name="T5" fmla="*/ 7 h 17"/>
                  <a:gd name="T6" fmla="*/ 10 w 16"/>
                  <a:gd name="T7" fmla="*/ 15 h 17"/>
                  <a:gd name="T8" fmla="*/ 16 w 16"/>
                  <a:gd name="T9" fmla="*/ 17 h 17"/>
                </a:gdLst>
                <a:ahLst/>
                <a:cxnLst>
                  <a:cxn ang="0">
                    <a:pos x="T0" y="T1"/>
                  </a:cxn>
                  <a:cxn ang="0">
                    <a:pos x="T2" y="T3"/>
                  </a:cxn>
                  <a:cxn ang="0">
                    <a:pos x="T4" y="T5"/>
                  </a:cxn>
                  <a:cxn ang="0">
                    <a:pos x="T6" y="T7"/>
                  </a:cxn>
                  <a:cxn ang="0">
                    <a:pos x="T8" y="T9"/>
                  </a:cxn>
                </a:cxnLst>
                <a:rect l="0" t="0" r="r" b="b"/>
                <a:pathLst>
                  <a:path w="16" h="17">
                    <a:moveTo>
                      <a:pt x="16" y="17"/>
                    </a:moveTo>
                    <a:lnTo>
                      <a:pt x="11" y="0"/>
                    </a:lnTo>
                    <a:lnTo>
                      <a:pt x="0" y="7"/>
                    </a:lnTo>
                    <a:lnTo>
                      <a:pt x="10" y="15"/>
                    </a:lnTo>
                    <a:lnTo>
                      <a:pt x="16" y="17"/>
                    </a:lnTo>
                    <a:close/>
                  </a:path>
                </a:pathLst>
              </a:custGeom>
              <a:solidFill>
                <a:schemeClr val="accent2"/>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7" name="Freeform 228">
                <a:extLst>
                  <a:ext uri="{FF2B5EF4-FFF2-40B4-BE49-F238E27FC236}">
                    <a16:creationId xmlns:a16="http://schemas.microsoft.com/office/drawing/2014/main" id="{5F621588-EACB-40C1-94A4-E3296414E890}"/>
                  </a:ext>
                </a:extLst>
              </p:cNvPr>
              <p:cNvSpPr>
                <a:spLocks/>
              </p:cNvSpPr>
              <p:nvPr/>
            </p:nvSpPr>
            <p:spPr bwMode="auto">
              <a:xfrm>
                <a:off x="4811984" y="2791752"/>
                <a:ext cx="122652" cy="121017"/>
              </a:xfrm>
              <a:custGeom>
                <a:avLst/>
                <a:gdLst>
                  <a:gd name="T0" fmla="*/ 3 w 44"/>
                  <a:gd name="T1" fmla="*/ 0 h 44"/>
                  <a:gd name="T2" fmla="*/ 3 w 44"/>
                  <a:gd name="T3" fmla="*/ 10 h 44"/>
                  <a:gd name="T4" fmla="*/ 0 w 44"/>
                  <a:gd name="T5" fmla="*/ 19 h 44"/>
                  <a:gd name="T6" fmla="*/ 11 w 44"/>
                  <a:gd name="T7" fmla="*/ 20 h 44"/>
                  <a:gd name="T8" fmla="*/ 10 w 44"/>
                  <a:gd name="T9" fmla="*/ 31 h 44"/>
                  <a:gd name="T10" fmla="*/ 16 w 44"/>
                  <a:gd name="T11" fmla="*/ 34 h 44"/>
                  <a:gd name="T12" fmla="*/ 17 w 44"/>
                  <a:gd name="T13" fmla="*/ 34 h 44"/>
                  <a:gd name="T14" fmla="*/ 17 w 44"/>
                  <a:gd name="T15" fmla="*/ 34 h 44"/>
                  <a:gd name="T16" fmla="*/ 19 w 44"/>
                  <a:gd name="T17" fmla="*/ 36 h 44"/>
                  <a:gd name="T18" fmla="*/ 19 w 44"/>
                  <a:gd name="T19" fmla="*/ 37 h 44"/>
                  <a:gd name="T20" fmla="*/ 24 w 44"/>
                  <a:gd name="T21" fmla="*/ 44 h 44"/>
                  <a:gd name="T22" fmla="*/ 36 w 44"/>
                  <a:gd name="T23" fmla="*/ 38 h 44"/>
                  <a:gd name="T24" fmla="*/ 44 w 44"/>
                  <a:gd name="T25" fmla="*/ 23 h 44"/>
                  <a:gd name="T26" fmla="*/ 44 w 44"/>
                  <a:gd name="T27" fmla="*/ 16 h 44"/>
                  <a:gd name="T28" fmla="*/ 29 w 44"/>
                  <a:gd name="T29" fmla="*/ 4 h 44"/>
                  <a:gd name="T30" fmla="*/ 21 w 44"/>
                  <a:gd name="T31" fmla="*/ 6 h 44"/>
                  <a:gd name="T32" fmla="*/ 14 w 44"/>
                  <a:gd name="T33" fmla="*/ 1 h 44"/>
                  <a:gd name="T34" fmla="*/ 3 w 44"/>
                  <a:gd name="T3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 h="44">
                    <a:moveTo>
                      <a:pt x="3" y="0"/>
                    </a:moveTo>
                    <a:cubicBezTo>
                      <a:pt x="3" y="10"/>
                      <a:pt x="3" y="10"/>
                      <a:pt x="3" y="10"/>
                    </a:cubicBezTo>
                    <a:cubicBezTo>
                      <a:pt x="3" y="12"/>
                      <a:pt x="1" y="15"/>
                      <a:pt x="0" y="19"/>
                    </a:cubicBezTo>
                    <a:cubicBezTo>
                      <a:pt x="11" y="20"/>
                      <a:pt x="11" y="20"/>
                      <a:pt x="11" y="20"/>
                    </a:cubicBezTo>
                    <a:cubicBezTo>
                      <a:pt x="10" y="31"/>
                      <a:pt x="10" y="31"/>
                      <a:pt x="10" y="31"/>
                    </a:cubicBezTo>
                    <a:cubicBezTo>
                      <a:pt x="16" y="34"/>
                      <a:pt x="16" y="34"/>
                      <a:pt x="16" y="34"/>
                    </a:cubicBezTo>
                    <a:cubicBezTo>
                      <a:pt x="17" y="34"/>
                      <a:pt x="17" y="34"/>
                      <a:pt x="17" y="34"/>
                    </a:cubicBezTo>
                    <a:cubicBezTo>
                      <a:pt x="17" y="34"/>
                      <a:pt x="17" y="34"/>
                      <a:pt x="17" y="34"/>
                    </a:cubicBezTo>
                    <a:cubicBezTo>
                      <a:pt x="18" y="35"/>
                      <a:pt x="18" y="35"/>
                      <a:pt x="19" y="36"/>
                    </a:cubicBezTo>
                    <a:cubicBezTo>
                      <a:pt x="19" y="37"/>
                      <a:pt x="19" y="37"/>
                      <a:pt x="19" y="37"/>
                    </a:cubicBezTo>
                    <a:cubicBezTo>
                      <a:pt x="24" y="44"/>
                      <a:pt x="24" y="44"/>
                      <a:pt x="24" y="44"/>
                    </a:cubicBezTo>
                    <a:cubicBezTo>
                      <a:pt x="36" y="38"/>
                      <a:pt x="36" y="38"/>
                      <a:pt x="36" y="38"/>
                    </a:cubicBezTo>
                    <a:cubicBezTo>
                      <a:pt x="44" y="23"/>
                      <a:pt x="44" y="23"/>
                      <a:pt x="44" y="23"/>
                    </a:cubicBezTo>
                    <a:cubicBezTo>
                      <a:pt x="44" y="16"/>
                      <a:pt x="44" y="16"/>
                      <a:pt x="44" y="16"/>
                    </a:cubicBezTo>
                    <a:cubicBezTo>
                      <a:pt x="29" y="4"/>
                      <a:pt x="29" y="4"/>
                      <a:pt x="29" y="4"/>
                    </a:cubicBezTo>
                    <a:cubicBezTo>
                      <a:pt x="21" y="6"/>
                      <a:pt x="21" y="6"/>
                      <a:pt x="21" y="6"/>
                    </a:cubicBezTo>
                    <a:cubicBezTo>
                      <a:pt x="14" y="1"/>
                      <a:pt x="14" y="1"/>
                      <a:pt x="14" y="1"/>
                    </a:cubicBezTo>
                    <a:lnTo>
                      <a:pt x="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8" name="Freeform 229">
                <a:extLst>
                  <a:ext uri="{FF2B5EF4-FFF2-40B4-BE49-F238E27FC236}">
                    <a16:creationId xmlns:a16="http://schemas.microsoft.com/office/drawing/2014/main" id="{6543EB84-EDF3-45CA-B6D9-DD407E5AB45E}"/>
                  </a:ext>
                </a:extLst>
              </p:cNvPr>
              <p:cNvSpPr>
                <a:spLocks/>
              </p:cNvSpPr>
              <p:nvPr/>
            </p:nvSpPr>
            <p:spPr bwMode="auto">
              <a:xfrm>
                <a:off x="4538878" y="3125367"/>
                <a:ext cx="13083" cy="14718"/>
              </a:xfrm>
              <a:custGeom>
                <a:avLst/>
                <a:gdLst>
                  <a:gd name="T0" fmla="*/ 8 w 8"/>
                  <a:gd name="T1" fmla="*/ 7 h 9"/>
                  <a:gd name="T2" fmla="*/ 3 w 8"/>
                  <a:gd name="T3" fmla="*/ 9 h 9"/>
                  <a:gd name="T4" fmla="*/ 0 w 8"/>
                  <a:gd name="T5" fmla="*/ 0 h 9"/>
                  <a:gd name="T6" fmla="*/ 8 w 8"/>
                  <a:gd name="T7" fmla="*/ 7 h 9"/>
                </a:gdLst>
                <a:ahLst/>
                <a:cxnLst>
                  <a:cxn ang="0">
                    <a:pos x="T0" y="T1"/>
                  </a:cxn>
                  <a:cxn ang="0">
                    <a:pos x="T2" y="T3"/>
                  </a:cxn>
                  <a:cxn ang="0">
                    <a:pos x="T4" y="T5"/>
                  </a:cxn>
                  <a:cxn ang="0">
                    <a:pos x="T6" y="T7"/>
                  </a:cxn>
                </a:cxnLst>
                <a:rect l="0" t="0" r="r" b="b"/>
                <a:pathLst>
                  <a:path w="8" h="9">
                    <a:moveTo>
                      <a:pt x="8" y="7"/>
                    </a:moveTo>
                    <a:lnTo>
                      <a:pt x="3" y="9"/>
                    </a:lnTo>
                    <a:lnTo>
                      <a:pt x="0" y="0"/>
                    </a:lnTo>
                    <a:lnTo>
                      <a:pt x="8"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9" name="Freeform 230">
                <a:extLst>
                  <a:ext uri="{FF2B5EF4-FFF2-40B4-BE49-F238E27FC236}">
                    <a16:creationId xmlns:a16="http://schemas.microsoft.com/office/drawing/2014/main" id="{8380B801-BCF1-4342-BF29-55EDAC846526}"/>
                  </a:ext>
                </a:extLst>
              </p:cNvPr>
              <p:cNvSpPr>
                <a:spLocks/>
              </p:cNvSpPr>
              <p:nvPr/>
            </p:nvSpPr>
            <p:spPr bwMode="auto">
              <a:xfrm>
                <a:off x="4820161" y="2731244"/>
                <a:ext cx="163537" cy="104663"/>
              </a:xfrm>
              <a:custGeom>
                <a:avLst/>
                <a:gdLst>
                  <a:gd name="T0" fmla="*/ 10 w 59"/>
                  <a:gd name="T1" fmla="*/ 10 h 38"/>
                  <a:gd name="T2" fmla="*/ 5 w 59"/>
                  <a:gd name="T3" fmla="*/ 9 h 38"/>
                  <a:gd name="T4" fmla="*/ 0 w 59"/>
                  <a:gd name="T5" fmla="*/ 17 h 38"/>
                  <a:gd name="T6" fmla="*/ 0 w 59"/>
                  <a:gd name="T7" fmla="*/ 22 h 38"/>
                  <a:gd name="T8" fmla="*/ 11 w 59"/>
                  <a:gd name="T9" fmla="*/ 23 h 38"/>
                  <a:gd name="T10" fmla="*/ 18 w 59"/>
                  <a:gd name="T11" fmla="*/ 28 h 38"/>
                  <a:gd name="T12" fmla="*/ 26 w 59"/>
                  <a:gd name="T13" fmla="*/ 26 h 38"/>
                  <a:gd name="T14" fmla="*/ 41 w 59"/>
                  <a:gd name="T15" fmla="*/ 38 h 38"/>
                  <a:gd name="T16" fmla="*/ 51 w 59"/>
                  <a:gd name="T17" fmla="*/ 37 h 38"/>
                  <a:gd name="T18" fmla="*/ 59 w 59"/>
                  <a:gd name="T19" fmla="*/ 24 h 38"/>
                  <a:gd name="T20" fmla="*/ 58 w 59"/>
                  <a:gd name="T21" fmla="*/ 16 h 38"/>
                  <a:gd name="T22" fmla="*/ 30 w 59"/>
                  <a:gd name="T23" fmla="*/ 0 h 38"/>
                  <a:gd name="T24" fmla="*/ 30 w 59"/>
                  <a:gd name="T25" fmla="*/ 4 h 38"/>
                  <a:gd name="T26" fmla="*/ 28 w 59"/>
                  <a:gd name="T27" fmla="*/ 16 h 38"/>
                  <a:gd name="T28" fmla="*/ 25 w 59"/>
                  <a:gd name="T29" fmla="*/ 19 h 38"/>
                  <a:gd name="T30" fmla="*/ 18 w 59"/>
                  <a:gd name="T31" fmla="*/ 16 h 38"/>
                  <a:gd name="T32" fmla="*/ 16 w 59"/>
                  <a:gd name="T33" fmla="*/ 10 h 38"/>
                  <a:gd name="T34" fmla="*/ 14 w 59"/>
                  <a:gd name="T35" fmla="*/ 5 h 38"/>
                  <a:gd name="T36" fmla="*/ 10 w 59"/>
                  <a:gd name="T3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 h="38">
                    <a:moveTo>
                      <a:pt x="10" y="10"/>
                    </a:moveTo>
                    <a:cubicBezTo>
                      <a:pt x="5" y="9"/>
                      <a:pt x="5" y="9"/>
                      <a:pt x="5" y="9"/>
                    </a:cubicBezTo>
                    <a:cubicBezTo>
                      <a:pt x="0" y="17"/>
                      <a:pt x="0" y="17"/>
                      <a:pt x="0" y="17"/>
                    </a:cubicBezTo>
                    <a:cubicBezTo>
                      <a:pt x="0" y="22"/>
                      <a:pt x="0" y="22"/>
                      <a:pt x="0" y="22"/>
                    </a:cubicBezTo>
                    <a:cubicBezTo>
                      <a:pt x="11" y="23"/>
                      <a:pt x="11" y="23"/>
                      <a:pt x="11" y="23"/>
                    </a:cubicBezTo>
                    <a:cubicBezTo>
                      <a:pt x="18" y="28"/>
                      <a:pt x="18" y="28"/>
                      <a:pt x="18" y="28"/>
                    </a:cubicBezTo>
                    <a:cubicBezTo>
                      <a:pt x="26" y="26"/>
                      <a:pt x="26" y="26"/>
                      <a:pt x="26" y="26"/>
                    </a:cubicBezTo>
                    <a:cubicBezTo>
                      <a:pt x="41" y="38"/>
                      <a:pt x="41" y="38"/>
                      <a:pt x="41" y="38"/>
                    </a:cubicBezTo>
                    <a:cubicBezTo>
                      <a:pt x="51" y="37"/>
                      <a:pt x="51" y="37"/>
                      <a:pt x="51" y="37"/>
                    </a:cubicBezTo>
                    <a:cubicBezTo>
                      <a:pt x="59" y="24"/>
                      <a:pt x="59" y="24"/>
                      <a:pt x="59" y="24"/>
                    </a:cubicBezTo>
                    <a:cubicBezTo>
                      <a:pt x="58" y="16"/>
                      <a:pt x="58" y="16"/>
                      <a:pt x="58" y="16"/>
                    </a:cubicBezTo>
                    <a:cubicBezTo>
                      <a:pt x="49" y="10"/>
                      <a:pt x="39" y="5"/>
                      <a:pt x="30" y="0"/>
                    </a:cubicBezTo>
                    <a:cubicBezTo>
                      <a:pt x="30" y="2"/>
                      <a:pt x="30" y="3"/>
                      <a:pt x="30" y="4"/>
                    </a:cubicBezTo>
                    <a:cubicBezTo>
                      <a:pt x="29" y="8"/>
                      <a:pt x="28" y="12"/>
                      <a:pt x="28" y="16"/>
                    </a:cubicBezTo>
                    <a:cubicBezTo>
                      <a:pt x="25" y="19"/>
                      <a:pt x="25" y="19"/>
                      <a:pt x="25" y="19"/>
                    </a:cubicBezTo>
                    <a:cubicBezTo>
                      <a:pt x="18" y="16"/>
                      <a:pt x="18" y="16"/>
                      <a:pt x="18" y="16"/>
                    </a:cubicBezTo>
                    <a:cubicBezTo>
                      <a:pt x="17" y="14"/>
                      <a:pt x="17" y="12"/>
                      <a:pt x="16" y="10"/>
                    </a:cubicBezTo>
                    <a:cubicBezTo>
                      <a:pt x="15" y="8"/>
                      <a:pt x="15" y="7"/>
                      <a:pt x="14" y="5"/>
                    </a:cubicBezTo>
                    <a:lnTo>
                      <a:pt x="10"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0" name="Freeform 232">
                <a:extLst>
                  <a:ext uri="{FF2B5EF4-FFF2-40B4-BE49-F238E27FC236}">
                    <a16:creationId xmlns:a16="http://schemas.microsoft.com/office/drawing/2014/main" id="{F7E9D918-61F9-4569-8F71-AFB73C5D8782}"/>
                  </a:ext>
                </a:extLst>
              </p:cNvPr>
              <p:cNvSpPr>
                <a:spLocks/>
              </p:cNvSpPr>
              <p:nvPr/>
            </p:nvSpPr>
            <p:spPr bwMode="auto">
              <a:xfrm>
                <a:off x="4612470" y="3439359"/>
                <a:ext cx="71956" cy="49061"/>
              </a:xfrm>
              <a:custGeom>
                <a:avLst/>
                <a:gdLst>
                  <a:gd name="T0" fmla="*/ 26 w 26"/>
                  <a:gd name="T1" fmla="*/ 0 h 18"/>
                  <a:gd name="T2" fmla="*/ 24 w 26"/>
                  <a:gd name="T3" fmla="*/ 18 h 18"/>
                  <a:gd name="T4" fmla="*/ 18 w 26"/>
                  <a:gd name="T5" fmla="*/ 18 h 18"/>
                  <a:gd name="T6" fmla="*/ 13 w 26"/>
                  <a:gd name="T7" fmla="*/ 13 h 18"/>
                  <a:gd name="T8" fmla="*/ 8 w 26"/>
                  <a:gd name="T9" fmla="*/ 12 h 18"/>
                  <a:gd name="T10" fmla="*/ 0 w 26"/>
                  <a:gd name="T11" fmla="*/ 8 h 18"/>
                  <a:gd name="T12" fmla="*/ 1 w 26"/>
                  <a:gd name="T13" fmla="*/ 2 h 18"/>
                  <a:gd name="T14" fmla="*/ 4 w 26"/>
                  <a:gd name="T15" fmla="*/ 3 h 18"/>
                  <a:gd name="T16" fmla="*/ 7 w 26"/>
                  <a:gd name="T17" fmla="*/ 2 h 18"/>
                  <a:gd name="T18" fmla="*/ 13 w 26"/>
                  <a:gd name="T19" fmla="*/ 4 h 18"/>
                  <a:gd name="T20" fmla="*/ 22 w 26"/>
                  <a:gd name="T21" fmla="*/ 0 h 18"/>
                  <a:gd name="T22" fmla="*/ 26 w 26"/>
                  <a:gd name="T23"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18">
                    <a:moveTo>
                      <a:pt x="26" y="0"/>
                    </a:moveTo>
                    <a:cubicBezTo>
                      <a:pt x="25" y="6"/>
                      <a:pt x="24" y="12"/>
                      <a:pt x="24" y="18"/>
                    </a:cubicBezTo>
                    <a:cubicBezTo>
                      <a:pt x="18" y="18"/>
                      <a:pt x="18" y="18"/>
                      <a:pt x="18" y="18"/>
                    </a:cubicBezTo>
                    <a:cubicBezTo>
                      <a:pt x="13" y="13"/>
                      <a:pt x="13" y="13"/>
                      <a:pt x="13" y="13"/>
                    </a:cubicBezTo>
                    <a:cubicBezTo>
                      <a:pt x="12" y="13"/>
                      <a:pt x="10" y="12"/>
                      <a:pt x="8" y="12"/>
                    </a:cubicBezTo>
                    <a:cubicBezTo>
                      <a:pt x="5" y="10"/>
                      <a:pt x="3" y="9"/>
                      <a:pt x="0" y="8"/>
                    </a:cubicBezTo>
                    <a:cubicBezTo>
                      <a:pt x="1" y="2"/>
                      <a:pt x="1" y="2"/>
                      <a:pt x="1" y="2"/>
                    </a:cubicBezTo>
                    <a:cubicBezTo>
                      <a:pt x="4" y="3"/>
                      <a:pt x="4" y="3"/>
                      <a:pt x="4" y="3"/>
                    </a:cubicBezTo>
                    <a:cubicBezTo>
                      <a:pt x="7" y="2"/>
                      <a:pt x="7" y="2"/>
                      <a:pt x="7" y="2"/>
                    </a:cubicBezTo>
                    <a:cubicBezTo>
                      <a:pt x="13" y="4"/>
                      <a:pt x="13" y="4"/>
                      <a:pt x="13" y="4"/>
                    </a:cubicBezTo>
                    <a:cubicBezTo>
                      <a:pt x="22" y="0"/>
                      <a:pt x="22" y="0"/>
                      <a:pt x="22" y="0"/>
                    </a:cubicBezTo>
                    <a:cubicBezTo>
                      <a:pt x="26" y="0"/>
                      <a:pt x="26" y="0"/>
                      <a:pt x="26"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1" name="Freeform 233">
                <a:extLst>
                  <a:ext uri="{FF2B5EF4-FFF2-40B4-BE49-F238E27FC236}">
                    <a16:creationId xmlns:a16="http://schemas.microsoft.com/office/drawing/2014/main" id="{2DF119E1-12F1-4184-A4ED-E352E5311447}"/>
                  </a:ext>
                </a:extLst>
              </p:cNvPr>
              <p:cNvSpPr>
                <a:spLocks/>
              </p:cNvSpPr>
              <p:nvPr/>
            </p:nvSpPr>
            <p:spPr bwMode="auto">
              <a:xfrm>
                <a:off x="4507806" y="3344507"/>
                <a:ext cx="39249" cy="68685"/>
              </a:xfrm>
              <a:custGeom>
                <a:avLst/>
                <a:gdLst>
                  <a:gd name="T0" fmla="*/ 12 w 14"/>
                  <a:gd name="T1" fmla="*/ 21 h 25"/>
                  <a:gd name="T2" fmla="*/ 3 w 14"/>
                  <a:gd name="T3" fmla="*/ 25 h 25"/>
                  <a:gd name="T4" fmla="*/ 3 w 14"/>
                  <a:gd name="T5" fmla="*/ 12 h 25"/>
                  <a:gd name="T6" fmla="*/ 1 w 14"/>
                  <a:gd name="T7" fmla="*/ 10 h 25"/>
                  <a:gd name="T8" fmla="*/ 0 w 14"/>
                  <a:gd name="T9" fmla="*/ 4 h 25"/>
                  <a:gd name="T10" fmla="*/ 7 w 14"/>
                  <a:gd name="T11" fmla="*/ 4 h 25"/>
                  <a:gd name="T12" fmla="*/ 10 w 14"/>
                  <a:gd name="T13" fmla="*/ 0 h 25"/>
                  <a:gd name="T14" fmla="*/ 14 w 14"/>
                  <a:gd name="T15" fmla="*/ 5 h 25"/>
                  <a:gd name="T16" fmla="*/ 12 w 14"/>
                  <a:gd name="T17" fmla="*/ 2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5">
                    <a:moveTo>
                      <a:pt x="12" y="21"/>
                    </a:moveTo>
                    <a:cubicBezTo>
                      <a:pt x="3" y="25"/>
                      <a:pt x="3" y="25"/>
                      <a:pt x="3" y="25"/>
                    </a:cubicBezTo>
                    <a:cubicBezTo>
                      <a:pt x="3" y="12"/>
                      <a:pt x="3" y="12"/>
                      <a:pt x="3" y="12"/>
                    </a:cubicBezTo>
                    <a:cubicBezTo>
                      <a:pt x="1" y="10"/>
                      <a:pt x="1" y="10"/>
                      <a:pt x="1" y="10"/>
                    </a:cubicBezTo>
                    <a:cubicBezTo>
                      <a:pt x="0" y="4"/>
                      <a:pt x="0" y="4"/>
                      <a:pt x="0" y="4"/>
                    </a:cubicBezTo>
                    <a:cubicBezTo>
                      <a:pt x="7" y="4"/>
                      <a:pt x="7" y="4"/>
                      <a:pt x="7" y="4"/>
                    </a:cubicBezTo>
                    <a:cubicBezTo>
                      <a:pt x="10" y="0"/>
                      <a:pt x="10" y="0"/>
                      <a:pt x="10" y="0"/>
                    </a:cubicBezTo>
                    <a:cubicBezTo>
                      <a:pt x="14" y="5"/>
                      <a:pt x="14" y="5"/>
                      <a:pt x="14" y="5"/>
                    </a:cubicBezTo>
                    <a:cubicBezTo>
                      <a:pt x="13" y="11"/>
                      <a:pt x="13" y="16"/>
                      <a:pt x="12" y="21"/>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52" name="Groupe 151">
                <a:extLst>
                  <a:ext uri="{FF2B5EF4-FFF2-40B4-BE49-F238E27FC236}">
                    <a16:creationId xmlns:a16="http://schemas.microsoft.com/office/drawing/2014/main" id="{FF743FC7-FBCD-4EA9-A19E-F6BD1FA15E53}"/>
                  </a:ext>
                </a:extLst>
              </p:cNvPr>
              <p:cNvGrpSpPr/>
              <p:nvPr/>
            </p:nvGrpSpPr>
            <p:grpSpPr>
              <a:xfrm>
                <a:off x="4460380" y="3125367"/>
                <a:ext cx="299271" cy="363051"/>
                <a:chOff x="4319587" y="2640013"/>
                <a:chExt cx="290512" cy="352425"/>
              </a:xfrm>
              <a:grpFill/>
            </p:grpSpPr>
            <p:sp>
              <p:nvSpPr>
                <p:cNvPr id="268" name="Freeform 231">
                  <a:extLst>
                    <a:ext uri="{FF2B5EF4-FFF2-40B4-BE49-F238E27FC236}">
                      <a16:creationId xmlns:a16="http://schemas.microsoft.com/office/drawing/2014/main" id="{2B077ACF-6B16-4E7E-B4BE-D3DB0467410A}"/>
                    </a:ext>
                  </a:extLst>
                </p:cNvPr>
                <p:cNvSpPr>
                  <a:spLocks/>
                </p:cNvSpPr>
                <p:nvPr/>
              </p:nvSpPr>
              <p:spPr bwMode="auto">
                <a:xfrm>
                  <a:off x="4467225" y="2944813"/>
                  <a:ext cx="69850" cy="47625"/>
                </a:xfrm>
                <a:custGeom>
                  <a:avLst/>
                  <a:gdLst>
                    <a:gd name="T0" fmla="*/ 26 w 26"/>
                    <a:gd name="T1" fmla="*/ 0 h 18"/>
                    <a:gd name="T2" fmla="*/ 24 w 26"/>
                    <a:gd name="T3" fmla="*/ 18 h 18"/>
                    <a:gd name="T4" fmla="*/ 18 w 26"/>
                    <a:gd name="T5" fmla="*/ 18 h 18"/>
                    <a:gd name="T6" fmla="*/ 13 w 26"/>
                    <a:gd name="T7" fmla="*/ 13 h 18"/>
                    <a:gd name="T8" fmla="*/ 8 w 26"/>
                    <a:gd name="T9" fmla="*/ 12 h 18"/>
                    <a:gd name="T10" fmla="*/ 0 w 26"/>
                    <a:gd name="T11" fmla="*/ 8 h 18"/>
                    <a:gd name="T12" fmla="*/ 1 w 26"/>
                    <a:gd name="T13" fmla="*/ 2 h 18"/>
                    <a:gd name="T14" fmla="*/ 4 w 26"/>
                    <a:gd name="T15" fmla="*/ 3 h 18"/>
                    <a:gd name="T16" fmla="*/ 7 w 26"/>
                    <a:gd name="T17" fmla="*/ 2 h 18"/>
                    <a:gd name="T18" fmla="*/ 13 w 26"/>
                    <a:gd name="T19" fmla="*/ 4 h 18"/>
                    <a:gd name="T20" fmla="*/ 22 w 26"/>
                    <a:gd name="T21" fmla="*/ 0 h 18"/>
                    <a:gd name="T22" fmla="*/ 26 w 26"/>
                    <a:gd name="T23"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18">
                      <a:moveTo>
                        <a:pt x="26" y="0"/>
                      </a:moveTo>
                      <a:cubicBezTo>
                        <a:pt x="25" y="6"/>
                        <a:pt x="24" y="12"/>
                        <a:pt x="24" y="18"/>
                      </a:cubicBezTo>
                      <a:cubicBezTo>
                        <a:pt x="18" y="18"/>
                        <a:pt x="18" y="18"/>
                        <a:pt x="18" y="18"/>
                      </a:cubicBezTo>
                      <a:cubicBezTo>
                        <a:pt x="13" y="13"/>
                        <a:pt x="13" y="13"/>
                        <a:pt x="13" y="13"/>
                      </a:cubicBezTo>
                      <a:cubicBezTo>
                        <a:pt x="12" y="13"/>
                        <a:pt x="10" y="12"/>
                        <a:pt x="8" y="12"/>
                      </a:cubicBezTo>
                      <a:cubicBezTo>
                        <a:pt x="5" y="10"/>
                        <a:pt x="3" y="9"/>
                        <a:pt x="0" y="8"/>
                      </a:cubicBezTo>
                      <a:cubicBezTo>
                        <a:pt x="1" y="2"/>
                        <a:pt x="1" y="2"/>
                        <a:pt x="1" y="2"/>
                      </a:cubicBezTo>
                      <a:cubicBezTo>
                        <a:pt x="4" y="3"/>
                        <a:pt x="4" y="3"/>
                        <a:pt x="4" y="3"/>
                      </a:cubicBezTo>
                      <a:cubicBezTo>
                        <a:pt x="7" y="2"/>
                        <a:pt x="7" y="2"/>
                        <a:pt x="7" y="2"/>
                      </a:cubicBezTo>
                      <a:cubicBezTo>
                        <a:pt x="13" y="4"/>
                        <a:pt x="13" y="4"/>
                        <a:pt x="13" y="4"/>
                      </a:cubicBezTo>
                      <a:cubicBezTo>
                        <a:pt x="22" y="0"/>
                        <a:pt x="22" y="0"/>
                        <a:pt x="22" y="0"/>
                      </a:cubicBezTo>
                      <a:cubicBezTo>
                        <a:pt x="26" y="0"/>
                        <a:pt x="26" y="0"/>
                        <a:pt x="26" y="0"/>
                      </a:cubicBezTo>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9" name="Freeform 234">
                  <a:extLst>
                    <a:ext uri="{FF2B5EF4-FFF2-40B4-BE49-F238E27FC236}">
                      <a16:creationId xmlns:a16="http://schemas.microsoft.com/office/drawing/2014/main" id="{7E81A9D1-7799-4168-81BD-A6A4F815EADF}"/>
                    </a:ext>
                  </a:extLst>
                </p:cNvPr>
                <p:cNvSpPr>
                  <a:spLocks/>
                </p:cNvSpPr>
                <p:nvPr/>
              </p:nvSpPr>
              <p:spPr bwMode="auto">
                <a:xfrm>
                  <a:off x="4365625" y="2852738"/>
                  <a:ext cx="38100" cy="66675"/>
                </a:xfrm>
                <a:custGeom>
                  <a:avLst/>
                  <a:gdLst>
                    <a:gd name="T0" fmla="*/ 12 w 14"/>
                    <a:gd name="T1" fmla="*/ 21 h 25"/>
                    <a:gd name="T2" fmla="*/ 3 w 14"/>
                    <a:gd name="T3" fmla="*/ 25 h 25"/>
                    <a:gd name="T4" fmla="*/ 3 w 14"/>
                    <a:gd name="T5" fmla="*/ 12 h 25"/>
                    <a:gd name="T6" fmla="*/ 1 w 14"/>
                    <a:gd name="T7" fmla="*/ 10 h 25"/>
                    <a:gd name="T8" fmla="*/ 0 w 14"/>
                    <a:gd name="T9" fmla="*/ 4 h 25"/>
                    <a:gd name="T10" fmla="*/ 7 w 14"/>
                    <a:gd name="T11" fmla="*/ 4 h 25"/>
                    <a:gd name="T12" fmla="*/ 10 w 14"/>
                    <a:gd name="T13" fmla="*/ 0 h 25"/>
                    <a:gd name="T14" fmla="*/ 14 w 14"/>
                    <a:gd name="T15" fmla="*/ 5 h 25"/>
                    <a:gd name="T16" fmla="*/ 12 w 14"/>
                    <a:gd name="T17" fmla="*/ 2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5">
                      <a:moveTo>
                        <a:pt x="12" y="21"/>
                      </a:moveTo>
                      <a:cubicBezTo>
                        <a:pt x="3" y="25"/>
                        <a:pt x="3" y="25"/>
                        <a:pt x="3" y="25"/>
                      </a:cubicBezTo>
                      <a:cubicBezTo>
                        <a:pt x="3" y="12"/>
                        <a:pt x="3" y="12"/>
                        <a:pt x="3" y="12"/>
                      </a:cubicBezTo>
                      <a:cubicBezTo>
                        <a:pt x="1" y="10"/>
                        <a:pt x="1" y="10"/>
                        <a:pt x="1" y="10"/>
                      </a:cubicBezTo>
                      <a:cubicBezTo>
                        <a:pt x="0" y="4"/>
                        <a:pt x="0" y="4"/>
                        <a:pt x="0" y="4"/>
                      </a:cubicBezTo>
                      <a:cubicBezTo>
                        <a:pt x="7" y="4"/>
                        <a:pt x="7" y="4"/>
                        <a:pt x="7" y="4"/>
                      </a:cubicBezTo>
                      <a:cubicBezTo>
                        <a:pt x="10" y="0"/>
                        <a:pt x="10" y="0"/>
                        <a:pt x="10" y="0"/>
                      </a:cubicBezTo>
                      <a:cubicBezTo>
                        <a:pt x="14" y="5"/>
                        <a:pt x="14" y="5"/>
                        <a:pt x="14" y="5"/>
                      </a:cubicBezTo>
                      <a:cubicBezTo>
                        <a:pt x="13" y="11"/>
                        <a:pt x="13" y="16"/>
                        <a:pt x="12" y="21"/>
                      </a:cubicBezTo>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0" name="Freeform 235">
                  <a:extLst>
                    <a:ext uri="{FF2B5EF4-FFF2-40B4-BE49-F238E27FC236}">
                      <a16:creationId xmlns:a16="http://schemas.microsoft.com/office/drawing/2014/main" id="{28725FFB-4697-411B-8D80-A2A73D2E1119}"/>
                    </a:ext>
                  </a:extLst>
                </p:cNvPr>
                <p:cNvSpPr>
                  <a:spLocks/>
                </p:cNvSpPr>
                <p:nvPr/>
              </p:nvSpPr>
              <p:spPr bwMode="auto">
                <a:xfrm>
                  <a:off x="4319587" y="2640013"/>
                  <a:ext cx="290512" cy="312737"/>
                </a:xfrm>
                <a:custGeom>
                  <a:avLst/>
                  <a:gdLst>
                    <a:gd name="T0" fmla="*/ 14 w 108"/>
                    <a:gd name="T1" fmla="*/ 48 h 116"/>
                    <a:gd name="T2" fmla="*/ 21 w 108"/>
                    <a:gd name="T3" fmla="*/ 39 h 116"/>
                    <a:gd name="T4" fmla="*/ 27 w 108"/>
                    <a:gd name="T5" fmla="*/ 39 h 116"/>
                    <a:gd name="T6" fmla="*/ 34 w 108"/>
                    <a:gd name="T7" fmla="*/ 44 h 116"/>
                    <a:gd name="T8" fmla="*/ 42 w 108"/>
                    <a:gd name="T9" fmla="*/ 61 h 116"/>
                    <a:gd name="T10" fmla="*/ 48 w 108"/>
                    <a:gd name="T11" fmla="*/ 65 h 116"/>
                    <a:gd name="T12" fmla="*/ 49 w 108"/>
                    <a:gd name="T13" fmla="*/ 68 h 116"/>
                    <a:gd name="T14" fmla="*/ 54 w 108"/>
                    <a:gd name="T15" fmla="*/ 70 h 116"/>
                    <a:gd name="T16" fmla="*/ 61 w 108"/>
                    <a:gd name="T17" fmla="*/ 78 h 116"/>
                    <a:gd name="T18" fmla="*/ 63 w 108"/>
                    <a:gd name="T19" fmla="*/ 78 h 116"/>
                    <a:gd name="T20" fmla="*/ 64 w 108"/>
                    <a:gd name="T21" fmla="*/ 81 h 116"/>
                    <a:gd name="T22" fmla="*/ 72 w 108"/>
                    <a:gd name="T23" fmla="*/ 83 h 116"/>
                    <a:gd name="T24" fmla="*/ 76 w 108"/>
                    <a:gd name="T25" fmla="*/ 86 h 116"/>
                    <a:gd name="T26" fmla="*/ 77 w 108"/>
                    <a:gd name="T27" fmla="*/ 89 h 116"/>
                    <a:gd name="T28" fmla="*/ 84 w 108"/>
                    <a:gd name="T29" fmla="*/ 92 h 116"/>
                    <a:gd name="T30" fmla="*/ 86 w 108"/>
                    <a:gd name="T31" fmla="*/ 99 h 116"/>
                    <a:gd name="T32" fmla="*/ 87 w 108"/>
                    <a:gd name="T33" fmla="*/ 105 h 116"/>
                    <a:gd name="T34" fmla="*/ 84 w 108"/>
                    <a:gd name="T35" fmla="*/ 111 h 116"/>
                    <a:gd name="T36" fmla="*/ 87 w 108"/>
                    <a:gd name="T37" fmla="*/ 116 h 116"/>
                    <a:gd name="T38" fmla="*/ 91 w 108"/>
                    <a:gd name="T39" fmla="*/ 112 h 116"/>
                    <a:gd name="T40" fmla="*/ 92 w 108"/>
                    <a:gd name="T41" fmla="*/ 109 h 116"/>
                    <a:gd name="T42" fmla="*/ 98 w 108"/>
                    <a:gd name="T43" fmla="*/ 105 h 116"/>
                    <a:gd name="T44" fmla="*/ 97 w 108"/>
                    <a:gd name="T45" fmla="*/ 99 h 116"/>
                    <a:gd name="T46" fmla="*/ 91 w 108"/>
                    <a:gd name="T47" fmla="*/ 96 h 116"/>
                    <a:gd name="T48" fmla="*/ 96 w 108"/>
                    <a:gd name="T49" fmla="*/ 89 h 116"/>
                    <a:gd name="T50" fmla="*/ 102 w 108"/>
                    <a:gd name="T51" fmla="*/ 90 h 116"/>
                    <a:gd name="T52" fmla="*/ 105 w 108"/>
                    <a:gd name="T53" fmla="*/ 95 h 116"/>
                    <a:gd name="T54" fmla="*/ 108 w 108"/>
                    <a:gd name="T55" fmla="*/ 92 h 116"/>
                    <a:gd name="T56" fmla="*/ 105 w 108"/>
                    <a:gd name="T57" fmla="*/ 84 h 116"/>
                    <a:gd name="T58" fmla="*/ 96 w 108"/>
                    <a:gd name="T59" fmla="*/ 81 h 116"/>
                    <a:gd name="T60" fmla="*/ 91 w 108"/>
                    <a:gd name="T61" fmla="*/ 76 h 116"/>
                    <a:gd name="T62" fmla="*/ 91 w 108"/>
                    <a:gd name="T63" fmla="*/ 73 h 116"/>
                    <a:gd name="T64" fmla="*/ 88 w 108"/>
                    <a:gd name="T65" fmla="*/ 70 h 116"/>
                    <a:gd name="T66" fmla="*/ 85 w 108"/>
                    <a:gd name="T67" fmla="*/ 71 h 116"/>
                    <a:gd name="T68" fmla="*/ 77 w 108"/>
                    <a:gd name="T69" fmla="*/ 67 h 116"/>
                    <a:gd name="T70" fmla="*/ 69 w 108"/>
                    <a:gd name="T71" fmla="*/ 52 h 116"/>
                    <a:gd name="T72" fmla="*/ 64 w 108"/>
                    <a:gd name="T73" fmla="*/ 51 h 116"/>
                    <a:gd name="T74" fmla="*/ 56 w 108"/>
                    <a:gd name="T75" fmla="*/ 43 h 116"/>
                    <a:gd name="T76" fmla="*/ 56 w 108"/>
                    <a:gd name="T77" fmla="*/ 32 h 116"/>
                    <a:gd name="T78" fmla="*/ 63 w 108"/>
                    <a:gd name="T79" fmla="*/ 26 h 116"/>
                    <a:gd name="T80" fmla="*/ 60 w 108"/>
                    <a:gd name="T81" fmla="*/ 21 h 116"/>
                    <a:gd name="T82" fmla="*/ 63 w 108"/>
                    <a:gd name="T83" fmla="*/ 6 h 116"/>
                    <a:gd name="T84" fmla="*/ 46 w 108"/>
                    <a:gd name="T85" fmla="*/ 0 h 116"/>
                    <a:gd name="T86" fmla="*/ 30 w 108"/>
                    <a:gd name="T87" fmla="*/ 5 h 116"/>
                    <a:gd name="T88" fmla="*/ 24 w 108"/>
                    <a:gd name="T89" fmla="*/ 13 h 116"/>
                    <a:gd name="T90" fmla="*/ 3 w 108"/>
                    <a:gd name="T91" fmla="*/ 15 h 116"/>
                    <a:gd name="T92" fmla="*/ 0 w 108"/>
                    <a:gd name="T93" fmla="*/ 35 h 116"/>
                    <a:gd name="T94" fmla="*/ 8 w 108"/>
                    <a:gd name="T95" fmla="*/ 52 h 116"/>
                    <a:gd name="T96" fmla="*/ 14 w 108"/>
                    <a:gd name="T97" fmla="*/ 4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8" h="116">
                      <a:moveTo>
                        <a:pt x="14" y="48"/>
                      </a:moveTo>
                      <a:cubicBezTo>
                        <a:pt x="21" y="39"/>
                        <a:pt x="21" y="39"/>
                        <a:pt x="21" y="39"/>
                      </a:cubicBezTo>
                      <a:cubicBezTo>
                        <a:pt x="27" y="39"/>
                        <a:pt x="27" y="39"/>
                        <a:pt x="27" y="39"/>
                      </a:cubicBezTo>
                      <a:cubicBezTo>
                        <a:pt x="34" y="44"/>
                        <a:pt x="34" y="44"/>
                        <a:pt x="34" y="44"/>
                      </a:cubicBezTo>
                      <a:cubicBezTo>
                        <a:pt x="42" y="61"/>
                        <a:pt x="42" y="61"/>
                        <a:pt x="42" y="61"/>
                      </a:cubicBezTo>
                      <a:cubicBezTo>
                        <a:pt x="48" y="65"/>
                        <a:pt x="48" y="65"/>
                        <a:pt x="48" y="65"/>
                      </a:cubicBezTo>
                      <a:cubicBezTo>
                        <a:pt x="49" y="68"/>
                        <a:pt x="49" y="68"/>
                        <a:pt x="49" y="68"/>
                      </a:cubicBezTo>
                      <a:cubicBezTo>
                        <a:pt x="54" y="70"/>
                        <a:pt x="54" y="70"/>
                        <a:pt x="54" y="70"/>
                      </a:cubicBezTo>
                      <a:cubicBezTo>
                        <a:pt x="61" y="78"/>
                        <a:pt x="61" y="78"/>
                        <a:pt x="61" y="78"/>
                      </a:cubicBezTo>
                      <a:cubicBezTo>
                        <a:pt x="63" y="78"/>
                        <a:pt x="63" y="78"/>
                        <a:pt x="63" y="78"/>
                      </a:cubicBezTo>
                      <a:cubicBezTo>
                        <a:pt x="64" y="81"/>
                        <a:pt x="64" y="81"/>
                        <a:pt x="64" y="81"/>
                      </a:cubicBezTo>
                      <a:cubicBezTo>
                        <a:pt x="72" y="83"/>
                        <a:pt x="72" y="83"/>
                        <a:pt x="72" y="83"/>
                      </a:cubicBezTo>
                      <a:cubicBezTo>
                        <a:pt x="76" y="86"/>
                        <a:pt x="76" y="86"/>
                        <a:pt x="76" y="86"/>
                      </a:cubicBezTo>
                      <a:cubicBezTo>
                        <a:pt x="77" y="89"/>
                        <a:pt x="77" y="89"/>
                        <a:pt x="77" y="89"/>
                      </a:cubicBezTo>
                      <a:cubicBezTo>
                        <a:pt x="84" y="92"/>
                        <a:pt x="84" y="92"/>
                        <a:pt x="84" y="92"/>
                      </a:cubicBezTo>
                      <a:cubicBezTo>
                        <a:pt x="86" y="99"/>
                        <a:pt x="86" y="99"/>
                        <a:pt x="86" y="99"/>
                      </a:cubicBezTo>
                      <a:cubicBezTo>
                        <a:pt x="87" y="105"/>
                        <a:pt x="87" y="105"/>
                        <a:pt x="87" y="105"/>
                      </a:cubicBezTo>
                      <a:cubicBezTo>
                        <a:pt x="84" y="111"/>
                        <a:pt x="84" y="111"/>
                        <a:pt x="84" y="111"/>
                      </a:cubicBezTo>
                      <a:cubicBezTo>
                        <a:pt x="87" y="116"/>
                        <a:pt x="87" y="116"/>
                        <a:pt x="87" y="116"/>
                      </a:cubicBezTo>
                      <a:cubicBezTo>
                        <a:pt x="91" y="112"/>
                        <a:pt x="91" y="112"/>
                        <a:pt x="91" y="112"/>
                      </a:cubicBezTo>
                      <a:cubicBezTo>
                        <a:pt x="92" y="109"/>
                        <a:pt x="92" y="109"/>
                        <a:pt x="92" y="109"/>
                      </a:cubicBezTo>
                      <a:cubicBezTo>
                        <a:pt x="98" y="105"/>
                        <a:pt x="98" y="105"/>
                        <a:pt x="98" y="105"/>
                      </a:cubicBezTo>
                      <a:cubicBezTo>
                        <a:pt x="97" y="99"/>
                        <a:pt x="97" y="99"/>
                        <a:pt x="97" y="99"/>
                      </a:cubicBezTo>
                      <a:cubicBezTo>
                        <a:pt x="91" y="96"/>
                        <a:pt x="91" y="96"/>
                        <a:pt x="91" y="96"/>
                      </a:cubicBezTo>
                      <a:cubicBezTo>
                        <a:pt x="96" y="89"/>
                        <a:pt x="96" y="89"/>
                        <a:pt x="96" y="89"/>
                      </a:cubicBezTo>
                      <a:cubicBezTo>
                        <a:pt x="102" y="90"/>
                        <a:pt x="102" y="90"/>
                        <a:pt x="102" y="90"/>
                      </a:cubicBezTo>
                      <a:cubicBezTo>
                        <a:pt x="105" y="95"/>
                        <a:pt x="105" y="95"/>
                        <a:pt x="105" y="95"/>
                      </a:cubicBezTo>
                      <a:cubicBezTo>
                        <a:pt x="108" y="92"/>
                        <a:pt x="108" y="92"/>
                        <a:pt x="108" y="92"/>
                      </a:cubicBezTo>
                      <a:cubicBezTo>
                        <a:pt x="105" y="84"/>
                        <a:pt x="105" y="84"/>
                        <a:pt x="105" y="84"/>
                      </a:cubicBezTo>
                      <a:cubicBezTo>
                        <a:pt x="96" y="81"/>
                        <a:pt x="96" y="81"/>
                        <a:pt x="96" y="81"/>
                      </a:cubicBezTo>
                      <a:cubicBezTo>
                        <a:pt x="91" y="76"/>
                        <a:pt x="91" y="76"/>
                        <a:pt x="91" y="76"/>
                      </a:cubicBezTo>
                      <a:cubicBezTo>
                        <a:pt x="91" y="73"/>
                        <a:pt x="91" y="73"/>
                        <a:pt x="91" y="73"/>
                      </a:cubicBezTo>
                      <a:cubicBezTo>
                        <a:pt x="88" y="70"/>
                        <a:pt x="88" y="70"/>
                        <a:pt x="88" y="70"/>
                      </a:cubicBezTo>
                      <a:cubicBezTo>
                        <a:pt x="85" y="71"/>
                        <a:pt x="85" y="71"/>
                        <a:pt x="85" y="71"/>
                      </a:cubicBezTo>
                      <a:cubicBezTo>
                        <a:pt x="77" y="67"/>
                        <a:pt x="77" y="67"/>
                        <a:pt x="77" y="67"/>
                      </a:cubicBezTo>
                      <a:cubicBezTo>
                        <a:pt x="69" y="52"/>
                        <a:pt x="69" y="52"/>
                        <a:pt x="69" y="52"/>
                      </a:cubicBezTo>
                      <a:cubicBezTo>
                        <a:pt x="64" y="51"/>
                        <a:pt x="64" y="51"/>
                        <a:pt x="64" y="51"/>
                      </a:cubicBezTo>
                      <a:cubicBezTo>
                        <a:pt x="56" y="43"/>
                        <a:pt x="56" y="43"/>
                        <a:pt x="56" y="43"/>
                      </a:cubicBezTo>
                      <a:cubicBezTo>
                        <a:pt x="56" y="32"/>
                        <a:pt x="56" y="32"/>
                        <a:pt x="56" y="32"/>
                      </a:cubicBezTo>
                      <a:cubicBezTo>
                        <a:pt x="58" y="29"/>
                        <a:pt x="60" y="26"/>
                        <a:pt x="63" y="26"/>
                      </a:cubicBezTo>
                      <a:cubicBezTo>
                        <a:pt x="60" y="21"/>
                        <a:pt x="60" y="21"/>
                        <a:pt x="60" y="21"/>
                      </a:cubicBezTo>
                      <a:cubicBezTo>
                        <a:pt x="63" y="6"/>
                        <a:pt x="63" y="6"/>
                        <a:pt x="63" y="6"/>
                      </a:cubicBezTo>
                      <a:cubicBezTo>
                        <a:pt x="46" y="0"/>
                        <a:pt x="46" y="0"/>
                        <a:pt x="46" y="0"/>
                      </a:cubicBezTo>
                      <a:cubicBezTo>
                        <a:pt x="30" y="5"/>
                        <a:pt x="30" y="5"/>
                        <a:pt x="30" y="5"/>
                      </a:cubicBezTo>
                      <a:cubicBezTo>
                        <a:pt x="24" y="13"/>
                        <a:pt x="24" y="13"/>
                        <a:pt x="24" y="13"/>
                      </a:cubicBezTo>
                      <a:cubicBezTo>
                        <a:pt x="3" y="15"/>
                        <a:pt x="3" y="15"/>
                        <a:pt x="3" y="15"/>
                      </a:cubicBezTo>
                      <a:cubicBezTo>
                        <a:pt x="0" y="35"/>
                        <a:pt x="0" y="35"/>
                        <a:pt x="0" y="35"/>
                      </a:cubicBezTo>
                      <a:cubicBezTo>
                        <a:pt x="8" y="52"/>
                        <a:pt x="8" y="52"/>
                        <a:pt x="8" y="52"/>
                      </a:cubicBezTo>
                      <a:lnTo>
                        <a:pt x="14" y="48"/>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53" name="Freeform 236">
                <a:extLst>
                  <a:ext uri="{FF2B5EF4-FFF2-40B4-BE49-F238E27FC236}">
                    <a16:creationId xmlns:a16="http://schemas.microsoft.com/office/drawing/2014/main" id="{89FCC97F-30EB-482B-86A7-686F5E4DA672}"/>
                  </a:ext>
                </a:extLst>
              </p:cNvPr>
              <p:cNvSpPr>
                <a:spLocks/>
              </p:cNvSpPr>
              <p:nvPr/>
            </p:nvSpPr>
            <p:spPr bwMode="auto">
              <a:xfrm>
                <a:off x="3711381" y="2381275"/>
                <a:ext cx="237128" cy="152089"/>
              </a:xfrm>
              <a:custGeom>
                <a:avLst/>
                <a:gdLst>
                  <a:gd name="T0" fmla="*/ 82 w 86"/>
                  <a:gd name="T1" fmla="*/ 36 h 55"/>
                  <a:gd name="T2" fmla="*/ 53 w 86"/>
                  <a:gd name="T3" fmla="*/ 54 h 55"/>
                  <a:gd name="T4" fmla="*/ 41 w 86"/>
                  <a:gd name="T5" fmla="*/ 55 h 55"/>
                  <a:gd name="T6" fmla="*/ 12 w 86"/>
                  <a:gd name="T7" fmla="*/ 43 h 55"/>
                  <a:gd name="T8" fmla="*/ 22 w 86"/>
                  <a:gd name="T9" fmla="*/ 38 h 55"/>
                  <a:gd name="T10" fmla="*/ 19 w 86"/>
                  <a:gd name="T11" fmla="*/ 33 h 55"/>
                  <a:gd name="T12" fmla="*/ 5 w 86"/>
                  <a:gd name="T13" fmla="*/ 34 h 55"/>
                  <a:gd name="T14" fmla="*/ 5 w 86"/>
                  <a:gd name="T15" fmla="*/ 31 h 55"/>
                  <a:gd name="T16" fmla="*/ 19 w 86"/>
                  <a:gd name="T17" fmla="*/ 26 h 55"/>
                  <a:gd name="T18" fmla="*/ 15 w 86"/>
                  <a:gd name="T19" fmla="*/ 22 h 55"/>
                  <a:gd name="T20" fmla="*/ 0 w 86"/>
                  <a:gd name="T21" fmla="*/ 22 h 55"/>
                  <a:gd name="T22" fmla="*/ 0 w 86"/>
                  <a:gd name="T23" fmla="*/ 16 h 55"/>
                  <a:gd name="T24" fmla="*/ 8 w 86"/>
                  <a:gd name="T25" fmla="*/ 16 h 55"/>
                  <a:gd name="T26" fmla="*/ 7 w 86"/>
                  <a:gd name="T27" fmla="*/ 9 h 55"/>
                  <a:gd name="T28" fmla="*/ 13 w 86"/>
                  <a:gd name="T29" fmla="*/ 9 h 55"/>
                  <a:gd name="T30" fmla="*/ 11 w 86"/>
                  <a:gd name="T31" fmla="*/ 3 h 55"/>
                  <a:gd name="T32" fmla="*/ 14 w 86"/>
                  <a:gd name="T33" fmla="*/ 0 h 55"/>
                  <a:gd name="T34" fmla="*/ 25 w 86"/>
                  <a:gd name="T35" fmla="*/ 9 h 55"/>
                  <a:gd name="T36" fmla="*/ 27 w 86"/>
                  <a:gd name="T37" fmla="*/ 19 h 55"/>
                  <a:gd name="T38" fmla="*/ 37 w 86"/>
                  <a:gd name="T39" fmla="*/ 11 h 55"/>
                  <a:gd name="T40" fmla="*/ 40 w 86"/>
                  <a:gd name="T41" fmla="*/ 15 h 55"/>
                  <a:gd name="T42" fmla="*/ 45 w 86"/>
                  <a:gd name="T43" fmla="*/ 9 h 55"/>
                  <a:gd name="T44" fmla="*/ 49 w 86"/>
                  <a:gd name="T45" fmla="*/ 14 h 55"/>
                  <a:gd name="T46" fmla="*/ 63 w 86"/>
                  <a:gd name="T47" fmla="*/ 10 h 55"/>
                  <a:gd name="T48" fmla="*/ 65 w 86"/>
                  <a:gd name="T49" fmla="*/ 2 h 55"/>
                  <a:gd name="T50" fmla="*/ 71 w 86"/>
                  <a:gd name="T51" fmla="*/ 1 h 55"/>
                  <a:gd name="T52" fmla="*/ 74 w 86"/>
                  <a:gd name="T53" fmla="*/ 6 h 55"/>
                  <a:gd name="T54" fmla="*/ 86 w 86"/>
                  <a:gd name="T55" fmla="*/ 3 h 55"/>
                  <a:gd name="T56" fmla="*/ 78 w 86"/>
                  <a:gd name="T57" fmla="*/ 12 h 55"/>
                  <a:gd name="T58" fmla="*/ 86 w 86"/>
                  <a:gd name="T59" fmla="*/ 20 h 55"/>
                  <a:gd name="T60" fmla="*/ 83 w 86"/>
                  <a:gd name="T61" fmla="*/ 26 h 55"/>
                  <a:gd name="T62" fmla="*/ 82 w 86"/>
                  <a:gd name="T63" fmla="*/ 3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6" h="55">
                    <a:moveTo>
                      <a:pt x="82" y="36"/>
                    </a:moveTo>
                    <a:cubicBezTo>
                      <a:pt x="53" y="54"/>
                      <a:pt x="53" y="54"/>
                      <a:pt x="53" y="54"/>
                    </a:cubicBezTo>
                    <a:cubicBezTo>
                      <a:pt x="41" y="55"/>
                      <a:pt x="41" y="55"/>
                      <a:pt x="41" y="55"/>
                    </a:cubicBezTo>
                    <a:cubicBezTo>
                      <a:pt x="31" y="51"/>
                      <a:pt x="22" y="46"/>
                      <a:pt x="12" y="43"/>
                    </a:cubicBezTo>
                    <a:cubicBezTo>
                      <a:pt x="22" y="38"/>
                      <a:pt x="22" y="38"/>
                      <a:pt x="22" y="38"/>
                    </a:cubicBezTo>
                    <a:cubicBezTo>
                      <a:pt x="19" y="33"/>
                      <a:pt x="19" y="33"/>
                      <a:pt x="19" y="33"/>
                    </a:cubicBezTo>
                    <a:cubicBezTo>
                      <a:pt x="5" y="34"/>
                      <a:pt x="5" y="34"/>
                      <a:pt x="5" y="34"/>
                    </a:cubicBezTo>
                    <a:cubicBezTo>
                      <a:pt x="5" y="31"/>
                      <a:pt x="5" y="31"/>
                      <a:pt x="5" y="31"/>
                    </a:cubicBezTo>
                    <a:cubicBezTo>
                      <a:pt x="19" y="26"/>
                      <a:pt x="19" y="26"/>
                      <a:pt x="19" y="26"/>
                    </a:cubicBezTo>
                    <a:cubicBezTo>
                      <a:pt x="15" y="22"/>
                      <a:pt x="15" y="22"/>
                      <a:pt x="15" y="22"/>
                    </a:cubicBezTo>
                    <a:cubicBezTo>
                      <a:pt x="0" y="22"/>
                      <a:pt x="0" y="22"/>
                      <a:pt x="0" y="22"/>
                    </a:cubicBezTo>
                    <a:cubicBezTo>
                      <a:pt x="0" y="16"/>
                      <a:pt x="0" y="16"/>
                      <a:pt x="0" y="16"/>
                    </a:cubicBezTo>
                    <a:cubicBezTo>
                      <a:pt x="8" y="16"/>
                      <a:pt x="8" y="16"/>
                      <a:pt x="8" y="16"/>
                    </a:cubicBezTo>
                    <a:cubicBezTo>
                      <a:pt x="7" y="9"/>
                      <a:pt x="7" y="9"/>
                      <a:pt x="7" y="9"/>
                    </a:cubicBezTo>
                    <a:cubicBezTo>
                      <a:pt x="13" y="9"/>
                      <a:pt x="13" y="9"/>
                      <a:pt x="13" y="9"/>
                    </a:cubicBezTo>
                    <a:cubicBezTo>
                      <a:pt x="11" y="3"/>
                      <a:pt x="11" y="3"/>
                      <a:pt x="11" y="3"/>
                    </a:cubicBezTo>
                    <a:cubicBezTo>
                      <a:pt x="14" y="0"/>
                      <a:pt x="14" y="0"/>
                      <a:pt x="14" y="0"/>
                    </a:cubicBezTo>
                    <a:cubicBezTo>
                      <a:pt x="25" y="9"/>
                      <a:pt x="25" y="9"/>
                      <a:pt x="25" y="9"/>
                    </a:cubicBezTo>
                    <a:cubicBezTo>
                      <a:pt x="27" y="19"/>
                      <a:pt x="27" y="19"/>
                      <a:pt x="27" y="19"/>
                    </a:cubicBezTo>
                    <a:cubicBezTo>
                      <a:pt x="37" y="11"/>
                      <a:pt x="37" y="11"/>
                      <a:pt x="37" y="11"/>
                    </a:cubicBezTo>
                    <a:cubicBezTo>
                      <a:pt x="40" y="15"/>
                      <a:pt x="40" y="15"/>
                      <a:pt x="40" y="15"/>
                    </a:cubicBezTo>
                    <a:cubicBezTo>
                      <a:pt x="45" y="9"/>
                      <a:pt x="45" y="9"/>
                      <a:pt x="45" y="9"/>
                    </a:cubicBezTo>
                    <a:cubicBezTo>
                      <a:pt x="49" y="14"/>
                      <a:pt x="49" y="14"/>
                      <a:pt x="49" y="14"/>
                    </a:cubicBezTo>
                    <a:cubicBezTo>
                      <a:pt x="63" y="10"/>
                      <a:pt x="63" y="10"/>
                      <a:pt x="63" y="10"/>
                    </a:cubicBezTo>
                    <a:cubicBezTo>
                      <a:pt x="65" y="2"/>
                      <a:pt x="65" y="2"/>
                      <a:pt x="65" y="2"/>
                    </a:cubicBezTo>
                    <a:cubicBezTo>
                      <a:pt x="71" y="1"/>
                      <a:pt x="71" y="1"/>
                      <a:pt x="71" y="1"/>
                    </a:cubicBezTo>
                    <a:cubicBezTo>
                      <a:pt x="74" y="6"/>
                      <a:pt x="74" y="6"/>
                      <a:pt x="74" y="6"/>
                    </a:cubicBezTo>
                    <a:cubicBezTo>
                      <a:pt x="86" y="3"/>
                      <a:pt x="86" y="3"/>
                      <a:pt x="86" y="3"/>
                    </a:cubicBezTo>
                    <a:cubicBezTo>
                      <a:pt x="78" y="12"/>
                      <a:pt x="78" y="12"/>
                      <a:pt x="78" y="12"/>
                    </a:cubicBezTo>
                    <a:cubicBezTo>
                      <a:pt x="86" y="20"/>
                      <a:pt x="86" y="20"/>
                      <a:pt x="86" y="20"/>
                    </a:cubicBezTo>
                    <a:cubicBezTo>
                      <a:pt x="85" y="22"/>
                      <a:pt x="84" y="24"/>
                      <a:pt x="83" y="26"/>
                    </a:cubicBezTo>
                    <a:cubicBezTo>
                      <a:pt x="83" y="30"/>
                      <a:pt x="83" y="33"/>
                      <a:pt x="82" y="3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4" name="Freeform 237">
                <a:extLst>
                  <a:ext uri="{FF2B5EF4-FFF2-40B4-BE49-F238E27FC236}">
                    <a16:creationId xmlns:a16="http://schemas.microsoft.com/office/drawing/2014/main" id="{A8579B1D-F82B-47AC-85C4-B2A2348F61FD}"/>
                  </a:ext>
                </a:extLst>
              </p:cNvPr>
              <p:cNvSpPr>
                <a:spLocks/>
              </p:cNvSpPr>
              <p:nvPr/>
            </p:nvSpPr>
            <p:spPr bwMode="auto">
              <a:xfrm>
                <a:off x="3711381" y="2381275"/>
                <a:ext cx="237128" cy="152089"/>
              </a:xfrm>
              <a:custGeom>
                <a:avLst/>
                <a:gdLst>
                  <a:gd name="T0" fmla="*/ 82 w 86"/>
                  <a:gd name="T1" fmla="*/ 36 h 55"/>
                  <a:gd name="T2" fmla="*/ 53 w 86"/>
                  <a:gd name="T3" fmla="*/ 54 h 55"/>
                  <a:gd name="T4" fmla="*/ 41 w 86"/>
                  <a:gd name="T5" fmla="*/ 55 h 55"/>
                  <a:gd name="T6" fmla="*/ 12 w 86"/>
                  <a:gd name="T7" fmla="*/ 43 h 55"/>
                  <a:gd name="T8" fmla="*/ 22 w 86"/>
                  <a:gd name="T9" fmla="*/ 38 h 55"/>
                  <a:gd name="T10" fmla="*/ 19 w 86"/>
                  <a:gd name="T11" fmla="*/ 33 h 55"/>
                  <a:gd name="T12" fmla="*/ 5 w 86"/>
                  <a:gd name="T13" fmla="*/ 34 h 55"/>
                  <a:gd name="T14" fmla="*/ 5 w 86"/>
                  <a:gd name="T15" fmla="*/ 31 h 55"/>
                  <a:gd name="T16" fmla="*/ 19 w 86"/>
                  <a:gd name="T17" fmla="*/ 26 h 55"/>
                  <a:gd name="T18" fmla="*/ 15 w 86"/>
                  <a:gd name="T19" fmla="*/ 22 h 55"/>
                  <a:gd name="T20" fmla="*/ 0 w 86"/>
                  <a:gd name="T21" fmla="*/ 22 h 55"/>
                  <a:gd name="T22" fmla="*/ 0 w 86"/>
                  <a:gd name="T23" fmla="*/ 16 h 55"/>
                  <a:gd name="T24" fmla="*/ 8 w 86"/>
                  <a:gd name="T25" fmla="*/ 16 h 55"/>
                  <a:gd name="T26" fmla="*/ 7 w 86"/>
                  <a:gd name="T27" fmla="*/ 9 h 55"/>
                  <a:gd name="T28" fmla="*/ 13 w 86"/>
                  <a:gd name="T29" fmla="*/ 9 h 55"/>
                  <a:gd name="T30" fmla="*/ 11 w 86"/>
                  <a:gd name="T31" fmla="*/ 3 h 55"/>
                  <a:gd name="T32" fmla="*/ 14 w 86"/>
                  <a:gd name="T33" fmla="*/ 0 h 55"/>
                  <a:gd name="T34" fmla="*/ 25 w 86"/>
                  <a:gd name="T35" fmla="*/ 9 h 55"/>
                  <a:gd name="T36" fmla="*/ 27 w 86"/>
                  <a:gd name="T37" fmla="*/ 19 h 55"/>
                  <a:gd name="T38" fmla="*/ 37 w 86"/>
                  <a:gd name="T39" fmla="*/ 11 h 55"/>
                  <a:gd name="T40" fmla="*/ 40 w 86"/>
                  <a:gd name="T41" fmla="*/ 15 h 55"/>
                  <a:gd name="T42" fmla="*/ 45 w 86"/>
                  <a:gd name="T43" fmla="*/ 9 h 55"/>
                  <a:gd name="T44" fmla="*/ 49 w 86"/>
                  <a:gd name="T45" fmla="*/ 14 h 55"/>
                  <a:gd name="T46" fmla="*/ 63 w 86"/>
                  <a:gd name="T47" fmla="*/ 10 h 55"/>
                  <a:gd name="T48" fmla="*/ 65 w 86"/>
                  <a:gd name="T49" fmla="*/ 2 h 55"/>
                  <a:gd name="T50" fmla="*/ 71 w 86"/>
                  <a:gd name="T51" fmla="*/ 1 h 55"/>
                  <a:gd name="T52" fmla="*/ 74 w 86"/>
                  <a:gd name="T53" fmla="*/ 6 h 55"/>
                  <a:gd name="T54" fmla="*/ 86 w 86"/>
                  <a:gd name="T55" fmla="*/ 3 h 55"/>
                  <a:gd name="T56" fmla="*/ 78 w 86"/>
                  <a:gd name="T57" fmla="*/ 12 h 55"/>
                  <a:gd name="T58" fmla="*/ 86 w 86"/>
                  <a:gd name="T59" fmla="*/ 20 h 55"/>
                  <a:gd name="T60" fmla="*/ 83 w 86"/>
                  <a:gd name="T61" fmla="*/ 26 h 55"/>
                  <a:gd name="T62" fmla="*/ 82 w 86"/>
                  <a:gd name="T63" fmla="*/ 3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6" h="55">
                    <a:moveTo>
                      <a:pt x="82" y="36"/>
                    </a:moveTo>
                    <a:cubicBezTo>
                      <a:pt x="53" y="54"/>
                      <a:pt x="53" y="54"/>
                      <a:pt x="53" y="54"/>
                    </a:cubicBezTo>
                    <a:cubicBezTo>
                      <a:pt x="41" y="55"/>
                      <a:pt x="41" y="55"/>
                      <a:pt x="41" y="55"/>
                    </a:cubicBezTo>
                    <a:cubicBezTo>
                      <a:pt x="31" y="51"/>
                      <a:pt x="22" y="46"/>
                      <a:pt x="12" y="43"/>
                    </a:cubicBezTo>
                    <a:cubicBezTo>
                      <a:pt x="22" y="38"/>
                      <a:pt x="22" y="38"/>
                      <a:pt x="22" y="38"/>
                    </a:cubicBezTo>
                    <a:cubicBezTo>
                      <a:pt x="19" y="33"/>
                      <a:pt x="19" y="33"/>
                      <a:pt x="19" y="33"/>
                    </a:cubicBezTo>
                    <a:cubicBezTo>
                      <a:pt x="5" y="34"/>
                      <a:pt x="5" y="34"/>
                      <a:pt x="5" y="34"/>
                    </a:cubicBezTo>
                    <a:cubicBezTo>
                      <a:pt x="5" y="31"/>
                      <a:pt x="5" y="31"/>
                      <a:pt x="5" y="31"/>
                    </a:cubicBezTo>
                    <a:cubicBezTo>
                      <a:pt x="19" y="26"/>
                      <a:pt x="19" y="26"/>
                      <a:pt x="19" y="26"/>
                    </a:cubicBezTo>
                    <a:cubicBezTo>
                      <a:pt x="15" y="22"/>
                      <a:pt x="15" y="22"/>
                      <a:pt x="15" y="22"/>
                    </a:cubicBezTo>
                    <a:cubicBezTo>
                      <a:pt x="0" y="22"/>
                      <a:pt x="0" y="22"/>
                      <a:pt x="0" y="22"/>
                    </a:cubicBezTo>
                    <a:cubicBezTo>
                      <a:pt x="0" y="16"/>
                      <a:pt x="0" y="16"/>
                      <a:pt x="0" y="16"/>
                    </a:cubicBezTo>
                    <a:cubicBezTo>
                      <a:pt x="8" y="16"/>
                      <a:pt x="8" y="16"/>
                      <a:pt x="8" y="16"/>
                    </a:cubicBezTo>
                    <a:cubicBezTo>
                      <a:pt x="7" y="9"/>
                      <a:pt x="7" y="9"/>
                      <a:pt x="7" y="9"/>
                    </a:cubicBezTo>
                    <a:cubicBezTo>
                      <a:pt x="13" y="9"/>
                      <a:pt x="13" y="9"/>
                      <a:pt x="13" y="9"/>
                    </a:cubicBezTo>
                    <a:cubicBezTo>
                      <a:pt x="11" y="3"/>
                      <a:pt x="11" y="3"/>
                      <a:pt x="11" y="3"/>
                    </a:cubicBezTo>
                    <a:cubicBezTo>
                      <a:pt x="14" y="0"/>
                      <a:pt x="14" y="0"/>
                      <a:pt x="14" y="0"/>
                    </a:cubicBezTo>
                    <a:cubicBezTo>
                      <a:pt x="25" y="9"/>
                      <a:pt x="25" y="9"/>
                      <a:pt x="25" y="9"/>
                    </a:cubicBezTo>
                    <a:cubicBezTo>
                      <a:pt x="27" y="19"/>
                      <a:pt x="27" y="19"/>
                      <a:pt x="27" y="19"/>
                    </a:cubicBezTo>
                    <a:cubicBezTo>
                      <a:pt x="37" y="11"/>
                      <a:pt x="37" y="11"/>
                      <a:pt x="37" y="11"/>
                    </a:cubicBezTo>
                    <a:cubicBezTo>
                      <a:pt x="40" y="15"/>
                      <a:pt x="40" y="15"/>
                      <a:pt x="40" y="15"/>
                    </a:cubicBezTo>
                    <a:cubicBezTo>
                      <a:pt x="45" y="9"/>
                      <a:pt x="45" y="9"/>
                      <a:pt x="45" y="9"/>
                    </a:cubicBezTo>
                    <a:cubicBezTo>
                      <a:pt x="49" y="14"/>
                      <a:pt x="49" y="14"/>
                      <a:pt x="49" y="14"/>
                    </a:cubicBezTo>
                    <a:cubicBezTo>
                      <a:pt x="63" y="10"/>
                      <a:pt x="63" y="10"/>
                      <a:pt x="63" y="10"/>
                    </a:cubicBezTo>
                    <a:cubicBezTo>
                      <a:pt x="65" y="2"/>
                      <a:pt x="65" y="2"/>
                      <a:pt x="65" y="2"/>
                    </a:cubicBezTo>
                    <a:cubicBezTo>
                      <a:pt x="71" y="1"/>
                      <a:pt x="71" y="1"/>
                      <a:pt x="71" y="1"/>
                    </a:cubicBezTo>
                    <a:cubicBezTo>
                      <a:pt x="74" y="6"/>
                      <a:pt x="74" y="6"/>
                      <a:pt x="74" y="6"/>
                    </a:cubicBezTo>
                    <a:cubicBezTo>
                      <a:pt x="86" y="3"/>
                      <a:pt x="86" y="3"/>
                      <a:pt x="86" y="3"/>
                    </a:cubicBezTo>
                    <a:cubicBezTo>
                      <a:pt x="78" y="12"/>
                      <a:pt x="78" y="12"/>
                      <a:pt x="78" y="12"/>
                    </a:cubicBezTo>
                    <a:cubicBezTo>
                      <a:pt x="86" y="20"/>
                      <a:pt x="86" y="20"/>
                      <a:pt x="86" y="20"/>
                    </a:cubicBezTo>
                    <a:cubicBezTo>
                      <a:pt x="85" y="22"/>
                      <a:pt x="84" y="24"/>
                      <a:pt x="83" y="26"/>
                    </a:cubicBezTo>
                    <a:cubicBezTo>
                      <a:pt x="83" y="30"/>
                      <a:pt x="83" y="33"/>
                      <a:pt x="82" y="3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5" name="Freeform 238">
                <a:extLst>
                  <a:ext uri="{FF2B5EF4-FFF2-40B4-BE49-F238E27FC236}">
                    <a16:creationId xmlns:a16="http://schemas.microsoft.com/office/drawing/2014/main" id="{247F4C61-E3CF-4096-9640-1D80CA9B14AC}"/>
                  </a:ext>
                </a:extLst>
              </p:cNvPr>
              <p:cNvSpPr>
                <a:spLocks/>
              </p:cNvSpPr>
              <p:nvPr/>
            </p:nvSpPr>
            <p:spPr bwMode="auto">
              <a:xfrm>
                <a:off x="4048268" y="2844085"/>
                <a:ext cx="111205" cy="148818"/>
              </a:xfrm>
              <a:custGeom>
                <a:avLst/>
                <a:gdLst>
                  <a:gd name="T0" fmla="*/ 68 w 68"/>
                  <a:gd name="T1" fmla="*/ 25 h 91"/>
                  <a:gd name="T2" fmla="*/ 66 w 68"/>
                  <a:gd name="T3" fmla="*/ 29 h 91"/>
                  <a:gd name="T4" fmla="*/ 53 w 68"/>
                  <a:gd name="T5" fmla="*/ 30 h 91"/>
                  <a:gd name="T6" fmla="*/ 49 w 68"/>
                  <a:gd name="T7" fmla="*/ 25 h 91"/>
                  <a:gd name="T8" fmla="*/ 44 w 68"/>
                  <a:gd name="T9" fmla="*/ 30 h 91"/>
                  <a:gd name="T10" fmla="*/ 36 w 68"/>
                  <a:gd name="T11" fmla="*/ 20 h 91"/>
                  <a:gd name="T12" fmla="*/ 36 w 68"/>
                  <a:gd name="T13" fmla="*/ 15 h 91"/>
                  <a:gd name="T14" fmla="*/ 44 w 68"/>
                  <a:gd name="T15" fmla="*/ 2 h 91"/>
                  <a:gd name="T16" fmla="*/ 34 w 68"/>
                  <a:gd name="T17" fmla="*/ 0 h 91"/>
                  <a:gd name="T18" fmla="*/ 24 w 68"/>
                  <a:gd name="T19" fmla="*/ 12 h 91"/>
                  <a:gd name="T20" fmla="*/ 31 w 68"/>
                  <a:gd name="T21" fmla="*/ 18 h 91"/>
                  <a:gd name="T22" fmla="*/ 27 w 68"/>
                  <a:gd name="T23" fmla="*/ 22 h 91"/>
                  <a:gd name="T24" fmla="*/ 27 w 68"/>
                  <a:gd name="T25" fmla="*/ 24 h 91"/>
                  <a:gd name="T26" fmla="*/ 7 w 68"/>
                  <a:gd name="T27" fmla="*/ 24 h 91"/>
                  <a:gd name="T28" fmla="*/ 4 w 68"/>
                  <a:gd name="T29" fmla="*/ 32 h 91"/>
                  <a:gd name="T30" fmla="*/ 10 w 68"/>
                  <a:gd name="T31" fmla="*/ 35 h 91"/>
                  <a:gd name="T32" fmla="*/ 0 w 68"/>
                  <a:gd name="T33" fmla="*/ 46 h 91"/>
                  <a:gd name="T34" fmla="*/ 5 w 68"/>
                  <a:gd name="T35" fmla="*/ 51 h 91"/>
                  <a:gd name="T36" fmla="*/ 22 w 68"/>
                  <a:gd name="T37" fmla="*/ 46 h 91"/>
                  <a:gd name="T38" fmla="*/ 21 w 68"/>
                  <a:gd name="T39" fmla="*/ 56 h 91"/>
                  <a:gd name="T40" fmla="*/ 5 w 68"/>
                  <a:gd name="T41" fmla="*/ 61 h 91"/>
                  <a:gd name="T42" fmla="*/ 4 w 68"/>
                  <a:gd name="T43" fmla="*/ 69 h 91"/>
                  <a:gd name="T44" fmla="*/ 17 w 68"/>
                  <a:gd name="T45" fmla="*/ 69 h 91"/>
                  <a:gd name="T46" fmla="*/ 0 w 68"/>
                  <a:gd name="T47" fmla="*/ 79 h 91"/>
                  <a:gd name="T48" fmla="*/ 4 w 68"/>
                  <a:gd name="T49" fmla="*/ 91 h 91"/>
                  <a:gd name="T50" fmla="*/ 27 w 68"/>
                  <a:gd name="T51" fmla="*/ 88 h 91"/>
                  <a:gd name="T52" fmla="*/ 41 w 68"/>
                  <a:gd name="T53" fmla="*/ 76 h 91"/>
                  <a:gd name="T54" fmla="*/ 53 w 68"/>
                  <a:gd name="T55" fmla="*/ 74 h 91"/>
                  <a:gd name="T56" fmla="*/ 59 w 68"/>
                  <a:gd name="T57" fmla="*/ 68 h 91"/>
                  <a:gd name="T58" fmla="*/ 58 w 68"/>
                  <a:gd name="T59" fmla="*/ 39 h 91"/>
                  <a:gd name="T60" fmla="*/ 63 w 68"/>
                  <a:gd name="T61" fmla="*/ 30 h 91"/>
                  <a:gd name="T62" fmla="*/ 68 w 68"/>
                  <a:gd name="T63"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91">
                    <a:moveTo>
                      <a:pt x="68" y="25"/>
                    </a:moveTo>
                    <a:lnTo>
                      <a:pt x="66" y="29"/>
                    </a:lnTo>
                    <a:lnTo>
                      <a:pt x="53" y="30"/>
                    </a:lnTo>
                    <a:lnTo>
                      <a:pt x="49" y="25"/>
                    </a:lnTo>
                    <a:lnTo>
                      <a:pt x="44" y="30"/>
                    </a:lnTo>
                    <a:lnTo>
                      <a:pt x="36" y="20"/>
                    </a:lnTo>
                    <a:lnTo>
                      <a:pt x="36" y="15"/>
                    </a:lnTo>
                    <a:lnTo>
                      <a:pt x="44" y="2"/>
                    </a:lnTo>
                    <a:lnTo>
                      <a:pt x="34" y="0"/>
                    </a:lnTo>
                    <a:lnTo>
                      <a:pt x="24" y="12"/>
                    </a:lnTo>
                    <a:lnTo>
                      <a:pt x="31" y="18"/>
                    </a:lnTo>
                    <a:lnTo>
                      <a:pt x="27" y="22"/>
                    </a:lnTo>
                    <a:lnTo>
                      <a:pt x="27" y="24"/>
                    </a:lnTo>
                    <a:lnTo>
                      <a:pt x="7" y="24"/>
                    </a:lnTo>
                    <a:lnTo>
                      <a:pt x="4" y="32"/>
                    </a:lnTo>
                    <a:lnTo>
                      <a:pt x="10" y="35"/>
                    </a:lnTo>
                    <a:lnTo>
                      <a:pt x="0" y="46"/>
                    </a:lnTo>
                    <a:lnTo>
                      <a:pt x="5" y="51"/>
                    </a:lnTo>
                    <a:lnTo>
                      <a:pt x="22" y="46"/>
                    </a:lnTo>
                    <a:lnTo>
                      <a:pt x="21" y="56"/>
                    </a:lnTo>
                    <a:lnTo>
                      <a:pt x="5" y="61"/>
                    </a:lnTo>
                    <a:lnTo>
                      <a:pt x="4" y="69"/>
                    </a:lnTo>
                    <a:lnTo>
                      <a:pt x="17" y="69"/>
                    </a:lnTo>
                    <a:lnTo>
                      <a:pt x="0" y="79"/>
                    </a:lnTo>
                    <a:lnTo>
                      <a:pt x="4" y="91"/>
                    </a:lnTo>
                    <a:lnTo>
                      <a:pt x="27" y="88"/>
                    </a:lnTo>
                    <a:lnTo>
                      <a:pt x="41" y="76"/>
                    </a:lnTo>
                    <a:lnTo>
                      <a:pt x="53" y="74"/>
                    </a:lnTo>
                    <a:lnTo>
                      <a:pt x="59" y="68"/>
                    </a:lnTo>
                    <a:lnTo>
                      <a:pt x="58" y="39"/>
                    </a:lnTo>
                    <a:lnTo>
                      <a:pt x="63" y="30"/>
                    </a:lnTo>
                    <a:lnTo>
                      <a:pt x="68" y="25"/>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6" name="Freeform 239">
                <a:extLst>
                  <a:ext uri="{FF2B5EF4-FFF2-40B4-BE49-F238E27FC236}">
                    <a16:creationId xmlns:a16="http://schemas.microsoft.com/office/drawing/2014/main" id="{FFA2B88E-F43D-47D2-B60D-86E5C153320B}"/>
                  </a:ext>
                </a:extLst>
              </p:cNvPr>
              <p:cNvSpPr>
                <a:spLocks/>
              </p:cNvSpPr>
              <p:nvPr/>
            </p:nvSpPr>
            <p:spPr bwMode="auto">
              <a:xfrm>
                <a:off x="4687696" y="3087754"/>
                <a:ext cx="176620" cy="88310"/>
              </a:xfrm>
              <a:custGeom>
                <a:avLst/>
                <a:gdLst>
                  <a:gd name="T0" fmla="*/ 64 w 64"/>
                  <a:gd name="T1" fmla="*/ 7 h 32"/>
                  <a:gd name="T2" fmla="*/ 54 w 64"/>
                  <a:gd name="T3" fmla="*/ 1 h 32"/>
                  <a:gd name="T4" fmla="*/ 40 w 64"/>
                  <a:gd name="T5" fmla="*/ 0 h 32"/>
                  <a:gd name="T6" fmla="*/ 22 w 64"/>
                  <a:gd name="T7" fmla="*/ 8 h 32"/>
                  <a:gd name="T8" fmla="*/ 9 w 64"/>
                  <a:gd name="T9" fmla="*/ 5 h 32"/>
                  <a:gd name="T10" fmla="*/ 5 w 64"/>
                  <a:gd name="T11" fmla="*/ 6 h 32"/>
                  <a:gd name="T12" fmla="*/ 0 w 64"/>
                  <a:gd name="T13" fmla="*/ 17 h 32"/>
                  <a:gd name="T14" fmla="*/ 15 w 64"/>
                  <a:gd name="T15" fmla="*/ 32 h 32"/>
                  <a:gd name="T16" fmla="*/ 24 w 64"/>
                  <a:gd name="T17" fmla="*/ 28 h 32"/>
                  <a:gd name="T18" fmla="*/ 24 w 64"/>
                  <a:gd name="T19" fmla="*/ 27 h 32"/>
                  <a:gd name="T20" fmla="*/ 31 w 64"/>
                  <a:gd name="T21" fmla="*/ 28 h 32"/>
                  <a:gd name="T22" fmla="*/ 37 w 64"/>
                  <a:gd name="T23" fmla="*/ 29 h 32"/>
                  <a:gd name="T24" fmla="*/ 64 w 64"/>
                  <a:gd name="T25" fmla="*/ 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32">
                    <a:moveTo>
                      <a:pt x="64" y="7"/>
                    </a:moveTo>
                    <a:cubicBezTo>
                      <a:pt x="59" y="5"/>
                      <a:pt x="57" y="2"/>
                      <a:pt x="54" y="1"/>
                    </a:cubicBezTo>
                    <a:cubicBezTo>
                      <a:pt x="49" y="0"/>
                      <a:pt x="46" y="0"/>
                      <a:pt x="40" y="0"/>
                    </a:cubicBezTo>
                    <a:cubicBezTo>
                      <a:pt x="22" y="8"/>
                      <a:pt x="22" y="8"/>
                      <a:pt x="22" y="8"/>
                    </a:cubicBezTo>
                    <a:cubicBezTo>
                      <a:pt x="9" y="5"/>
                      <a:pt x="9" y="5"/>
                      <a:pt x="9" y="5"/>
                    </a:cubicBezTo>
                    <a:cubicBezTo>
                      <a:pt x="5" y="6"/>
                      <a:pt x="5" y="6"/>
                      <a:pt x="5" y="6"/>
                    </a:cubicBezTo>
                    <a:cubicBezTo>
                      <a:pt x="0" y="17"/>
                      <a:pt x="0" y="17"/>
                      <a:pt x="0" y="17"/>
                    </a:cubicBezTo>
                    <a:cubicBezTo>
                      <a:pt x="6" y="24"/>
                      <a:pt x="8" y="26"/>
                      <a:pt x="15" y="32"/>
                    </a:cubicBezTo>
                    <a:cubicBezTo>
                      <a:pt x="24" y="28"/>
                      <a:pt x="24" y="28"/>
                      <a:pt x="24" y="28"/>
                    </a:cubicBezTo>
                    <a:cubicBezTo>
                      <a:pt x="24" y="27"/>
                      <a:pt x="24" y="27"/>
                      <a:pt x="24" y="27"/>
                    </a:cubicBezTo>
                    <a:cubicBezTo>
                      <a:pt x="31" y="28"/>
                      <a:pt x="31" y="28"/>
                      <a:pt x="31" y="28"/>
                    </a:cubicBezTo>
                    <a:cubicBezTo>
                      <a:pt x="37" y="29"/>
                      <a:pt x="37" y="29"/>
                      <a:pt x="37" y="29"/>
                    </a:cubicBezTo>
                    <a:cubicBezTo>
                      <a:pt x="46" y="21"/>
                      <a:pt x="55" y="14"/>
                      <a:pt x="64" y="7"/>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7" name="Freeform 240">
                <a:extLst>
                  <a:ext uri="{FF2B5EF4-FFF2-40B4-BE49-F238E27FC236}">
                    <a16:creationId xmlns:a16="http://schemas.microsoft.com/office/drawing/2014/main" id="{53ABC551-6A8F-423A-A25E-BFC8F8A7D842}"/>
                  </a:ext>
                </a:extLst>
              </p:cNvPr>
              <p:cNvSpPr>
                <a:spLocks/>
              </p:cNvSpPr>
              <p:nvPr/>
            </p:nvSpPr>
            <p:spPr bwMode="auto">
              <a:xfrm>
                <a:off x="4687696" y="3087754"/>
                <a:ext cx="176620" cy="88310"/>
              </a:xfrm>
              <a:custGeom>
                <a:avLst/>
                <a:gdLst>
                  <a:gd name="T0" fmla="*/ 64 w 64"/>
                  <a:gd name="T1" fmla="*/ 7 h 32"/>
                  <a:gd name="T2" fmla="*/ 54 w 64"/>
                  <a:gd name="T3" fmla="*/ 1 h 32"/>
                  <a:gd name="T4" fmla="*/ 40 w 64"/>
                  <a:gd name="T5" fmla="*/ 0 h 32"/>
                  <a:gd name="T6" fmla="*/ 22 w 64"/>
                  <a:gd name="T7" fmla="*/ 8 h 32"/>
                  <a:gd name="T8" fmla="*/ 9 w 64"/>
                  <a:gd name="T9" fmla="*/ 5 h 32"/>
                  <a:gd name="T10" fmla="*/ 5 w 64"/>
                  <a:gd name="T11" fmla="*/ 6 h 32"/>
                  <a:gd name="T12" fmla="*/ 0 w 64"/>
                  <a:gd name="T13" fmla="*/ 17 h 32"/>
                  <a:gd name="T14" fmla="*/ 15 w 64"/>
                  <a:gd name="T15" fmla="*/ 32 h 32"/>
                  <a:gd name="T16" fmla="*/ 24 w 64"/>
                  <a:gd name="T17" fmla="*/ 28 h 32"/>
                  <a:gd name="T18" fmla="*/ 24 w 64"/>
                  <a:gd name="T19" fmla="*/ 27 h 32"/>
                  <a:gd name="T20" fmla="*/ 31 w 64"/>
                  <a:gd name="T21" fmla="*/ 28 h 32"/>
                  <a:gd name="T22" fmla="*/ 37 w 64"/>
                  <a:gd name="T23" fmla="*/ 29 h 32"/>
                  <a:gd name="T24" fmla="*/ 64 w 64"/>
                  <a:gd name="T25" fmla="*/ 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32">
                    <a:moveTo>
                      <a:pt x="64" y="7"/>
                    </a:moveTo>
                    <a:cubicBezTo>
                      <a:pt x="59" y="5"/>
                      <a:pt x="57" y="2"/>
                      <a:pt x="54" y="1"/>
                    </a:cubicBezTo>
                    <a:cubicBezTo>
                      <a:pt x="49" y="0"/>
                      <a:pt x="46" y="0"/>
                      <a:pt x="40" y="0"/>
                    </a:cubicBezTo>
                    <a:cubicBezTo>
                      <a:pt x="22" y="8"/>
                      <a:pt x="22" y="8"/>
                      <a:pt x="22" y="8"/>
                    </a:cubicBezTo>
                    <a:cubicBezTo>
                      <a:pt x="9" y="5"/>
                      <a:pt x="9" y="5"/>
                      <a:pt x="9" y="5"/>
                    </a:cubicBezTo>
                    <a:cubicBezTo>
                      <a:pt x="5" y="6"/>
                      <a:pt x="5" y="6"/>
                      <a:pt x="5" y="6"/>
                    </a:cubicBezTo>
                    <a:cubicBezTo>
                      <a:pt x="0" y="17"/>
                      <a:pt x="0" y="17"/>
                      <a:pt x="0" y="17"/>
                    </a:cubicBezTo>
                    <a:cubicBezTo>
                      <a:pt x="6" y="24"/>
                      <a:pt x="8" y="26"/>
                      <a:pt x="15" y="32"/>
                    </a:cubicBezTo>
                    <a:cubicBezTo>
                      <a:pt x="24" y="28"/>
                      <a:pt x="24" y="28"/>
                      <a:pt x="24" y="28"/>
                    </a:cubicBezTo>
                    <a:cubicBezTo>
                      <a:pt x="24" y="27"/>
                      <a:pt x="24" y="27"/>
                      <a:pt x="24" y="27"/>
                    </a:cubicBezTo>
                    <a:cubicBezTo>
                      <a:pt x="31" y="28"/>
                      <a:pt x="31" y="28"/>
                      <a:pt x="31" y="28"/>
                    </a:cubicBezTo>
                    <a:cubicBezTo>
                      <a:pt x="37" y="29"/>
                      <a:pt x="37" y="29"/>
                      <a:pt x="37" y="29"/>
                    </a:cubicBezTo>
                    <a:cubicBezTo>
                      <a:pt x="46" y="21"/>
                      <a:pt x="55" y="14"/>
                      <a:pt x="64" y="7"/>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8" name="Freeform 241">
                <a:extLst>
                  <a:ext uri="{FF2B5EF4-FFF2-40B4-BE49-F238E27FC236}">
                    <a16:creationId xmlns:a16="http://schemas.microsoft.com/office/drawing/2014/main" id="{F544D110-6101-41E8-9321-5F636F4A6573}"/>
                  </a:ext>
                </a:extLst>
              </p:cNvPr>
              <p:cNvSpPr>
                <a:spLocks/>
              </p:cNvSpPr>
              <p:nvPr/>
            </p:nvSpPr>
            <p:spPr bwMode="auto">
              <a:xfrm>
                <a:off x="4880670" y="3512950"/>
                <a:ext cx="67049" cy="24530"/>
              </a:xfrm>
              <a:custGeom>
                <a:avLst/>
                <a:gdLst>
                  <a:gd name="T0" fmla="*/ 0 w 41"/>
                  <a:gd name="T1" fmla="*/ 0 h 15"/>
                  <a:gd name="T2" fmla="*/ 27 w 41"/>
                  <a:gd name="T3" fmla="*/ 2 h 15"/>
                  <a:gd name="T4" fmla="*/ 29 w 41"/>
                  <a:gd name="T5" fmla="*/ 7 h 15"/>
                  <a:gd name="T6" fmla="*/ 41 w 41"/>
                  <a:gd name="T7" fmla="*/ 4 h 15"/>
                  <a:gd name="T8" fmla="*/ 38 w 41"/>
                  <a:gd name="T9" fmla="*/ 12 h 15"/>
                  <a:gd name="T10" fmla="*/ 17 w 41"/>
                  <a:gd name="T11" fmla="*/ 15 h 15"/>
                  <a:gd name="T12" fmla="*/ 14 w 41"/>
                  <a:gd name="T13" fmla="*/ 9 h 15"/>
                  <a:gd name="T14" fmla="*/ 0 w 41"/>
                  <a:gd name="T15" fmla="*/ 9 h 15"/>
                  <a:gd name="T16" fmla="*/ 0 w 41"/>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15">
                    <a:moveTo>
                      <a:pt x="0" y="0"/>
                    </a:moveTo>
                    <a:lnTo>
                      <a:pt x="27" y="2"/>
                    </a:lnTo>
                    <a:lnTo>
                      <a:pt x="29" y="7"/>
                    </a:lnTo>
                    <a:lnTo>
                      <a:pt x="41" y="4"/>
                    </a:lnTo>
                    <a:lnTo>
                      <a:pt x="38" y="12"/>
                    </a:lnTo>
                    <a:lnTo>
                      <a:pt x="17" y="15"/>
                    </a:lnTo>
                    <a:lnTo>
                      <a:pt x="14" y="9"/>
                    </a:lnTo>
                    <a:lnTo>
                      <a:pt x="0" y="9"/>
                    </a:lnTo>
                    <a:lnTo>
                      <a:pt x="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9" name="Freeform 243">
                <a:extLst>
                  <a:ext uri="{FF2B5EF4-FFF2-40B4-BE49-F238E27FC236}">
                    <a16:creationId xmlns:a16="http://schemas.microsoft.com/office/drawing/2014/main" id="{E491DEF7-66E7-48D9-A748-5B228818B3C4}"/>
                  </a:ext>
                </a:extLst>
              </p:cNvPr>
              <p:cNvSpPr>
                <a:spLocks/>
              </p:cNvSpPr>
              <p:nvPr/>
            </p:nvSpPr>
            <p:spPr bwMode="auto">
              <a:xfrm>
                <a:off x="4790724" y="3328153"/>
                <a:ext cx="170078" cy="165171"/>
              </a:xfrm>
              <a:custGeom>
                <a:avLst/>
                <a:gdLst>
                  <a:gd name="T0" fmla="*/ 0 w 62"/>
                  <a:gd name="T1" fmla="*/ 23 h 60"/>
                  <a:gd name="T2" fmla="*/ 8 w 62"/>
                  <a:gd name="T3" fmla="*/ 33 h 60"/>
                  <a:gd name="T4" fmla="*/ 10 w 62"/>
                  <a:gd name="T5" fmla="*/ 37 h 60"/>
                  <a:gd name="T6" fmla="*/ 23 w 62"/>
                  <a:gd name="T7" fmla="*/ 36 h 60"/>
                  <a:gd name="T8" fmla="*/ 25 w 62"/>
                  <a:gd name="T9" fmla="*/ 40 h 60"/>
                  <a:gd name="T10" fmla="*/ 23 w 62"/>
                  <a:gd name="T11" fmla="*/ 42 h 60"/>
                  <a:gd name="T12" fmla="*/ 15 w 62"/>
                  <a:gd name="T13" fmla="*/ 40 h 60"/>
                  <a:gd name="T14" fmla="*/ 12 w 62"/>
                  <a:gd name="T15" fmla="*/ 42 h 60"/>
                  <a:gd name="T16" fmla="*/ 17 w 62"/>
                  <a:gd name="T17" fmla="*/ 57 h 60"/>
                  <a:gd name="T18" fmla="*/ 22 w 62"/>
                  <a:gd name="T19" fmla="*/ 55 h 60"/>
                  <a:gd name="T20" fmla="*/ 25 w 62"/>
                  <a:gd name="T21" fmla="*/ 60 h 60"/>
                  <a:gd name="T22" fmla="*/ 30 w 62"/>
                  <a:gd name="T23" fmla="*/ 58 h 60"/>
                  <a:gd name="T24" fmla="*/ 26 w 62"/>
                  <a:gd name="T25" fmla="*/ 44 h 60"/>
                  <a:gd name="T26" fmla="*/ 33 w 62"/>
                  <a:gd name="T27" fmla="*/ 45 h 60"/>
                  <a:gd name="T28" fmla="*/ 26 w 62"/>
                  <a:gd name="T29" fmla="*/ 29 h 60"/>
                  <a:gd name="T30" fmla="*/ 33 w 62"/>
                  <a:gd name="T31" fmla="*/ 29 h 60"/>
                  <a:gd name="T32" fmla="*/ 30 w 62"/>
                  <a:gd name="T33" fmla="*/ 13 h 60"/>
                  <a:gd name="T34" fmla="*/ 32 w 62"/>
                  <a:gd name="T35" fmla="*/ 11 h 60"/>
                  <a:gd name="T36" fmla="*/ 36 w 62"/>
                  <a:gd name="T37" fmla="*/ 22 h 60"/>
                  <a:gd name="T38" fmla="*/ 42 w 62"/>
                  <a:gd name="T39" fmla="*/ 19 h 60"/>
                  <a:gd name="T40" fmla="*/ 41 w 62"/>
                  <a:gd name="T41" fmla="*/ 12 h 60"/>
                  <a:gd name="T42" fmla="*/ 58 w 62"/>
                  <a:gd name="T43" fmla="*/ 7 h 60"/>
                  <a:gd name="T44" fmla="*/ 62 w 62"/>
                  <a:gd name="T45" fmla="*/ 0 h 60"/>
                  <a:gd name="T46" fmla="*/ 59 w 62"/>
                  <a:gd name="T47" fmla="*/ 0 h 60"/>
                  <a:gd name="T48" fmla="*/ 58 w 62"/>
                  <a:gd name="T49" fmla="*/ 0 h 60"/>
                  <a:gd name="T50" fmla="*/ 57 w 62"/>
                  <a:gd name="T51" fmla="*/ 2 h 60"/>
                  <a:gd name="T52" fmla="*/ 24 w 62"/>
                  <a:gd name="T53" fmla="*/ 2 h 60"/>
                  <a:gd name="T54" fmla="*/ 7 w 62"/>
                  <a:gd name="T55" fmla="*/ 6 h 60"/>
                  <a:gd name="T56" fmla="*/ 6 w 62"/>
                  <a:gd name="T57" fmla="*/ 11 h 60"/>
                  <a:gd name="T58" fmla="*/ 0 w 62"/>
                  <a:gd name="T59" fmla="*/ 2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2" h="60">
                    <a:moveTo>
                      <a:pt x="0" y="23"/>
                    </a:moveTo>
                    <a:cubicBezTo>
                      <a:pt x="3" y="26"/>
                      <a:pt x="5" y="29"/>
                      <a:pt x="8" y="33"/>
                    </a:cubicBezTo>
                    <a:cubicBezTo>
                      <a:pt x="9" y="34"/>
                      <a:pt x="9" y="35"/>
                      <a:pt x="10" y="37"/>
                    </a:cubicBezTo>
                    <a:cubicBezTo>
                      <a:pt x="23" y="36"/>
                      <a:pt x="23" y="36"/>
                      <a:pt x="23" y="36"/>
                    </a:cubicBezTo>
                    <a:cubicBezTo>
                      <a:pt x="25" y="40"/>
                      <a:pt x="25" y="40"/>
                      <a:pt x="25" y="40"/>
                    </a:cubicBezTo>
                    <a:cubicBezTo>
                      <a:pt x="23" y="42"/>
                      <a:pt x="23" y="42"/>
                      <a:pt x="23" y="42"/>
                    </a:cubicBezTo>
                    <a:cubicBezTo>
                      <a:pt x="15" y="40"/>
                      <a:pt x="15" y="40"/>
                      <a:pt x="15" y="40"/>
                    </a:cubicBezTo>
                    <a:cubicBezTo>
                      <a:pt x="12" y="42"/>
                      <a:pt x="12" y="42"/>
                      <a:pt x="12" y="42"/>
                    </a:cubicBezTo>
                    <a:cubicBezTo>
                      <a:pt x="14" y="47"/>
                      <a:pt x="15" y="52"/>
                      <a:pt x="17" y="57"/>
                    </a:cubicBezTo>
                    <a:cubicBezTo>
                      <a:pt x="22" y="55"/>
                      <a:pt x="22" y="55"/>
                      <a:pt x="22" y="55"/>
                    </a:cubicBezTo>
                    <a:cubicBezTo>
                      <a:pt x="25" y="60"/>
                      <a:pt x="25" y="60"/>
                      <a:pt x="25" y="60"/>
                    </a:cubicBezTo>
                    <a:cubicBezTo>
                      <a:pt x="30" y="58"/>
                      <a:pt x="30" y="58"/>
                      <a:pt x="30" y="58"/>
                    </a:cubicBezTo>
                    <a:cubicBezTo>
                      <a:pt x="26" y="44"/>
                      <a:pt x="26" y="44"/>
                      <a:pt x="26" y="44"/>
                    </a:cubicBezTo>
                    <a:cubicBezTo>
                      <a:pt x="33" y="45"/>
                      <a:pt x="33" y="45"/>
                      <a:pt x="33" y="45"/>
                    </a:cubicBezTo>
                    <a:cubicBezTo>
                      <a:pt x="30" y="40"/>
                      <a:pt x="28" y="34"/>
                      <a:pt x="26" y="29"/>
                    </a:cubicBezTo>
                    <a:cubicBezTo>
                      <a:pt x="33" y="29"/>
                      <a:pt x="33" y="29"/>
                      <a:pt x="33" y="29"/>
                    </a:cubicBezTo>
                    <a:cubicBezTo>
                      <a:pt x="32" y="23"/>
                      <a:pt x="31" y="18"/>
                      <a:pt x="30" y="13"/>
                    </a:cubicBezTo>
                    <a:cubicBezTo>
                      <a:pt x="32" y="11"/>
                      <a:pt x="32" y="11"/>
                      <a:pt x="32" y="11"/>
                    </a:cubicBezTo>
                    <a:cubicBezTo>
                      <a:pt x="36" y="22"/>
                      <a:pt x="36" y="22"/>
                      <a:pt x="36" y="22"/>
                    </a:cubicBezTo>
                    <a:cubicBezTo>
                      <a:pt x="42" y="19"/>
                      <a:pt x="42" y="19"/>
                      <a:pt x="42" y="19"/>
                    </a:cubicBezTo>
                    <a:cubicBezTo>
                      <a:pt x="41" y="12"/>
                      <a:pt x="41" y="12"/>
                      <a:pt x="41" y="12"/>
                    </a:cubicBezTo>
                    <a:cubicBezTo>
                      <a:pt x="46" y="10"/>
                      <a:pt x="52" y="8"/>
                      <a:pt x="58" y="7"/>
                    </a:cubicBezTo>
                    <a:cubicBezTo>
                      <a:pt x="59" y="5"/>
                      <a:pt x="60" y="2"/>
                      <a:pt x="62" y="0"/>
                    </a:cubicBezTo>
                    <a:cubicBezTo>
                      <a:pt x="59" y="0"/>
                      <a:pt x="59" y="0"/>
                      <a:pt x="59" y="0"/>
                    </a:cubicBezTo>
                    <a:cubicBezTo>
                      <a:pt x="58" y="0"/>
                      <a:pt x="58" y="0"/>
                      <a:pt x="58" y="0"/>
                    </a:cubicBezTo>
                    <a:cubicBezTo>
                      <a:pt x="57" y="2"/>
                      <a:pt x="57" y="2"/>
                      <a:pt x="57" y="2"/>
                    </a:cubicBezTo>
                    <a:cubicBezTo>
                      <a:pt x="50" y="3"/>
                      <a:pt x="25" y="1"/>
                      <a:pt x="24" y="2"/>
                    </a:cubicBezTo>
                    <a:cubicBezTo>
                      <a:pt x="21" y="3"/>
                      <a:pt x="15" y="4"/>
                      <a:pt x="7" y="6"/>
                    </a:cubicBezTo>
                    <a:cubicBezTo>
                      <a:pt x="6" y="7"/>
                      <a:pt x="7" y="9"/>
                      <a:pt x="6" y="11"/>
                    </a:cubicBezTo>
                    <a:cubicBezTo>
                      <a:pt x="4" y="15"/>
                      <a:pt x="2" y="19"/>
                      <a:pt x="0" y="23"/>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0" name="Freeform 244">
                <a:extLst>
                  <a:ext uri="{FF2B5EF4-FFF2-40B4-BE49-F238E27FC236}">
                    <a16:creationId xmlns:a16="http://schemas.microsoft.com/office/drawing/2014/main" id="{A116E8BA-22E1-4667-995B-86A6472E3EF1}"/>
                  </a:ext>
                </a:extLst>
              </p:cNvPr>
              <p:cNvSpPr>
                <a:spLocks/>
              </p:cNvSpPr>
              <p:nvPr/>
            </p:nvSpPr>
            <p:spPr bwMode="auto">
              <a:xfrm>
                <a:off x="4520889" y="3277457"/>
                <a:ext cx="22895" cy="55602"/>
              </a:xfrm>
              <a:custGeom>
                <a:avLst/>
                <a:gdLst>
                  <a:gd name="T0" fmla="*/ 8 w 8"/>
                  <a:gd name="T1" fmla="*/ 0 h 20"/>
                  <a:gd name="T2" fmla="*/ 8 w 8"/>
                  <a:gd name="T3" fmla="*/ 7 h 20"/>
                  <a:gd name="T4" fmla="*/ 7 w 8"/>
                  <a:gd name="T5" fmla="*/ 18 h 20"/>
                  <a:gd name="T6" fmla="*/ 4 w 8"/>
                  <a:gd name="T7" fmla="*/ 20 h 20"/>
                  <a:gd name="T8" fmla="*/ 0 w 8"/>
                  <a:gd name="T9" fmla="*/ 9 h 20"/>
                  <a:gd name="T10" fmla="*/ 5 w 8"/>
                  <a:gd name="T11" fmla="*/ 3 h 20"/>
                  <a:gd name="T12" fmla="*/ 5 w 8"/>
                  <a:gd name="T13" fmla="*/ 0 h 20"/>
                  <a:gd name="T14" fmla="*/ 8 w 8"/>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20">
                    <a:moveTo>
                      <a:pt x="8" y="0"/>
                    </a:moveTo>
                    <a:cubicBezTo>
                      <a:pt x="8" y="3"/>
                      <a:pt x="8" y="5"/>
                      <a:pt x="8" y="7"/>
                    </a:cubicBezTo>
                    <a:cubicBezTo>
                      <a:pt x="8" y="11"/>
                      <a:pt x="8" y="15"/>
                      <a:pt x="7" y="18"/>
                    </a:cubicBezTo>
                    <a:cubicBezTo>
                      <a:pt x="4" y="20"/>
                      <a:pt x="4" y="20"/>
                      <a:pt x="4" y="20"/>
                    </a:cubicBezTo>
                    <a:cubicBezTo>
                      <a:pt x="0" y="9"/>
                      <a:pt x="0" y="9"/>
                      <a:pt x="0" y="9"/>
                    </a:cubicBezTo>
                    <a:cubicBezTo>
                      <a:pt x="2" y="7"/>
                      <a:pt x="3" y="5"/>
                      <a:pt x="5" y="3"/>
                    </a:cubicBezTo>
                    <a:cubicBezTo>
                      <a:pt x="5" y="2"/>
                      <a:pt x="5" y="1"/>
                      <a:pt x="5" y="0"/>
                    </a:cubicBezTo>
                    <a:cubicBezTo>
                      <a:pt x="8" y="0"/>
                      <a:pt x="8" y="0"/>
                      <a:pt x="8"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61" name="Groupe 160">
                <a:extLst>
                  <a:ext uri="{FF2B5EF4-FFF2-40B4-BE49-F238E27FC236}">
                    <a16:creationId xmlns:a16="http://schemas.microsoft.com/office/drawing/2014/main" id="{C4EA5CF2-78CD-4FF7-A2B2-59C8A9398355}"/>
                  </a:ext>
                </a:extLst>
              </p:cNvPr>
              <p:cNvGrpSpPr/>
              <p:nvPr/>
            </p:nvGrpSpPr>
            <p:grpSpPr>
              <a:xfrm>
                <a:off x="4189541" y="2991264"/>
                <a:ext cx="354246" cy="341794"/>
                <a:chOff x="4056673" y="2509835"/>
                <a:chExt cx="343877" cy="331790"/>
              </a:xfrm>
              <a:grpFill/>
            </p:grpSpPr>
            <p:sp>
              <p:nvSpPr>
                <p:cNvPr id="266" name="Freeform 245">
                  <a:extLst>
                    <a:ext uri="{FF2B5EF4-FFF2-40B4-BE49-F238E27FC236}">
                      <a16:creationId xmlns:a16="http://schemas.microsoft.com/office/drawing/2014/main" id="{2733E52C-87DC-418E-9B48-C3610B47F49D}"/>
                    </a:ext>
                  </a:extLst>
                </p:cNvPr>
                <p:cNvSpPr>
                  <a:spLocks/>
                </p:cNvSpPr>
                <p:nvPr/>
              </p:nvSpPr>
              <p:spPr bwMode="auto">
                <a:xfrm>
                  <a:off x="4378325" y="2787650"/>
                  <a:ext cx="22225" cy="53975"/>
                </a:xfrm>
                <a:custGeom>
                  <a:avLst/>
                  <a:gdLst>
                    <a:gd name="T0" fmla="*/ 8 w 8"/>
                    <a:gd name="T1" fmla="*/ 0 h 20"/>
                    <a:gd name="T2" fmla="*/ 8 w 8"/>
                    <a:gd name="T3" fmla="*/ 7 h 20"/>
                    <a:gd name="T4" fmla="*/ 7 w 8"/>
                    <a:gd name="T5" fmla="*/ 18 h 20"/>
                    <a:gd name="T6" fmla="*/ 4 w 8"/>
                    <a:gd name="T7" fmla="*/ 20 h 20"/>
                    <a:gd name="T8" fmla="*/ 0 w 8"/>
                    <a:gd name="T9" fmla="*/ 9 h 20"/>
                    <a:gd name="T10" fmla="*/ 5 w 8"/>
                    <a:gd name="T11" fmla="*/ 3 h 20"/>
                    <a:gd name="T12" fmla="*/ 5 w 8"/>
                    <a:gd name="T13" fmla="*/ 0 h 20"/>
                    <a:gd name="T14" fmla="*/ 8 w 8"/>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20">
                      <a:moveTo>
                        <a:pt x="8" y="0"/>
                      </a:moveTo>
                      <a:cubicBezTo>
                        <a:pt x="8" y="3"/>
                        <a:pt x="8" y="5"/>
                        <a:pt x="8" y="7"/>
                      </a:cubicBezTo>
                      <a:cubicBezTo>
                        <a:pt x="8" y="11"/>
                        <a:pt x="8" y="15"/>
                        <a:pt x="7" y="18"/>
                      </a:cubicBezTo>
                      <a:cubicBezTo>
                        <a:pt x="4" y="20"/>
                        <a:pt x="4" y="20"/>
                        <a:pt x="4" y="20"/>
                      </a:cubicBezTo>
                      <a:cubicBezTo>
                        <a:pt x="0" y="9"/>
                        <a:pt x="0" y="9"/>
                        <a:pt x="0" y="9"/>
                      </a:cubicBezTo>
                      <a:cubicBezTo>
                        <a:pt x="2" y="7"/>
                        <a:pt x="3" y="5"/>
                        <a:pt x="5" y="3"/>
                      </a:cubicBezTo>
                      <a:cubicBezTo>
                        <a:pt x="5" y="2"/>
                        <a:pt x="5" y="1"/>
                        <a:pt x="5" y="0"/>
                      </a:cubicBezTo>
                      <a:cubicBezTo>
                        <a:pt x="8" y="0"/>
                        <a:pt x="8" y="0"/>
                        <a:pt x="8" y="0"/>
                      </a:cubicBezTo>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7" name="Freeform 246">
                  <a:extLst>
                    <a:ext uri="{FF2B5EF4-FFF2-40B4-BE49-F238E27FC236}">
                      <a16:creationId xmlns:a16="http://schemas.microsoft.com/office/drawing/2014/main" id="{0A377535-4EB1-4F16-83F0-2A17525A3D1B}"/>
                    </a:ext>
                  </a:extLst>
                </p:cNvPr>
                <p:cNvSpPr>
                  <a:spLocks/>
                </p:cNvSpPr>
                <p:nvPr/>
              </p:nvSpPr>
              <p:spPr bwMode="auto">
                <a:xfrm>
                  <a:off x="4056673" y="2509835"/>
                  <a:ext cx="295275" cy="300036"/>
                </a:xfrm>
                <a:custGeom>
                  <a:avLst/>
                  <a:gdLst>
                    <a:gd name="T0" fmla="*/ 91 w 110"/>
                    <a:gd name="T1" fmla="*/ 20 h 112"/>
                    <a:gd name="T2" fmla="*/ 85 w 110"/>
                    <a:gd name="T3" fmla="*/ 15 h 112"/>
                    <a:gd name="T4" fmla="*/ 71 w 110"/>
                    <a:gd name="T5" fmla="*/ 12 h 112"/>
                    <a:gd name="T6" fmla="*/ 64 w 110"/>
                    <a:gd name="T7" fmla="*/ 0 h 112"/>
                    <a:gd name="T8" fmla="*/ 55 w 110"/>
                    <a:gd name="T9" fmla="*/ 3 h 112"/>
                    <a:gd name="T10" fmla="*/ 54 w 110"/>
                    <a:gd name="T11" fmla="*/ 13 h 112"/>
                    <a:gd name="T12" fmla="*/ 42 w 110"/>
                    <a:gd name="T13" fmla="*/ 17 h 112"/>
                    <a:gd name="T14" fmla="*/ 43 w 110"/>
                    <a:gd name="T15" fmla="*/ 23 h 112"/>
                    <a:gd name="T16" fmla="*/ 31 w 110"/>
                    <a:gd name="T17" fmla="*/ 22 h 112"/>
                    <a:gd name="T18" fmla="*/ 27 w 110"/>
                    <a:gd name="T19" fmla="*/ 15 h 112"/>
                    <a:gd name="T20" fmla="*/ 23 w 110"/>
                    <a:gd name="T21" fmla="*/ 17 h 112"/>
                    <a:gd name="T22" fmla="*/ 23 w 110"/>
                    <a:gd name="T23" fmla="*/ 30 h 112"/>
                    <a:gd name="T24" fmla="*/ 14 w 110"/>
                    <a:gd name="T25" fmla="*/ 29 h 112"/>
                    <a:gd name="T26" fmla="*/ 13 w 110"/>
                    <a:gd name="T27" fmla="*/ 26 h 112"/>
                    <a:gd name="T28" fmla="*/ 0 w 110"/>
                    <a:gd name="T29" fmla="*/ 32 h 112"/>
                    <a:gd name="T30" fmla="*/ 0 w 110"/>
                    <a:gd name="T31" fmla="*/ 41 h 112"/>
                    <a:gd name="T32" fmla="*/ 12 w 110"/>
                    <a:gd name="T33" fmla="*/ 42 h 112"/>
                    <a:gd name="T34" fmla="*/ 24 w 110"/>
                    <a:gd name="T35" fmla="*/ 50 h 112"/>
                    <a:gd name="T36" fmla="*/ 22 w 110"/>
                    <a:gd name="T37" fmla="*/ 53 h 112"/>
                    <a:gd name="T38" fmla="*/ 26 w 110"/>
                    <a:gd name="T39" fmla="*/ 62 h 112"/>
                    <a:gd name="T40" fmla="*/ 31 w 110"/>
                    <a:gd name="T41" fmla="*/ 64 h 112"/>
                    <a:gd name="T42" fmla="*/ 28 w 110"/>
                    <a:gd name="T43" fmla="*/ 93 h 112"/>
                    <a:gd name="T44" fmla="*/ 25 w 110"/>
                    <a:gd name="T45" fmla="*/ 97 h 112"/>
                    <a:gd name="T46" fmla="*/ 30 w 110"/>
                    <a:gd name="T47" fmla="*/ 102 h 112"/>
                    <a:gd name="T48" fmla="*/ 45 w 110"/>
                    <a:gd name="T49" fmla="*/ 108 h 112"/>
                    <a:gd name="T50" fmla="*/ 50 w 110"/>
                    <a:gd name="T51" fmla="*/ 107 h 112"/>
                    <a:gd name="T52" fmla="*/ 52 w 110"/>
                    <a:gd name="T53" fmla="*/ 107 h 112"/>
                    <a:gd name="T54" fmla="*/ 63 w 110"/>
                    <a:gd name="T55" fmla="*/ 112 h 112"/>
                    <a:gd name="T56" fmla="*/ 73 w 110"/>
                    <a:gd name="T57" fmla="*/ 111 h 112"/>
                    <a:gd name="T58" fmla="*/ 72 w 110"/>
                    <a:gd name="T59" fmla="*/ 107 h 112"/>
                    <a:gd name="T60" fmla="*/ 76 w 110"/>
                    <a:gd name="T61" fmla="*/ 102 h 112"/>
                    <a:gd name="T62" fmla="*/ 91 w 110"/>
                    <a:gd name="T63" fmla="*/ 104 h 112"/>
                    <a:gd name="T64" fmla="*/ 101 w 110"/>
                    <a:gd name="T65" fmla="*/ 105 h 112"/>
                    <a:gd name="T66" fmla="*/ 107 w 110"/>
                    <a:gd name="T67" fmla="*/ 101 h 112"/>
                    <a:gd name="T68" fmla="*/ 99 w 110"/>
                    <a:gd name="T69" fmla="*/ 84 h 112"/>
                    <a:gd name="T70" fmla="*/ 102 w 110"/>
                    <a:gd name="T71" fmla="*/ 64 h 112"/>
                    <a:gd name="T72" fmla="*/ 102 w 110"/>
                    <a:gd name="T73" fmla="*/ 55 h 112"/>
                    <a:gd name="T74" fmla="*/ 98 w 110"/>
                    <a:gd name="T75" fmla="*/ 52 h 112"/>
                    <a:gd name="T76" fmla="*/ 105 w 110"/>
                    <a:gd name="T77" fmla="*/ 44 h 112"/>
                    <a:gd name="T78" fmla="*/ 110 w 110"/>
                    <a:gd name="T79" fmla="*/ 30 h 112"/>
                    <a:gd name="T80" fmla="*/ 95 w 110"/>
                    <a:gd name="T81" fmla="*/ 21 h 112"/>
                    <a:gd name="T82" fmla="*/ 91 w 110"/>
                    <a:gd name="T83" fmla="*/ 2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0" h="112">
                      <a:moveTo>
                        <a:pt x="91" y="20"/>
                      </a:moveTo>
                      <a:cubicBezTo>
                        <a:pt x="85" y="15"/>
                        <a:pt x="85" y="15"/>
                        <a:pt x="85" y="15"/>
                      </a:cubicBezTo>
                      <a:cubicBezTo>
                        <a:pt x="71" y="12"/>
                        <a:pt x="71" y="12"/>
                        <a:pt x="71" y="12"/>
                      </a:cubicBezTo>
                      <a:cubicBezTo>
                        <a:pt x="64" y="0"/>
                        <a:pt x="64" y="0"/>
                        <a:pt x="64" y="0"/>
                      </a:cubicBezTo>
                      <a:cubicBezTo>
                        <a:pt x="61" y="1"/>
                        <a:pt x="58" y="2"/>
                        <a:pt x="55" y="3"/>
                      </a:cubicBezTo>
                      <a:cubicBezTo>
                        <a:pt x="54" y="13"/>
                        <a:pt x="54" y="13"/>
                        <a:pt x="54" y="13"/>
                      </a:cubicBezTo>
                      <a:cubicBezTo>
                        <a:pt x="42" y="17"/>
                        <a:pt x="42" y="17"/>
                        <a:pt x="42" y="17"/>
                      </a:cubicBezTo>
                      <a:cubicBezTo>
                        <a:pt x="43" y="23"/>
                        <a:pt x="43" y="23"/>
                        <a:pt x="43" y="23"/>
                      </a:cubicBezTo>
                      <a:cubicBezTo>
                        <a:pt x="31" y="22"/>
                        <a:pt x="31" y="22"/>
                        <a:pt x="31" y="22"/>
                      </a:cubicBezTo>
                      <a:cubicBezTo>
                        <a:pt x="27" y="15"/>
                        <a:pt x="27" y="15"/>
                        <a:pt x="27" y="15"/>
                      </a:cubicBezTo>
                      <a:cubicBezTo>
                        <a:pt x="23" y="17"/>
                        <a:pt x="23" y="17"/>
                        <a:pt x="23" y="17"/>
                      </a:cubicBezTo>
                      <a:cubicBezTo>
                        <a:pt x="23" y="30"/>
                        <a:pt x="23" y="30"/>
                        <a:pt x="23" y="30"/>
                      </a:cubicBezTo>
                      <a:cubicBezTo>
                        <a:pt x="14" y="29"/>
                        <a:pt x="14" y="29"/>
                        <a:pt x="14" y="29"/>
                      </a:cubicBezTo>
                      <a:cubicBezTo>
                        <a:pt x="13" y="26"/>
                        <a:pt x="13" y="26"/>
                        <a:pt x="13" y="26"/>
                      </a:cubicBezTo>
                      <a:cubicBezTo>
                        <a:pt x="0" y="32"/>
                        <a:pt x="0" y="32"/>
                        <a:pt x="0" y="32"/>
                      </a:cubicBezTo>
                      <a:cubicBezTo>
                        <a:pt x="0" y="41"/>
                        <a:pt x="0" y="41"/>
                        <a:pt x="0" y="41"/>
                      </a:cubicBezTo>
                      <a:cubicBezTo>
                        <a:pt x="12" y="42"/>
                        <a:pt x="12" y="42"/>
                        <a:pt x="12" y="42"/>
                      </a:cubicBezTo>
                      <a:cubicBezTo>
                        <a:pt x="24" y="50"/>
                        <a:pt x="24" y="50"/>
                        <a:pt x="24" y="50"/>
                      </a:cubicBezTo>
                      <a:cubicBezTo>
                        <a:pt x="22" y="53"/>
                        <a:pt x="22" y="53"/>
                        <a:pt x="22" y="53"/>
                      </a:cubicBezTo>
                      <a:cubicBezTo>
                        <a:pt x="26" y="62"/>
                        <a:pt x="26" y="62"/>
                        <a:pt x="26" y="62"/>
                      </a:cubicBezTo>
                      <a:cubicBezTo>
                        <a:pt x="31" y="64"/>
                        <a:pt x="31" y="64"/>
                        <a:pt x="31" y="64"/>
                      </a:cubicBezTo>
                      <a:cubicBezTo>
                        <a:pt x="33" y="80"/>
                        <a:pt x="32" y="90"/>
                        <a:pt x="28" y="93"/>
                      </a:cubicBezTo>
                      <a:cubicBezTo>
                        <a:pt x="25" y="97"/>
                        <a:pt x="25" y="97"/>
                        <a:pt x="25" y="97"/>
                      </a:cubicBezTo>
                      <a:cubicBezTo>
                        <a:pt x="30" y="102"/>
                        <a:pt x="30" y="102"/>
                        <a:pt x="30" y="102"/>
                      </a:cubicBezTo>
                      <a:cubicBezTo>
                        <a:pt x="45" y="108"/>
                        <a:pt x="45" y="108"/>
                        <a:pt x="45" y="108"/>
                      </a:cubicBezTo>
                      <a:cubicBezTo>
                        <a:pt x="50" y="107"/>
                        <a:pt x="50" y="107"/>
                        <a:pt x="50" y="107"/>
                      </a:cubicBezTo>
                      <a:cubicBezTo>
                        <a:pt x="52" y="107"/>
                        <a:pt x="52" y="107"/>
                        <a:pt x="52" y="107"/>
                      </a:cubicBezTo>
                      <a:cubicBezTo>
                        <a:pt x="63" y="112"/>
                        <a:pt x="63" y="112"/>
                        <a:pt x="63" y="112"/>
                      </a:cubicBezTo>
                      <a:cubicBezTo>
                        <a:pt x="73" y="111"/>
                        <a:pt x="73" y="111"/>
                        <a:pt x="73" y="111"/>
                      </a:cubicBezTo>
                      <a:cubicBezTo>
                        <a:pt x="71" y="110"/>
                        <a:pt x="71" y="109"/>
                        <a:pt x="72" y="107"/>
                      </a:cubicBezTo>
                      <a:cubicBezTo>
                        <a:pt x="73" y="105"/>
                        <a:pt x="74" y="104"/>
                        <a:pt x="76" y="102"/>
                      </a:cubicBezTo>
                      <a:cubicBezTo>
                        <a:pt x="82" y="99"/>
                        <a:pt x="87" y="99"/>
                        <a:pt x="91" y="104"/>
                      </a:cubicBezTo>
                      <a:cubicBezTo>
                        <a:pt x="101" y="105"/>
                        <a:pt x="101" y="105"/>
                        <a:pt x="101" y="105"/>
                      </a:cubicBezTo>
                      <a:cubicBezTo>
                        <a:pt x="107" y="101"/>
                        <a:pt x="107" y="101"/>
                        <a:pt x="107" y="101"/>
                      </a:cubicBezTo>
                      <a:cubicBezTo>
                        <a:pt x="99" y="84"/>
                        <a:pt x="99" y="84"/>
                        <a:pt x="99" y="84"/>
                      </a:cubicBezTo>
                      <a:cubicBezTo>
                        <a:pt x="102" y="64"/>
                        <a:pt x="102" y="64"/>
                        <a:pt x="102" y="64"/>
                      </a:cubicBezTo>
                      <a:cubicBezTo>
                        <a:pt x="102" y="55"/>
                        <a:pt x="102" y="55"/>
                        <a:pt x="102" y="55"/>
                      </a:cubicBezTo>
                      <a:cubicBezTo>
                        <a:pt x="98" y="52"/>
                        <a:pt x="98" y="52"/>
                        <a:pt x="98" y="52"/>
                      </a:cubicBezTo>
                      <a:cubicBezTo>
                        <a:pt x="105" y="44"/>
                        <a:pt x="105" y="44"/>
                        <a:pt x="105" y="44"/>
                      </a:cubicBezTo>
                      <a:cubicBezTo>
                        <a:pt x="110" y="30"/>
                        <a:pt x="110" y="30"/>
                        <a:pt x="110" y="30"/>
                      </a:cubicBezTo>
                      <a:cubicBezTo>
                        <a:pt x="95" y="21"/>
                        <a:pt x="95" y="21"/>
                        <a:pt x="95" y="21"/>
                      </a:cubicBezTo>
                      <a:lnTo>
                        <a:pt x="91" y="2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62" name="Freeform 247">
                <a:extLst>
                  <a:ext uri="{FF2B5EF4-FFF2-40B4-BE49-F238E27FC236}">
                    <a16:creationId xmlns:a16="http://schemas.microsoft.com/office/drawing/2014/main" id="{859084A6-9C51-4C95-A7CF-74CCA354EADD}"/>
                  </a:ext>
                </a:extLst>
              </p:cNvPr>
              <p:cNvSpPr>
                <a:spLocks/>
              </p:cNvSpPr>
              <p:nvPr/>
            </p:nvSpPr>
            <p:spPr bwMode="auto">
              <a:xfrm>
                <a:off x="4834879" y="2183396"/>
                <a:ext cx="225681" cy="472620"/>
              </a:xfrm>
              <a:custGeom>
                <a:avLst/>
                <a:gdLst>
                  <a:gd name="T0" fmla="*/ 68 w 82"/>
                  <a:gd name="T1" fmla="*/ 20 h 171"/>
                  <a:gd name="T2" fmla="*/ 75 w 82"/>
                  <a:gd name="T3" fmla="*/ 10 h 171"/>
                  <a:gd name="T4" fmla="*/ 62 w 82"/>
                  <a:gd name="T5" fmla="*/ 0 h 171"/>
                  <a:gd name="T6" fmla="*/ 34 w 82"/>
                  <a:gd name="T7" fmla="*/ 11 h 171"/>
                  <a:gd name="T8" fmla="*/ 27 w 82"/>
                  <a:gd name="T9" fmla="*/ 25 h 171"/>
                  <a:gd name="T10" fmla="*/ 19 w 82"/>
                  <a:gd name="T11" fmla="*/ 24 h 171"/>
                  <a:gd name="T12" fmla="*/ 11 w 82"/>
                  <a:gd name="T13" fmla="*/ 25 h 171"/>
                  <a:gd name="T14" fmla="*/ 5 w 82"/>
                  <a:gd name="T15" fmla="*/ 20 h 171"/>
                  <a:gd name="T16" fmla="*/ 1 w 82"/>
                  <a:gd name="T17" fmla="*/ 27 h 171"/>
                  <a:gd name="T18" fmla="*/ 13 w 82"/>
                  <a:gd name="T19" fmla="*/ 37 h 171"/>
                  <a:gd name="T20" fmla="*/ 19 w 82"/>
                  <a:gd name="T21" fmla="*/ 80 h 171"/>
                  <a:gd name="T22" fmla="*/ 25 w 82"/>
                  <a:gd name="T23" fmla="*/ 83 h 171"/>
                  <a:gd name="T24" fmla="*/ 30 w 82"/>
                  <a:gd name="T25" fmla="*/ 94 h 171"/>
                  <a:gd name="T26" fmla="*/ 28 w 82"/>
                  <a:gd name="T27" fmla="*/ 103 h 171"/>
                  <a:gd name="T28" fmla="*/ 0 w 82"/>
                  <a:gd name="T29" fmla="*/ 133 h 171"/>
                  <a:gd name="T30" fmla="*/ 2 w 82"/>
                  <a:gd name="T31" fmla="*/ 160 h 171"/>
                  <a:gd name="T32" fmla="*/ 6 w 82"/>
                  <a:gd name="T33" fmla="*/ 164 h 171"/>
                  <a:gd name="T34" fmla="*/ 9 w 82"/>
                  <a:gd name="T35" fmla="*/ 164 h 171"/>
                  <a:gd name="T36" fmla="*/ 15 w 82"/>
                  <a:gd name="T37" fmla="*/ 171 h 171"/>
                  <a:gd name="T38" fmla="*/ 22 w 82"/>
                  <a:gd name="T39" fmla="*/ 171 h 171"/>
                  <a:gd name="T40" fmla="*/ 36 w 82"/>
                  <a:gd name="T41" fmla="*/ 166 h 171"/>
                  <a:gd name="T42" fmla="*/ 42 w 82"/>
                  <a:gd name="T43" fmla="*/ 165 h 171"/>
                  <a:gd name="T44" fmla="*/ 51 w 82"/>
                  <a:gd name="T45" fmla="*/ 159 h 171"/>
                  <a:gd name="T46" fmla="*/ 55 w 82"/>
                  <a:gd name="T47" fmla="*/ 156 h 171"/>
                  <a:gd name="T48" fmla="*/ 56 w 82"/>
                  <a:gd name="T49" fmla="*/ 151 h 171"/>
                  <a:gd name="T50" fmla="*/ 82 w 82"/>
                  <a:gd name="T51" fmla="*/ 127 h 171"/>
                  <a:gd name="T52" fmla="*/ 80 w 82"/>
                  <a:gd name="T53" fmla="*/ 118 h 171"/>
                  <a:gd name="T54" fmla="*/ 72 w 82"/>
                  <a:gd name="T55" fmla="*/ 113 h 171"/>
                  <a:gd name="T56" fmla="*/ 61 w 82"/>
                  <a:gd name="T57" fmla="*/ 87 h 171"/>
                  <a:gd name="T58" fmla="*/ 69 w 82"/>
                  <a:gd name="T59" fmla="*/ 75 h 171"/>
                  <a:gd name="T60" fmla="*/ 59 w 82"/>
                  <a:gd name="T61" fmla="*/ 52 h 171"/>
                  <a:gd name="T62" fmla="*/ 68 w 82"/>
                  <a:gd name="T63" fmla="*/ 37 h 171"/>
                  <a:gd name="T64" fmla="*/ 64 w 82"/>
                  <a:gd name="T65" fmla="*/ 29 h 171"/>
                  <a:gd name="T66" fmla="*/ 68 w 82"/>
                  <a:gd name="T67"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71">
                    <a:moveTo>
                      <a:pt x="68" y="20"/>
                    </a:moveTo>
                    <a:cubicBezTo>
                      <a:pt x="75" y="10"/>
                      <a:pt x="75" y="10"/>
                      <a:pt x="75" y="10"/>
                    </a:cubicBezTo>
                    <a:cubicBezTo>
                      <a:pt x="62" y="0"/>
                      <a:pt x="62" y="0"/>
                      <a:pt x="62" y="0"/>
                    </a:cubicBezTo>
                    <a:cubicBezTo>
                      <a:pt x="50" y="3"/>
                      <a:pt x="44" y="6"/>
                      <a:pt x="34" y="11"/>
                    </a:cubicBezTo>
                    <a:cubicBezTo>
                      <a:pt x="27" y="25"/>
                      <a:pt x="27" y="25"/>
                      <a:pt x="27" y="25"/>
                    </a:cubicBezTo>
                    <a:cubicBezTo>
                      <a:pt x="25" y="24"/>
                      <a:pt x="22" y="24"/>
                      <a:pt x="19" y="24"/>
                    </a:cubicBezTo>
                    <a:cubicBezTo>
                      <a:pt x="16" y="24"/>
                      <a:pt x="14" y="24"/>
                      <a:pt x="11" y="25"/>
                    </a:cubicBezTo>
                    <a:cubicBezTo>
                      <a:pt x="5" y="20"/>
                      <a:pt x="5" y="20"/>
                      <a:pt x="5" y="20"/>
                    </a:cubicBezTo>
                    <a:cubicBezTo>
                      <a:pt x="1" y="27"/>
                      <a:pt x="1" y="27"/>
                      <a:pt x="1" y="27"/>
                    </a:cubicBezTo>
                    <a:cubicBezTo>
                      <a:pt x="13" y="37"/>
                      <a:pt x="13" y="37"/>
                      <a:pt x="13" y="37"/>
                    </a:cubicBezTo>
                    <a:cubicBezTo>
                      <a:pt x="19" y="80"/>
                      <a:pt x="19" y="80"/>
                      <a:pt x="19" y="80"/>
                    </a:cubicBezTo>
                    <a:cubicBezTo>
                      <a:pt x="25" y="83"/>
                      <a:pt x="25" y="83"/>
                      <a:pt x="25" y="83"/>
                    </a:cubicBezTo>
                    <a:cubicBezTo>
                      <a:pt x="30" y="94"/>
                      <a:pt x="30" y="94"/>
                      <a:pt x="30" y="94"/>
                    </a:cubicBezTo>
                    <a:cubicBezTo>
                      <a:pt x="28" y="103"/>
                      <a:pt x="28" y="103"/>
                      <a:pt x="28" y="103"/>
                    </a:cubicBezTo>
                    <a:cubicBezTo>
                      <a:pt x="19" y="113"/>
                      <a:pt x="9" y="123"/>
                      <a:pt x="0" y="133"/>
                    </a:cubicBezTo>
                    <a:cubicBezTo>
                      <a:pt x="1" y="142"/>
                      <a:pt x="2" y="151"/>
                      <a:pt x="2" y="160"/>
                    </a:cubicBezTo>
                    <a:cubicBezTo>
                      <a:pt x="6" y="164"/>
                      <a:pt x="6" y="164"/>
                      <a:pt x="6" y="164"/>
                    </a:cubicBezTo>
                    <a:cubicBezTo>
                      <a:pt x="9" y="164"/>
                      <a:pt x="9" y="164"/>
                      <a:pt x="9" y="164"/>
                    </a:cubicBezTo>
                    <a:cubicBezTo>
                      <a:pt x="15" y="171"/>
                      <a:pt x="15" y="171"/>
                      <a:pt x="15" y="171"/>
                    </a:cubicBezTo>
                    <a:cubicBezTo>
                      <a:pt x="22" y="171"/>
                      <a:pt x="22" y="171"/>
                      <a:pt x="22" y="171"/>
                    </a:cubicBezTo>
                    <a:cubicBezTo>
                      <a:pt x="27" y="169"/>
                      <a:pt x="31" y="167"/>
                      <a:pt x="36" y="166"/>
                    </a:cubicBezTo>
                    <a:cubicBezTo>
                      <a:pt x="38" y="165"/>
                      <a:pt x="39" y="165"/>
                      <a:pt x="42" y="165"/>
                    </a:cubicBezTo>
                    <a:cubicBezTo>
                      <a:pt x="45" y="163"/>
                      <a:pt x="48" y="161"/>
                      <a:pt x="51" y="159"/>
                    </a:cubicBezTo>
                    <a:cubicBezTo>
                      <a:pt x="53" y="158"/>
                      <a:pt x="54" y="157"/>
                      <a:pt x="55" y="156"/>
                    </a:cubicBezTo>
                    <a:cubicBezTo>
                      <a:pt x="56" y="151"/>
                      <a:pt x="56" y="151"/>
                      <a:pt x="56" y="151"/>
                    </a:cubicBezTo>
                    <a:cubicBezTo>
                      <a:pt x="82" y="127"/>
                      <a:pt x="82" y="127"/>
                      <a:pt x="82" y="127"/>
                    </a:cubicBezTo>
                    <a:cubicBezTo>
                      <a:pt x="80" y="118"/>
                      <a:pt x="80" y="118"/>
                      <a:pt x="80" y="118"/>
                    </a:cubicBezTo>
                    <a:cubicBezTo>
                      <a:pt x="72" y="113"/>
                      <a:pt x="72" y="113"/>
                      <a:pt x="72" y="113"/>
                    </a:cubicBezTo>
                    <a:cubicBezTo>
                      <a:pt x="61" y="87"/>
                      <a:pt x="61" y="87"/>
                      <a:pt x="61" y="87"/>
                    </a:cubicBezTo>
                    <a:cubicBezTo>
                      <a:pt x="69" y="75"/>
                      <a:pt x="69" y="75"/>
                      <a:pt x="69" y="75"/>
                    </a:cubicBezTo>
                    <a:cubicBezTo>
                      <a:pt x="59" y="52"/>
                      <a:pt x="59" y="52"/>
                      <a:pt x="59" y="52"/>
                    </a:cubicBezTo>
                    <a:cubicBezTo>
                      <a:pt x="68" y="37"/>
                      <a:pt x="68" y="37"/>
                      <a:pt x="68" y="37"/>
                    </a:cubicBezTo>
                    <a:cubicBezTo>
                      <a:pt x="64" y="29"/>
                      <a:pt x="64" y="29"/>
                      <a:pt x="64" y="29"/>
                    </a:cubicBezTo>
                    <a:lnTo>
                      <a:pt x="68" y="2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3" name="Freeform 248">
                <a:extLst>
                  <a:ext uri="{FF2B5EF4-FFF2-40B4-BE49-F238E27FC236}">
                    <a16:creationId xmlns:a16="http://schemas.microsoft.com/office/drawing/2014/main" id="{9B3BA88A-679C-429B-912F-B7E93A5AB623}"/>
                  </a:ext>
                </a:extLst>
              </p:cNvPr>
              <p:cNvSpPr>
                <a:spLocks/>
              </p:cNvSpPr>
              <p:nvPr/>
            </p:nvSpPr>
            <p:spPr bwMode="auto">
              <a:xfrm>
                <a:off x="4847962" y="2675642"/>
                <a:ext cx="22895" cy="19624"/>
              </a:xfrm>
              <a:custGeom>
                <a:avLst/>
                <a:gdLst>
                  <a:gd name="T0" fmla="*/ 5 w 14"/>
                  <a:gd name="T1" fmla="*/ 12 h 12"/>
                  <a:gd name="T2" fmla="*/ 0 w 14"/>
                  <a:gd name="T3" fmla="*/ 3 h 12"/>
                  <a:gd name="T4" fmla="*/ 14 w 14"/>
                  <a:gd name="T5" fmla="*/ 0 h 12"/>
                  <a:gd name="T6" fmla="*/ 14 w 14"/>
                  <a:gd name="T7" fmla="*/ 3 h 12"/>
                  <a:gd name="T8" fmla="*/ 5 w 14"/>
                  <a:gd name="T9" fmla="*/ 12 h 12"/>
                </a:gdLst>
                <a:ahLst/>
                <a:cxnLst>
                  <a:cxn ang="0">
                    <a:pos x="T0" y="T1"/>
                  </a:cxn>
                  <a:cxn ang="0">
                    <a:pos x="T2" y="T3"/>
                  </a:cxn>
                  <a:cxn ang="0">
                    <a:pos x="T4" y="T5"/>
                  </a:cxn>
                  <a:cxn ang="0">
                    <a:pos x="T6" y="T7"/>
                  </a:cxn>
                  <a:cxn ang="0">
                    <a:pos x="T8" y="T9"/>
                  </a:cxn>
                </a:cxnLst>
                <a:rect l="0" t="0" r="r" b="b"/>
                <a:pathLst>
                  <a:path w="14" h="12">
                    <a:moveTo>
                      <a:pt x="5" y="12"/>
                    </a:moveTo>
                    <a:lnTo>
                      <a:pt x="0" y="3"/>
                    </a:lnTo>
                    <a:lnTo>
                      <a:pt x="14" y="0"/>
                    </a:lnTo>
                    <a:lnTo>
                      <a:pt x="14" y="3"/>
                    </a:lnTo>
                    <a:lnTo>
                      <a:pt x="5"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64" name="Groupe 163">
                <a:extLst>
                  <a:ext uri="{FF2B5EF4-FFF2-40B4-BE49-F238E27FC236}">
                    <a16:creationId xmlns:a16="http://schemas.microsoft.com/office/drawing/2014/main" id="{597DE0F8-3210-4F03-B9F4-80503B8D7227}"/>
                  </a:ext>
                </a:extLst>
              </p:cNvPr>
              <p:cNvGrpSpPr/>
              <p:nvPr/>
            </p:nvGrpSpPr>
            <p:grpSpPr>
              <a:xfrm>
                <a:off x="4834879" y="2672370"/>
                <a:ext cx="153723" cy="103028"/>
                <a:chOff x="4683125" y="2200275"/>
                <a:chExt cx="149224" cy="100012"/>
              </a:xfrm>
              <a:grpFill/>
            </p:grpSpPr>
            <p:sp>
              <p:nvSpPr>
                <p:cNvPr id="264" name="Freeform 250">
                  <a:extLst>
                    <a:ext uri="{FF2B5EF4-FFF2-40B4-BE49-F238E27FC236}">
                      <a16:creationId xmlns:a16="http://schemas.microsoft.com/office/drawing/2014/main" id="{7BB1D2ED-EB32-4763-83E3-AF4E1368C613}"/>
                    </a:ext>
                  </a:extLst>
                </p:cNvPr>
                <p:cNvSpPr>
                  <a:spLocks/>
                </p:cNvSpPr>
                <p:nvPr/>
              </p:nvSpPr>
              <p:spPr bwMode="auto">
                <a:xfrm>
                  <a:off x="4683125" y="2230438"/>
                  <a:ext cx="28575" cy="28575"/>
                </a:xfrm>
                <a:custGeom>
                  <a:avLst/>
                  <a:gdLst>
                    <a:gd name="T0" fmla="*/ 3 w 18"/>
                    <a:gd name="T1" fmla="*/ 18 h 18"/>
                    <a:gd name="T2" fmla="*/ 0 w 18"/>
                    <a:gd name="T3" fmla="*/ 5 h 18"/>
                    <a:gd name="T4" fmla="*/ 13 w 18"/>
                    <a:gd name="T5" fmla="*/ 0 h 18"/>
                    <a:gd name="T6" fmla="*/ 18 w 18"/>
                    <a:gd name="T7" fmla="*/ 5 h 18"/>
                    <a:gd name="T8" fmla="*/ 3 w 18"/>
                    <a:gd name="T9" fmla="*/ 18 h 18"/>
                  </a:gdLst>
                  <a:ahLst/>
                  <a:cxnLst>
                    <a:cxn ang="0">
                      <a:pos x="T0" y="T1"/>
                    </a:cxn>
                    <a:cxn ang="0">
                      <a:pos x="T2" y="T3"/>
                    </a:cxn>
                    <a:cxn ang="0">
                      <a:pos x="T4" y="T5"/>
                    </a:cxn>
                    <a:cxn ang="0">
                      <a:pos x="T6" y="T7"/>
                    </a:cxn>
                    <a:cxn ang="0">
                      <a:pos x="T8" y="T9"/>
                    </a:cxn>
                  </a:cxnLst>
                  <a:rect l="0" t="0" r="r" b="b"/>
                  <a:pathLst>
                    <a:path w="18" h="18">
                      <a:moveTo>
                        <a:pt x="3" y="18"/>
                      </a:moveTo>
                      <a:lnTo>
                        <a:pt x="0" y="5"/>
                      </a:lnTo>
                      <a:lnTo>
                        <a:pt x="13" y="0"/>
                      </a:lnTo>
                      <a:lnTo>
                        <a:pt x="18" y="5"/>
                      </a:lnTo>
                      <a:lnTo>
                        <a:pt x="3" y="1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5" name="Freeform 251">
                  <a:extLst>
                    <a:ext uri="{FF2B5EF4-FFF2-40B4-BE49-F238E27FC236}">
                      <a16:creationId xmlns:a16="http://schemas.microsoft.com/office/drawing/2014/main" id="{348179A4-2C9F-4989-A62F-D7FB81426D2B}"/>
                    </a:ext>
                  </a:extLst>
                </p:cNvPr>
                <p:cNvSpPr>
                  <a:spLocks/>
                </p:cNvSpPr>
                <p:nvPr/>
              </p:nvSpPr>
              <p:spPr bwMode="auto">
                <a:xfrm>
                  <a:off x="4725987" y="2200275"/>
                  <a:ext cx="106362" cy="100012"/>
                </a:xfrm>
                <a:custGeom>
                  <a:avLst/>
                  <a:gdLst>
                    <a:gd name="T0" fmla="*/ 36 w 40"/>
                    <a:gd name="T1" fmla="*/ 0 h 37"/>
                    <a:gd name="T2" fmla="*/ 36 w 40"/>
                    <a:gd name="T3" fmla="*/ 3 h 37"/>
                    <a:gd name="T4" fmla="*/ 13 w 40"/>
                    <a:gd name="T5" fmla="*/ 1 h 37"/>
                    <a:gd name="T6" fmla="*/ 2 w 40"/>
                    <a:gd name="T7" fmla="*/ 2 h 37"/>
                    <a:gd name="T8" fmla="*/ 0 w 40"/>
                    <a:gd name="T9" fmla="*/ 11 h 37"/>
                    <a:gd name="T10" fmla="*/ 1 w 40"/>
                    <a:gd name="T11" fmla="*/ 17 h 37"/>
                    <a:gd name="T12" fmla="*/ 10 w 40"/>
                    <a:gd name="T13" fmla="*/ 20 h 37"/>
                    <a:gd name="T14" fmla="*/ 9 w 40"/>
                    <a:gd name="T15" fmla="*/ 21 h 37"/>
                    <a:gd name="T16" fmla="*/ 37 w 40"/>
                    <a:gd name="T17" fmla="*/ 37 h 37"/>
                    <a:gd name="T18" fmla="*/ 40 w 40"/>
                    <a:gd name="T19" fmla="*/ 29 h 37"/>
                    <a:gd name="T20" fmla="*/ 35 w 40"/>
                    <a:gd name="T21" fmla="*/ 22 h 37"/>
                    <a:gd name="T22" fmla="*/ 38 w 40"/>
                    <a:gd name="T23" fmla="*/ 2 h 37"/>
                    <a:gd name="T24" fmla="*/ 36 w 40"/>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37">
                      <a:moveTo>
                        <a:pt x="36" y="0"/>
                      </a:moveTo>
                      <a:cubicBezTo>
                        <a:pt x="36" y="3"/>
                        <a:pt x="36" y="3"/>
                        <a:pt x="36" y="3"/>
                      </a:cubicBezTo>
                      <a:cubicBezTo>
                        <a:pt x="28" y="2"/>
                        <a:pt x="21" y="1"/>
                        <a:pt x="13" y="1"/>
                      </a:cubicBezTo>
                      <a:cubicBezTo>
                        <a:pt x="9" y="1"/>
                        <a:pt x="6" y="1"/>
                        <a:pt x="2" y="2"/>
                      </a:cubicBezTo>
                      <a:cubicBezTo>
                        <a:pt x="1" y="5"/>
                        <a:pt x="0" y="8"/>
                        <a:pt x="0" y="11"/>
                      </a:cubicBezTo>
                      <a:cubicBezTo>
                        <a:pt x="0" y="13"/>
                        <a:pt x="0" y="15"/>
                        <a:pt x="1" y="17"/>
                      </a:cubicBezTo>
                      <a:cubicBezTo>
                        <a:pt x="10" y="20"/>
                        <a:pt x="10" y="20"/>
                        <a:pt x="10" y="20"/>
                      </a:cubicBezTo>
                      <a:cubicBezTo>
                        <a:pt x="9" y="21"/>
                        <a:pt x="9" y="21"/>
                        <a:pt x="9" y="21"/>
                      </a:cubicBezTo>
                      <a:cubicBezTo>
                        <a:pt x="18" y="26"/>
                        <a:pt x="28" y="31"/>
                        <a:pt x="37" y="37"/>
                      </a:cubicBezTo>
                      <a:cubicBezTo>
                        <a:pt x="40" y="29"/>
                        <a:pt x="40" y="29"/>
                        <a:pt x="40" y="29"/>
                      </a:cubicBezTo>
                      <a:cubicBezTo>
                        <a:pt x="35" y="22"/>
                        <a:pt x="35" y="22"/>
                        <a:pt x="35" y="22"/>
                      </a:cubicBezTo>
                      <a:cubicBezTo>
                        <a:pt x="38" y="2"/>
                        <a:pt x="38" y="2"/>
                        <a:pt x="38" y="2"/>
                      </a:cubicBezTo>
                      <a:lnTo>
                        <a:pt x="3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65" name="Freeform 253">
                <a:extLst>
                  <a:ext uri="{FF2B5EF4-FFF2-40B4-BE49-F238E27FC236}">
                    <a16:creationId xmlns:a16="http://schemas.microsoft.com/office/drawing/2014/main" id="{391FCD05-28F1-43F1-A1A0-F56CD6D3CA90}"/>
                  </a:ext>
                </a:extLst>
              </p:cNvPr>
              <p:cNvSpPr>
                <a:spLocks/>
              </p:cNvSpPr>
              <p:nvPr/>
            </p:nvSpPr>
            <p:spPr bwMode="auto">
              <a:xfrm>
                <a:off x="4355717" y="3388662"/>
                <a:ext cx="32707" cy="32707"/>
              </a:xfrm>
              <a:custGeom>
                <a:avLst/>
                <a:gdLst>
                  <a:gd name="T0" fmla="*/ 10 w 20"/>
                  <a:gd name="T1" fmla="*/ 20 h 20"/>
                  <a:gd name="T2" fmla="*/ 10 w 20"/>
                  <a:gd name="T3" fmla="*/ 14 h 20"/>
                  <a:gd name="T4" fmla="*/ 0 w 20"/>
                  <a:gd name="T5" fmla="*/ 15 h 20"/>
                  <a:gd name="T6" fmla="*/ 2 w 20"/>
                  <a:gd name="T7" fmla="*/ 9 h 20"/>
                  <a:gd name="T8" fmla="*/ 15 w 20"/>
                  <a:gd name="T9" fmla="*/ 0 h 20"/>
                  <a:gd name="T10" fmla="*/ 20 w 20"/>
                  <a:gd name="T11" fmla="*/ 10 h 20"/>
                  <a:gd name="T12" fmla="*/ 15 w 20"/>
                  <a:gd name="T13" fmla="*/ 19 h 20"/>
                  <a:gd name="T14" fmla="*/ 10 w 20"/>
                  <a:gd name="T15" fmla="*/ 2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20">
                    <a:moveTo>
                      <a:pt x="10" y="20"/>
                    </a:moveTo>
                    <a:lnTo>
                      <a:pt x="10" y="14"/>
                    </a:lnTo>
                    <a:lnTo>
                      <a:pt x="0" y="15"/>
                    </a:lnTo>
                    <a:lnTo>
                      <a:pt x="2" y="9"/>
                    </a:lnTo>
                    <a:lnTo>
                      <a:pt x="15" y="0"/>
                    </a:lnTo>
                    <a:lnTo>
                      <a:pt x="20" y="10"/>
                    </a:lnTo>
                    <a:lnTo>
                      <a:pt x="15" y="19"/>
                    </a:lnTo>
                    <a:lnTo>
                      <a:pt x="10" y="2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6" name="Freeform 252">
                <a:extLst>
                  <a:ext uri="{FF2B5EF4-FFF2-40B4-BE49-F238E27FC236}">
                    <a16:creationId xmlns:a16="http://schemas.microsoft.com/office/drawing/2014/main" id="{B7E161E3-D3A3-4D98-80C0-6851D93BF235}"/>
                  </a:ext>
                </a:extLst>
              </p:cNvPr>
              <p:cNvSpPr>
                <a:spLocks/>
              </p:cNvSpPr>
              <p:nvPr/>
            </p:nvSpPr>
            <p:spPr bwMode="auto">
              <a:xfrm>
                <a:off x="4082611" y="3241479"/>
                <a:ext cx="309084" cy="260023"/>
              </a:xfrm>
              <a:custGeom>
                <a:avLst/>
                <a:gdLst>
                  <a:gd name="T0" fmla="*/ 112 w 112"/>
                  <a:gd name="T1" fmla="*/ 20 h 94"/>
                  <a:gd name="T2" fmla="*/ 111 w 112"/>
                  <a:gd name="T3" fmla="*/ 20 h 94"/>
                  <a:gd name="T4" fmla="*/ 101 w 112"/>
                  <a:gd name="T5" fmla="*/ 21 h 94"/>
                  <a:gd name="T6" fmla="*/ 90 w 112"/>
                  <a:gd name="T7" fmla="*/ 16 h 94"/>
                  <a:gd name="T8" fmla="*/ 83 w 112"/>
                  <a:gd name="T9" fmla="*/ 17 h 94"/>
                  <a:gd name="T10" fmla="*/ 68 w 112"/>
                  <a:gd name="T11" fmla="*/ 11 h 94"/>
                  <a:gd name="T12" fmla="*/ 63 w 112"/>
                  <a:gd name="T13" fmla="*/ 6 h 94"/>
                  <a:gd name="T14" fmla="*/ 62 w 112"/>
                  <a:gd name="T15" fmla="*/ 6 h 94"/>
                  <a:gd name="T16" fmla="*/ 54 w 112"/>
                  <a:gd name="T17" fmla="*/ 5 h 94"/>
                  <a:gd name="T18" fmla="*/ 45 w 112"/>
                  <a:gd name="T19" fmla="*/ 6 h 94"/>
                  <a:gd name="T20" fmla="*/ 35 w 112"/>
                  <a:gd name="T21" fmla="*/ 1 h 94"/>
                  <a:gd name="T22" fmla="*/ 28 w 112"/>
                  <a:gd name="T23" fmla="*/ 4 h 94"/>
                  <a:gd name="T24" fmla="*/ 16 w 112"/>
                  <a:gd name="T25" fmla="*/ 0 h 94"/>
                  <a:gd name="T26" fmla="*/ 7 w 112"/>
                  <a:gd name="T27" fmla="*/ 7 h 94"/>
                  <a:gd name="T28" fmla="*/ 0 w 112"/>
                  <a:gd name="T29" fmla="*/ 9 h 94"/>
                  <a:gd name="T30" fmla="*/ 1 w 112"/>
                  <a:gd name="T31" fmla="*/ 21 h 94"/>
                  <a:gd name="T32" fmla="*/ 5 w 112"/>
                  <a:gd name="T33" fmla="*/ 21 h 94"/>
                  <a:gd name="T34" fmla="*/ 5 w 112"/>
                  <a:gd name="T35" fmla="*/ 25 h 94"/>
                  <a:gd name="T36" fmla="*/ 19 w 112"/>
                  <a:gd name="T37" fmla="*/ 24 h 94"/>
                  <a:gd name="T38" fmla="*/ 18 w 112"/>
                  <a:gd name="T39" fmla="*/ 35 h 94"/>
                  <a:gd name="T40" fmla="*/ 19 w 112"/>
                  <a:gd name="T41" fmla="*/ 50 h 94"/>
                  <a:gd name="T42" fmla="*/ 15 w 112"/>
                  <a:gd name="T43" fmla="*/ 52 h 94"/>
                  <a:gd name="T44" fmla="*/ 19 w 112"/>
                  <a:gd name="T45" fmla="*/ 63 h 94"/>
                  <a:gd name="T46" fmla="*/ 21 w 112"/>
                  <a:gd name="T47" fmla="*/ 82 h 94"/>
                  <a:gd name="T48" fmla="*/ 24 w 112"/>
                  <a:gd name="T49" fmla="*/ 83 h 94"/>
                  <a:gd name="T50" fmla="*/ 30 w 112"/>
                  <a:gd name="T51" fmla="*/ 93 h 94"/>
                  <a:gd name="T52" fmla="*/ 34 w 112"/>
                  <a:gd name="T53" fmla="*/ 94 h 94"/>
                  <a:gd name="T54" fmla="*/ 39 w 112"/>
                  <a:gd name="T55" fmla="*/ 87 h 94"/>
                  <a:gd name="T56" fmla="*/ 56 w 112"/>
                  <a:gd name="T57" fmla="*/ 88 h 94"/>
                  <a:gd name="T58" fmla="*/ 62 w 112"/>
                  <a:gd name="T59" fmla="*/ 80 h 94"/>
                  <a:gd name="T60" fmla="*/ 75 w 112"/>
                  <a:gd name="T61" fmla="*/ 75 h 94"/>
                  <a:gd name="T62" fmla="*/ 77 w 112"/>
                  <a:gd name="T63" fmla="*/ 73 h 94"/>
                  <a:gd name="T64" fmla="*/ 78 w 112"/>
                  <a:gd name="T65" fmla="*/ 66 h 94"/>
                  <a:gd name="T66" fmla="*/ 83 w 112"/>
                  <a:gd name="T67" fmla="*/ 61 h 94"/>
                  <a:gd name="T68" fmla="*/ 83 w 112"/>
                  <a:gd name="T69" fmla="*/ 58 h 94"/>
                  <a:gd name="T70" fmla="*/ 81 w 112"/>
                  <a:gd name="T71" fmla="*/ 57 h 94"/>
                  <a:gd name="T72" fmla="*/ 83 w 112"/>
                  <a:gd name="T73" fmla="*/ 49 h 94"/>
                  <a:gd name="T74" fmla="*/ 94 w 112"/>
                  <a:gd name="T75" fmla="*/ 37 h 94"/>
                  <a:gd name="T76" fmla="*/ 104 w 112"/>
                  <a:gd name="T77" fmla="*/ 33 h 94"/>
                  <a:gd name="T78" fmla="*/ 111 w 112"/>
                  <a:gd name="T79" fmla="*/ 31 h 94"/>
                  <a:gd name="T80" fmla="*/ 112 w 112"/>
                  <a:gd name="T81" fmla="*/ 26 h 94"/>
                  <a:gd name="T82" fmla="*/ 112 w 112"/>
                  <a:gd name="T83" fmla="*/ 2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94">
                    <a:moveTo>
                      <a:pt x="112" y="20"/>
                    </a:moveTo>
                    <a:cubicBezTo>
                      <a:pt x="111" y="20"/>
                      <a:pt x="111" y="20"/>
                      <a:pt x="111" y="20"/>
                    </a:cubicBezTo>
                    <a:cubicBezTo>
                      <a:pt x="101" y="21"/>
                      <a:pt x="101" y="21"/>
                      <a:pt x="101" y="21"/>
                    </a:cubicBezTo>
                    <a:cubicBezTo>
                      <a:pt x="90" y="16"/>
                      <a:pt x="90" y="16"/>
                      <a:pt x="90" y="16"/>
                    </a:cubicBezTo>
                    <a:cubicBezTo>
                      <a:pt x="83" y="17"/>
                      <a:pt x="83" y="17"/>
                      <a:pt x="83" y="17"/>
                    </a:cubicBezTo>
                    <a:cubicBezTo>
                      <a:pt x="68" y="11"/>
                      <a:pt x="68" y="11"/>
                      <a:pt x="68" y="11"/>
                    </a:cubicBezTo>
                    <a:cubicBezTo>
                      <a:pt x="63" y="6"/>
                      <a:pt x="63" y="6"/>
                      <a:pt x="63" y="6"/>
                    </a:cubicBezTo>
                    <a:cubicBezTo>
                      <a:pt x="62" y="6"/>
                      <a:pt x="62" y="6"/>
                      <a:pt x="62" y="6"/>
                    </a:cubicBezTo>
                    <a:cubicBezTo>
                      <a:pt x="54" y="5"/>
                      <a:pt x="54" y="5"/>
                      <a:pt x="54" y="5"/>
                    </a:cubicBezTo>
                    <a:cubicBezTo>
                      <a:pt x="45" y="6"/>
                      <a:pt x="45" y="6"/>
                      <a:pt x="45" y="6"/>
                    </a:cubicBezTo>
                    <a:cubicBezTo>
                      <a:pt x="35" y="1"/>
                      <a:pt x="35" y="1"/>
                      <a:pt x="35" y="1"/>
                    </a:cubicBezTo>
                    <a:cubicBezTo>
                      <a:pt x="28" y="4"/>
                      <a:pt x="28" y="4"/>
                      <a:pt x="28" y="4"/>
                    </a:cubicBezTo>
                    <a:cubicBezTo>
                      <a:pt x="23" y="5"/>
                      <a:pt x="19" y="3"/>
                      <a:pt x="16" y="0"/>
                    </a:cubicBezTo>
                    <a:cubicBezTo>
                      <a:pt x="7" y="7"/>
                      <a:pt x="7" y="7"/>
                      <a:pt x="7" y="7"/>
                    </a:cubicBezTo>
                    <a:cubicBezTo>
                      <a:pt x="0" y="9"/>
                      <a:pt x="0" y="9"/>
                      <a:pt x="0" y="9"/>
                    </a:cubicBezTo>
                    <a:cubicBezTo>
                      <a:pt x="1" y="21"/>
                      <a:pt x="1" y="21"/>
                      <a:pt x="1" y="21"/>
                    </a:cubicBezTo>
                    <a:cubicBezTo>
                      <a:pt x="5" y="21"/>
                      <a:pt x="5" y="21"/>
                      <a:pt x="5" y="21"/>
                    </a:cubicBezTo>
                    <a:cubicBezTo>
                      <a:pt x="5" y="25"/>
                      <a:pt x="5" y="25"/>
                      <a:pt x="5" y="25"/>
                    </a:cubicBezTo>
                    <a:cubicBezTo>
                      <a:pt x="19" y="24"/>
                      <a:pt x="19" y="24"/>
                      <a:pt x="19" y="24"/>
                    </a:cubicBezTo>
                    <a:cubicBezTo>
                      <a:pt x="18" y="35"/>
                      <a:pt x="18" y="35"/>
                      <a:pt x="18" y="35"/>
                    </a:cubicBezTo>
                    <a:cubicBezTo>
                      <a:pt x="19" y="50"/>
                      <a:pt x="19" y="50"/>
                      <a:pt x="19" y="50"/>
                    </a:cubicBezTo>
                    <a:cubicBezTo>
                      <a:pt x="15" y="52"/>
                      <a:pt x="15" y="52"/>
                      <a:pt x="15" y="52"/>
                    </a:cubicBezTo>
                    <a:cubicBezTo>
                      <a:pt x="19" y="63"/>
                      <a:pt x="19" y="63"/>
                      <a:pt x="19" y="63"/>
                    </a:cubicBezTo>
                    <a:cubicBezTo>
                      <a:pt x="21" y="82"/>
                      <a:pt x="21" y="82"/>
                      <a:pt x="21" y="82"/>
                    </a:cubicBezTo>
                    <a:cubicBezTo>
                      <a:pt x="24" y="83"/>
                      <a:pt x="24" y="83"/>
                      <a:pt x="24" y="83"/>
                    </a:cubicBezTo>
                    <a:cubicBezTo>
                      <a:pt x="30" y="93"/>
                      <a:pt x="30" y="93"/>
                      <a:pt x="30" y="93"/>
                    </a:cubicBezTo>
                    <a:cubicBezTo>
                      <a:pt x="34" y="94"/>
                      <a:pt x="34" y="94"/>
                      <a:pt x="34" y="94"/>
                    </a:cubicBezTo>
                    <a:cubicBezTo>
                      <a:pt x="34" y="90"/>
                      <a:pt x="36" y="88"/>
                      <a:pt x="39" y="87"/>
                    </a:cubicBezTo>
                    <a:cubicBezTo>
                      <a:pt x="42" y="87"/>
                      <a:pt x="48" y="87"/>
                      <a:pt x="56" y="88"/>
                    </a:cubicBezTo>
                    <a:cubicBezTo>
                      <a:pt x="62" y="80"/>
                      <a:pt x="62" y="80"/>
                      <a:pt x="62" y="80"/>
                    </a:cubicBezTo>
                    <a:cubicBezTo>
                      <a:pt x="64" y="76"/>
                      <a:pt x="68" y="74"/>
                      <a:pt x="75" y="75"/>
                    </a:cubicBezTo>
                    <a:cubicBezTo>
                      <a:pt x="77" y="73"/>
                      <a:pt x="77" y="73"/>
                      <a:pt x="77" y="73"/>
                    </a:cubicBezTo>
                    <a:cubicBezTo>
                      <a:pt x="78" y="66"/>
                      <a:pt x="78" y="66"/>
                      <a:pt x="78" y="66"/>
                    </a:cubicBezTo>
                    <a:cubicBezTo>
                      <a:pt x="83" y="61"/>
                      <a:pt x="83" y="61"/>
                      <a:pt x="83" y="61"/>
                    </a:cubicBezTo>
                    <a:cubicBezTo>
                      <a:pt x="83" y="58"/>
                      <a:pt x="83" y="58"/>
                      <a:pt x="83" y="58"/>
                    </a:cubicBezTo>
                    <a:cubicBezTo>
                      <a:pt x="81" y="57"/>
                      <a:pt x="81" y="57"/>
                      <a:pt x="81" y="57"/>
                    </a:cubicBezTo>
                    <a:cubicBezTo>
                      <a:pt x="83" y="49"/>
                      <a:pt x="83" y="49"/>
                      <a:pt x="83" y="49"/>
                    </a:cubicBezTo>
                    <a:cubicBezTo>
                      <a:pt x="94" y="37"/>
                      <a:pt x="94" y="37"/>
                      <a:pt x="94" y="37"/>
                    </a:cubicBezTo>
                    <a:cubicBezTo>
                      <a:pt x="104" y="33"/>
                      <a:pt x="104" y="33"/>
                      <a:pt x="104" y="33"/>
                    </a:cubicBezTo>
                    <a:cubicBezTo>
                      <a:pt x="111" y="31"/>
                      <a:pt x="111" y="31"/>
                      <a:pt x="111" y="31"/>
                    </a:cubicBezTo>
                    <a:cubicBezTo>
                      <a:pt x="112" y="26"/>
                      <a:pt x="112" y="26"/>
                      <a:pt x="112" y="26"/>
                    </a:cubicBezTo>
                    <a:lnTo>
                      <a:pt x="112" y="2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7" name="Freeform 255">
                <a:extLst>
                  <a:ext uri="{FF2B5EF4-FFF2-40B4-BE49-F238E27FC236}">
                    <a16:creationId xmlns:a16="http://schemas.microsoft.com/office/drawing/2014/main" id="{DF6C4BFA-3CAC-45DF-B8BE-76DBC36569CD}"/>
                  </a:ext>
                </a:extLst>
              </p:cNvPr>
              <p:cNvSpPr>
                <a:spLocks/>
              </p:cNvSpPr>
              <p:nvPr/>
            </p:nvSpPr>
            <p:spPr bwMode="auto">
              <a:xfrm>
                <a:off x="2499576" y="1709139"/>
                <a:ext cx="1188911" cy="986125"/>
              </a:xfrm>
              <a:custGeom>
                <a:avLst/>
                <a:gdLst>
                  <a:gd name="T0" fmla="*/ 392 w 430"/>
                  <a:gd name="T1" fmla="*/ 160 h 356"/>
                  <a:gd name="T2" fmla="*/ 421 w 430"/>
                  <a:gd name="T3" fmla="*/ 160 h 356"/>
                  <a:gd name="T4" fmla="*/ 411 w 430"/>
                  <a:gd name="T5" fmla="*/ 148 h 356"/>
                  <a:gd name="T6" fmla="*/ 387 w 430"/>
                  <a:gd name="T7" fmla="*/ 132 h 356"/>
                  <a:gd name="T8" fmla="*/ 393 w 430"/>
                  <a:gd name="T9" fmla="*/ 117 h 356"/>
                  <a:gd name="T10" fmla="*/ 388 w 430"/>
                  <a:gd name="T11" fmla="*/ 100 h 356"/>
                  <a:gd name="T12" fmla="*/ 366 w 430"/>
                  <a:gd name="T13" fmla="*/ 97 h 356"/>
                  <a:gd name="T14" fmla="*/ 359 w 430"/>
                  <a:gd name="T15" fmla="*/ 83 h 356"/>
                  <a:gd name="T16" fmla="*/ 347 w 430"/>
                  <a:gd name="T17" fmla="*/ 78 h 356"/>
                  <a:gd name="T18" fmla="*/ 349 w 430"/>
                  <a:gd name="T19" fmla="*/ 67 h 356"/>
                  <a:gd name="T20" fmla="*/ 283 w 430"/>
                  <a:gd name="T21" fmla="*/ 39 h 356"/>
                  <a:gd name="T22" fmla="*/ 272 w 430"/>
                  <a:gd name="T23" fmla="*/ 35 h 356"/>
                  <a:gd name="T24" fmla="*/ 261 w 430"/>
                  <a:gd name="T25" fmla="*/ 35 h 356"/>
                  <a:gd name="T26" fmla="*/ 244 w 430"/>
                  <a:gd name="T27" fmla="*/ 13 h 356"/>
                  <a:gd name="T28" fmla="*/ 230 w 430"/>
                  <a:gd name="T29" fmla="*/ 26 h 356"/>
                  <a:gd name="T30" fmla="*/ 220 w 430"/>
                  <a:gd name="T31" fmla="*/ 27 h 356"/>
                  <a:gd name="T32" fmla="*/ 208 w 430"/>
                  <a:gd name="T33" fmla="*/ 17 h 356"/>
                  <a:gd name="T34" fmla="*/ 186 w 430"/>
                  <a:gd name="T35" fmla="*/ 23 h 356"/>
                  <a:gd name="T36" fmla="*/ 189 w 430"/>
                  <a:gd name="T37" fmla="*/ 2 h 356"/>
                  <a:gd name="T38" fmla="*/ 144 w 430"/>
                  <a:gd name="T39" fmla="*/ 0 h 356"/>
                  <a:gd name="T40" fmla="*/ 93 w 430"/>
                  <a:gd name="T41" fmla="*/ 20 h 356"/>
                  <a:gd name="T42" fmla="*/ 97 w 430"/>
                  <a:gd name="T43" fmla="*/ 27 h 356"/>
                  <a:gd name="T44" fmla="*/ 102 w 430"/>
                  <a:gd name="T45" fmla="*/ 36 h 356"/>
                  <a:gd name="T46" fmla="*/ 78 w 430"/>
                  <a:gd name="T47" fmla="*/ 33 h 356"/>
                  <a:gd name="T48" fmla="*/ 47 w 430"/>
                  <a:gd name="T49" fmla="*/ 27 h 356"/>
                  <a:gd name="T50" fmla="*/ 26 w 430"/>
                  <a:gd name="T51" fmla="*/ 33 h 356"/>
                  <a:gd name="T52" fmla="*/ 22 w 430"/>
                  <a:gd name="T53" fmla="*/ 41 h 356"/>
                  <a:gd name="T54" fmla="*/ 36 w 430"/>
                  <a:gd name="T55" fmla="*/ 56 h 356"/>
                  <a:gd name="T56" fmla="*/ 15 w 430"/>
                  <a:gd name="T57" fmla="*/ 71 h 356"/>
                  <a:gd name="T58" fmla="*/ 0 w 430"/>
                  <a:gd name="T59" fmla="*/ 82 h 356"/>
                  <a:gd name="T60" fmla="*/ 15 w 430"/>
                  <a:gd name="T61" fmla="*/ 89 h 356"/>
                  <a:gd name="T62" fmla="*/ 34 w 430"/>
                  <a:gd name="T63" fmla="*/ 84 h 356"/>
                  <a:gd name="T64" fmla="*/ 16 w 430"/>
                  <a:gd name="T65" fmla="*/ 96 h 356"/>
                  <a:gd name="T66" fmla="*/ 36 w 430"/>
                  <a:gd name="T67" fmla="*/ 98 h 356"/>
                  <a:gd name="T68" fmla="*/ 54 w 430"/>
                  <a:gd name="T69" fmla="*/ 107 h 356"/>
                  <a:gd name="T70" fmla="*/ 90 w 430"/>
                  <a:gd name="T71" fmla="*/ 99 h 356"/>
                  <a:gd name="T72" fmla="*/ 113 w 430"/>
                  <a:gd name="T73" fmla="*/ 111 h 356"/>
                  <a:gd name="T74" fmla="*/ 131 w 430"/>
                  <a:gd name="T75" fmla="*/ 129 h 356"/>
                  <a:gd name="T76" fmla="*/ 144 w 430"/>
                  <a:gd name="T77" fmla="*/ 143 h 356"/>
                  <a:gd name="T78" fmla="*/ 149 w 430"/>
                  <a:gd name="T79" fmla="*/ 160 h 356"/>
                  <a:gd name="T80" fmla="*/ 166 w 430"/>
                  <a:gd name="T81" fmla="*/ 147 h 356"/>
                  <a:gd name="T82" fmla="*/ 182 w 430"/>
                  <a:gd name="T83" fmla="*/ 159 h 356"/>
                  <a:gd name="T84" fmla="*/ 169 w 430"/>
                  <a:gd name="T85" fmla="*/ 168 h 356"/>
                  <a:gd name="T86" fmla="*/ 200 w 430"/>
                  <a:gd name="T87" fmla="*/ 192 h 356"/>
                  <a:gd name="T88" fmla="*/ 188 w 430"/>
                  <a:gd name="T89" fmla="*/ 217 h 356"/>
                  <a:gd name="T90" fmla="*/ 209 w 430"/>
                  <a:gd name="T91" fmla="*/ 276 h 356"/>
                  <a:gd name="T92" fmla="*/ 224 w 430"/>
                  <a:gd name="T93" fmla="*/ 318 h 356"/>
                  <a:gd name="T94" fmla="*/ 233 w 430"/>
                  <a:gd name="T95" fmla="*/ 329 h 356"/>
                  <a:gd name="T96" fmla="*/ 281 w 430"/>
                  <a:gd name="T97" fmla="*/ 356 h 356"/>
                  <a:gd name="T98" fmla="*/ 281 w 430"/>
                  <a:gd name="T99" fmla="*/ 336 h 356"/>
                  <a:gd name="T100" fmla="*/ 287 w 430"/>
                  <a:gd name="T101" fmla="*/ 303 h 356"/>
                  <a:gd name="T102" fmla="*/ 319 w 430"/>
                  <a:gd name="T103" fmla="*/ 263 h 356"/>
                  <a:gd name="T104" fmla="*/ 327 w 430"/>
                  <a:gd name="T105" fmla="*/ 263 h 356"/>
                  <a:gd name="T106" fmla="*/ 357 w 430"/>
                  <a:gd name="T107" fmla="*/ 231 h 356"/>
                  <a:gd name="T108" fmla="*/ 362 w 430"/>
                  <a:gd name="T109" fmla="*/ 215 h 356"/>
                  <a:gd name="T110" fmla="*/ 422 w 430"/>
                  <a:gd name="T111" fmla="*/ 192 h 356"/>
                  <a:gd name="T112" fmla="*/ 411 w 430"/>
                  <a:gd name="T113" fmla="*/ 178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30" h="356">
                    <a:moveTo>
                      <a:pt x="411" y="178"/>
                    </a:moveTo>
                    <a:cubicBezTo>
                      <a:pt x="392" y="160"/>
                      <a:pt x="392" y="160"/>
                      <a:pt x="392" y="160"/>
                    </a:cubicBezTo>
                    <a:cubicBezTo>
                      <a:pt x="404" y="163"/>
                      <a:pt x="415" y="167"/>
                      <a:pt x="426" y="171"/>
                    </a:cubicBezTo>
                    <a:cubicBezTo>
                      <a:pt x="421" y="160"/>
                      <a:pt x="421" y="160"/>
                      <a:pt x="421" y="160"/>
                    </a:cubicBezTo>
                    <a:cubicBezTo>
                      <a:pt x="397" y="150"/>
                      <a:pt x="397" y="150"/>
                      <a:pt x="397" y="150"/>
                    </a:cubicBezTo>
                    <a:cubicBezTo>
                      <a:pt x="411" y="148"/>
                      <a:pt x="411" y="148"/>
                      <a:pt x="411" y="148"/>
                    </a:cubicBezTo>
                    <a:cubicBezTo>
                      <a:pt x="402" y="136"/>
                      <a:pt x="402" y="136"/>
                      <a:pt x="402" y="136"/>
                    </a:cubicBezTo>
                    <a:cubicBezTo>
                      <a:pt x="387" y="132"/>
                      <a:pt x="387" y="132"/>
                      <a:pt x="387" y="132"/>
                    </a:cubicBezTo>
                    <a:cubicBezTo>
                      <a:pt x="398" y="130"/>
                      <a:pt x="398" y="130"/>
                      <a:pt x="398" y="130"/>
                    </a:cubicBezTo>
                    <a:cubicBezTo>
                      <a:pt x="393" y="117"/>
                      <a:pt x="393" y="117"/>
                      <a:pt x="393" y="117"/>
                    </a:cubicBezTo>
                    <a:cubicBezTo>
                      <a:pt x="379" y="118"/>
                      <a:pt x="379" y="118"/>
                      <a:pt x="379" y="118"/>
                    </a:cubicBezTo>
                    <a:cubicBezTo>
                      <a:pt x="388" y="100"/>
                      <a:pt x="388" y="100"/>
                      <a:pt x="388" y="100"/>
                    </a:cubicBezTo>
                    <a:cubicBezTo>
                      <a:pt x="382" y="95"/>
                      <a:pt x="382" y="95"/>
                      <a:pt x="382" y="95"/>
                    </a:cubicBezTo>
                    <a:cubicBezTo>
                      <a:pt x="366" y="97"/>
                      <a:pt x="366" y="97"/>
                      <a:pt x="366" y="97"/>
                    </a:cubicBezTo>
                    <a:cubicBezTo>
                      <a:pt x="368" y="90"/>
                      <a:pt x="368" y="90"/>
                      <a:pt x="368" y="90"/>
                    </a:cubicBezTo>
                    <a:cubicBezTo>
                      <a:pt x="359" y="83"/>
                      <a:pt x="359" y="83"/>
                      <a:pt x="359" y="83"/>
                    </a:cubicBezTo>
                    <a:cubicBezTo>
                      <a:pt x="351" y="87"/>
                      <a:pt x="351" y="87"/>
                      <a:pt x="351" y="87"/>
                    </a:cubicBezTo>
                    <a:cubicBezTo>
                      <a:pt x="347" y="78"/>
                      <a:pt x="347" y="78"/>
                      <a:pt x="347" y="78"/>
                    </a:cubicBezTo>
                    <a:cubicBezTo>
                      <a:pt x="357" y="71"/>
                      <a:pt x="357" y="71"/>
                      <a:pt x="357" y="71"/>
                    </a:cubicBezTo>
                    <a:cubicBezTo>
                      <a:pt x="349" y="67"/>
                      <a:pt x="349" y="67"/>
                      <a:pt x="349" y="67"/>
                    </a:cubicBezTo>
                    <a:cubicBezTo>
                      <a:pt x="336" y="63"/>
                      <a:pt x="324" y="59"/>
                      <a:pt x="311" y="54"/>
                    </a:cubicBezTo>
                    <a:cubicBezTo>
                      <a:pt x="301" y="49"/>
                      <a:pt x="292" y="45"/>
                      <a:pt x="283" y="39"/>
                    </a:cubicBezTo>
                    <a:cubicBezTo>
                      <a:pt x="272" y="41"/>
                      <a:pt x="272" y="41"/>
                      <a:pt x="272" y="41"/>
                    </a:cubicBezTo>
                    <a:cubicBezTo>
                      <a:pt x="272" y="35"/>
                      <a:pt x="272" y="35"/>
                      <a:pt x="272" y="35"/>
                    </a:cubicBezTo>
                    <a:cubicBezTo>
                      <a:pt x="267" y="32"/>
                      <a:pt x="267" y="32"/>
                      <a:pt x="267" y="32"/>
                    </a:cubicBezTo>
                    <a:cubicBezTo>
                      <a:pt x="261" y="35"/>
                      <a:pt x="261" y="35"/>
                      <a:pt x="261" y="35"/>
                    </a:cubicBezTo>
                    <a:cubicBezTo>
                      <a:pt x="258" y="25"/>
                      <a:pt x="258" y="25"/>
                      <a:pt x="258" y="25"/>
                    </a:cubicBezTo>
                    <a:cubicBezTo>
                      <a:pt x="244" y="13"/>
                      <a:pt x="244" y="13"/>
                      <a:pt x="244" y="13"/>
                    </a:cubicBezTo>
                    <a:cubicBezTo>
                      <a:pt x="232" y="15"/>
                      <a:pt x="232" y="15"/>
                      <a:pt x="232" y="15"/>
                    </a:cubicBezTo>
                    <a:cubicBezTo>
                      <a:pt x="231" y="19"/>
                      <a:pt x="230" y="23"/>
                      <a:pt x="230" y="26"/>
                    </a:cubicBezTo>
                    <a:cubicBezTo>
                      <a:pt x="229" y="30"/>
                      <a:pt x="229" y="34"/>
                      <a:pt x="230" y="38"/>
                    </a:cubicBezTo>
                    <a:cubicBezTo>
                      <a:pt x="226" y="35"/>
                      <a:pt x="223" y="32"/>
                      <a:pt x="220" y="27"/>
                    </a:cubicBezTo>
                    <a:cubicBezTo>
                      <a:pt x="218" y="25"/>
                      <a:pt x="217" y="22"/>
                      <a:pt x="215" y="19"/>
                    </a:cubicBezTo>
                    <a:cubicBezTo>
                      <a:pt x="208" y="17"/>
                      <a:pt x="208" y="17"/>
                      <a:pt x="208" y="17"/>
                    </a:cubicBezTo>
                    <a:cubicBezTo>
                      <a:pt x="187" y="27"/>
                      <a:pt x="187" y="27"/>
                      <a:pt x="187" y="27"/>
                    </a:cubicBezTo>
                    <a:cubicBezTo>
                      <a:pt x="186" y="23"/>
                      <a:pt x="186" y="23"/>
                      <a:pt x="186" y="23"/>
                    </a:cubicBezTo>
                    <a:cubicBezTo>
                      <a:pt x="197" y="13"/>
                      <a:pt x="197" y="13"/>
                      <a:pt x="197" y="13"/>
                    </a:cubicBezTo>
                    <a:cubicBezTo>
                      <a:pt x="189" y="2"/>
                      <a:pt x="189" y="2"/>
                      <a:pt x="189" y="2"/>
                    </a:cubicBezTo>
                    <a:cubicBezTo>
                      <a:pt x="173" y="3"/>
                      <a:pt x="158" y="3"/>
                      <a:pt x="142" y="4"/>
                    </a:cubicBezTo>
                    <a:cubicBezTo>
                      <a:pt x="144" y="0"/>
                      <a:pt x="144" y="0"/>
                      <a:pt x="144" y="0"/>
                    </a:cubicBezTo>
                    <a:cubicBezTo>
                      <a:pt x="127" y="4"/>
                      <a:pt x="110" y="8"/>
                      <a:pt x="94" y="12"/>
                    </a:cubicBezTo>
                    <a:cubicBezTo>
                      <a:pt x="93" y="20"/>
                      <a:pt x="93" y="20"/>
                      <a:pt x="93" y="20"/>
                    </a:cubicBezTo>
                    <a:cubicBezTo>
                      <a:pt x="102" y="22"/>
                      <a:pt x="102" y="22"/>
                      <a:pt x="102" y="22"/>
                    </a:cubicBezTo>
                    <a:cubicBezTo>
                      <a:pt x="97" y="27"/>
                      <a:pt x="97" y="27"/>
                      <a:pt x="97" y="27"/>
                    </a:cubicBezTo>
                    <a:cubicBezTo>
                      <a:pt x="112" y="37"/>
                      <a:pt x="112" y="37"/>
                      <a:pt x="112" y="37"/>
                    </a:cubicBezTo>
                    <a:cubicBezTo>
                      <a:pt x="108" y="37"/>
                      <a:pt x="105" y="37"/>
                      <a:pt x="102" y="36"/>
                    </a:cubicBezTo>
                    <a:cubicBezTo>
                      <a:pt x="96" y="35"/>
                      <a:pt x="90" y="33"/>
                      <a:pt x="85" y="31"/>
                    </a:cubicBezTo>
                    <a:cubicBezTo>
                      <a:pt x="78" y="33"/>
                      <a:pt x="78" y="33"/>
                      <a:pt x="78" y="33"/>
                    </a:cubicBezTo>
                    <a:cubicBezTo>
                      <a:pt x="78" y="41"/>
                      <a:pt x="78" y="41"/>
                      <a:pt x="78" y="41"/>
                    </a:cubicBezTo>
                    <a:cubicBezTo>
                      <a:pt x="47" y="27"/>
                      <a:pt x="47" y="27"/>
                      <a:pt x="47" y="27"/>
                    </a:cubicBezTo>
                    <a:cubicBezTo>
                      <a:pt x="29" y="28"/>
                      <a:pt x="29" y="28"/>
                      <a:pt x="29" y="28"/>
                    </a:cubicBezTo>
                    <a:cubicBezTo>
                      <a:pt x="26" y="33"/>
                      <a:pt x="26" y="33"/>
                      <a:pt x="26" y="33"/>
                    </a:cubicBezTo>
                    <a:cubicBezTo>
                      <a:pt x="34" y="37"/>
                      <a:pt x="34" y="37"/>
                      <a:pt x="34" y="37"/>
                    </a:cubicBezTo>
                    <a:cubicBezTo>
                      <a:pt x="22" y="41"/>
                      <a:pt x="22" y="41"/>
                      <a:pt x="22" y="41"/>
                    </a:cubicBezTo>
                    <a:cubicBezTo>
                      <a:pt x="15" y="56"/>
                      <a:pt x="15" y="56"/>
                      <a:pt x="15" y="56"/>
                    </a:cubicBezTo>
                    <a:cubicBezTo>
                      <a:pt x="36" y="56"/>
                      <a:pt x="36" y="56"/>
                      <a:pt x="36" y="56"/>
                    </a:cubicBezTo>
                    <a:cubicBezTo>
                      <a:pt x="36" y="64"/>
                      <a:pt x="36" y="64"/>
                      <a:pt x="36" y="64"/>
                    </a:cubicBezTo>
                    <a:cubicBezTo>
                      <a:pt x="15" y="71"/>
                      <a:pt x="15" y="71"/>
                      <a:pt x="15" y="71"/>
                    </a:cubicBezTo>
                    <a:cubicBezTo>
                      <a:pt x="6" y="82"/>
                      <a:pt x="6" y="82"/>
                      <a:pt x="6" y="82"/>
                    </a:cubicBezTo>
                    <a:cubicBezTo>
                      <a:pt x="0" y="82"/>
                      <a:pt x="0" y="82"/>
                      <a:pt x="0" y="82"/>
                    </a:cubicBezTo>
                    <a:cubicBezTo>
                      <a:pt x="1" y="89"/>
                      <a:pt x="1" y="89"/>
                      <a:pt x="1" y="89"/>
                    </a:cubicBezTo>
                    <a:cubicBezTo>
                      <a:pt x="15" y="89"/>
                      <a:pt x="15" y="89"/>
                      <a:pt x="15" y="89"/>
                    </a:cubicBezTo>
                    <a:cubicBezTo>
                      <a:pt x="24" y="84"/>
                      <a:pt x="24" y="84"/>
                      <a:pt x="24" y="84"/>
                    </a:cubicBezTo>
                    <a:cubicBezTo>
                      <a:pt x="34" y="84"/>
                      <a:pt x="34" y="84"/>
                      <a:pt x="34" y="84"/>
                    </a:cubicBezTo>
                    <a:cubicBezTo>
                      <a:pt x="28" y="93"/>
                      <a:pt x="28" y="93"/>
                      <a:pt x="28" y="93"/>
                    </a:cubicBezTo>
                    <a:cubicBezTo>
                      <a:pt x="16" y="96"/>
                      <a:pt x="16" y="96"/>
                      <a:pt x="16" y="96"/>
                    </a:cubicBezTo>
                    <a:cubicBezTo>
                      <a:pt x="28" y="100"/>
                      <a:pt x="28" y="100"/>
                      <a:pt x="28" y="100"/>
                    </a:cubicBezTo>
                    <a:cubicBezTo>
                      <a:pt x="36" y="98"/>
                      <a:pt x="36" y="98"/>
                      <a:pt x="36" y="98"/>
                    </a:cubicBezTo>
                    <a:cubicBezTo>
                      <a:pt x="38" y="103"/>
                      <a:pt x="38" y="103"/>
                      <a:pt x="38" y="103"/>
                    </a:cubicBezTo>
                    <a:cubicBezTo>
                      <a:pt x="54" y="107"/>
                      <a:pt x="54" y="107"/>
                      <a:pt x="54" y="107"/>
                    </a:cubicBezTo>
                    <a:cubicBezTo>
                      <a:pt x="53" y="101"/>
                      <a:pt x="53" y="101"/>
                      <a:pt x="53" y="101"/>
                    </a:cubicBezTo>
                    <a:cubicBezTo>
                      <a:pt x="90" y="99"/>
                      <a:pt x="90" y="99"/>
                      <a:pt x="90" y="99"/>
                    </a:cubicBezTo>
                    <a:cubicBezTo>
                      <a:pt x="108" y="111"/>
                      <a:pt x="108" y="111"/>
                      <a:pt x="108" y="111"/>
                    </a:cubicBezTo>
                    <a:cubicBezTo>
                      <a:pt x="113" y="111"/>
                      <a:pt x="113" y="111"/>
                      <a:pt x="113" y="111"/>
                    </a:cubicBezTo>
                    <a:cubicBezTo>
                      <a:pt x="122" y="127"/>
                      <a:pt x="122" y="127"/>
                      <a:pt x="122" y="127"/>
                    </a:cubicBezTo>
                    <a:cubicBezTo>
                      <a:pt x="131" y="129"/>
                      <a:pt x="131" y="129"/>
                      <a:pt x="131" y="129"/>
                    </a:cubicBezTo>
                    <a:cubicBezTo>
                      <a:pt x="133" y="136"/>
                      <a:pt x="133" y="136"/>
                      <a:pt x="133" y="136"/>
                    </a:cubicBezTo>
                    <a:cubicBezTo>
                      <a:pt x="144" y="143"/>
                      <a:pt x="144" y="143"/>
                      <a:pt x="144" y="143"/>
                    </a:cubicBezTo>
                    <a:cubicBezTo>
                      <a:pt x="144" y="152"/>
                      <a:pt x="144" y="152"/>
                      <a:pt x="144" y="152"/>
                    </a:cubicBezTo>
                    <a:cubicBezTo>
                      <a:pt x="149" y="160"/>
                      <a:pt x="149" y="160"/>
                      <a:pt x="149" y="160"/>
                    </a:cubicBezTo>
                    <a:cubicBezTo>
                      <a:pt x="161" y="159"/>
                      <a:pt x="161" y="159"/>
                      <a:pt x="161" y="159"/>
                    </a:cubicBezTo>
                    <a:cubicBezTo>
                      <a:pt x="166" y="147"/>
                      <a:pt x="166" y="147"/>
                      <a:pt x="166" y="147"/>
                    </a:cubicBezTo>
                    <a:cubicBezTo>
                      <a:pt x="169" y="157"/>
                      <a:pt x="169" y="157"/>
                      <a:pt x="169" y="157"/>
                    </a:cubicBezTo>
                    <a:cubicBezTo>
                      <a:pt x="182" y="159"/>
                      <a:pt x="182" y="159"/>
                      <a:pt x="182" y="159"/>
                    </a:cubicBezTo>
                    <a:cubicBezTo>
                      <a:pt x="197" y="174"/>
                      <a:pt x="197" y="174"/>
                      <a:pt x="197" y="174"/>
                    </a:cubicBezTo>
                    <a:cubicBezTo>
                      <a:pt x="188" y="172"/>
                      <a:pt x="179" y="170"/>
                      <a:pt x="169" y="168"/>
                    </a:cubicBezTo>
                    <a:cubicBezTo>
                      <a:pt x="170" y="175"/>
                      <a:pt x="170" y="175"/>
                      <a:pt x="170" y="175"/>
                    </a:cubicBezTo>
                    <a:cubicBezTo>
                      <a:pt x="200" y="192"/>
                      <a:pt x="200" y="192"/>
                      <a:pt x="200" y="192"/>
                    </a:cubicBezTo>
                    <a:cubicBezTo>
                      <a:pt x="202" y="211"/>
                      <a:pt x="202" y="211"/>
                      <a:pt x="202" y="211"/>
                    </a:cubicBezTo>
                    <a:cubicBezTo>
                      <a:pt x="188" y="217"/>
                      <a:pt x="188" y="217"/>
                      <a:pt x="188" y="217"/>
                    </a:cubicBezTo>
                    <a:cubicBezTo>
                      <a:pt x="191" y="234"/>
                      <a:pt x="194" y="252"/>
                      <a:pt x="197" y="269"/>
                    </a:cubicBezTo>
                    <a:cubicBezTo>
                      <a:pt x="209" y="276"/>
                      <a:pt x="209" y="276"/>
                      <a:pt x="209" y="276"/>
                    </a:cubicBezTo>
                    <a:cubicBezTo>
                      <a:pt x="206" y="284"/>
                      <a:pt x="206" y="284"/>
                      <a:pt x="206" y="284"/>
                    </a:cubicBezTo>
                    <a:cubicBezTo>
                      <a:pt x="224" y="318"/>
                      <a:pt x="224" y="318"/>
                      <a:pt x="224" y="318"/>
                    </a:cubicBezTo>
                    <a:cubicBezTo>
                      <a:pt x="232" y="320"/>
                      <a:pt x="232" y="320"/>
                      <a:pt x="232" y="320"/>
                    </a:cubicBezTo>
                    <a:cubicBezTo>
                      <a:pt x="233" y="329"/>
                      <a:pt x="233" y="329"/>
                      <a:pt x="233" y="329"/>
                    </a:cubicBezTo>
                    <a:cubicBezTo>
                      <a:pt x="265" y="350"/>
                      <a:pt x="265" y="350"/>
                      <a:pt x="265" y="350"/>
                    </a:cubicBezTo>
                    <a:cubicBezTo>
                      <a:pt x="281" y="356"/>
                      <a:pt x="281" y="356"/>
                      <a:pt x="281" y="356"/>
                    </a:cubicBezTo>
                    <a:cubicBezTo>
                      <a:pt x="285" y="342"/>
                      <a:pt x="285" y="342"/>
                      <a:pt x="285" y="342"/>
                    </a:cubicBezTo>
                    <a:cubicBezTo>
                      <a:pt x="281" y="336"/>
                      <a:pt x="281" y="336"/>
                      <a:pt x="281" y="336"/>
                    </a:cubicBezTo>
                    <a:cubicBezTo>
                      <a:pt x="288" y="323"/>
                      <a:pt x="288" y="323"/>
                      <a:pt x="288" y="323"/>
                    </a:cubicBezTo>
                    <a:cubicBezTo>
                      <a:pt x="287" y="303"/>
                      <a:pt x="287" y="303"/>
                      <a:pt x="287" y="303"/>
                    </a:cubicBezTo>
                    <a:cubicBezTo>
                      <a:pt x="293" y="293"/>
                      <a:pt x="298" y="284"/>
                      <a:pt x="304" y="274"/>
                    </a:cubicBezTo>
                    <a:cubicBezTo>
                      <a:pt x="309" y="271"/>
                      <a:pt x="314" y="267"/>
                      <a:pt x="319" y="263"/>
                    </a:cubicBezTo>
                    <a:cubicBezTo>
                      <a:pt x="321" y="262"/>
                      <a:pt x="323" y="260"/>
                      <a:pt x="325" y="257"/>
                    </a:cubicBezTo>
                    <a:cubicBezTo>
                      <a:pt x="327" y="263"/>
                      <a:pt x="327" y="263"/>
                      <a:pt x="327" y="263"/>
                    </a:cubicBezTo>
                    <a:cubicBezTo>
                      <a:pt x="353" y="244"/>
                      <a:pt x="353" y="244"/>
                      <a:pt x="353" y="244"/>
                    </a:cubicBezTo>
                    <a:cubicBezTo>
                      <a:pt x="357" y="231"/>
                      <a:pt x="357" y="231"/>
                      <a:pt x="357" y="231"/>
                    </a:cubicBezTo>
                    <a:cubicBezTo>
                      <a:pt x="363" y="225"/>
                      <a:pt x="363" y="225"/>
                      <a:pt x="363" y="225"/>
                    </a:cubicBezTo>
                    <a:cubicBezTo>
                      <a:pt x="362" y="215"/>
                      <a:pt x="362" y="215"/>
                      <a:pt x="362" y="215"/>
                    </a:cubicBezTo>
                    <a:cubicBezTo>
                      <a:pt x="384" y="214"/>
                      <a:pt x="384" y="214"/>
                      <a:pt x="384" y="214"/>
                    </a:cubicBezTo>
                    <a:cubicBezTo>
                      <a:pt x="422" y="192"/>
                      <a:pt x="422" y="192"/>
                      <a:pt x="422" y="192"/>
                    </a:cubicBezTo>
                    <a:cubicBezTo>
                      <a:pt x="430" y="181"/>
                      <a:pt x="430" y="181"/>
                      <a:pt x="430" y="181"/>
                    </a:cubicBezTo>
                    <a:lnTo>
                      <a:pt x="411" y="17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8" name="Freeform 256">
                <a:extLst>
                  <a:ext uri="{FF2B5EF4-FFF2-40B4-BE49-F238E27FC236}">
                    <a16:creationId xmlns:a16="http://schemas.microsoft.com/office/drawing/2014/main" id="{BE6EBC52-B787-44D9-81FA-C62D231EBFA2}"/>
                  </a:ext>
                </a:extLst>
              </p:cNvPr>
              <p:cNvSpPr>
                <a:spLocks/>
              </p:cNvSpPr>
              <p:nvPr/>
            </p:nvSpPr>
            <p:spPr bwMode="auto">
              <a:xfrm>
                <a:off x="4499629" y="2739421"/>
                <a:ext cx="63779" cy="124288"/>
              </a:xfrm>
              <a:custGeom>
                <a:avLst/>
                <a:gdLst>
                  <a:gd name="T0" fmla="*/ 12 w 23"/>
                  <a:gd name="T1" fmla="*/ 45 h 45"/>
                  <a:gd name="T2" fmla="*/ 4 w 23"/>
                  <a:gd name="T3" fmla="*/ 45 h 45"/>
                  <a:gd name="T4" fmla="*/ 4 w 23"/>
                  <a:gd name="T5" fmla="*/ 43 h 45"/>
                  <a:gd name="T6" fmla="*/ 0 w 23"/>
                  <a:gd name="T7" fmla="*/ 44 h 45"/>
                  <a:gd name="T8" fmla="*/ 0 w 23"/>
                  <a:gd name="T9" fmla="*/ 12 h 45"/>
                  <a:gd name="T10" fmla="*/ 8 w 23"/>
                  <a:gd name="T11" fmla="*/ 9 h 45"/>
                  <a:gd name="T12" fmla="*/ 10 w 23"/>
                  <a:gd name="T13" fmla="*/ 3 h 45"/>
                  <a:gd name="T14" fmla="*/ 22 w 23"/>
                  <a:gd name="T15" fmla="*/ 0 h 45"/>
                  <a:gd name="T16" fmla="*/ 18 w 23"/>
                  <a:gd name="T17" fmla="*/ 18 h 45"/>
                  <a:gd name="T18" fmla="*/ 23 w 23"/>
                  <a:gd name="T19" fmla="*/ 21 h 45"/>
                  <a:gd name="T20" fmla="*/ 21 w 23"/>
                  <a:gd name="T21" fmla="*/ 26 h 45"/>
                  <a:gd name="T22" fmla="*/ 16 w 23"/>
                  <a:gd name="T23" fmla="*/ 26 h 45"/>
                  <a:gd name="T24" fmla="*/ 14 w 23"/>
                  <a:gd name="T25" fmla="*/ 34 h 45"/>
                  <a:gd name="T26" fmla="*/ 11 w 23"/>
                  <a:gd name="T27" fmla="*/ 42 h 45"/>
                  <a:gd name="T28" fmla="*/ 12 w 23"/>
                  <a:gd name="T29"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45">
                    <a:moveTo>
                      <a:pt x="12" y="45"/>
                    </a:moveTo>
                    <a:cubicBezTo>
                      <a:pt x="4" y="45"/>
                      <a:pt x="4" y="45"/>
                      <a:pt x="4" y="45"/>
                    </a:cubicBezTo>
                    <a:cubicBezTo>
                      <a:pt x="4" y="43"/>
                      <a:pt x="4" y="43"/>
                      <a:pt x="4" y="43"/>
                    </a:cubicBezTo>
                    <a:cubicBezTo>
                      <a:pt x="0" y="44"/>
                      <a:pt x="0" y="44"/>
                      <a:pt x="0" y="44"/>
                    </a:cubicBezTo>
                    <a:cubicBezTo>
                      <a:pt x="0" y="34"/>
                      <a:pt x="0" y="23"/>
                      <a:pt x="0" y="12"/>
                    </a:cubicBezTo>
                    <a:cubicBezTo>
                      <a:pt x="8" y="9"/>
                      <a:pt x="8" y="9"/>
                      <a:pt x="8" y="9"/>
                    </a:cubicBezTo>
                    <a:cubicBezTo>
                      <a:pt x="10" y="3"/>
                      <a:pt x="10" y="3"/>
                      <a:pt x="10" y="3"/>
                    </a:cubicBezTo>
                    <a:cubicBezTo>
                      <a:pt x="22" y="0"/>
                      <a:pt x="22" y="0"/>
                      <a:pt x="22" y="0"/>
                    </a:cubicBezTo>
                    <a:cubicBezTo>
                      <a:pt x="18" y="18"/>
                      <a:pt x="18" y="18"/>
                      <a:pt x="18" y="18"/>
                    </a:cubicBezTo>
                    <a:cubicBezTo>
                      <a:pt x="23" y="21"/>
                      <a:pt x="23" y="21"/>
                      <a:pt x="23" y="21"/>
                    </a:cubicBezTo>
                    <a:cubicBezTo>
                      <a:pt x="21" y="26"/>
                      <a:pt x="21" y="26"/>
                      <a:pt x="21" y="26"/>
                    </a:cubicBezTo>
                    <a:cubicBezTo>
                      <a:pt x="16" y="26"/>
                      <a:pt x="16" y="26"/>
                      <a:pt x="16" y="26"/>
                    </a:cubicBezTo>
                    <a:cubicBezTo>
                      <a:pt x="16" y="29"/>
                      <a:pt x="15" y="32"/>
                      <a:pt x="14" y="34"/>
                    </a:cubicBezTo>
                    <a:cubicBezTo>
                      <a:pt x="14" y="37"/>
                      <a:pt x="12" y="39"/>
                      <a:pt x="11" y="42"/>
                    </a:cubicBezTo>
                    <a:cubicBezTo>
                      <a:pt x="12" y="45"/>
                      <a:pt x="12" y="45"/>
                      <a:pt x="12" y="4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9" name="Freeform 259">
                <a:extLst>
                  <a:ext uri="{FF2B5EF4-FFF2-40B4-BE49-F238E27FC236}">
                    <a16:creationId xmlns:a16="http://schemas.microsoft.com/office/drawing/2014/main" id="{0388B8B5-F231-43D7-94F5-938BEBFB703D}"/>
                  </a:ext>
                </a:extLst>
              </p:cNvPr>
              <p:cNvSpPr>
                <a:spLocks/>
              </p:cNvSpPr>
              <p:nvPr/>
            </p:nvSpPr>
            <p:spPr bwMode="auto">
              <a:xfrm>
                <a:off x="4574856" y="2819552"/>
                <a:ext cx="29437" cy="40884"/>
              </a:xfrm>
              <a:custGeom>
                <a:avLst/>
                <a:gdLst>
                  <a:gd name="T0" fmla="*/ 3 w 11"/>
                  <a:gd name="T1" fmla="*/ 2 h 15"/>
                  <a:gd name="T2" fmla="*/ 6 w 11"/>
                  <a:gd name="T3" fmla="*/ 4 h 15"/>
                  <a:gd name="T4" fmla="*/ 7 w 11"/>
                  <a:gd name="T5" fmla="*/ 0 h 15"/>
                  <a:gd name="T6" fmla="*/ 10 w 11"/>
                  <a:gd name="T7" fmla="*/ 1 h 15"/>
                  <a:gd name="T8" fmla="*/ 11 w 11"/>
                  <a:gd name="T9" fmla="*/ 9 h 15"/>
                  <a:gd name="T10" fmla="*/ 7 w 11"/>
                  <a:gd name="T11" fmla="*/ 15 h 15"/>
                  <a:gd name="T12" fmla="*/ 4 w 11"/>
                  <a:gd name="T13" fmla="*/ 15 h 15"/>
                  <a:gd name="T14" fmla="*/ 5 w 11"/>
                  <a:gd name="T15" fmla="*/ 11 h 15"/>
                  <a:gd name="T16" fmla="*/ 0 w 11"/>
                  <a:gd name="T17" fmla="*/ 11 h 15"/>
                  <a:gd name="T18" fmla="*/ 2 w 11"/>
                  <a:gd name="T19" fmla="*/ 4 h 15"/>
                  <a:gd name="T20" fmla="*/ 3 w 11"/>
                  <a:gd name="T21"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5">
                    <a:moveTo>
                      <a:pt x="3" y="2"/>
                    </a:moveTo>
                    <a:cubicBezTo>
                      <a:pt x="6" y="4"/>
                      <a:pt x="6" y="4"/>
                      <a:pt x="6" y="4"/>
                    </a:cubicBezTo>
                    <a:cubicBezTo>
                      <a:pt x="7" y="0"/>
                      <a:pt x="7" y="0"/>
                      <a:pt x="7" y="0"/>
                    </a:cubicBezTo>
                    <a:cubicBezTo>
                      <a:pt x="10" y="1"/>
                      <a:pt x="10" y="1"/>
                      <a:pt x="10" y="1"/>
                    </a:cubicBezTo>
                    <a:cubicBezTo>
                      <a:pt x="11" y="9"/>
                      <a:pt x="11" y="9"/>
                      <a:pt x="11" y="9"/>
                    </a:cubicBezTo>
                    <a:cubicBezTo>
                      <a:pt x="7" y="15"/>
                      <a:pt x="7" y="15"/>
                      <a:pt x="7" y="15"/>
                    </a:cubicBezTo>
                    <a:cubicBezTo>
                      <a:pt x="4" y="15"/>
                      <a:pt x="4" y="15"/>
                      <a:pt x="4" y="15"/>
                    </a:cubicBezTo>
                    <a:cubicBezTo>
                      <a:pt x="5" y="11"/>
                      <a:pt x="5" y="11"/>
                      <a:pt x="5" y="11"/>
                    </a:cubicBezTo>
                    <a:cubicBezTo>
                      <a:pt x="0" y="11"/>
                      <a:pt x="0" y="11"/>
                      <a:pt x="0" y="11"/>
                    </a:cubicBezTo>
                    <a:cubicBezTo>
                      <a:pt x="1" y="9"/>
                      <a:pt x="1" y="7"/>
                      <a:pt x="2" y="4"/>
                    </a:cubicBezTo>
                    <a:cubicBezTo>
                      <a:pt x="2" y="3"/>
                      <a:pt x="2" y="3"/>
                      <a:pt x="3" y="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70" name="Groupe 169">
                <a:extLst>
                  <a:ext uri="{FF2B5EF4-FFF2-40B4-BE49-F238E27FC236}">
                    <a16:creationId xmlns:a16="http://schemas.microsoft.com/office/drawing/2014/main" id="{61A79633-CDD2-4ED6-B97B-7D067015DD1E}"/>
                  </a:ext>
                </a:extLst>
              </p:cNvPr>
              <p:cNvGrpSpPr/>
              <p:nvPr/>
            </p:nvGrpSpPr>
            <p:grpSpPr>
              <a:xfrm>
                <a:off x="4499629" y="2739421"/>
                <a:ext cx="104663" cy="124288"/>
                <a:chOff x="4357687" y="2265363"/>
                <a:chExt cx="101600" cy="120650"/>
              </a:xfrm>
              <a:grpFill/>
            </p:grpSpPr>
            <p:sp>
              <p:nvSpPr>
                <p:cNvPr id="261" name="Freeform 257">
                  <a:extLst>
                    <a:ext uri="{FF2B5EF4-FFF2-40B4-BE49-F238E27FC236}">
                      <a16:creationId xmlns:a16="http://schemas.microsoft.com/office/drawing/2014/main" id="{3FEE39AD-B8E2-4C92-AAC3-F1125632EB9F}"/>
                    </a:ext>
                  </a:extLst>
                </p:cNvPr>
                <p:cNvSpPr>
                  <a:spLocks/>
                </p:cNvSpPr>
                <p:nvPr/>
              </p:nvSpPr>
              <p:spPr bwMode="auto">
                <a:xfrm>
                  <a:off x="4357687" y="2265363"/>
                  <a:ext cx="61912" cy="120650"/>
                </a:xfrm>
                <a:custGeom>
                  <a:avLst/>
                  <a:gdLst>
                    <a:gd name="T0" fmla="*/ 12 w 23"/>
                    <a:gd name="T1" fmla="*/ 45 h 45"/>
                    <a:gd name="T2" fmla="*/ 4 w 23"/>
                    <a:gd name="T3" fmla="*/ 45 h 45"/>
                    <a:gd name="T4" fmla="*/ 4 w 23"/>
                    <a:gd name="T5" fmla="*/ 43 h 45"/>
                    <a:gd name="T6" fmla="*/ 0 w 23"/>
                    <a:gd name="T7" fmla="*/ 44 h 45"/>
                    <a:gd name="T8" fmla="*/ 0 w 23"/>
                    <a:gd name="T9" fmla="*/ 12 h 45"/>
                    <a:gd name="T10" fmla="*/ 8 w 23"/>
                    <a:gd name="T11" fmla="*/ 9 h 45"/>
                    <a:gd name="T12" fmla="*/ 10 w 23"/>
                    <a:gd name="T13" fmla="*/ 3 h 45"/>
                    <a:gd name="T14" fmla="*/ 22 w 23"/>
                    <a:gd name="T15" fmla="*/ 0 h 45"/>
                    <a:gd name="T16" fmla="*/ 18 w 23"/>
                    <a:gd name="T17" fmla="*/ 18 h 45"/>
                    <a:gd name="T18" fmla="*/ 23 w 23"/>
                    <a:gd name="T19" fmla="*/ 21 h 45"/>
                    <a:gd name="T20" fmla="*/ 21 w 23"/>
                    <a:gd name="T21" fmla="*/ 26 h 45"/>
                    <a:gd name="T22" fmla="*/ 16 w 23"/>
                    <a:gd name="T23" fmla="*/ 26 h 45"/>
                    <a:gd name="T24" fmla="*/ 14 w 23"/>
                    <a:gd name="T25" fmla="*/ 34 h 45"/>
                    <a:gd name="T26" fmla="*/ 11 w 23"/>
                    <a:gd name="T27" fmla="*/ 42 h 45"/>
                    <a:gd name="T28" fmla="*/ 12 w 23"/>
                    <a:gd name="T29"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45">
                      <a:moveTo>
                        <a:pt x="12" y="45"/>
                      </a:moveTo>
                      <a:cubicBezTo>
                        <a:pt x="4" y="45"/>
                        <a:pt x="4" y="45"/>
                        <a:pt x="4" y="45"/>
                      </a:cubicBezTo>
                      <a:cubicBezTo>
                        <a:pt x="4" y="43"/>
                        <a:pt x="4" y="43"/>
                        <a:pt x="4" y="43"/>
                      </a:cubicBezTo>
                      <a:cubicBezTo>
                        <a:pt x="0" y="44"/>
                        <a:pt x="0" y="44"/>
                        <a:pt x="0" y="44"/>
                      </a:cubicBezTo>
                      <a:cubicBezTo>
                        <a:pt x="0" y="34"/>
                        <a:pt x="0" y="23"/>
                        <a:pt x="0" y="12"/>
                      </a:cubicBezTo>
                      <a:cubicBezTo>
                        <a:pt x="8" y="9"/>
                        <a:pt x="8" y="9"/>
                        <a:pt x="8" y="9"/>
                      </a:cubicBezTo>
                      <a:cubicBezTo>
                        <a:pt x="10" y="3"/>
                        <a:pt x="10" y="3"/>
                        <a:pt x="10" y="3"/>
                      </a:cubicBezTo>
                      <a:cubicBezTo>
                        <a:pt x="22" y="0"/>
                        <a:pt x="22" y="0"/>
                        <a:pt x="22" y="0"/>
                      </a:cubicBezTo>
                      <a:cubicBezTo>
                        <a:pt x="18" y="18"/>
                        <a:pt x="18" y="18"/>
                        <a:pt x="18" y="18"/>
                      </a:cubicBezTo>
                      <a:cubicBezTo>
                        <a:pt x="23" y="21"/>
                        <a:pt x="23" y="21"/>
                        <a:pt x="23" y="21"/>
                      </a:cubicBezTo>
                      <a:cubicBezTo>
                        <a:pt x="21" y="26"/>
                        <a:pt x="21" y="26"/>
                        <a:pt x="21" y="26"/>
                      </a:cubicBezTo>
                      <a:cubicBezTo>
                        <a:pt x="16" y="26"/>
                        <a:pt x="16" y="26"/>
                        <a:pt x="16" y="26"/>
                      </a:cubicBezTo>
                      <a:cubicBezTo>
                        <a:pt x="16" y="29"/>
                        <a:pt x="15" y="32"/>
                        <a:pt x="14" y="34"/>
                      </a:cubicBezTo>
                      <a:cubicBezTo>
                        <a:pt x="14" y="37"/>
                        <a:pt x="12" y="39"/>
                        <a:pt x="11" y="42"/>
                      </a:cubicBezTo>
                      <a:cubicBezTo>
                        <a:pt x="12" y="45"/>
                        <a:pt x="12" y="45"/>
                        <a:pt x="12" y="4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2" name="Freeform 258">
                  <a:extLst>
                    <a:ext uri="{FF2B5EF4-FFF2-40B4-BE49-F238E27FC236}">
                      <a16:creationId xmlns:a16="http://schemas.microsoft.com/office/drawing/2014/main" id="{6EEFC8AC-9C3A-43D5-AE23-F5CA38B4F0BE}"/>
                    </a:ext>
                  </a:extLst>
                </p:cNvPr>
                <p:cNvSpPr>
                  <a:spLocks/>
                </p:cNvSpPr>
                <p:nvPr/>
              </p:nvSpPr>
              <p:spPr bwMode="auto">
                <a:xfrm>
                  <a:off x="4403725" y="2351088"/>
                  <a:ext cx="20637" cy="31750"/>
                </a:xfrm>
                <a:custGeom>
                  <a:avLst/>
                  <a:gdLst>
                    <a:gd name="T0" fmla="*/ 8 w 13"/>
                    <a:gd name="T1" fmla="*/ 0 h 20"/>
                    <a:gd name="T2" fmla="*/ 13 w 13"/>
                    <a:gd name="T3" fmla="*/ 7 h 20"/>
                    <a:gd name="T4" fmla="*/ 13 w 13"/>
                    <a:gd name="T5" fmla="*/ 13 h 20"/>
                    <a:gd name="T6" fmla="*/ 3 w 13"/>
                    <a:gd name="T7" fmla="*/ 20 h 20"/>
                    <a:gd name="T8" fmla="*/ 0 w 13"/>
                    <a:gd name="T9" fmla="*/ 7 h 20"/>
                    <a:gd name="T10" fmla="*/ 8 w 13"/>
                    <a:gd name="T11" fmla="*/ 0 h 20"/>
                  </a:gdLst>
                  <a:ahLst/>
                  <a:cxnLst>
                    <a:cxn ang="0">
                      <a:pos x="T0" y="T1"/>
                    </a:cxn>
                    <a:cxn ang="0">
                      <a:pos x="T2" y="T3"/>
                    </a:cxn>
                    <a:cxn ang="0">
                      <a:pos x="T4" y="T5"/>
                    </a:cxn>
                    <a:cxn ang="0">
                      <a:pos x="T6" y="T7"/>
                    </a:cxn>
                    <a:cxn ang="0">
                      <a:pos x="T8" y="T9"/>
                    </a:cxn>
                    <a:cxn ang="0">
                      <a:pos x="T10" y="T11"/>
                    </a:cxn>
                  </a:cxnLst>
                  <a:rect l="0" t="0" r="r" b="b"/>
                  <a:pathLst>
                    <a:path w="13" h="20">
                      <a:moveTo>
                        <a:pt x="8" y="0"/>
                      </a:moveTo>
                      <a:lnTo>
                        <a:pt x="13" y="7"/>
                      </a:lnTo>
                      <a:lnTo>
                        <a:pt x="13" y="13"/>
                      </a:lnTo>
                      <a:lnTo>
                        <a:pt x="3" y="20"/>
                      </a:lnTo>
                      <a:lnTo>
                        <a:pt x="0" y="7"/>
                      </a:lnTo>
                      <a:lnTo>
                        <a:pt x="8"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3" name="Freeform 260">
                  <a:extLst>
                    <a:ext uri="{FF2B5EF4-FFF2-40B4-BE49-F238E27FC236}">
                      <a16:creationId xmlns:a16="http://schemas.microsoft.com/office/drawing/2014/main" id="{08E6B059-7D0C-4818-8E30-DF0D191A8E94}"/>
                    </a:ext>
                  </a:extLst>
                </p:cNvPr>
                <p:cNvSpPr>
                  <a:spLocks/>
                </p:cNvSpPr>
                <p:nvPr/>
              </p:nvSpPr>
              <p:spPr bwMode="auto">
                <a:xfrm>
                  <a:off x="4430712" y="2343150"/>
                  <a:ext cx="28575" cy="39687"/>
                </a:xfrm>
                <a:custGeom>
                  <a:avLst/>
                  <a:gdLst>
                    <a:gd name="T0" fmla="*/ 3 w 11"/>
                    <a:gd name="T1" fmla="*/ 2 h 15"/>
                    <a:gd name="T2" fmla="*/ 6 w 11"/>
                    <a:gd name="T3" fmla="*/ 4 h 15"/>
                    <a:gd name="T4" fmla="*/ 7 w 11"/>
                    <a:gd name="T5" fmla="*/ 0 h 15"/>
                    <a:gd name="T6" fmla="*/ 10 w 11"/>
                    <a:gd name="T7" fmla="*/ 1 h 15"/>
                    <a:gd name="T8" fmla="*/ 11 w 11"/>
                    <a:gd name="T9" fmla="*/ 9 h 15"/>
                    <a:gd name="T10" fmla="*/ 7 w 11"/>
                    <a:gd name="T11" fmla="*/ 15 h 15"/>
                    <a:gd name="T12" fmla="*/ 4 w 11"/>
                    <a:gd name="T13" fmla="*/ 15 h 15"/>
                    <a:gd name="T14" fmla="*/ 5 w 11"/>
                    <a:gd name="T15" fmla="*/ 11 h 15"/>
                    <a:gd name="T16" fmla="*/ 0 w 11"/>
                    <a:gd name="T17" fmla="*/ 11 h 15"/>
                    <a:gd name="T18" fmla="*/ 2 w 11"/>
                    <a:gd name="T19" fmla="*/ 4 h 15"/>
                    <a:gd name="T20" fmla="*/ 3 w 11"/>
                    <a:gd name="T21"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5">
                      <a:moveTo>
                        <a:pt x="3" y="2"/>
                      </a:moveTo>
                      <a:cubicBezTo>
                        <a:pt x="6" y="4"/>
                        <a:pt x="6" y="4"/>
                        <a:pt x="6" y="4"/>
                      </a:cubicBezTo>
                      <a:cubicBezTo>
                        <a:pt x="7" y="0"/>
                        <a:pt x="7" y="0"/>
                        <a:pt x="7" y="0"/>
                      </a:cubicBezTo>
                      <a:cubicBezTo>
                        <a:pt x="10" y="1"/>
                        <a:pt x="10" y="1"/>
                        <a:pt x="10" y="1"/>
                      </a:cubicBezTo>
                      <a:cubicBezTo>
                        <a:pt x="11" y="9"/>
                        <a:pt x="11" y="9"/>
                        <a:pt x="11" y="9"/>
                      </a:cubicBezTo>
                      <a:cubicBezTo>
                        <a:pt x="7" y="15"/>
                        <a:pt x="7" y="15"/>
                        <a:pt x="7" y="15"/>
                      </a:cubicBezTo>
                      <a:cubicBezTo>
                        <a:pt x="4" y="15"/>
                        <a:pt x="4" y="15"/>
                        <a:pt x="4" y="15"/>
                      </a:cubicBezTo>
                      <a:cubicBezTo>
                        <a:pt x="5" y="11"/>
                        <a:pt x="5" y="11"/>
                        <a:pt x="5" y="11"/>
                      </a:cubicBezTo>
                      <a:cubicBezTo>
                        <a:pt x="0" y="11"/>
                        <a:pt x="0" y="11"/>
                        <a:pt x="0" y="11"/>
                      </a:cubicBezTo>
                      <a:cubicBezTo>
                        <a:pt x="1" y="9"/>
                        <a:pt x="1" y="7"/>
                        <a:pt x="2" y="4"/>
                      </a:cubicBezTo>
                      <a:cubicBezTo>
                        <a:pt x="2" y="3"/>
                        <a:pt x="2" y="3"/>
                        <a:pt x="3" y="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71" name="Freeform 261">
                <a:extLst>
                  <a:ext uri="{FF2B5EF4-FFF2-40B4-BE49-F238E27FC236}">
                    <a16:creationId xmlns:a16="http://schemas.microsoft.com/office/drawing/2014/main" id="{3AFA8E61-29E6-43E8-8159-AC1A0C2041F2}"/>
                  </a:ext>
                </a:extLst>
              </p:cNvPr>
              <p:cNvSpPr>
                <a:spLocks/>
              </p:cNvSpPr>
              <p:nvPr/>
            </p:nvSpPr>
            <p:spPr bwMode="auto">
              <a:xfrm>
                <a:off x="4627187" y="3161344"/>
                <a:ext cx="129194" cy="116110"/>
              </a:xfrm>
              <a:custGeom>
                <a:avLst/>
                <a:gdLst>
                  <a:gd name="T0" fmla="*/ 0 w 47"/>
                  <a:gd name="T1" fmla="*/ 8 h 42"/>
                  <a:gd name="T2" fmla="*/ 3 w 47"/>
                  <a:gd name="T3" fmla="*/ 13 h 42"/>
                  <a:gd name="T4" fmla="*/ 3 w 47"/>
                  <a:gd name="T5" fmla="*/ 13 h 42"/>
                  <a:gd name="T6" fmla="*/ 10 w 47"/>
                  <a:gd name="T7" fmla="*/ 11 h 42"/>
                  <a:gd name="T8" fmla="*/ 11 w 47"/>
                  <a:gd name="T9" fmla="*/ 15 h 42"/>
                  <a:gd name="T10" fmla="*/ 8 w 47"/>
                  <a:gd name="T11" fmla="*/ 17 h 42"/>
                  <a:gd name="T12" fmla="*/ 10 w 47"/>
                  <a:gd name="T13" fmla="*/ 28 h 42"/>
                  <a:gd name="T14" fmla="*/ 18 w 47"/>
                  <a:gd name="T15" fmla="*/ 19 h 42"/>
                  <a:gd name="T16" fmla="*/ 20 w 47"/>
                  <a:gd name="T17" fmla="*/ 22 h 42"/>
                  <a:gd name="T18" fmla="*/ 18 w 47"/>
                  <a:gd name="T19" fmla="*/ 29 h 42"/>
                  <a:gd name="T20" fmla="*/ 37 w 47"/>
                  <a:gd name="T21" fmla="*/ 42 h 42"/>
                  <a:gd name="T22" fmla="*/ 39 w 47"/>
                  <a:gd name="T23" fmla="*/ 40 h 42"/>
                  <a:gd name="T24" fmla="*/ 37 w 47"/>
                  <a:gd name="T25" fmla="*/ 38 h 42"/>
                  <a:gd name="T26" fmla="*/ 31 w 47"/>
                  <a:gd name="T27" fmla="*/ 30 h 42"/>
                  <a:gd name="T28" fmla="*/ 26 w 47"/>
                  <a:gd name="T29" fmla="*/ 22 h 42"/>
                  <a:gd name="T30" fmla="*/ 27 w 47"/>
                  <a:gd name="T31" fmla="*/ 18 h 42"/>
                  <a:gd name="T32" fmla="*/ 47 w 47"/>
                  <a:gd name="T33" fmla="*/ 19 h 42"/>
                  <a:gd name="T34" fmla="*/ 46 w 47"/>
                  <a:gd name="T35" fmla="*/ 1 h 42"/>
                  <a:gd name="T36" fmla="*/ 37 w 47"/>
                  <a:gd name="T37" fmla="*/ 5 h 42"/>
                  <a:gd name="T38" fmla="*/ 30 w 47"/>
                  <a:gd name="T39" fmla="*/ 0 h 42"/>
                  <a:gd name="T40" fmla="*/ 22 w 47"/>
                  <a:gd name="T41" fmla="*/ 6 h 42"/>
                  <a:gd name="T42" fmla="*/ 12 w 47"/>
                  <a:gd name="T43" fmla="*/ 3 h 42"/>
                  <a:gd name="T44" fmla="*/ 0 w 47"/>
                  <a:gd name="T45" fmla="*/ 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 h="42">
                    <a:moveTo>
                      <a:pt x="0" y="8"/>
                    </a:moveTo>
                    <a:cubicBezTo>
                      <a:pt x="3" y="13"/>
                      <a:pt x="3" y="13"/>
                      <a:pt x="3" y="13"/>
                    </a:cubicBezTo>
                    <a:cubicBezTo>
                      <a:pt x="3" y="13"/>
                      <a:pt x="3" y="13"/>
                      <a:pt x="3" y="13"/>
                    </a:cubicBezTo>
                    <a:cubicBezTo>
                      <a:pt x="6" y="13"/>
                      <a:pt x="8" y="13"/>
                      <a:pt x="10" y="11"/>
                    </a:cubicBezTo>
                    <a:cubicBezTo>
                      <a:pt x="11" y="15"/>
                      <a:pt x="11" y="15"/>
                      <a:pt x="11" y="15"/>
                    </a:cubicBezTo>
                    <a:cubicBezTo>
                      <a:pt x="8" y="17"/>
                      <a:pt x="8" y="17"/>
                      <a:pt x="8" y="17"/>
                    </a:cubicBezTo>
                    <a:cubicBezTo>
                      <a:pt x="10" y="28"/>
                      <a:pt x="10" y="28"/>
                      <a:pt x="10" y="28"/>
                    </a:cubicBezTo>
                    <a:cubicBezTo>
                      <a:pt x="18" y="19"/>
                      <a:pt x="18" y="19"/>
                      <a:pt x="18" y="19"/>
                    </a:cubicBezTo>
                    <a:cubicBezTo>
                      <a:pt x="20" y="22"/>
                      <a:pt x="20" y="22"/>
                      <a:pt x="20" y="22"/>
                    </a:cubicBezTo>
                    <a:cubicBezTo>
                      <a:pt x="18" y="29"/>
                      <a:pt x="18" y="29"/>
                      <a:pt x="18" y="29"/>
                    </a:cubicBezTo>
                    <a:cubicBezTo>
                      <a:pt x="37" y="42"/>
                      <a:pt x="37" y="42"/>
                      <a:pt x="37" y="42"/>
                    </a:cubicBezTo>
                    <a:cubicBezTo>
                      <a:pt x="39" y="40"/>
                      <a:pt x="39" y="40"/>
                      <a:pt x="39" y="40"/>
                    </a:cubicBezTo>
                    <a:cubicBezTo>
                      <a:pt x="37" y="38"/>
                      <a:pt x="37" y="38"/>
                      <a:pt x="37" y="38"/>
                    </a:cubicBezTo>
                    <a:cubicBezTo>
                      <a:pt x="31" y="30"/>
                      <a:pt x="31" y="30"/>
                      <a:pt x="31" y="30"/>
                    </a:cubicBezTo>
                    <a:cubicBezTo>
                      <a:pt x="26" y="22"/>
                      <a:pt x="26" y="22"/>
                      <a:pt x="26" y="22"/>
                    </a:cubicBezTo>
                    <a:cubicBezTo>
                      <a:pt x="27" y="18"/>
                      <a:pt x="27" y="18"/>
                      <a:pt x="27" y="18"/>
                    </a:cubicBezTo>
                    <a:cubicBezTo>
                      <a:pt x="47" y="19"/>
                      <a:pt x="47" y="19"/>
                      <a:pt x="47" y="19"/>
                    </a:cubicBezTo>
                    <a:cubicBezTo>
                      <a:pt x="47" y="13"/>
                      <a:pt x="47" y="7"/>
                      <a:pt x="46" y="1"/>
                    </a:cubicBezTo>
                    <a:cubicBezTo>
                      <a:pt x="37" y="5"/>
                      <a:pt x="37" y="5"/>
                      <a:pt x="37" y="5"/>
                    </a:cubicBezTo>
                    <a:cubicBezTo>
                      <a:pt x="30" y="0"/>
                      <a:pt x="30" y="0"/>
                      <a:pt x="30" y="0"/>
                    </a:cubicBezTo>
                    <a:cubicBezTo>
                      <a:pt x="22" y="6"/>
                      <a:pt x="22" y="6"/>
                      <a:pt x="22" y="6"/>
                    </a:cubicBezTo>
                    <a:cubicBezTo>
                      <a:pt x="12" y="3"/>
                      <a:pt x="12" y="3"/>
                      <a:pt x="12" y="3"/>
                    </a:cubicBezTo>
                    <a:lnTo>
                      <a:pt x="0"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2" name="Freeform 262">
                <a:extLst>
                  <a:ext uri="{FF2B5EF4-FFF2-40B4-BE49-F238E27FC236}">
                    <a16:creationId xmlns:a16="http://schemas.microsoft.com/office/drawing/2014/main" id="{7DBD131F-03A0-4A49-B27B-5D751E5FB8B7}"/>
                  </a:ext>
                </a:extLst>
              </p:cNvPr>
              <p:cNvSpPr>
                <a:spLocks/>
              </p:cNvSpPr>
              <p:nvPr/>
            </p:nvSpPr>
            <p:spPr bwMode="auto">
              <a:xfrm>
                <a:off x="5099809" y="3512949"/>
                <a:ext cx="49061" cy="34342"/>
              </a:xfrm>
              <a:custGeom>
                <a:avLst/>
                <a:gdLst>
                  <a:gd name="T0" fmla="*/ 22 w 30"/>
                  <a:gd name="T1" fmla="*/ 19 h 21"/>
                  <a:gd name="T2" fmla="*/ 3 w 30"/>
                  <a:gd name="T3" fmla="*/ 21 h 21"/>
                  <a:gd name="T4" fmla="*/ 0 w 30"/>
                  <a:gd name="T5" fmla="*/ 14 h 21"/>
                  <a:gd name="T6" fmla="*/ 8 w 30"/>
                  <a:gd name="T7" fmla="*/ 10 h 21"/>
                  <a:gd name="T8" fmla="*/ 12 w 30"/>
                  <a:gd name="T9" fmla="*/ 5 h 21"/>
                  <a:gd name="T10" fmla="*/ 27 w 30"/>
                  <a:gd name="T11" fmla="*/ 0 h 21"/>
                  <a:gd name="T12" fmla="*/ 30 w 30"/>
                  <a:gd name="T13" fmla="*/ 2 h 21"/>
                  <a:gd name="T14" fmla="*/ 19 w 30"/>
                  <a:gd name="T15" fmla="*/ 10 h 21"/>
                  <a:gd name="T16" fmla="*/ 22 w 30"/>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22" y="19"/>
                    </a:moveTo>
                    <a:lnTo>
                      <a:pt x="3" y="21"/>
                    </a:lnTo>
                    <a:lnTo>
                      <a:pt x="0" y="14"/>
                    </a:lnTo>
                    <a:lnTo>
                      <a:pt x="8" y="10"/>
                    </a:lnTo>
                    <a:lnTo>
                      <a:pt x="12" y="5"/>
                    </a:lnTo>
                    <a:lnTo>
                      <a:pt x="27" y="0"/>
                    </a:lnTo>
                    <a:lnTo>
                      <a:pt x="30" y="2"/>
                    </a:lnTo>
                    <a:lnTo>
                      <a:pt x="19" y="10"/>
                    </a:lnTo>
                    <a:lnTo>
                      <a:pt x="22"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3" name="Freeform 264">
                <a:extLst>
                  <a:ext uri="{FF2B5EF4-FFF2-40B4-BE49-F238E27FC236}">
                    <a16:creationId xmlns:a16="http://schemas.microsoft.com/office/drawing/2014/main" id="{DB4D499A-A86E-4B4A-B2D3-5F6AF2C0A254}"/>
                  </a:ext>
                </a:extLst>
              </p:cNvPr>
              <p:cNvSpPr>
                <a:spLocks/>
              </p:cNvSpPr>
              <p:nvPr/>
            </p:nvSpPr>
            <p:spPr bwMode="auto">
              <a:xfrm>
                <a:off x="4834876" y="3223488"/>
                <a:ext cx="181525" cy="109569"/>
              </a:xfrm>
              <a:custGeom>
                <a:avLst/>
                <a:gdLst>
                  <a:gd name="T0" fmla="*/ 2 w 66"/>
                  <a:gd name="T1" fmla="*/ 5 h 40"/>
                  <a:gd name="T2" fmla="*/ 0 w 66"/>
                  <a:gd name="T3" fmla="*/ 6 h 40"/>
                  <a:gd name="T4" fmla="*/ 0 w 66"/>
                  <a:gd name="T5" fmla="*/ 6 h 40"/>
                  <a:gd name="T6" fmla="*/ 0 w 66"/>
                  <a:gd name="T7" fmla="*/ 9 h 40"/>
                  <a:gd name="T8" fmla="*/ 1 w 66"/>
                  <a:gd name="T9" fmla="*/ 18 h 40"/>
                  <a:gd name="T10" fmla="*/ 2 w 66"/>
                  <a:gd name="T11" fmla="*/ 26 h 40"/>
                  <a:gd name="T12" fmla="*/ 7 w 66"/>
                  <a:gd name="T13" fmla="*/ 38 h 40"/>
                  <a:gd name="T14" fmla="*/ 8 w 66"/>
                  <a:gd name="T15" fmla="*/ 40 h 40"/>
                  <a:gd name="T16" fmla="*/ 32 w 66"/>
                  <a:gd name="T17" fmla="*/ 40 h 40"/>
                  <a:gd name="T18" fmla="*/ 41 w 66"/>
                  <a:gd name="T19" fmla="*/ 40 h 40"/>
                  <a:gd name="T20" fmla="*/ 42 w 66"/>
                  <a:gd name="T21" fmla="*/ 38 h 40"/>
                  <a:gd name="T22" fmla="*/ 43 w 66"/>
                  <a:gd name="T23" fmla="*/ 38 h 40"/>
                  <a:gd name="T24" fmla="*/ 46 w 66"/>
                  <a:gd name="T25" fmla="*/ 38 h 40"/>
                  <a:gd name="T26" fmla="*/ 53 w 66"/>
                  <a:gd name="T27" fmla="*/ 36 h 40"/>
                  <a:gd name="T28" fmla="*/ 54 w 66"/>
                  <a:gd name="T29" fmla="*/ 36 h 40"/>
                  <a:gd name="T30" fmla="*/ 58 w 66"/>
                  <a:gd name="T31" fmla="*/ 35 h 40"/>
                  <a:gd name="T32" fmla="*/ 59 w 66"/>
                  <a:gd name="T33" fmla="*/ 19 h 40"/>
                  <a:gd name="T34" fmla="*/ 66 w 66"/>
                  <a:gd name="T35" fmla="*/ 14 h 40"/>
                  <a:gd name="T36" fmla="*/ 66 w 66"/>
                  <a:gd name="T37" fmla="*/ 8 h 40"/>
                  <a:gd name="T38" fmla="*/ 30 w 66"/>
                  <a:gd name="T39" fmla="*/ 13 h 40"/>
                  <a:gd name="T40" fmla="*/ 10 w 66"/>
                  <a:gd name="T41" fmla="*/ 6 h 40"/>
                  <a:gd name="T42" fmla="*/ 10 w 66"/>
                  <a:gd name="T43" fmla="*/ 3 h 40"/>
                  <a:gd name="T44" fmla="*/ 7 w 66"/>
                  <a:gd name="T45" fmla="*/ 0 h 40"/>
                  <a:gd name="T46" fmla="*/ 2 w 66"/>
                  <a:gd name="T47" fmla="*/ 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40">
                    <a:moveTo>
                      <a:pt x="2" y="5"/>
                    </a:moveTo>
                    <a:cubicBezTo>
                      <a:pt x="0" y="6"/>
                      <a:pt x="0" y="6"/>
                      <a:pt x="0" y="6"/>
                    </a:cubicBezTo>
                    <a:cubicBezTo>
                      <a:pt x="0" y="6"/>
                      <a:pt x="0" y="6"/>
                      <a:pt x="0" y="6"/>
                    </a:cubicBezTo>
                    <a:cubicBezTo>
                      <a:pt x="0" y="9"/>
                      <a:pt x="0" y="9"/>
                      <a:pt x="0" y="9"/>
                    </a:cubicBezTo>
                    <a:cubicBezTo>
                      <a:pt x="0" y="12"/>
                      <a:pt x="1" y="16"/>
                      <a:pt x="1" y="18"/>
                    </a:cubicBezTo>
                    <a:cubicBezTo>
                      <a:pt x="1" y="21"/>
                      <a:pt x="1" y="24"/>
                      <a:pt x="2" y="26"/>
                    </a:cubicBezTo>
                    <a:cubicBezTo>
                      <a:pt x="3" y="31"/>
                      <a:pt x="5" y="35"/>
                      <a:pt x="7" y="38"/>
                    </a:cubicBezTo>
                    <a:cubicBezTo>
                      <a:pt x="8" y="40"/>
                      <a:pt x="8" y="40"/>
                      <a:pt x="8" y="40"/>
                    </a:cubicBezTo>
                    <a:cubicBezTo>
                      <a:pt x="16" y="40"/>
                      <a:pt x="24" y="40"/>
                      <a:pt x="32" y="40"/>
                    </a:cubicBezTo>
                    <a:cubicBezTo>
                      <a:pt x="41" y="40"/>
                      <a:pt x="41" y="40"/>
                      <a:pt x="41" y="40"/>
                    </a:cubicBezTo>
                    <a:cubicBezTo>
                      <a:pt x="42" y="38"/>
                      <a:pt x="42" y="38"/>
                      <a:pt x="42" y="38"/>
                    </a:cubicBezTo>
                    <a:cubicBezTo>
                      <a:pt x="43" y="38"/>
                      <a:pt x="43" y="38"/>
                      <a:pt x="43" y="38"/>
                    </a:cubicBezTo>
                    <a:cubicBezTo>
                      <a:pt x="46" y="38"/>
                      <a:pt x="46" y="38"/>
                      <a:pt x="46" y="38"/>
                    </a:cubicBezTo>
                    <a:cubicBezTo>
                      <a:pt x="48" y="37"/>
                      <a:pt x="51" y="36"/>
                      <a:pt x="53" y="36"/>
                    </a:cubicBezTo>
                    <a:cubicBezTo>
                      <a:pt x="54" y="36"/>
                      <a:pt x="54" y="36"/>
                      <a:pt x="54" y="36"/>
                    </a:cubicBezTo>
                    <a:cubicBezTo>
                      <a:pt x="55" y="35"/>
                      <a:pt x="57" y="35"/>
                      <a:pt x="58" y="35"/>
                    </a:cubicBezTo>
                    <a:cubicBezTo>
                      <a:pt x="59" y="19"/>
                      <a:pt x="59" y="19"/>
                      <a:pt x="59" y="19"/>
                    </a:cubicBezTo>
                    <a:cubicBezTo>
                      <a:pt x="66" y="14"/>
                      <a:pt x="66" y="14"/>
                      <a:pt x="66" y="14"/>
                    </a:cubicBezTo>
                    <a:cubicBezTo>
                      <a:pt x="66" y="8"/>
                      <a:pt x="66" y="8"/>
                      <a:pt x="66" y="8"/>
                    </a:cubicBezTo>
                    <a:cubicBezTo>
                      <a:pt x="54" y="10"/>
                      <a:pt x="42" y="12"/>
                      <a:pt x="30" y="13"/>
                    </a:cubicBezTo>
                    <a:cubicBezTo>
                      <a:pt x="10" y="6"/>
                      <a:pt x="10" y="6"/>
                      <a:pt x="10" y="6"/>
                    </a:cubicBezTo>
                    <a:cubicBezTo>
                      <a:pt x="10" y="3"/>
                      <a:pt x="10" y="3"/>
                      <a:pt x="10" y="3"/>
                    </a:cubicBezTo>
                    <a:cubicBezTo>
                      <a:pt x="7" y="0"/>
                      <a:pt x="7" y="0"/>
                      <a:pt x="7" y="0"/>
                    </a:cubicBezTo>
                    <a:lnTo>
                      <a:pt x="2"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4" name="Freeform 265">
                <a:extLst>
                  <a:ext uri="{FF2B5EF4-FFF2-40B4-BE49-F238E27FC236}">
                    <a16:creationId xmlns:a16="http://schemas.microsoft.com/office/drawing/2014/main" id="{96F82915-9B53-4D52-89B8-F62A8C8B6753}"/>
                  </a:ext>
                </a:extLst>
              </p:cNvPr>
              <p:cNvSpPr>
                <a:spLocks/>
              </p:cNvSpPr>
              <p:nvPr/>
            </p:nvSpPr>
            <p:spPr bwMode="auto">
              <a:xfrm>
                <a:off x="4699144" y="3212041"/>
                <a:ext cx="57237" cy="85039"/>
              </a:xfrm>
              <a:custGeom>
                <a:avLst/>
                <a:gdLst>
                  <a:gd name="T0" fmla="*/ 0 w 21"/>
                  <a:gd name="T1" fmla="*/ 4 h 31"/>
                  <a:gd name="T2" fmla="*/ 5 w 21"/>
                  <a:gd name="T3" fmla="*/ 12 h 31"/>
                  <a:gd name="T4" fmla="*/ 11 w 21"/>
                  <a:gd name="T5" fmla="*/ 20 h 31"/>
                  <a:gd name="T6" fmla="*/ 13 w 21"/>
                  <a:gd name="T7" fmla="*/ 22 h 31"/>
                  <a:gd name="T8" fmla="*/ 11 w 21"/>
                  <a:gd name="T9" fmla="*/ 24 h 31"/>
                  <a:gd name="T10" fmla="*/ 14 w 21"/>
                  <a:gd name="T11" fmla="*/ 26 h 31"/>
                  <a:gd name="T12" fmla="*/ 11 w 21"/>
                  <a:gd name="T13" fmla="*/ 28 h 31"/>
                  <a:gd name="T14" fmla="*/ 15 w 21"/>
                  <a:gd name="T15" fmla="*/ 31 h 31"/>
                  <a:gd name="T16" fmla="*/ 20 w 21"/>
                  <a:gd name="T17" fmla="*/ 16 h 31"/>
                  <a:gd name="T18" fmla="*/ 21 w 21"/>
                  <a:gd name="T19" fmla="*/ 1 h 31"/>
                  <a:gd name="T20" fmla="*/ 1 w 21"/>
                  <a:gd name="T21" fmla="*/ 0 h 31"/>
                  <a:gd name="T22" fmla="*/ 0 w 21"/>
                  <a:gd name="T23"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31">
                    <a:moveTo>
                      <a:pt x="0" y="4"/>
                    </a:moveTo>
                    <a:cubicBezTo>
                      <a:pt x="1" y="7"/>
                      <a:pt x="3" y="9"/>
                      <a:pt x="5" y="12"/>
                    </a:cubicBezTo>
                    <a:cubicBezTo>
                      <a:pt x="7" y="14"/>
                      <a:pt x="9" y="17"/>
                      <a:pt x="11" y="20"/>
                    </a:cubicBezTo>
                    <a:cubicBezTo>
                      <a:pt x="13" y="22"/>
                      <a:pt x="13" y="22"/>
                      <a:pt x="13" y="22"/>
                    </a:cubicBezTo>
                    <a:cubicBezTo>
                      <a:pt x="11" y="24"/>
                      <a:pt x="11" y="24"/>
                      <a:pt x="11" y="24"/>
                    </a:cubicBezTo>
                    <a:cubicBezTo>
                      <a:pt x="14" y="26"/>
                      <a:pt x="14" y="26"/>
                      <a:pt x="14" y="26"/>
                    </a:cubicBezTo>
                    <a:cubicBezTo>
                      <a:pt x="11" y="28"/>
                      <a:pt x="11" y="28"/>
                      <a:pt x="11" y="28"/>
                    </a:cubicBezTo>
                    <a:cubicBezTo>
                      <a:pt x="15" y="31"/>
                      <a:pt x="15" y="31"/>
                      <a:pt x="15" y="31"/>
                    </a:cubicBezTo>
                    <a:cubicBezTo>
                      <a:pt x="18" y="26"/>
                      <a:pt x="19" y="21"/>
                      <a:pt x="20" y="16"/>
                    </a:cubicBezTo>
                    <a:cubicBezTo>
                      <a:pt x="21" y="12"/>
                      <a:pt x="21" y="7"/>
                      <a:pt x="21" y="1"/>
                    </a:cubicBezTo>
                    <a:cubicBezTo>
                      <a:pt x="1" y="0"/>
                      <a:pt x="1" y="0"/>
                      <a:pt x="1" y="0"/>
                    </a:cubicBezTo>
                    <a:lnTo>
                      <a:pt x="0"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5" name="Freeform 266">
                <a:extLst>
                  <a:ext uri="{FF2B5EF4-FFF2-40B4-BE49-F238E27FC236}">
                    <a16:creationId xmlns:a16="http://schemas.microsoft.com/office/drawing/2014/main" id="{36DA1C24-C2FB-4BC7-B10B-8F496DE9CE0D}"/>
                  </a:ext>
                </a:extLst>
              </p:cNvPr>
              <p:cNvSpPr>
                <a:spLocks/>
              </p:cNvSpPr>
              <p:nvPr/>
            </p:nvSpPr>
            <p:spPr bwMode="auto">
              <a:xfrm>
                <a:off x="4363894" y="2971644"/>
                <a:ext cx="80133" cy="60508"/>
              </a:xfrm>
              <a:custGeom>
                <a:avLst/>
                <a:gdLst>
                  <a:gd name="T0" fmla="*/ 28 w 29"/>
                  <a:gd name="T1" fmla="*/ 18 h 22"/>
                  <a:gd name="T2" fmla="*/ 29 w 29"/>
                  <a:gd name="T3" fmla="*/ 13 h 22"/>
                  <a:gd name="T4" fmla="*/ 24 w 29"/>
                  <a:gd name="T5" fmla="*/ 9 h 22"/>
                  <a:gd name="T6" fmla="*/ 10 w 29"/>
                  <a:gd name="T7" fmla="*/ 0 h 22"/>
                  <a:gd name="T8" fmla="*/ 9 w 29"/>
                  <a:gd name="T9" fmla="*/ 1 h 22"/>
                  <a:gd name="T10" fmla="*/ 0 w 29"/>
                  <a:gd name="T11" fmla="*/ 7 h 22"/>
                  <a:gd name="T12" fmla="*/ 7 w 29"/>
                  <a:gd name="T13" fmla="*/ 19 h 22"/>
                  <a:gd name="T14" fmla="*/ 21 w 29"/>
                  <a:gd name="T15" fmla="*/ 22 h 22"/>
                  <a:gd name="T16" fmla="*/ 28 w 29"/>
                  <a:gd name="T17"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2">
                    <a:moveTo>
                      <a:pt x="28" y="18"/>
                    </a:moveTo>
                    <a:cubicBezTo>
                      <a:pt x="29" y="13"/>
                      <a:pt x="29" y="13"/>
                      <a:pt x="29" y="13"/>
                    </a:cubicBezTo>
                    <a:cubicBezTo>
                      <a:pt x="24" y="9"/>
                      <a:pt x="24" y="9"/>
                      <a:pt x="24" y="9"/>
                    </a:cubicBezTo>
                    <a:cubicBezTo>
                      <a:pt x="10" y="0"/>
                      <a:pt x="10" y="0"/>
                      <a:pt x="10" y="0"/>
                    </a:cubicBezTo>
                    <a:cubicBezTo>
                      <a:pt x="9" y="1"/>
                      <a:pt x="9" y="1"/>
                      <a:pt x="9" y="1"/>
                    </a:cubicBezTo>
                    <a:cubicBezTo>
                      <a:pt x="7" y="3"/>
                      <a:pt x="4" y="5"/>
                      <a:pt x="0" y="7"/>
                    </a:cubicBezTo>
                    <a:cubicBezTo>
                      <a:pt x="7" y="19"/>
                      <a:pt x="7" y="19"/>
                      <a:pt x="7" y="19"/>
                    </a:cubicBezTo>
                    <a:cubicBezTo>
                      <a:pt x="21" y="22"/>
                      <a:pt x="21" y="22"/>
                      <a:pt x="21" y="22"/>
                    </a:cubicBezTo>
                    <a:lnTo>
                      <a:pt x="28" y="18"/>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6" name="Freeform 267">
                <a:extLst>
                  <a:ext uri="{FF2B5EF4-FFF2-40B4-BE49-F238E27FC236}">
                    <a16:creationId xmlns:a16="http://schemas.microsoft.com/office/drawing/2014/main" id="{AC17DD74-B076-444D-8AE5-C047CF01E9DE}"/>
                  </a:ext>
                </a:extLst>
              </p:cNvPr>
              <p:cNvSpPr>
                <a:spLocks/>
              </p:cNvSpPr>
              <p:nvPr/>
            </p:nvSpPr>
            <p:spPr bwMode="auto">
              <a:xfrm>
                <a:off x="4870856" y="2796660"/>
                <a:ext cx="204420" cy="188067"/>
              </a:xfrm>
              <a:custGeom>
                <a:avLst/>
                <a:gdLst>
                  <a:gd name="T0" fmla="*/ 0 w 74"/>
                  <a:gd name="T1" fmla="*/ 60 h 68"/>
                  <a:gd name="T2" fmla="*/ 0 w 74"/>
                  <a:gd name="T3" fmla="*/ 60 h 68"/>
                  <a:gd name="T4" fmla="*/ 29 w 74"/>
                  <a:gd name="T5" fmla="*/ 67 h 68"/>
                  <a:gd name="T6" fmla="*/ 59 w 74"/>
                  <a:gd name="T7" fmla="*/ 65 h 68"/>
                  <a:gd name="T8" fmla="*/ 70 w 74"/>
                  <a:gd name="T9" fmla="*/ 57 h 68"/>
                  <a:gd name="T10" fmla="*/ 74 w 74"/>
                  <a:gd name="T11" fmla="*/ 35 h 68"/>
                  <a:gd name="T12" fmla="*/ 68 w 74"/>
                  <a:gd name="T13" fmla="*/ 33 h 68"/>
                  <a:gd name="T14" fmla="*/ 64 w 74"/>
                  <a:gd name="T15" fmla="*/ 12 h 68"/>
                  <a:gd name="T16" fmla="*/ 41 w 74"/>
                  <a:gd name="T17" fmla="*/ 0 h 68"/>
                  <a:gd name="T18" fmla="*/ 33 w 74"/>
                  <a:gd name="T19" fmla="*/ 13 h 68"/>
                  <a:gd name="T20" fmla="*/ 23 w 74"/>
                  <a:gd name="T21" fmla="*/ 14 h 68"/>
                  <a:gd name="T22" fmla="*/ 23 w 74"/>
                  <a:gd name="T23" fmla="*/ 21 h 68"/>
                  <a:gd name="T24" fmla="*/ 15 w 74"/>
                  <a:gd name="T25" fmla="*/ 36 h 68"/>
                  <a:gd name="T26" fmla="*/ 3 w 74"/>
                  <a:gd name="T27" fmla="*/ 42 h 68"/>
                  <a:gd name="T28" fmla="*/ 4 w 74"/>
                  <a:gd name="T29" fmla="*/ 47 h 68"/>
                  <a:gd name="T30" fmla="*/ 4 w 74"/>
                  <a:gd name="T31" fmla="*/ 47 h 68"/>
                  <a:gd name="T32" fmla="*/ 0 w 74"/>
                  <a:gd name="T33" fmla="*/ 6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4" h="68">
                    <a:moveTo>
                      <a:pt x="0" y="60"/>
                    </a:moveTo>
                    <a:cubicBezTo>
                      <a:pt x="0" y="60"/>
                      <a:pt x="0" y="60"/>
                      <a:pt x="0" y="60"/>
                    </a:cubicBezTo>
                    <a:cubicBezTo>
                      <a:pt x="3" y="60"/>
                      <a:pt x="19" y="66"/>
                      <a:pt x="29" y="67"/>
                    </a:cubicBezTo>
                    <a:cubicBezTo>
                      <a:pt x="39" y="68"/>
                      <a:pt x="49" y="65"/>
                      <a:pt x="59" y="65"/>
                    </a:cubicBezTo>
                    <a:cubicBezTo>
                      <a:pt x="70" y="57"/>
                      <a:pt x="70" y="57"/>
                      <a:pt x="70" y="57"/>
                    </a:cubicBezTo>
                    <a:cubicBezTo>
                      <a:pt x="74" y="35"/>
                      <a:pt x="74" y="35"/>
                      <a:pt x="74" y="35"/>
                    </a:cubicBezTo>
                    <a:cubicBezTo>
                      <a:pt x="68" y="33"/>
                      <a:pt x="68" y="33"/>
                      <a:pt x="68" y="33"/>
                    </a:cubicBezTo>
                    <a:cubicBezTo>
                      <a:pt x="64" y="12"/>
                      <a:pt x="64" y="12"/>
                      <a:pt x="64" y="12"/>
                    </a:cubicBezTo>
                    <a:cubicBezTo>
                      <a:pt x="41" y="0"/>
                      <a:pt x="41" y="0"/>
                      <a:pt x="41" y="0"/>
                    </a:cubicBezTo>
                    <a:cubicBezTo>
                      <a:pt x="33" y="13"/>
                      <a:pt x="33" y="13"/>
                      <a:pt x="33" y="13"/>
                    </a:cubicBezTo>
                    <a:cubicBezTo>
                      <a:pt x="23" y="14"/>
                      <a:pt x="23" y="14"/>
                      <a:pt x="23" y="14"/>
                    </a:cubicBezTo>
                    <a:cubicBezTo>
                      <a:pt x="23" y="21"/>
                      <a:pt x="23" y="21"/>
                      <a:pt x="23" y="21"/>
                    </a:cubicBezTo>
                    <a:cubicBezTo>
                      <a:pt x="15" y="36"/>
                      <a:pt x="15" y="36"/>
                      <a:pt x="15" y="36"/>
                    </a:cubicBezTo>
                    <a:cubicBezTo>
                      <a:pt x="3" y="42"/>
                      <a:pt x="3" y="42"/>
                      <a:pt x="3" y="42"/>
                    </a:cubicBezTo>
                    <a:cubicBezTo>
                      <a:pt x="4" y="47"/>
                      <a:pt x="4" y="47"/>
                      <a:pt x="4" y="47"/>
                    </a:cubicBezTo>
                    <a:cubicBezTo>
                      <a:pt x="4" y="47"/>
                      <a:pt x="4" y="47"/>
                      <a:pt x="4" y="47"/>
                    </a:cubicBezTo>
                    <a:lnTo>
                      <a:pt x="0" y="6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7" name="Freeform 268">
                <a:extLst>
                  <a:ext uri="{FF2B5EF4-FFF2-40B4-BE49-F238E27FC236}">
                    <a16:creationId xmlns:a16="http://schemas.microsoft.com/office/drawing/2014/main" id="{AE846B5E-B256-41F1-9C88-096EF96AECE4}"/>
                  </a:ext>
                </a:extLst>
              </p:cNvPr>
              <p:cNvSpPr>
                <a:spLocks/>
              </p:cNvSpPr>
              <p:nvPr/>
            </p:nvSpPr>
            <p:spPr bwMode="auto">
              <a:xfrm>
                <a:off x="4535607" y="3071399"/>
                <a:ext cx="176620" cy="71956"/>
              </a:xfrm>
              <a:custGeom>
                <a:avLst/>
                <a:gdLst>
                  <a:gd name="T0" fmla="*/ 66 w 108"/>
                  <a:gd name="T1" fmla="*/ 3 h 44"/>
                  <a:gd name="T2" fmla="*/ 59 w 108"/>
                  <a:gd name="T3" fmla="*/ 0 h 44"/>
                  <a:gd name="T4" fmla="*/ 35 w 108"/>
                  <a:gd name="T5" fmla="*/ 10 h 44"/>
                  <a:gd name="T6" fmla="*/ 41 w 108"/>
                  <a:gd name="T7" fmla="*/ 23 h 44"/>
                  <a:gd name="T8" fmla="*/ 0 w 108"/>
                  <a:gd name="T9" fmla="*/ 23 h 44"/>
                  <a:gd name="T10" fmla="*/ 5 w 108"/>
                  <a:gd name="T11" fmla="*/ 42 h 44"/>
                  <a:gd name="T12" fmla="*/ 32 w 108"/>
                  <a:gd name="T13" fmla="*/ 33 h 44"/>
                  <a:gd name="T14" fmla="*/ 61 w 108"/>
                  <a:gd name="T15" fmla="*/ 44 h 44"/>
                  <a:gd name="T16" fmla="*/ 93 w 108"/>
                  <a:gd name="T17" fmla="*/ 39 h 44"/>
                  <a:gd name="T18" fmla="*/ 101 w 108"/>
                  <a:gd name="T19" fmla="*/ 20 h 44"/>
                  <a:gd name="T20" fmla="*/ 108 w 108"/>
                  <a:gd name="T21" fmla="*/ 18 h 44"/>
                  <a:gd name="T22" fmla="*/ 106 w 108"/>
                  <a:gd name="T23" fmla="*/ 3 h 44"/>
                  <a:gd name="T24" fmla="*/ 76 w 108"/>
                  <a:gd name="T25" fmla="*/ 0 h 44"/>
                  <a:gd name="T26" fmla="*/ 66 w 108"/>
                  <a:gd name="T27"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8" h="44">
                    <a:moveTo>
                      <a:pt x="66" y="3"/>
                    </a:moveTo>
                    <a:lnTo>
                      <a:pt x="59" y="0"/>
                    </a:lnTo>
                    <a:lnTo>
                      <a:pt x="35" y="10"/>
                    </a:lnTo>
                    <a:lnTo>
                      <a:pt x="41" y="23"/>
                    </a:lnTo>
                    <a:lnTo>
                      <a:pt x="0" y="23"/>
                    </a:lnTo>
                    <a:lnTo>
                      <a:pt x="5" y="42"/>
                    </a:lnTo>
                    <a:lnTo>
                      <a:pt x="32" y="33"/>
                    </a:lnTo>
                    <a:lnTo>
                      <a:pt x="61" y="44"/>
                    </a:lnTo>
                    <a:lnTo>
                      <a:pt x="93" y="39"/>
                    </a:lnTo>
                    <a:lnTo>
                      <a:pt x="101" y="20"/>
                    </a:lnTo>
                    <a:lnTo>
                      <a:pt x="108" y="18"/>
                    </a:lnTo>
                    <a:lnTo>
                      <a:pt x="106" y="3"/>
                    </a:lnTo>
                    <a:lnTo>
                      <a:pt x="76" y="0"/>
                    </a:lnTo>
                    <a:lnTo>
                      <a:pt x="66" y="3"/>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8" name="Freeform 269">
                <a:extLst>
                  <a:ext uri="{FF2B5EF4-FFF2-40B4-BE49-F238E27FC236}">
                    <a16:creationId xmlns:a16="http://schemas.microsoft.com/office/drawing/2014/main" id="{56C13642-A34D-4EC2-937E-7A4F333D58B5}"/>
                  </a:ext>
                </a:extLst>
              </p:cNvPr>
              <p:cNvSpPr>
                <a:spLocks/>
              </p:cNvSpPr>
              <p:nvPr/>
            </p:nvSpPr>
            <p:spPr bwMode="auto">
              <a:xfrm>
                <a:off x="4323009" y="3287267"/>
                <a:ext cx="16354" cy="8176"/>
              </a:xfrm>
              <a:custGeom>
                <a:avLst/>
                <a:gdLst>
                  <a:gd name="T0" fmla="*/ 5 w 10"/>
                  <a:gd name="T1" fmla="*/ 5 h 5"/>
                  <a:gd name="T2" fmla="*/ 10 w 10"/>
                  <a:gd name="T3" fmla="*/ 1 h 5"/>
                  <a:gd name="T4" fmla="*/ 5 w 10"/>
                  <a:gd name="T5" fmla="*/ 0 h 5"/>
                  <a:gd name="T6" fmla="*/ 0 w 10"/>
                  <a:gd name="T7" fmla="*/ 0 h 5"/>
                  <a:gd name="T8" fmla="*/ 5 w 10"/>
                  <a:gd name="T9" fmla="*/ 5 h 5"/>
                </a:gdLst>
                <a:ahLst/>
                <a:cxnLst>
                  <a:cxn ang="0">
                    <a:pos x="T0" y="T1"/>
                  </a:cxn>
                  <a:cxn ang="0">
                    <a:pos x="T2" y="T3"/>
                  </a:cxn>
                  <a:cxn ang="0">
                    <a:pos x="T4" y="T5"/>
                  </a:cxn>
                  <a:cxn ang="0">
                    <a:pos x="T6" y="T7"/>
                  </a:cxn>
                  <a:cxn ang="0">
                    <a:pos x="T8" y="T9"/>
                  </a:cxn>
                </a:cxnLst>
                <a:rect l="0" t="0" r="r" b="b"/>
                <a:pathLst>
                  <a:path w="10" h="5">
                    <a:moveTo>
                      <a:pt x="5" y="5"/>
                    </a:moveTo>
                    <a:lnTo>
                      <a:pt x="10" y="1"/>
                    </a:lnTo>
                    <a:lnTo>
                      <a:pt x="5" y="0"/>
                    </a:lnTo>
                    <a:lnTo>
                      <a:pt x="0" y="0"/>
                    </a:lnTo>
                    <a:lnTo>
                      <a:pt x="5"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9" name="Freeform 270">
                <a:extLst>
                  <a:ext uri="{FF2B5EF4-FFF2-40B4-BE49-F238E27FC236}">
                    <a16:creationId xmlns:a16="http://schemas.microsoft.com/office/drawing/2014/main" id="{FD9C103A-0625-49E5-812C-4D8187BDE687}"/>
                  </a:ext>
                </a:extLst>
              </p:cNvPr>
              <p:cNvSpPr>
                <a:spLocks/>
              </p:cNvSpPr>
              <p:nvPr/>
            </p:nvSpPr>
            <p:spPr bwMode="auto">
              <a:xfrm>
                <a:off x="4440756" y="2863709"/>
                <a:ext cx="206057" cy="248576"/>
              </a:xfrm>
              <a:custGeom>
                <a:avLst/>
                <a:gdLst>
                  <a:gd name="T0" fmla="*/ 25 w 74"/>
                  <a:gd name="T1" fmla="*/ 0 h 90"/>
                  <a:gd name="T2" fmla="*/ 25 w 74"/>
                  <a:gd name="T3" fmla="*/ 16 h 90"/>
                  <a:gd name="T4" fmla="*/ 19 w 74"/>
                  <a:gd name="T5" fmla="*/ 19 h 90"/>
                  <a:gd name="T6" fmla="*/ 16 w 74"/>
                  <a:gd name="T7" fmla="*/ 16 h 90"/>
                  <a:gd name="T8" fmla="*/ 12 w 74"/>
                  <a:gd name="T9" fmla="*/ 17 h 90"/>
                  <a:gd name="T10" fmla="*/ 12 w 74"/>
                  <a:gd name="T11" fmla="*/ 32 h 90"/>
                  <a:gd name="T12" fmla="*/ 6 w 74"/>
                  <a:gd name="T13" fmla="*/ 38 h 90"/>
                  <a:gd name="T14" fmla="*/ 7 w 74"/>
                  <a:gd name="T15" fmla="*/ 50 h 90"/>
                  <a:gd name="T16" fmla="*/ 1 w 74"/>
                  <a:gd name="T17" fmla="*/ 52 h 90"/>
                  <a:gd name="T18" fmla="*/ 0 w 74"/>
                  <a:gd name="T19" fmla="*/ 57 h 90"/>
                  <a:gd name="T20" fmla="*/ 3 w 74"/>
                  <a:gd name="T21" fmla="*/ 67 h 90"/>
                  <a:gd name="T22" fmla="*/ 18 w 74"/>
                  <a:gd name="T23" fmla="*/ 76 h 90"/>
                  <a:gd name="T24" fmla="*/ 13 w 74"/>
                  <a:gd name="T25" fmla="*/ 90 h 90"/>
                  <a:gd name="T26" fmla="*/ 34 w 74"/>
                  <a:gd name="T27" fmla="*/ 89 h 90"/>
                  <a:gd name="T28" fmla="*/ 58 w 74"/>
                  <a:gd name="T29" fmla="*/ 89 h 90"/>
                  <a:gd name="T30" fmla="*/ 55 w 74"/>
                  <a:gd name="T31" fmla="*/ 81 h 90"/>
                  <a:gd name="T32" fmla="*/ 69 w 74"/>
                  <a:gd name="T33" fmla="*/ 75 h 90"/>
                  <a:gd name="T34" fmla="*/ 68 w 74"/>
                  <a:gd name="T35" fmla="*/ 73 h 90"/>
                  <a:gd name="T36" fmla="*/ 62 w 74"/>
                  <a:gd name="T37" fmla="*/ 62 h 90"/>
                  <a:gd name="T38" fmla="*/ 60 w 74"/>
                  <a:gd name="T39" fmla="*/ 53 h 90"/>
                  <a:gd name="T40" fmla="*/ 61 w 74"/>
                  <a:gd name="T41" fmla="*/ 52 h 90"/>
                  <a:gd name="T42" fmla="*/ 73 w 74"/>
                  <a:gd name="T43" fmla="*/ 48 h 90"/>
                  <a:gd name="T44" fmla="*/ 74 w 74"/>
                  <a:gd name="T45" fmla="*/ 15 h 90"/>
                  <a:gd name="T46" fmla="*/ 70 w 74"/>
                  <a:gd name="T47" fmla="*/ 15 h 90"/>
                  <a:gd name="T48" fmla="*/ 60 w 74"/>
                  <a:gd name="T49" fmla="*/ 8 h 90"/>
                  <a:gd name="T50" fmla="*/ 52 w 74"/>
                  <a:gd name="T51" fmla="*/ 10 h 90"/>
                  <a:gd name="T52" fmla="*/ 45 w 74"/>
                  <a:gd name="T53" fmla="*/ 15 h 90"/>
                  <a:gd name="T54" fmla="*/ 46 w 74"/>
                  <a:gd name="T55" fmla="*/ 8 h 90"/>
                  <a:gd name="T56" fmla="*/ 34 w 74"/>
                  <a:gd name="T57" fmla="*/ 10 h 90"/>
                  <a:gd name="T58" fmla="*/ 36 w 74"/>
                  <a:gd name="T59" fmla="*/ 4 h 90"/>
                  <a:gd name="T60" fmla="*/ 33 w 74"/>
                  <a:gd name="T61" fmla="*/ 0 h 90"/>
                  <a:gd name="T62" fmla="*/ 25 w 74"/>
                  <a:gd name="T63"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90">
                    <a:moveTo>
                      <a:pt x="25" y="0"/>
                    </a:moveTo>
                    <a:cubicBezTo>
                      <a:pt x="27" y="4"/>
                      <a:pt x="27" y="10"/>
                      <a:pt x="25" y="16"/>
                    </a:cubicBezTo>
                    <a:cubicBezTo>
                      <a:pt x="19" y="19"/>
                      <a:pt x="19" y="19"/>
                      <a:pt x="19" y="19"/>
                    </a:cubicBezTo>
                    <a:cubicBezTo>
                      <a:pt x="16" y="16"/>
                      <a:pt x="16" y="16"/>
                      <a:pt x="16" y="16"/>
                    </a:cubicBezTo>
                    <a:cubicBezTo>
                      <a:pt x="12" y="17"/>
                      <a:pt x="12" y="17"/>
                      <a:pt x="12" y="17"/>
                    </a:cubicBezTo>
                    <a:cubicBezTo>
                      <a:pt x="12" y="32"/>
                      <a:pt x="12" y="32"/>
                      <a:pt x="12" y="32"/>
                    </a:cubicBezTo>
                    <a:cubicBezTo>
                      <a:pt x="6" y="38"/>
                      <a:pt x="6" y="38"/>
                      <a:pt x="6" y="38"/>
                    </a:cubicBezTo>
                    <a:cubicBezTo>
                      <a:pt x="7" y="50"/>
                      <a:pt x="7" y="50"/>
                      <a:pt x="7" y="50"/>
                    </a:cubicBezTo>
                    <a:cubicBezTo>
                      <a:pt x="1" y="52"/>
                      <a:pt x="1" y="52"/>
                      <a:pt x="1" y="52"/>
                    </a:cubicBezTo>
                    <a:cubicBezTo>
                      <a:pt x="0" y="57"/>
                      <a:pt x="0" y="57"/>
                      <a:pt x="0" y="57"/>
                    </a:cubicBezTo>
                    <a:cubicBezTo>
                      <a:pt x="3" y="67"/>
                      <a:pt x="3" y="67"/>
                      <a:pt x="3" y="67"/>
                    </a:cubicBezTo>
                    <a:cubicBezTo>
                      <a:pt x="18" y="76"/>
                      <a:pt x="18" y="76"/>
                      <a:pt x="18" y="76"/>
                    </a:cubicBezTo>
                    <a:cubicBezTo>
                      <a:pt x="13" y="90"/>
                      <a:pt x="13" y="90"/>
                      <a:pt x="13" y="90"/>
                    </a:cubicBezTo>
                    <a:cubicBezTo>
                      <a:pt x="34" y="89"/>
                      <a:pt x="34" y="89"/>
                      <a:pt x="34" y="89"/>
                    </a:cubicBezTo>
                    <a:cubicBezTo>
                      <a:pt x="58" y="89"/>
                      <a:pt x="58" y="89"/>
                      <a:pt x="58" y="89"/>
                    </a:cubicBezTo>
                    <a:cubicBezTo>
                      <a:pt x="55" y="81"/>
                      <a:pt x="55" y="81"/>
                      <a:pt x="55" y="81"/>
                    </a:cubicBezTo>
                    <a:cubicBezTo>
                      <a:pt x="69" y="75"/>
                      <a:pt x="69" y="75"/>
                      <a:pt x="69" y="75"/>
                    </a:cubicBezTo>
                    <a:cubicBezTo>
                      <a:pt x="68" y="73"/>
                      <a:pt x="68" y="73"/>
                      <a:pt x="68" y="73"/>
                    </a:cubicBezTo>
                    <a:cubicBezTo>
                      <a:pt x="62" y="62"/>
                      <a:pt x="62" y="62"/>
                      <a:pt x="62" y="62"/>
                    </a:cubicBezTo>
                    <a:cubicBezTo>
                      <a:pt x="60" y="53"/>
                      <a:pt x="60" y="53"/>
                      <a:pt x="60" y="53"/>
                    </a:cubicBezTo>
                    <a:cubicBezTo>
                      <a:pt x="61" y="52"/>
                      <a:pt x="61" y="52"/>
                      <a:pt x="61" y="52"/>
                    </a:cubicBezTo>
                    <a:cubicBezTo>
                      <a:pt x="73" y="48"/>
                      <a:pt x="73" y="48"/>
                      <a:pt x="73" y="48"/>
                    </a:cubicBezTo>
                    <a:cubicBezTo>
                      <a:pt x="74" y="15"/>
                      <a:pt x="74" y="15"/>
                      <a:pt x="74" y="15"/>
                    </a:cubicBezTo>
                    <a:cubicBezTo>
                      <a:pt x="70" y="15"/>
                      <a:pt x="70" y="15"/>
                      <a:pt x="70" y="15"/>
                    </a:cubicBezTo>
                    <a:cubicBezTo>
                      <a:pt x="60" y="8"/>
                      <a:pt x="60" y="8"/>
                      <a:pt x="60" y="8"/>
                    </a:cubicBezTo>
                    <a:cubicBezTo>
                      <a:pt x="52" y="10"/>
                      <a:pt x="52" y="10"/>
                      <a:pt x="52" y="10"/>
                    </a:cubicBezTo>
                    <a:cubicBezTo>
                      <a:pt x="45" y="15"/>
                      <a:pt x="45" y="15"/>
                      <a:pt x="45" y="15"/>
                    </a:cubicBezTo>
                    <a:cubicBezTo>
                      <a:pt x="46" y="8"/>
                      <a:pt x="46" y="8"/>
                      <a:pt x="46" y="8"/>
                    </a:cubicBezTo>
                    <a:cubicBezTo>
                      <a:pt x="34" y="10"/>
                      <a:pt x="34" y="10"/>
                      <a:pt x="34" y="10"/>
                    </a:cubicBezTo>
                    <a:cubicBezTo>
                      <a:pt x="36" y="4"/>
                      <a:pt x="36" y="4"/>
                      <a:pt x="36" y="4"/>
                    </a:cubicBezTo>
                    <a:cubicBezTo>
                      <a:pt x="33" y="0"/>
                      <a:pt x="33" y="0"/>
                      <a:pt x="33" y="0"/>
                    </a:cubicBezTo>
                    <a:lnTo>
                      <a:pt x="25" y="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0" name="Freeform 271">
                <a:extLst>
                  <a:ext uri="{FF2B5EF4-FFF2-40B4-BE49-F238E27FC236}">
                    <a16:creationId xmlns:a16="http://schemas.microsoft.com/office/drawing/2014/main" id="{8EAC3CE9-304A-4FD5-8327-97F04E26F35E}"/>
                  </a:ext>
                </a:extLst>
              </p:cNvPr>
              <p:cNvSpPr>
                <a:spLocks/>
              </p:cNvSpPr>
              <p:nvPr/>
            </p:nvSpPr>
            <p:spPr bwMode="auto">
              <a:xfrm>
                <a:off x="4751473" y="3164616"/>
                <a:ext cx="101394" cy="140642"/>
              </a:xfrm>
              <a:custGeom>
                <a:avLst/>
                <a:gdLst>
                  <a:gd name="T0" fmla="*/ 33 w 37"/>
                  <a:gd name="T1" fmla="*/ 24 h 51"/>
                  <a:gd name="T2" fmla="*/ 37 w 37"/>
                  <a:gd name="T3" fmla="*/ 21 h 51"/>
                  <a:gd name="T4" fmla="*/ 34 w 37"/>
                  <a:gd name="T5" fmla="*/ 18 h 51"/>
                  <a:gd name="T6" fmla="*/ 24 w 37"/>
                  <a:gd name="T7" fmla="*/ 15 h 51"/>
                  <a:gd name="T8" fmla="*/ 20 w 37"/>
                  <a:gd name="T9" fmla="*/ 9 h 51"/>
                  <a:gd name="T10" fmla="*/ 14 w 37"/>
                  <a:gd name="T11" fmla="*/ 1 h 51"/>
                  <a:gd name="T12" fmla="*/ 8 w 37"/>
                  <a:gd name="T13" fmla="*/ 0 h 51"/>
                  <a:gd name="T14" fmla="*/ 8 w 37"/>
                  <a:gd name="T15" fmla="*/ 0 h 51"/>
                  <a:gd name="T16" fmla="*/ 1 w 37"/>
                  <a:gd name="T17" fmla="*/ 0 h 51"/>
                  <a:gd name="T18" fmla="*/ 2 w 37"/>
                  <a:gd name="T19" fmla="*/ 18 h 51"/>
                  <a:gd name="T20" fmla="*/ 1 w 37"/>
                  <a:gd name="T21" fmla="*/ 33 h 51"/>
                  <a:gd name="T22" fmla="*/ 0 w 37"/>
                  <a:gd name="T23" fmla="*/ 37 h 51"/>
                  <a:gd name="T24" fmla="*/ 0 w 37"/>
                  <a:gd name="T25" fmla="*/ 37 h 51"/>
                  <a:gd name="T26" fmla="*/ 7 w 37"/>
                  <a:gd name="T27" fmla="*/ 39 h 51"/>
                  <a:gd name="T28" fmla="*/ 11 w 37"/>
                  <a:gd name="T29" fmla="*/ 43 h 51"/>
                  <a:gd name="T30" fmla="*/ 19 w 37"/>
                  <a:gd name="T31" fmla="*/ 51 h 51"/>
                  <a:gd name="T32" fmla="*/ 21 w 37"/>
                  <a:gd name="T33" fmla="*/ 50 h 51"/>
                  <a:gd name="T34" fmla="*/ 28 w 37"/>
                  <a:gd name="T35" fmla="*/ 48 h 51"/>
                  <a:gd name="T36" fmla="*/ 32 w 37"/>
                  <a:gd name="T37" fmla="*/ 47 h 51"/>
                  <a:gd name="T38" fmla="*/ 30 w 37"/>
                  <a:gd name="T39" fmla="*/ 30 h 51"/>
                  <a:gd name="T40" fmla="*/ 30 w 37"/>
                  <a:gd name="T41" fmla="*/ 27 h 51"/>
                  <a:gd name="T42" fmla="*/ 30 w 37"/>
                  <a:gd name="T43" fmla="*/ 27 h 51"/>
                  <a:gd name="T44" fmla="*/ 33 w 37"/>
                  <a:gd name="T45" fmla="*/ 2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 h="51">
                    <a:moveTo>
                      <a:pt x="33" y="24"/>
                    </a:moveTo>
                    <a:cubicBezTo>
                      <a:pt x="37" y="21"/>
                      <a:pt x="37" y="21"/>
                      <a:pt x="37" y="21"/>
                    </a:cubicBezTo>
                    <a:cubicBezTo>
                      <a:pt x="34" y="18"/>
                      <a:pt x="34" y="18"/>
                      <a:pt x="34" y="18"/>
                    </a:cubicBezTo>
                    <a:cubicBezTo>
                      <a:pt x="24" y="15"/>
                      <a:pt x="24" y="15"/>
                      <a:pt x="24" y="15"/>
                    </a:cubicBezTo>
                    <a:cubicBezTo>
                      <a:pt x="20" y="9"/>
                      <a:pt x="20" y="9"/>
                      <a:pt x="20" y="9"/>
                    </a:cubicBezTo>
                    <a:cubicBezTo>
                      <a:pt x="14" y="1"/>
                      <a:pt x="14" y="1"/>
                      <a:pt x="14" y="1"/>
                    </a:cubicBezTo>
                    <a:cubicBezTo>
                      <a:pt x="8" y="0"/>
                      <a:pt x="8" y="0"/>
                      <a:pt x="8" y="0"/>
                    </a:cubicBezTo>
                    <a:cubicBezTo>
                      <a:pt x="8" y="0"/>
                      <a:pt x="8" y="0"/>
                      <a:pt x="8" y="0"/>
                    </a:cubicBezTo>
                    <a:cubicBezTo>
                      <a:pt x="1" y="0"/>
                      <a:pt x="1" y="0"/>
                      <a:pt x="1" y="0"/>
                    </a:cubicBezTo>
                    <a:cubicBezTo>
                      <a:pt x="2" y="6"/>
                      <a:pt x="2" y="12"/>
                      <a:pt x="2" y="18"/>
                    </a:cubicBezTo>
                    <a:cubicBezTo>
                      <a:pt x="2" y="24"/>
                      <a:pt x="2" y="29"/>
                      <a:pt x="1" y="33"/>
                    </a:cubicBezTo>
                    <a:cubicBezTo>
                      <a:pt x="1" y="35"/>
                      <a:pt x="1" y="36"/>
                      <a:pt x="0" y="37"/>
                    </a:cubicBezTo>
                    <a:cubicBezTo>
                      <a:pt x="0" y="37"/>
                      <a:pt x="0" y="37"/>
                      <a:pt x="0" y="37"/>
                    </a:cubicBezTo>
                    <a:cubicBezTo>
                      <a:pt x="7" y="39"/>
                      <a:pt x="7" y="39"/>
                      <a:pt x="7" y="39"/>
                    </a:cubicBezTo>
                    <a:cubicBezTo>
                      <a:pt x="11" y="43"/>
                      <a:pt x="11" y="43"/>
                      <a:pt x="11" y="43"/>
                    </a:cubicBezTo>
                    <a:cubicBezTo>
                      <a:pt x="19" y="51"/>
                      <a:pt x="19" y="51"/>
                      <a:pt x="19" y="51"/>
                    </a:cubicBezTo>
                    <a:cubicBezTo>
                      <a:pt x="21" y="50"/>
                      <a:pt x="21" y="50"/>
                      <a:pt x="21" y="50"/>
                    </a:cubicBezTo>
                    <a:cubicBezTo>
                      <a:pt x="28" y="48"/>
                      <a:pt x="28" y="48"/>
                      <a:pt x="28" y="48"/>
                    </a:cubicBezTo>
                    <a:cubicBezTo>
                      <a:pt x="32" y="47"/>
                      <a:pt x="32" y="47"/>
                      <a:pt x="32" y="47"/>
                    </a:cubicBezTo>
                    <a:cubicBezTo>
                      <a:pt x="31" y="41"/>
                      <a:pt x="30" y="36"/>
                      <a:pt x="30" y="30"/>
                    </a:cubicBezTo>
                    <a:cubicBezTo>
                      <a:pt x="30" y="27"/>
                      <a:pt x="30" y="27"/>
                      <a:pt x="30" y="27"/>
                    </a:cubicBezTo>
                    <a:cubicBezTo>
                      <a:pt x="30" y="27"/>
                      <a:pt x="30" y="27"/>
                      <a:pt x="30" y="27"/>
                    </a:cubicBezTo>
                    <a:lnTo>
                      <a:pt x="33" y="2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1" name="Freeform 272">
                <a:extLst>
                  <a:ext uri="{FF2B5EF4-FFF2-40B4-BE49-F238E27FC236}">
                    <a16:creationId xmlns:a16="http://schemas.microsoft.com/office/drawing/2014/main" id="{EED48914-1179-4D6C-B308-C64D45C8D765}"/>
                  </a:ext>
                </a:extLst>
              </p:cNvPr>
              <p:cNvSpPr>
                <a:spLocks/>
              </p:cNvSpPr>
              <p:nvPr/>
            </p:nvSpPr>
            <p:spPr bwMode="auto">
              <a:xfrm>
                <a:off x="4764555" y="3283997"/>
                <a:ext cx="44154" cy="107933"/>
              </a:xfrm>
              <a:custGeom>
                <a:avLst/>
                <a:gdLst>
                  <a:gd name="T0" fmla="*/ 0 w 16"/>
                  <a:gd name="T1" fmla="*/ 11 h 39"/>
                  <a:gd name="T2" fmla="*/ 0 w 16"/>
                  <a:gd name="T3" fmla="*/ 11 h 39"/>
                  <a:gd name="T4" fmla="*/ 8 w 16"/>
                  <a:gd name="T5" fmla="*/ 15 h 39"/>
                  <a:gd name="T6" fmla="*/ 9 w 16"/>
                  <a:gd name="T7" fmla="*/ 19 h 39"/>
                  <a:gd name="T8" fmla="*/ 6 w 16"/>
                  <a:gd name="T9" fmla="*/ 36 h 39"/>
                  <a:gd name="T10" fmla="*/ 9 w 16"/>
                  <a:gd name="T11" fmla="*/ 39 h 39"/>
                  <a:gd name="T12" fmla="*/ 15 w 16"/>
                  <a:gd name="T13" fmla="*/ 27 h 39"/>
                  <a:gd name="T14" fmla="*/ 16 w 16"/>
                  <a:gd name="T15" fmla="*/ 22 h 39"/>
                  <a:gd name="T16" fmla="*/ 14 w 16"/>
                  <a:gd name="T17" fmla="*/ 8 h 39"/>
                  <a:gd name="T18" fmla="*/ 6 w 16"/>
                  <a:gd name="T19" fmla="*/ 0 h 39"/>
                  <a:gd name="T20" fmla="*/ 0 w 16"/>
                  <a:gd name="T21" fmla="*/ 1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9">
                    <a:moveTo>
                      <a:pt x="0" y="11"/>
                    </a:moveTo>
                    <a:cubicBezTo>
                      <a:pt x="0" y="11"/>
                      <a:pt x="0" y="11"/>
                      <a:pt x="0" y="11"/>
                    </a:cubicBezTo>
                    <a:cubicBezTo>
                      <a:pt x="2" y="13"/>
                      <a:pt x="5" y="14"/>
                      <a:pt x="8" y="15"/>
                    </a:cubicBezTo>
                    <a:cubicBezTo>
                      <a:pt x="9" y="16"/>
                      <a:pt x="9" y="18"/>
                      <a:pt x="9" y="19"/>
                    </a:cubicBezTo>
                    <a:cubicBezTo>
                      <a:pt x="8" y="24"/>
                      <a:pt x="7" y="30"/>
                      <a:pt x="6" y="36"/>
                    </a:cubicBezTo>
                    <a:cubicBezTo>
                      <a:pt x="9" y="39"/>
                      <a:pt x="9" y="39"/>
                      <a:pt x="9" y="39"/>
                    </a:cubicBezTo>
                    <a:cubicBezTo>
                      <a:pt x="11" y="35"/>
                      <a:pt x="13" y="31"/>
                      <a:pt x="15" y="27"/>
                    </a:cubicBezTo>
                    <a:cubicBezTo>
                      <a:pt x="16" y="25"/>
                      <a:pt x="16" y="24"/>
                      <a:pt x="16" y="22"/>
                    </a:cubicBezTo>
                    <a:cubicBezTo>
                      <a:pt x="14" y="8"/>
                      <a:pt x="14" y="8"/>
                      <a:pt x="14" y="8"/>
                    </a:cubicBezTo>
                    <a:cubicBezTo>
                      <a:pt x="6" y="0"/>
                      <a:pt x="6" y="0"/>
                      <a:pt x="6" y="0"/>
                    </a:cubicBezTo>
                    <a:lnTo>
                      <a:pt x="0" y="1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2" name="Freeform 273">
                <a:extLst>
                  <a:ext uri="{FF2B5EF4-FFF2-40B4-BE49-F238E27FC236}">
                    <a16:creationId xmlns:a16="http://schemas.microsoft.com/office/drawing/2014/main" id="{CA40D0F2-2806-4FAC-BC4B-C4CEFCEE8A1B}"/>
                  </a:ext>
                </a:extLst>
              </p:cNvPr>
              <p:cNvSpPr>
                <a:spLocks/>
              </p:cNvSpPr>
              <p:nvPr/>
            </p:nvSpPr>
            <p:spPr bwMode="auto">
              <a:xfrm>
                <a:off x="4740027" y="3267643"/>
                <a:ext cx="40884" cy="45790"/>
              </a:xfrm>
              <a:custGeom>
                <a:avLst/>
                <a:gdLst>
                  <a:gd name="T0" fmla="*/ 11 w 15"/>
                  <a:gd name="T1" fmla="*/ 2 h 17"/>
                  <a:gd name="T2" fmla="*/ 4 w 15"/>
                  <a:gd name="T3" fmla="*/ 0 h 17"/>
                  <a:gd name="T4" fmla="*/ 4 w 15"/>
                  <a:gd name="T5" fmla="*/ 0 h 17"/>
                  <a:gd name="T6" fmla="*/ 3 w 15"/>
                  <a:gd name="T7" fmla="*/ 4 h 17"/>
                  <a:gd name="T8" fmla="*/ 3 w 15"/>
                  <a:gd name="T9" fmla="*/ 4 h 17"/>
                  <a:gd name="T10" fmla="*/ 3 w 15"/>
                  <a:gd name="T11" fmla="*/ 5 h 17"/>
                  <a:gd name="T12" fmla="*/ 0 w 15"/>
                  <a:gd name="T13" fmla="*/ 11 h 17"/>
                  <a:gd name="T14" fmla="*/ 5 w 15"/>
                  <a:gd name="T15" fmla="*/ 15 h 17"/>
                  <a:gd name="T16" fmla="*/ 9 w 15"/>
                  <a:gd name="T17" fmla="*/ 17 h 17"/>
                  <a:gd name="T18" fmla="*/ 9 w 15"/>
                  <a:gd name="T19" fmla="*/ 17 h 17"/>
                  <a:gd name="T20" fmla="*/ 13 w 15"/>
                  <a:gd name="T21" fmla="*/ 10 h 17"/>
                  <a:gd name="T22" fmla="*/ 14 w 15"/>
                  <a:gd name="T23" fmla="*/ 9 h 17"/>
                  <a:gd name="T24" fmla="*/ 15 w 15"/>
                  <a:gd name="T25" fmla="*/ 6 h 17"/>
                  <a:gd name="T26" fmla="*/ 11 w 15"/>
                  <a:gd name="T2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 h="17">
                    <a:moveTo>
                      <a:pt x="11" y="2"/>
                    </a:moveTo>
                    <a:cubicBezTo>
                      <a:pt x="4" y="0"/>
                      <a:pt x="4" y="0"/>
                      <a:pt x="4" y="0"/>
                    </a:cubicBezTo>
                    <a:cubicBezTo>
                      <a:pt x="4" y="0"/>
                      <a:pt x="4" y="0"/>
                      <a:pt x="4" y="0"/>
                    </a:cubicBezTo>
                    <a:cubicBezTo>
                      <a:pt x="4" y="1"/>
                      <a:pt x="4" y="3"/>
                      <a:pt x="3" y="4"/>
                    </a:cubicBezTo>
                    <a:cubicBezTo>
                      <a:pt x="3" y="4"/>
                      <a:pt x="3" y="4"/>
                      <a:pt x="3" y="4"/>
                    </a:cubicBezTo>
                    <a:cubicBezTo>
                      <a:pt x="3" y="5"/>
                      <a:pt x="3" y="5"/>
                      <a:pt x="3" y="5"/>
                    </a:cubicBezTo>
                    <a:cubicBezTo>
                      <a:pt x="2" y="7"/>
                      <a:pt x="1" y="9"/>
                      <a:pt x="0" y="11"/>
                    </a:cubicBezTo>
                    <a:cubicBezTo>
                      <a:pt x="5" y="15"/>
                      <a:pt x="5" y="15"/>
                      <a:pt x="5" y="15"/>
                    </a:cubicBezTo>
                    <a:cubicBezTo>
                      <a:pt x="9" y="17"/>
                      <a:pt x="9" y="17"/>
                      <a:pt x="9" y="17"/>
                    </a:cubicBezTo>
                    <a:cubicBezTo>
                      <a:pt x="8" y="17"/>
                      <a:pt x="8" y="17"/>
                      <a:pt x="9" y="17"/>
                    </a:cubicBezTo>
                    <a:cubicBezTo>
                      <a:pt x="13" y="10"/>
                      <a:pt x="13" y="10"/>
                      <a:pt x="13" y="10"/>
                    </a:cubicBezTo>
                    <a:cubicBezTo>
                      <a:pt x="14" y="9"/>
                      <a:pt x="14" y="9"/>
                      <a:pt x="14" y="9"/>
                    </a:cubicBezTo>
                    <a:cubicBezTo>
                      <a:pt x="15" y="6"/>
                      <a:pt x="15" y="6"/>
                      <a:pt x="15" y="6"/>
                    </a:cubicBezTo>
                    <a:lnTo>
                      <a:pt x="11"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3" name="Freeform 274">
                <a:extLst>
                  <a:ext uri="{FF2B5EF4-FFF2-40B4-BE49-F238E27FC236}">
                    <a16:creationId xmlns:a16="http://schemas.microsoft.com/office/drawing/2014/main" id="{8ED1987F-8C61-489C-9BD6-28885EAAC3C3}"/>
                  </a:ext>
                </a:extLst>
              </p:cNvPr>
              <p:cNvSpPr>
                <a:spLocks/>
              </p:cNvSpPr>
              <p:nvPr/>
            </p:nvSpPr>
            <p:spPr bwMode="auto">
              <a:xfrm>
                <a:off x="2511021" y="4257040"/>
                <a:ext cx="325437" cy="327073"/>
              </a:xfrm>
              <a:custGeom>
                <a:avLst/>
                <a:gdLst>
                  <a:gd name="T0" fmla="*/ 115 w 118"/>
                  <a:gd name="T1" fmla="*/ 46 h 118"/>
                  <a:gd name="T2" fmla="*/ 112 w 118"/>
                  <a:gd name="T3" fmla="*/ 41 h 118"/>
                  <a:gd name="T4" fmla="*/ 109 w 118"/>
                  <a:gd name="T5" fmla="*/ 38 h 118"/>
                  <a:gd name="T6" fmla="*/ 109 w 118"/>
                  <a:gd name="T7" fmla="*/ 29 h 118"/>
                  <a:gd name="T8" fmla="*/ 93 w 118"/>
                  <a:gd name="T9" fmla="*/ 22 h 118"/>
                  <a:gd name="T10" fmla="*/ 94 w 118"/>
                  <a:gd name="T11" fmla="*/ 16 h 118"/>
                  <a:gd name="T12" fmla="*/ 100 w 118"/>
                  <a:gd name="T13" fmla="*/ 14 h 118"/>
                  <a:gd name="T14" fmla="*/ 87 w 118"/>
                  <a:gd name="T15" fmla="*/ 13 h 118"/>
                  <a:gd name="T16" fmla="*/ 86 w 118"/>
                  <a:gd name="T17" fmla="*/ 15 h 118"/>
                  <a:gd name="T18" fmla="*/ 75 w 118"/>
                  <a:gd name="T19" fmla="*/ 17 h 118"/>
                  <a:gd name="T20" fmla="*/ 58 w 118"/>
                  <a:gd name="T21" fmla="*/ 16 h 118"/>
                  <a:gd name="T22" fmla="*/ 52 w 118"/>
                  <a:gd name="T23" fmla="*/ 11 h 118"/>
                  <a:gd name="T24" fmla="*/ 37 w 118"/>
                  <a:gd name="T25" fmla="*/ 7 h 118"/>
                  <a:gd name="T26" fmla="*/ 33 w 118"/>
                  <a:gd name="T27" fmla="*/ 0 h 118"/>
                  <a:gd name="T28" fmla="*/ 32 w 118"/>
                  <a:gd name="T29" fmla="*/ 8 h 118"/>
                  <a:gd name="T30" fmla="*/ 19 w 118"/>
                  <a:gd name="T31" fmla="*/ 17 h 118"/>
                  <a:gd name="T32" fmla="*/ 19 w 118"/>
                  <a:gd name="T33" fmla="*/ 28 h 118"/>
                  <a:gd name="T34" fmla="*/ 10 w 118"/>
                  <a:gd name="T35" fmla="*/ 28 h 118"/>
                  <a:gd name="T36" fmla="*/ 15 w 118"/>
                  <a:gd name="T37" fmla="*/ 17 h 118"/>
                  <a:gd name="T38" fmla="*/ 13 w 118"/>
                  <a:gd name="T39" fmla="*/ 8 h 118"/>
                  <a:gd name="T40" fmla="*/ 0 w 118"/>
                  <a:gd name="T41" fmla="*/ 29 h 118"/>
                  <a:gd name="T42" fmla="*/ 3 w 118"/>
                  <a:gd name="T43" fmla="*/ 34 h 118"/>
                  <a:gd name="T44" fmla="*/ 7 w 118"/>
                  <a:gd name="T45" fmla="*/ 46 h 118"/>
                  <a:gd name="T46" fmla="*/ 15 w 118"/>
                  <a:gd name="T47" fmla="*/ 55 h 118"/>
                  <a:gd name="T48" fmla="*/ 36 w 118"/>
                  <a:gd name="T49" fmla="*/ 64 h 118"/>
                  <a:gd name="T50" fmla="*/ 50 w 118"/>
                  <a:gd name="T51" fmla="*/ 89 h 118"/>
                  <a:gd name="T52" fmla="*/ 54 w 118"/>
                  <a:gd name="T53" fmla="*/ 97 h 118"/>
                  <a:gd name="T54" fmla="*/ 66 w 118"/>
                  <a:gd name="T55" fmla="*/ 117 h 118"/>
                  <a:gd name="T56" fmla="*/ 72 w 118"/>
                  <a:gd name="T57" fmla="*/ 115 h 118"/>
                  <a:gd name="T58" fmla="*/ 78 w 118"/>
                  <a:gd name="T59" fmla="*/ 110 h 118"/>
                  <a:gd name="T60" fmla="*/ 87 w 118"/>
                  <a:gd name="T61" fmla="*/ 104 h 118"/>
                  <a:gd name="T62" fmla="*/ 88 w 118"/>
                  <a:gd name="T63" fmla="*/ 101 h 118"/>
                  <a:gd name="T64" fmla="*/ 82 w 118"/>
                  <a:gd name="T65" fmla="*/ 97 h 118"/>
                  <a:gd name="T66" fmla="*/ 81 w 118"/>
                  <a:gd name="T67" fmla="*/ 95 h 118"/>
                  <a:gd name="T68" fmla="*/ 80 w 118"/>
                  <a:gd name="T69" fmla="*/ 86 h 118"/>
                  <a:gd name="T70" fmla="*/ 91 w 118"/>
                  <a:gd name="T71" fmla="*/ 90 h 118"/>
                  <a:gd name="T72" fmla="*/ 108 w 118"/>
                  <a:gd name="T73" fmla="*/ 82 h 118"/>
                  <a:gd name="T74" fmla="*/ 106 w 118"/>
                  <a:gd name="T75" fmla="*/ 62 h 118"/>
                  <a:gd name="T76" fmla="*/ 117 w 118"/>
                  <a:gd name="T77" fmla="*/ 5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8" h="118">
                    <a:moveTo>
                      <a:pt x="117" y="51"/>
                    </a:moveTo>
                    <a:cubicBezTo>
                      <a:pt x="115" y="46"/>
                      <a:pt x="115" y="46"/>
                      <a:pt x="115" y="46"/>
                    </a:cubicBezTo>
                    <a:cubicBezTo>
                      <a:pt x="113" y="45"/>
                      <a:pt x="113" y="45"/>
                      <a:pt x="113" y="45"/>
                    </a:cubicBezTo>
                    <a:cubicBezTo>
                      <a:pt x="112" y="41"/>
                      <a:pt x="112" y="41"/>
                      <a:pt x="112" y="41"/>
                    </a:cubicBezTo>
                    <a:cubicBezTo>
                      <a:pt x="118" y="38"/>
                      <a:pt x="118" y="38"/>
                      <a:pt x="118" y="38"/>
                    </a:cubicBezTo>
                    <a:cubicBezTo>
                      <a:pt x="109" y="38"/>
                      <a:pt x="109" y="38"/>
                      <a:pt x="109" y="38"/>
                    </a:cubicBezTo>
                    <a:cubicBezTo>
                      <a:pt x="110" y="34"/>
                      <a:pt x="110" y="34"/>
                      <a:pt x="110" y="34"/>
                    </a:cubicBezTo>
                    <a:cubicBezTo>
                      <a:pt x="109" y="29"/>
                      <a:pt x="109" y="29"/>
                      <a:pt x="109" y="29"/>
                    </a:cubicBezTo>
                    <a:cubicBezTo>
                      <a:pt x="103" y="23"/>
                      <a:pt x="103" y="23"/>
                      <a:pt x="103" y="23"/>
                    </a:cubicBezTo>
                    <a:cubicBezTo>
                      <a:pt x="93" y="22"/>
                      <a:pt x="93" y="22"/>
                      <a:pt x="93" y="22"/>
                    </a:cubicBezTo>
                    <a:cubicBezTo>
                      <a:pt x="92" y="19"/>
                      <a:pt x="92" y="19"/>
                      <a:pt x="92" y="19"/>
                    </a:cubicBezTo>
                    <a:cubicBezTo>
                      <a:pt x="94" y="16"/>
                      <a:pt x="94" y="16"/>
                      <a:pt x="94" y="16"/>
                    </a:cubicBezTo>
                    <a:cubicBezTo>
                      <a:pt x="98" y="16"/>
                      <a:pt x="98" y="16"/>
                      <a:pt x="98" y="16"/>
                    </a:cubicBezTo>
                    <a:cubicBezTo>
                      <a:pt x="100" y="14"/>
                      <a:pt x="100" y="14"/>
                      <a:pt x="100" y="14"/>
                    </a:cubicBezTo>
                    <a:cubicBezTo>
                      <a:pt x="104" y="14"/>
                      <a:pt x="104" y="14"/>
                      <a:pt x="104" y="14"/>
                    </a:cubicBezTo>
                    <a:cubicBezTo>
                      <a:pt x="98" y="13"/>
                      <a:pt x="93" y="13"/>
                      <a:pt x="87" y="13"/>
                    </a:cubicBezTo>
                    <a:cubicBezTo>
                      <a:pt x="86" y="13"/>
                      <a:pt x="85" y="13"/>
                      <a:pt x="84" y="13"/>
                    </a:cubicBezTo>
                    <a:cubicBezTo>
                      <a:pt x="86" y="15"/>
                      <a:pt x="86" y="15"/>
                      <a:pt x="86" y="15"/>
                    </a:cubicBezTo>
                    <a:cubicBezTo>
                      <a:pt x="83" y="18"/>
                      <a:pt x="83" y="18"/>
                      <a:pt x="83" y="18"/>
                    </a:cubicBezTo>
                    <a:cubicBezTo>
                      <a:pt x="75" y="17"/>
                      <a:pt x="75" y="17"/>
                      <a:pt x="75" y="17"/>
                    </a:cubicBezTo>
                    <a:cubicBezTo>
                      <a:pt x="72" y="14"/>
                      <a:pt x="72" y="14"/>
                      <a:pt x="72" y="14"/>
                    </a:cubicBezTo>
                    <a:cubicBezTo>
                      <a:pt x="68" y="14"/>
                      <a:pt x="63" y="15"/>
                      <a:pt x="58" y="16"/>
                    </a:cubicBezTo>
                    <a:cubicBezTo>
                      <a:pt x="56" y="16"/>
                      <a:pt x="54" y="16"/>
                      <a:pt x="51" y="16"/>
                    </a:cubicBezTo>
                    <a:cubicBezTo>
                      <a:pt x="52" y="11"/>
                      <a:pt x="52" y="11"/>
                      <a:pt x="52" y="11"/>
                    </a:cubicBezTo>
                    <a:cubicBezTo>
                      <a:pt x="50" y="8"/>
                      <a:pt x="50" y="8"/>
                      <a:pt x="50" y="8"/>
                    </a:cubicBezTo>
                    <a:cubicBezTo>
                      <a:pt x="37" y="7"/>
                      <a:pt x="37" y="7"/>
                      <a:pt x="37" y="7"/>
                    </a:cubicBezTo>
                    <a:cubicBezTo>
                      <a:pt x="36" y="5"/>
                      <a:pt x="36" y="4"/>
                      <a:pt x="35" y="3"/>
                    </a:cubicBezTo>
                    <a:cubicBezTo>
                      <a:pt x="34" y="2"/>
                      <a:pt x="34" y="1"/>
                      <a:pt x="33" y="0"/>
                    </a:cubicBezTo>
                    <a:cubicBezTo>
                      <a:pt x="31" y="0"/>
                      <a:pt x="31" y="0"/>
                      <a:pt x="31" y="0"/>
                    </a:cubicBezTo>
                    <a:cubicBezTo>
                      <a:pt x="32" y="8"/>
                      <a:pt x="32" y="8"/>
                      <a:pt x="32" y="8"/>
                    </a:cubicBezTo>
                    <a:cubicBezTo>
                      <a:pt x="19" y="12"/>
                      <a:pt x="19" y="12"/>
                      <a:pt x="19" y="12"/>
                    </a:cubicBezTo>
                    <a:cubicBezTo>
                      <a:pt x="19" y="14"/>
                      <a:pt x="19" y="15"/>
                      <a:pt x="19" y="17"/>
                    </a:cubicBezTo>
                    <a:cubicBezTo>
                      <a:pt x="19" y="20"/>
                      <a:pt x="19" y="22"/>
                      <a:pt x="20" y="25"/>
                    </a:cubicBezTo>
                    <a:cubicBezTo>
                      <a:pt x="19" y="28"/>
                      <a:pt x="19" y="28"/>
                      <a:pt x="19" y="28"/>
                    </a:cubicBezTo>
                    <a:cubicBezTo>
                      <a:pt x="14" y="30"/>
                      <a:pt x="14" y="30"/>
                      <a:pt x="14" y="30"/>
                    </a:cubicBezTo>
                    <a:cubicBezTo>
                      <a:pt x="10" y="28"/>
                      <a:pt x="10" y="28"/>
                      <a:pt x="10" y="28"/>
                    </a:cubicBezTo>
                    <a:cubicBezTo>
                      <a:pt x="11" y="19"/>
                      <a:pt x="11" y="19"/>
                      <a:pt x="11" y="19"/>
                    </a:cubicBezTo>
                    <a:cubicBezTo>
                      <a:pt x="15" y="17"/>
                      <a:pt x="15" y="17"/>
                      <a:pt x="15" y="17"/>
                    </a:cubicBezTo>
                    <a:cubicBezTo>
                      <a:pt x="15" y="11"/>
                      <a:pt x="15" y="11"/>
                      <a:pt x="15" y="11"/>
                    </a:cubicBezTo>
                    <a:cubicBezTo>
                      <a:pt x="13" y="8"/>
                      <a:pt x="13" y="8"/>
                      <a:pt x="13" y="8"/>
                    </a:cubicBezTo>
                    <a:cubicBezTo>
                      <a:pt x="2" y="15"/>
                      <a:pt x="2" y="15"/>
                      <a:pt x="2" y="15"/>
                    </a:cubicBezTo>
                    <a:cubicBezTo>
                      <a:pt x="0" y="29"/>
                      <a:pt x="0" y="29"/>
                      <a:pt x="0" y="29"/>
                    </a:cubicBezTo>
                    <a:cubicBezTo>
                      <a:pt x="0" y="29"/>
                      <a:pt x="1" y="31"/>
                      <a:pt x="2" y="33"/>
                    </a:cubicBezTo>
                    <a:cubicBezTo>
                      <a:pt x="3" y="34"/>
                      <a:pt x="3" y="34"/>
                      <a:pt x="3" y="34"/>
                    </a:cubicBezTo>
                    <a:cubicBezTo>
                      <a:pt x="4" y="36"/>
                      <a:pt x="5" y="37"/>
                      <a:pt x="5" y="39"/>
                    </a:cubicBezTo>
                    <a:cubicBezTo>
                      <a:pt x="6" y="40"/>
                      <a:pt x="6" y="43"/>
                      <a:pt x="7" y="46"/>
                    </a:cubicBezTo>
                    <a:cubicBezTo>
                      <a:pt x="7" y="48"/>
                      <a:pt x="8" y="50"/>
                      <a:pt x="8" y="53"/>
                    </a:cubicBezTo>
                    <a:cubicBezTo>
                      <a:pt x="10" y="54"/>
                      <a:pt x="12" y="55"/>
                      <a:pt x="15" y="55"/>
                    </a:cubicBezTo>
                    <a:cubicBezTo>
                      <a:pt x="19" y="57"/>
                      <a:pt x="25" y="57"/>
                      <a:pt x="30" y="58"/>
                    </a:cubicBezTo>
                    <a:cubicBezTo>
                      <a:pt x="36" y="64"/>
                      <a:pt x="36" y="64"/>
                      <a:pt x="36" y="64"/>
                    </a:cubicBezTo>
                    <a:cubicBezTo>
                      <a:pt x="51" y="65"/>
                      <a:pt x="51" y="65"/>
                      <a:pt x="51" y="65"/>
                    </a:cubicBezTo>
                    <a:cubicBezTo>
                      <a:pt x="50" y="89"/>
                      <a:pt x="50" y="89"/>
                      <a:pt x="50" y="89"/>
                    </a:cubicBezTo>
                    <a:cubicBezTo>
                      <a:pt x="50" y="89"/>
                      <a:pt x="51" y="91"/>
                      <a:pt x="51" y="92"/>
                    </a:cubicBezTo>
                    <a:cubicBezTo>
                      <a:pt x="54" y="97"/>
                      <a:pt x="54" y="97"/>
                      <a:pt x="54" y="97"/>
                    </a:cubicBezTo>
                    <a:cubicBezTo>
                      <a:pt x="57" y="102"/>
                      <a:pt x="59" y="107"/>
                      <a:pt x="62" y="112"/>
                    </a:cubicBezTo>
                    <a:cubicBezTo>
                      <a:pt x="66" y="117"/>
                      <a:pt x="66" y="117"/>
                      <a:pt x="66" y="117"/>
                    </a:cubicBezTo>
                    <a:cubicBezTo>
                      <a:pt x="66" y="117"/>
                      <a:pt x="66" y="117"/>
                      <a:pt x="67" y="118"/>
                    </a:cubicBezTo>
                    <a:cubicBezTo>
                      <a:pt x="72" y="115"/>
                      <a:pt x="72" y="115"/>
                      <a:pt x="72" y="115"/>
                    </a:cubicBezTo>
                    <a:cubicBezTo>
                      <a:pt x="74" y="110"/>
                      <a:pt x="74" y="110"/>
                      <a:pt x="74" y="110"/>
                    </a:cubicBezTo>
                    <a:cubicBezTo>
                      <a:pt x="78" y="110"/>
                      <a:pt x="78" y="110"/>
                      <a:pt x="78" y="110"/>
                    </a:cubicBezTo>
                    <a:cubicBezTo>
                      <a:pt x="80" y="106"/>
                      <a:pt x="80" y="106"/>
                      <a:pt x="80" y="106"/>
                    </a:cubicBezTo>
                    <a:cubicBezTo>
                      <a:pt x="87" y="104"/>
                      <a:pt x="87" y="104"/>
                      <a:pt x="87" y="104"/>
                    </a:cubicBezTo>
                    <a:cubicBezTo>
                      <a:pt x="89" y="102"/>
                      <a:pt x="89" y="102"/>
                      <a:pt x="89" y="102"/>
                    </a:cubicBezTo>
                    <a:cubicBezTo>
                      <a:pt x="88" y="101"/>
                      <a:pt x="88" y="101"/>
                      <a:pt x="88" y="101"/>
                    </a:cubicBezTo>
                    <a:cubicBezTo>
                      <a:pt x="85" y="100"/>
                      <a:pt x="85" y="100"/>
                      <a:pt x="85" y="100"/>
                    </a:cubicBezTo>
                    <a:cubicBezTo>
                      <a:pt x="82" y="97"/>
                      <a:pt x="82" y="97"/>
                      <a:pt x="82" y="97"/>
                    </a:cubicBezTo>
                    <a:cubicBezTo>
                      <a:pt x="81" y="97"/>
                      <a:pt x="81" y="96"/>
                      <a:pt x="81" y="96"/>
                    </a:cubicBezTo>
                    <a:cubicBezTo>
                      <a:pt x="81" y="95"/>
                      <a:pt x="81" y="95"/>
                      <a:pt x="81" y="95"/>
                    </a:cubicBezTo>
                    <a:cubicBezTo>
                      <a:pt x="81" y="93"/>
                      <a:pt x="81" y="92"/>
                      <a:pt x="81" y="90"/>
                    </a:cubicBezTo>
                    <a:cubicBezTo>
                      <a:pt x="81" y="89"/>
                      <a:pt x="81" y="87"/>
                      <a:pt x="80" y="86"/>
                    </a:cubicBezTo>
                    <a:cubicBezTo>
                      <a:pt x="80" y="85"/>
                      <a:pt x="80" y="85"/>
                      <a:pt x="80" y="85"/>
                    </a:cubicBezTo>
                    <a:cubicBezTo>
                      <a:pt x="91" y="90"/>
                      <a:pt x="91" y="90"/>
                      <a:pt x="91" y="90"/>
                    </a:cubicBezTo>
                    <a:cubicBezTo>
                      <a:pt x="95" y="84"/>
                      <a:pt x="95" y="84"/>
                      <a:pt x="95" y="84"/>
                    </a:cubicBezTo>
                    <a:cubicBezTo>
                      <a:pt x="108" y="82"/>
                      <a:pt x="108" y="82"/>
                      <a:pt x="108" y="82"/>
                    </a:cubicBezTo>
                    <a:cubicBezTo>
                      <a:pt x="113" y="75"/>
                      <a:pt x="113" y="75"/>
                      <a:pt x="113" y="75"/>
                    </a:cubicBezTo>
                    <a:cubicBezTo>
                      <a:pt x="106" y="62"/>
                      <a:pt x="106" y="62"/>
                      <a:pt x="106" y="62"/>
                    </a:cubicBezTo>
                    <a:cubicBezTo>
                      <a:pt x="106" y="55"/>
                      <a:pt x="106" y="55"/>
                      <a:pt x="106" y="55"/>
                    </a:cubicBezTo>
                    <a:cubicBezTo>
                      <a:pt x="110" y="53"/>
                      <a:pt x="113" y="52"/>
                      <a:pt x="117" y="51"/>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4" name="Freeform 275">
                <a:extLst>
                  <a:ext uri="{FF2B5EF4-FFF2-40B4-BE49-F238E27FC236}">
                    <a16:creationId xmlns:a16="http://schemas.microsoft.com/office/drawing/2014/main" id="{6745EDD3-E4FD-4F2E-ABC6-3742FECA7E4A}"/>
                  </a:ext>
                </a:extLst>
              </p:cNvPr>
              <p:cNvSpPr>
                <a:spLocks/>
              </p:cNvSpPr>
              <p:nvPr/>
            </p:nvSpPr>
            <p:spPr bwMode="auto">
              <a:xfrm>
                <a:off x="2870803" y="5524449"/>
                <a:ext cx="132464" cy="163537"/>
              </a:xfrm>
              <a:custGeom>
                <a:avLst/>
                <a:gdLst>
                  <a:gd name="T0" fmla="*/ 45 w 48"/>
                  <a:gd name="T1" fmla="*/ 35 h 59"/>
                  <a:gd name="T2" fmla="*/ 47 w 48"/>
                  <a:gd name="T3" fmla="*/ 27 h 59"/>
                  <a:gd name="T4" fmla="*/ 42 w 48"/>
                  <a:gd name="T5" fmla="*/ 20 h 59"/>
                  <a:gd name="T6" fmla="*/ 31 w 48"/>
                  <a:gd name="T7" fmla="*/ 10 h 59"/>
                  <a:gd name="T8" fmla="*/ 29 w 48"/>
                  <a:gd name="T9" fmla="*/ 8 h 59"/>
                  <a:gd name="T10" fmla="*/ 26 w 48"/>
                  <a:gd name="T11" fmla="*/ 10 h 59"/>
                  <a:gd name="T12" fmla="*/ 24 w 48"/>
                  <a:gd name="T13" fmla="*/ 5 h 59"/>
                  <a:gd name="T14" fmla="*/ 17 w 48"/>
                  <a:gd name="T15" fmla="*/ 1 h 59"/>
                  <a:gd name="T16" fmla="*/ 17 w 48"/>
                  <a:gd name="T17" fmla="*/ 1 h 59"/>
                  <a:gd name="T18" fmla="*/ 16 w 48"/>
                  <a:gd name="T19" fmla="*/ 1 h 59"/>
                  <a:gd name="T20" fmla="*/ 12 w 48"/>
                  <a:gd name="T21" fmla="*/ 1 h 59"/>
                  <a:gd name="T22" fmla="*/ 8 w 48"/>
                  <a:gd name="T23" fmla="*/ 0 h 59"/>
                  <a:gd name="T24" fmla="*/ 2 w 48"/>
                  <a:gd name="T25" fmla="*/ 10 h 59"/>
                  <a:gd name="T26" fmla="*/ 2 w 48"/>
                  <a:gd name="T27" fmla="*/ 32 h 59"/>
                  <a:gd name="T28" fmla="*/ 0 w 48"/>
                  <a:gd name="T29" fmla="*/ 35 h 59"/>
                  <a:gd name="T30" fmla="*/ 2 w 48"/>
                  <a:gd name="T31" fmla="*/ 40 h 59"/>
                  <a:gd name="T32" fmla="*/ 2 w 48"/>
                  <a:gd name="T33" fmla="*/ 40 h 59"/>
                  <a:gd name="T34" fmla="*/ 2 w 48"/>
                  <a:gd name="T35" fmla="*/ 40 h 59"/>
                  <a:gd name="T36" fmla="*/ 2 w 48"/>
                  <a:gd name="T37" fmla="*/ 39 h 59"/>
                  <a:gd name="T38" fmla="*/ 5 w 48"/>
                  <a:gd name="T39" fmla="*/ 45 h 59"/>
                  <a:gd name="T40" fmla="*/ 6 w 48"/>
                  <a:gd name="T41" fmla="*/ 48 h 59"/>
                  <a:gd name="T42" fmla="*/ 7 w 48"/>
                  <a:gd name="T43" fmla="*/ 51 h 59"/>
                  <a:gd name="T44" fmla="*/ 10 w 48"/>
                  <a:gd name="T45" fmla="*/ 53 h 59"/>
                  <a:gd name="T46" fmla="*/ 14 w 48"/>
                  <a:gd name="T47" fmla="*/ 55 h 59"/>
                  <a:gd name="T48" fmla="*/ 21 w 48"/>
                  <a:gd name="T49" fmla="*/ 58 h 59"/>
                  <a:gd name="T50" fmla="*/ 24 w 48"/>
                  <a:gd name="T51" fmla="*/ 57 h 59"/>
                  <a:gd name="T52" fmla="*/ 26 w 48"/>
                  <a:gd name="T53" fmla="*/ 59 h 59"/>
                  <a:gd name="T54" fmla="*/ 31 w 48"/>
                  <a:gd name="T55" fmla="*/ 57 h 59"/>
                  <a:gd name="T56" fmla="*/ 38 w 48"/>
                  <a:gd name="T57" fmla="*/ 56 h 59"/>
                  <a:gd name="T58" fmla="*/ 44 w 48"/>
                  <a:gd name="T59" fmla="*/ 48 h 59"/>
                  <a:gd name="T60" fmla="*/ 48 w 48"/>
                  <a:gd name="T61" fmla="*/ 41 h 59"/>
                  <a:gd name="T62" fmla="*/ 48 w 48"/>
                  <a:gd name="T63" fmla="*/ 40 h 59"/>
                  <a:gd name="T64" fmla="*/ 45 w 48"/>
                  <a:gd name="T65" fmla="*/ 3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 h="59">
                    <a:moveTo>
                      <a:pt x="45" y="35"/>
                    </a:moveTo>
                    <a:cubicBezTo>
                      <a:pt x="47" y="27"/>
                      <a:pt x="47" y="27"/>
                      <a:pt x="47" y="27"/>
                    </a:cubicBezTo>
                    <a:cubicBezTo>
                      <a:pt x="42" y="20"/>
                      <a:pt x="42" y="20"/>
                      <a:pt x="42" y="20"/>
                    </a:cubicBezTo>
                    <a:cubicBezTo>
                      <a:pt x="31" y="10"/>
                      <a:pt x="31" y="10"/>
                      <a:pt x="31" y="10"/>
                    </a:cubicBezTo>
                    <a:cubicBezTo>
                      <a:pt x="29" y="8"/>
                      <a:pt x="29" y="8"/>
                      <a:pt x="29" y="8"/>
                    </a:cubicBezTo>
                    <a:cubicBezTo>
                      <a:pt x="26" y="10"/>
                      <a:pt x="26" y="10"/>
                      <a:pt x="26" y="10"/>
                    </a:cubicBezTo>
                    <a:cubicBezTo>
                      <a:pt x="24" y="5"/>
                      <a:pt x="24" y="5"/>
                      <a:pt x="24" y="5"/>
                    </a:cubicBezTo>
                    <a:cubicBezTo>
                      <a:pt x="17" y="1"/>
                      <a:pt x="17" y="1"/>
                      <a:pt x="17" y="1"/>
                    </a:cubicBezTo>
                    <a:cubicBezTo>
                      <a:pt x="17" y="1"/>
                      <a:pt x="17" y="1"/>
                      <a:pt x="17" y="1"/>
                    </a:cubicBezTo>
                    <a:cubicBezTo>
                      <a:pt x="16" y="1"/>
                      <a:pt x="16" y="1"/>
                      <a:pt x="16" y="1"/>
                    </a:cubicBezTo>
                    <a:cubicBezTo>
                      <a:pt x="12" y="1"/>
                      <a:pt x="12" y="1"/>
                      <a:pt x="12" y="1"/>
                    </a:cubicBezTo>
                    <a:cubicBezTo>
                      <a:pt x="8" y="0"/>
                      <a:pt x="8" y="0"/>
                      <a:pt x="8" y="0"/>
                    </a:cubicBezTo>
                    <a:cubicBezTo>
                      <a:pt x="2" y="10"/>
                      <a:pt x="2" y="10"/>
                      <a:pt x="2" y="10"/>
                    </a:cubicBezTo>
                    <a:cubicBezTo>
                      <a:pt x="2" y="32"/>
                      <a:pt x="2" y="32"/>
                      <a:pt x="2" y="32"/>
                    </a:cubicBezTo>
                    <a:cubicBezTo>
                      <a:pt x="0" y="35"/>
                      <a:pt x="0" y="35"/>
                      <a:pt x="0" y="35"/>
                    </a:cubicBezTo>
                    <a:cubicBezTo>
                      <a:pt x="2" y="40"/>
                      <a:pt x="2" y="40"/>
                      <a:pt x="2" y="40"/>
                    </a:cubicBezTo>
                    <a:cubicBezTo>
                      <a:pt x="2" y="40"/>
                      <a:pt x="2" y="40"/>
                      <a:pt x="2" y="40"/>
                    </a:cubicBezTo>
                    <a:cubicBezTo>
                      <a:pt x="2" y="40"/>
                      <a:pt x="2" y="40"/>
                      <a:pt x="2" y="40"/>
                    </a:cubicBezTo>
                    <a:cubicBezTo>
                      <a:pt x="2" y="39"/>
                      <a:pt x="2" y="39"/>
                      <a:pt x="2" y="39"/>
                    </a:cubicBezTo>
                    <a:cubicBezTo>
                      <a:pt x="3" y="41"/>
                      <a:pt x="4" y="43"/>
                      <a:pt x="5" y="45"/>
                    </a:cubicBezTo>
                    <a:cubicBezTo>
                      <a:pt x="5" y="45"/>
                      <a:pt x="5" y="47"/>
                      <a:pt x="6" y="48"/>
                    </a:cubicBezTo>
                    <a:cubicBezTo>
                      <a:pt x="6" y="49"/>
                      <a:pt x="7" y="50"/>
                      <a:pt x="7" y="51"/>
                    </a:cubicBezTo>
                    <a:cubicBezTo>
                      <a:pt x="8" y="51"/>
                      <a:pt x="9" y="52"/>
                      <a:pt x="10" y="53"/>
                    </a:cubicBezTo>
                    <a:cubicBezTo>
                      <a:pt x="11" y="53"/>
                      <a:pt x="13" y="54"/>
                      <a:pt x="14" y="55"/>
                    </a:cubicBezTo>
                    <a:cubicBezTo>
                      <a:pt x="17" y="56"/>
                      <a:pt x="19" y="57"/>
                      <a:pt x="21" y="58"/>
                    </a:cubicBezTo>
                    <a:cubicBezTo>
                      <a:pt x="24" y="57"/>
                      <a:pt x="24" y="57"/>
                      <a:pt x="24" y="57"/>
                    </a:cubicBezTo>
                    <a:cubicBezTo>
                      <a:pt x="26" y="59"/>
                      <a:pt x="26" y="59"/>
                      <a:pt x="26" y="59"/>
                    </a:cubicBezTo>
                    <a:cubicBezTo>
                      <a:pt x="28" y="58"/>
                      <a:pt x="29" y="58"/>
                      <a:pt x="31" y="57"/>
                    </a:cubicBezTo>
                    <a:cubicBezTo>
                      <a:pt x="34" y="57"/>
                      <a:pt x="36" y="56"/>
                      <a:pt x="38" y="56"/>
                    </a:cubicBezTo>
                    <a:cubicBezTo>
                      <a:pt x="40" y="54"/>
                      <a:pt x="43" y="51"/>
                      <a:pt x="44" y="48"/>
                    </a:cubicBezTo>
                    <a:cubicBezTo>
                      <a:pt x="46" y="46"/>
                      <a:pt x="47" y="43"/>
                      <a:pt x="48" y="41"/>
                    </a:cubicBezTo>
                    <a:cubicBezTo>
                      <a:pt x="48" y="40"/>
                      <a:pt x="48" y="40"/>
                      <a:pt x="48" y="40"/>
                    </a:cubicBezTo>
                    <a:lnTo>
                      <a:pt x="45" y="3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5" name="Freeform 276">
                <a:extLst>
                  <a:ext uri="{FF2B5EF4-FFF2-40B4-BE49-F238E27FC236}">
                    <a16:creationId xmlns:a16="http://schemas.microsoft.com/office/drawing/2014/main" id="{45722E91-8ECB-4BC6-97DD-75163751B570}"/>
                  </a:ext>
                </a:extLst>
              </p:cNvPr>
              <p:cNvSpPr>
                <a:spLocks/>
              </p:cNvSpPr>
              <p:nvPr/>
            </p:nvSpPr>
            <p:spPr bwMode="auto">
              <a:xfrm>
                <a:off x="2900238" y="4432024"/>
                <a:ext cx="88310" cy="119381"/>
              </a:xfrm>
              <a:custGeom>
                <a:avLst/>
                <a:gdLst>
                  <a:gd name="T0" fmla="*/ 1 w 32"/>
                  <a:gd name="T1" fmla="*/ 26 h 43"/>
                  <a:gd name="T2" fmla="*/ 4 w 32"/>
                  <a:gd name="T3" fmla="*/ 29 h 43"/>
                  <a:gd name="T4" fmla="*/ 3 w 32"/>
                  <a:gd name="T5" fmla="*/ 43 h 43"/>
                  <a:gd name="T6" fmla="*/ 9 w 32"/>
                  <a:gd name="T7" fmla="*/ 41 h 43"/>
                  <a:gd name="T8" fmla="*/ 10 w 32"/>
                  <a:gd name="T9" fmla="*/ 38 h 43"/>
                  <a:gd name="T10" fmla="*/ 19 w 32"/>
                  <a:gd name="T11" fmla="*/ 37 h 43"/>
                  <a:gd name="T12" fmla="*/ 22 w 32"/>
                  <a:gd name="T13" fmla="*/ 40 h 43"/>
                  <a:gd name="T14" fmla="*/ 28 w 32"/>
                  <a:gd name="T15" fmla="*/ 39 h 43"/>
                  <a:gd name="T16" fmla="*/ 31 w 32"/>
                  <a:gd name="T17" fmla="*/ 24 h 43"/>
                  <a:gd name="T18" fmla="*/ 28 w 32"/>
                  <a:gd name="T19" fmla="*/ 18 h 43"/>
                  <a:gd name="T20" fmla="*/ 29 w 32"/>
                  <a:gd name="T21" fmla="*/ 12 h 43"/>
                  <a:gd name="T22" fmla="*/ 32 w 32"/>
                  <a:gd name="T23" fmla="*/ 9 h 43"/>
                  <a:gd name="T24" fmla="*/ 32 w 32"/>
                  <a:gd name="T25" fmla="*/ 8 h 43"/>
                  <a:gd name="T26" fmla="*/ 28 w 32"/>
                  <a:gd name="T27" fmla="*/ 7 h 43"/>
                  <a:gd name="T28" fmla="*/ 8 w 32"/>
                  <a:gd name="T29" fmla="*/ 4 h 43"/>
                  <a:gd name="T30" fmla="*/ 6 w 32"/>
                  <a:gd name="T31" fmla="*/ 0 h 43"/>
                  <a:gd name="T32" fmla="*/ 0 w 32"/>
                  <a:gd name="T33" fmla="*/ 20 h 43"/>
                  <a:gd name="T34" fmla="*/ 1 w 32"/>
                  <a:gd name="T35"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43">
                    <a:moveTo>
                      <a:pt x="1" y="26"/>
                    </a:moveTo>
                    <a:cubicBezTo>
                      <a:pt x="4" y="29"/>
                      <a:pt x="4" y="29"/>
                      <a:pt x="4" y="29"/>
                    </a:cubicBezTo>
                    <a:cubicBezTo>
                      <a:pt x="4" y="34"/>
                      <a:pt x="4" y="39"/>
                      <a:pt x="3" y="43"/>
                    </a:cubicBezTo>
                    <a:cubicBezTo>
                      <a:pt x="9" y="41"/>
                      <a:pt x="9" y="41"/>
                      <a:pt x="9" y="41"/>
                    </a:cubicBezTo>
                    <a:cubicBezTo>
                      <a:pt x="10" y="38"/>
                      <a:pt x="10" y="38"/>
                      <a:pt x="10" y="38"/>
                    </a:cubicBezTo>
                    <a:cubicBezTo>
                      <a:pt x="19" y="37"/>
                      <a:pt x="19" y="37"/>
                      <a:pt x="19" y="37"/>
                    </a:cubicBezTo>
                    <a:cubicBezTo>
                      <a:pt x="22" y="40"/>
                      <a:pt x="22" y="40"/>
                      <a:pt x="22" y="40"/>
                    </a:cubicBezTo>
                    <a:cubicBezTo>
                      <a:pt x="28" y="39"/>
                      <a:pt x="28" y="39"/>
                      <a:pt x="28" y="39"/>
                    </a:cubicBezTo>
                    <a:cubicBezTo>
                      <a:pt x="29" y="34"/>
                      <a:pt x="30" y="29"/>
                      <a:pt x="31" y="24"/>
                    </a:cubicBezTo>
                    <a:cubicBezTo>
                      <a:pt x="28" y="18"/>
                      <a:pt x="28" y="18"/>
                      <a:pt x="28" y="18"/>
                    </a:cubicBezTo>
                    <a:cubicBezTo>
                      <a:pt x="29" y="12"/>
                      <a:pt x="29" y="12"/>
                      <a:pt x="29" y="12"/>
                    </a:cubicBezTo>
                    <a:cubicBezTo>
                      <a:pt x="32" y="9"/>
                      <a:pt x="32" y="9"/>
                      <a:pt x="32" y="9"/>
                    </a:cubicBezTo>
                    <a:cubicBezTo>
                      <a:pt x="32" y="8"/>
                      <a:pt x="32" y="8"/>
                      <a:pt x="32" y="8"/>
                    </a:cubicBezTo>
                    <a:cubicBezTo>
                      <a:pt x="31" y="8"/>
                      <a:pt x="29" y="7"/>
                      <a:pt x="28" y="7"/>
                    </a:cubicBezTo>
                    <a:cubicBezTo>
                      <a:pt x="21" y="6"/>
                      <a:pt x="15" y="5"/>
                      <a:pt x="8" y="4"/>
                    </a:cubicBezTo>
                    <a:cubicBezTo>
                      <a:pt x="6" y="0"/>
                      <a:pt x="6" y="0"/>
                      <a:pt x="6" y="0"/>
                    </a:cubicBezTo>
                    <a:cubicBezTo>
                      <a:pt x="4" y="6"/>
                      <a:pt x="2" y="13"/>
                      <a:pt x="0" y="20"/>
                    </a:cubicBezTo>
                    <a:lnTo>
                      <a:pt x="1" y="2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6" name="Freeform 277">
                <a:extLst>
                  <a:ext uri="{FF2B5EF4-FFF2-40B4-BE49-F238E27FC236}">
                    <a16:creationId xmlns:a16="http://schemas.microsoft.com/office/drawing/2014/main" id="{4C5EBE7B-1734-4803-A099-21EE6179272B}"/>
                  </a:ext>
                </a:extLst>
              </p:cNvPr>
              <p:cNvSpPr>
                <a:spLocks/>
              </p:cNvSpPr>
              <p:nvPr/>
            </p:nvSpPr>
            <p:spPr bwMode="auto">
              <a:xfrm>
                <a:off x="2308235" y="4611916"/>
                <a:ext cx="310721" cy="533129"/>
              </a:xfrm>
              <a:custGeom>
                <a:avLst/>
                <a:gdLst>
                  <a:gd name="T0" fmla="*/ 104 w 112"/>
                  <a:gd name="T1" fmla="*/ 116 h 193"/>
                  <a:gd name="T2" fmla="*/ 98 w 112"/>
                  <a:gd name="T3" fmla="*/ 117 h 193"/>
                  <a:gd name="T4" fmla="*/ 97 w 112"/>
                  <a:gd name="T5" fmla="*/ 103 h 193"/>
                  <a:gd name="T6" fmla="*/ 91 w 112"/>
                  <a:gd name="T7" fmla="*/ 104 h 193"/>
                  <a:gd name="T8" fmla="*/ 80 w 112"/>
                  <a:gd name="T9" fmla="*/ 95 h 193"/>
                  <a:gd name="T10" fmla="*/ 72 w 112"/>
                  <a:gd name="T11" fmla="*/ 94 h 193"/>
                  <a:gd name="T12" fmla="*/ 72 w 112"/>
                  <a:gd name="T13" fmla="*/ 88 h 193"/>
                  <a:gd name="T14" fmla="*/ 69 w 112"/>
                  <a:gd name="T15" fmla="*/ 84 h 193"/>
                  <a:gd name="T16" fmla="*/ 69 w 112"/>
                  <a:gd name="T17" fmla="*/ 68 h 193"/>
                  <a:gd name="T18" fmla="*/ 70 w 112"/>
                  <a:gd name="T19" fmla="*/ 67 h 193"/>
                  <a:gd name="T20" fmla="*/ 74 w 112"/>
                  <a:gd name="T21" fmla="*/ 61 h 193"/>
                  <a:gd name="T22" fmla="*/ 74 w 112"/>
                  <a:gd name="T23" fmla="*/ 58 h 193"/>
                  <a:gd name="T24" fmla="*/ 75 w 112"/>
                  <a:gd name="T25" fmla="*/ 57 h 193"/>
                  <a:gd name="T26" fmla="*/ 80 w 112"/>
                  <a:gd name="T27" fmla="*/ 55 h 193"/>
                  <a:gd name="T28" fmla="*/ 82 w 112"/>
                  <a:gd name="T29" fmla="*/ 51 h 193"/>
                  <a:gd name="T30" fmla="*/ 95 w 112"/>
                  <a:gd name="T31" fmla="*/ 43 h 193"/>
                  <a:gd name="T32" fmla="*/ 100 w 112"/>
                  <a:gd name="T33" fmla="*/ 43 h 193"/>
                  <a:gd name="T34" fmla="*/ 102 w 112"/>
                  <a:gd name="T35" fmla="*/ 39 h 193"/>
                  <a:gd name="T36" fmla="*/ 96 w 112"/>
                  <a:gd name="T37" fmla="*/ 37 h 193"/>
                  <a:gd name="T38" fmla="*/ 100 w 112"/>
                  <a:gd name="T39" fmla="*/ 28 h 193"/>
                  <a:gd name="T40" fmla="*/ 83 w 112"/>
                  <a:gd name="T41" fmla="*/ 18 h 193"/>
                  <a:gd name="T42" fmla="*/ 64 w 112"/>
                  <a:gd name="T43" fmla="*/ 2 h 193"/>
                  <a:gd name="T44" fmla="*/ 63 w 112"/>
                  <a:gd name="T45" fmla="*/ 1 h 193"/>
                  <a:gd name="T46" fmla="*/ 56 w 112"/>
                  <a:gd name="T47" fmla="*/ 0 h 193"/>
                  <a:gd name="T48" fmla="*/ 53 w 112"/>
                  <a:gd name="T49" fmla="*/ 3 h 193"/>
                  <a:gd name="T50" fmla="*/ 53 w 112"/>
                  <a:gd name="T51" fmla="*/ 11 h 193"/>
                  <a:gd name="T52" fmla="*/ 52 w 112"/>
                  <a:gd name="T53" fmla="*/ 17 h 193"/>
                  <a:gd name="T54" fmla="*/ 39 w 112"/>
                  <a:gd name="T55" fmla="*/ 26 h 193"/>
                  <a:gd name="T56" fmla="*/ 36 w 112"/>
                  <a:gd name="T57" fmla="*/ 33 h 193"/>
                  <a:gd name="T58" fmla="*/ 27 w 112"/>
                  <a:gd name="T59" fmla="*/ 37 h 193"/>
                  <a:gd name="T60" fmla="*/ 26 w 112"/>
                  <a:gd name="T61" fmla="*/ 43 h 193"/>
                  <a:gd name="T62" fmla="*/ 23 w 112"/>
                  <a:gd name="T63" fmla="*/ 51 h 193"/>
                  <a:gd name="T64" fmla="*/ 17 w 112"/>
                  <a:gd name="T65" fmla="*/ 48 h 193"/>
                  <a:gd name="T66" fmla="*/ 13 w 112"/>
                  <a:gd name="T67" fmla="*/ 49 h 193"/>
                  <a:gd name="T68" fmla="*/ 11 w 112"/>
                  <a:gd name="T69" fmla="*/ 49 h 193"/>
                  <a:gd name="T70" fmla="*/ 9 w 112"/>
                  <a:gd name="T71" fmla="*/ 43 h 193"/>
                  <a:gd name="T72" fmla="*/ 2 w 112"/>
                  <a:gd name="T73" fmla="*/ 52 h 193"/>
                  <a:gd name="T74" fmla="*/ 0 w 112"/>
                  <a:gd name="T75" fmla="*/ 64 h 193"/>
                  <a:gd name="T76" fmla="*/ 13 w 112"/>
                  <a:gd name="T77" fmla="*/ 75 h 193"/>
                  <a:gd name="T78" fmla="*/ 16 w 112"/>
                  <a:gd name="T79" fmla="*/ 77 h 193"/>
                  <a:gd name="T80" fmla="*/ 40 w 112"/>
                  <a:gd name="T81" fmla="*/ 129 h 193"/>
                  <a:gd name="T82" fmla="*/ 52 w 112"/>
                  <a:gd name="T83" fmla="*/ 149 h 193"/>
                  <a:gd name="T84" fmla="*/ 50 w 112"/>
                  <a:gd name="T85" fmla="*/ 154 h 193"/>
                  <a:gd name="T86" fmla="*/ 62 w 112"/>
                  <a:gd name="T87" fmla="*/ 170 h 193"/>
                  <a:gd name="T88" fmla="*/ 92 w 112"/>
                  <a:gd name="T89" fmla="*/ 188 h 193"/>
                  <a:gd name="T90" fmla="*/ 95 w 112"/>
                  <a:gd name="T91" fmla="*/ 193 h 193"/>
                  <a:gd name="T92" fmla="*/ 104 w 112"/>
                  <a:gd name="T93" fmla="*/ 179 h 193"/>
                  <a:gd name="T94" fmla="*/ 103 w 112"/>
                  <a:gd name="T95" fmla="*/ 175 h 193"/>
                  <a:gd name="T96" fmla="*/ 107 w 112"/>
                  <a:gd name="T97" fmla="*/ 171 h 193"/>
                  <a:gd name="T98" fmla="*/ 107 w 112"/>
                  <a:gd name="T99" fmla="*/ 150 h 193"/>
                  <a:gd name="T100" fmla="*/ 112 w 112"/>
                  <a:gd name="T101" fmla="*/ 135 h 193"/>
                  <a:gd name="T102" fmla="*/ 104 w 112"/>
                  <a:gd name="T103" fmla="*/ 11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2" h="193">
                    <a:moveTo>
                      <a:pt x="104" y="116"/>
                    </a:moveTo>
                    <a:cubicBezTo>
                      <a:pt x="98" y="117"/>
                      <a:pt x="98" y="117"/>
                      <a:pt x="98" y="117"/>
                    </a:cubicBezTo>
                    <a:cubicBezTo>
                      <a:pt x="97" y="103"/>
                      <a:pt x="97" y="103"/>
                      <a:pt x="97" y="103"/>
                    </a:cubicBezTo>
                    <a:cubicBezTo>
                      <a:pt x="91" y="104"/>
                      <a:pt x="91" y="104"/>
                      <a:pt x="91" y="104"/>
                    </a:cubicBezTo>
                    <a:cubicBezTo>
                      <a:pt x="80" y="95"/>
                      <a:pt x="80" y="95"/>
                      <a:pt x="80" y="95"/>
                    </a:cubicBezTo>
                    <a:cubicBezTo>
                      <a:pt x="72" y="94"/>
                      <a:pt x="72" y="94"/>
                      <a:pt x="72" y="94"/>
                    </a:cubicBezTo>
                    <a:cubicBezTo>
                      <a:pt x="72" y="88"/>
                      <a:pt x="72" y="88"/>
                      <a:pt x="72" y="88"/>
                    </a:cubicBezTo>
                    <a:cubicBezTo>
                      <a:pt x="69" y="84"/>
                      <a:pt x="69" y="84"/>
                      <a:pt x="69" y="84"/>
                    </a:cubicBezTo>
                    <a:cubicBezTo>
                      <a:pt x="69" y="68"/>
                      <a:pt x="69" y="68"/>
                      <a:pt x="69" y="68"/>
                    </a:cubicBezTo>
                    <a:cubicBezTo>
                      <a:pt x="70" y="67"/>
                      <a:pt x="70" y="67"/>
                      <a:pt x="70" y="67"/>
                    </a:cubicBezTo>
                    <a:cubicBezTo>
                      <a:pt x="74" y="61"/>
                      <a:pt x="74" y="61"/>
                      <a:pt x="74" y="61"/>
                    </a:cubicBezTo>
                    <a:cubicBezTo>
                      <a:pt x="74" y="58"/>
                      <a:pt x="74" y="58"/>
                      <a:pt x="74" y="58"/>
                    </a:cubicBezTo>
                    <a:cubicBezTo>
                      <a:pt x="75" y="57"/>
                      <a:pt x="75" y="57"/>
                      <a:pt x="75" y="57"/>
                    </a:cubicBezTo>
                    <a:cubicBezTo>
                      <a:pt x="80" y="55"/>
                      <a:pt x="80" y="55"/>
                      <a:pt x="80" y="55"/>
                    </a:cubicBezTo>
                    <a:cubicBezTo>
                      <a:pt x="82" y="51"/>
                      <a:pt x="82" y="51"/>
                      <a:pt x="82" y="51"/>
                    </a:cubicBezTo>
                    <a:cubicBezTo>
                      <a:pt x="95" y="43"/>
                      <a:pt x="95" y="43"/>
                      <a:pt x="95" y="43"/>
                    </a:cubicBezTo>
                    <a:cubicBezTo>
                      <a:pt x="100" y="43"/>
                      <a:pt x="100" y="43"/>
                      <a:pt x="100" y="43"/>
                    </a:cubicBezTo>
                    <a:cubicBezTo>
                      <a:pt x="102" y="39"/>
                      <a:pt x="102" y="39"/>
                      <a:pt x="102" y="39"/>
                    </a:cubicBezTo>
                    <a:cubicBezTo>
                      <a:pt x="96" y="37"/>
                      <a:pt x="96" y="37"/>
                      <a:pt x="96" y="37"/>
                    </a:cubicBezTo>
                    <a:cubicBezTo>
                      <a:pt x="100" y="28"/>
                      <a:pt x="100" y="28"/>
                      <a:pt x="100" y="28"/>
                    </a:cubicBezTo>
                    <a:cubicBezTo>
                      <a:pt x="94" y="25"/>
                      <a:pt x="88" y="22"/>
                      <a:pt x="83" y="18"/>
                    </a:cubicBezTo>
                    <a:cubicBezTo>
                      <a:pt x="76" y="13"/>
                      <a:pt x="70" y="7"/>
                      <a:pt x="64" y="2"/>
                    </a:cubicBezTo>
                    <a:cubicBezTo>
                      <a:pt x="64" y="1"/>
                      <a:pt x="63" y="1"/>
                      <a:pt x="63" y="1"/>
                    </a:cubicBezTo>
                    <a:cubicBezTo>
                      <a:pt x="56" y="0"/>
                      <a:pt x="56" y="0"/>
                      <a:pt x="56" y="0"/>
                    </a:cubicBezTo>
                    <a:cubicBezTo>
                      <a:pt x="53" y="3"/>
                      <a:pt x="53" y="3"/>
                      <a:pt x="53" y="3"/>
                    </a:cubicBezTo>
                    <a:cubicBezTo>
                      <a:pt x="54" y="6"/>
                      <a:pt x="54" y="9"/>
                      <a:pt x="53" y="11"/>
                    </a:cubicBezTo>
                    <a:cubicBezTo>
                      <a:pt x="53" y="13"/>
                      <a:pt x="53" y="15"/>
                      <a:pt x="52" y="17"/>
                    </a:cubicBezTo>
                    <a:cubicBezTo>
                      <a:pt x="39" y="26"/>
                      <a:pt x="39" y="26"/>
                      <a:pt x="39" y="26"/>
                    </a:cubicBezTo>
                    <a:cubicBezTo>
                      <a:pt x="36" y="33"/>
                      <a:pt x="36" y="33"/>
                      <a:pt x="36" y="33"/>
                    </a:cubicBezTo>
                    <a:cubicBezTo>
                      <a:pt x="27" y="37"/>
                      <a:pt x="27" y="37"/>
                      <a:pt x="27" y="37"/>
                    </a:cubicBezTo>
                    <a:cubicBezTo>
                      <a:pt x="27" y="39"/>
                      <a:pt x="26" y="41"/>
                      <a:pt x="26" y="43"/>
                    </a:cubicBezTo>
                    <a:cubicBezTo>
                      <a:pt x="25" y="46"/>
                      <a:pt x="24" y="48"/>
                      <a:pt x="23" y="51"/>
                    </a:cubicBezTo>
                    <a:cubicBezTo>
                      <a:pt x="17" y="48"/>
                      <a:pt x="17" y="48"/>
                      <a:pt x="17" y="48"/>
                    </a:cubicBezTo>
                    <a:cubicBezTo>
                      <a:pt x="13" y="49"/>
                      <a:pt x="13" y="49"/>
                      <a:pt x="13" y="49"/>
                    </a:cubicBezTo>
                    <a:cubicBezTo>
                      <a:pt x="11" y="49"/>
                      <a:pt x="11" y="49"/>
                      <a:pt x="11" y="49"/>
                    </a:cubicBezTo>
                    <a:cubicBezTo>
                      <a:pt x="9" y="43"/>
                      <a:pt x="9" y="43"/>
                      <a:pt x="9" y="43"/>
                    </a:cubicBezTo>
                    <a:cubicBezTo>
                      <a:pt x="2" y="52"/>
                      <a:pt x="2" y="52"/>
                      <a:pt x="2" y="52"/>
                    </a:cubicBezTo>
                    <a:cubicBezTo>
                      <a:pt x="0" y="64"/>
                      <a:pt x="0" y="64"/>
                      <a:pt x="0" y="64"/>
                    </a:cubicBezTo>
                    <a:cubicBezTo>
                      <a:pt x="3" y="68"/>
                      <a:pt x="8" y="72"/>
                      <a:pt x="13" y="75"/>
                    </a:cubicBezTo>
                    <a:cubicBezTo>
                      <a:pt x="14" y="76"/>
                      <a:pt x="15" y="77"/>
                      <a:pt x="16" y="77"/>
                    </a:cubicBezTo>
                    <a:cubicBezTo>
                      <a:pt x="40" y="129"/>
                      <a:pt x="40" y="129"/>
                      <a:pt x="40" y="129"/>
                    </a:cubicBezTo>
                    <a:cubicBezTo>
                      <a:pt x="52" y="149"/>
                      <a:pt x="52" y="149"/>
                      <a:pt x="52" y="149"/>
                    </a:cubicBezTo>
                    <a:cubicBezTo>
                      <a:pt x="50" y="154"/>
                      <a:pt x="50" y="154"/>
                      <a:pt x="50" y="154"/>
                    </a:cubicBezTo>
                    <a:cubicBezTo>
                      <a:pt x="62" y="170"/>
                      <a:pt x="62" y="170"/>
                      <a:pt x="62" y="170"/>
                    </a:cubicBezTo>
                    <a:cubicBezTo>
                      <a:pt x="92" y="188"/>
                      <a:pt x="92" y="188"/>
                      <a:pt x="92" y="188"/>
                    </a:cubicBezTo>
                    <a:cubicBezTo>
                      <a:pt x="95" y="193"/>
                      <a:pt x="95" y="193"/>
                      <a:pt x="95" y="193"/>
                    </a:cubicBezTo>
                    <a:cubicBezTo>
                      <a:pt x="104" y="179"/>
                      <a:pt x="104" y="179"/>
                      <a:pt x="104" y="179"/>
                    </a:cubicBezTo>
                    <a:cubicBezTo>
                      <a:pt x="103" y="175"/>
                      <a:pt x="103" y="175"/>
                      <a:pt x="103" y="175"/>
                    </a:cubicBezTo>
                    <a:cubicBezTo>
                      <a:pt x="107" y="171"/>
                      <a:pt x="107" y="171"/>
                      <a:pt x="107" y="171"/>
                    </a:cubicBezTo>
                    <a:cubicBezTo>
                      <a:pt x="107" y="150"/>
                      <a:pt x="107" y="150"/>
                      <a:pt x="107" y="150"/>
                    </a:cubicBezTo>
                    <a:cubicBezTo>
                      <a:pt x="112" y="135"/>
                      <a:pt x="112" y="135"/>
                      <a:pt x="112" y="135"/>
                    </a:cubicBezTo>
                    <a:lnTo>
                      <a:pt x="104" y="11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7" name="Freeform 278">
                <a:extLst>
                  <a:ext uri="{FF2B5EF4-FFF2-40B4-BE49-F238E27FC236}">
                    <a16:creationId xmlns:a16="http://schemas.microsoft.com/office/drawing/2014/main" id="{91133D07-8632-4FE2-91BB-479672AB0202}"/>
                  </a:ext>
                </a:extLst>
              </p:cNvPr>
              <p:cNvSpPr>
                <a:spLocks/>
              </p:cNvSpPr>
              <p:nvPr/>
            </p:nvSpPr>
            <p:spPr bwMode="auto">
              <a:xfrm>
                <a:off x="2782491" y="5195741"/>
                <a:ext cx="201150" cy="237128"/>
              </a:xfrm>
              <a:custGeom>
                <a:avLst/>
                <a:gdLst>
                  <a:gd name="T0" fmla="*/ 5 w 73"/>
                  <a:gd name="T1" fmla="*/ 5 h 86"/>
                  <a:gd name="T2" fmla="*/ 2 w 73"/>
                  <a:gd name="T3" fmla="*/ 14 h 86"/>
                  <a:gd name="T4" fmla="*/ 0 w 73"/>
                  <a:gd name="T5" fmla="*/ 30 h 86"/>
                  <a:gd name="T6" fmla="*/ 39 w 73"/>
                  <a:gd name="T7" fmla="*/ 68 h 86"/>
                  <a:gd name="T8" fmla="*/ 37 w 73"/>
                  <a:gd name="T9" fmla="*/ 86 h 86"/>
                  <a:gd name="T10" fmla="*/ 66 w 73"/>
                  <a:gd name="T11" fmla="*/ 78 h 86"/>
                  <a:gd name="T12" fmla="*/ 73 w 73"/>
                  <a:gd name="T13" fmla="*/ 48 h 86"/>
                  <a:gd name="T14" fmla="*/ 68 w 73"/>
                  <a:gd name="T15" fmla="*/ 46 h 86"/>
                  <a:gd name="T16" fmla="*/ 62 w 73"/>
                  <a:gd name="T17" fmla="*/ 48 h 86"/>
                  <a:gd name="T18" fmla="*/ 60 w 73"/>
                  <a:gd name="T19" fmla="*/ 30 h 86"/>
                  <a:gd name="T20" fmla="*/ 55 w 73"/>
                  <a:gd name="T21" fmla="*/ 26 h 86"/>
                  <a:gd name="T22" fmla="*/ 43 w 73"/>
                  <a:gd name="T23" fmla="*/ 26 h 86"/>
                  <a:gd name="T24" fmla="*/ 43 w 73"/>
                  <a:gd name="T25" fmla="*/ 24 h 86"/>
                  <a:gd name="T26" fmla="*/ 41 w 73"/>
                  <a:gd name="T27" fmla="*/ 15 h 86"/>
                  <a:gd name="T28" fmla="*/ 39 w 73"/>
                  <a:gd name="T29" fmla="*/ 6 h 86"/>
                  <a:gd name="T30" fmla="*/ 38 w 73"/>
                  <a:gd name="T31" fmla="*/ 5 h 86"/>
                  <a:gd name="T32" fmla="*/ 29 w 73"/>
                  <a:gd name="T33" fmla="*/ 0 h 86"/>
                  <a:gd name="T34" fmla="*/ 5 w 73"/>
                  <a:gd name="T35" fmla="*/ 5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86">
                    <a:moveTo>
                      <a:pt x="5" y="5"/>
                    </a:moveTo>
                    <a:cubicBezTo>
                      <a:pt x="4" y="8"/>
                      <a:pt x="3" y="11"/>
                      <a:pt x="2" y="14"/>
                    </a:cubicBezTo>
                    <a:cubicBezTo>
                      <a:pt x="1" y="19"/>
                      <a:pt x="0" y="25"/>
                      <a:pt x="0" y="30"/>
                    </a:cubicBezTo>
                    <a:cubicBezTo>
                      <a:pt x="39" y="68"/>
                      <a:pt x="39" y="68"/>
                      <a:pt x="39" y="68"/>
                    </a:cubicBezTo>
                    <a:cubicBezTo>
                      <a:pt x="37" y="86"/>
                      <a:pt x="37" y="86"/>
                      <a:pt x="37" y="86"/>
                    </a:cubicBezTo>
                    <a:cubicBezTo>
                      <a:pt x="46" y="83"/>
                      <a:pt x="57" y="81"/>
                      <a:pt x="66" y="78"/>
                    </a:cubicBezTo>
                    <a:cubicBezTo>
                      <a:pt x="69" y="68"/>
                      <a:pt x="71" y="58"/>
                      <a:pt x="73" y="48"/>
                    </a:cubicBezTo>
                    <a:cubicBezTo>
                      <a:pt x="68" y="46"/>
                      <a:pt x="68" y="46"/>
                      <a:pt x="68" y="46"/>
                    </a:cubicBezTo>
                    <a:cubicBezTo>
                      <a:pt x="62" y="48"/>
                      <a:pt x="62" y="48"/>
                      <a:pt x="62" y="48"/>
                    </a:cubicBezTo>
                    <a:cubicBezTo>
                      <a:pt x="60" y="30"/>
                      <a:pt x="60" y="30"/>
                      <a:pt x="60" y="30"/>
                    </a:cubicBezTo>
                    <a:cubicBezTo>
                      <a:pt x="55" y="26"/>
                      <a:pt x="55" y="26"/>
                      <a:pt x="55" y="26"/>
                    </a:cubicBezTo>
                    <a:cubicBezTo>
                      <a:pt x="43" y="26"/>
                      <a:pt x="43" y="26"/>
                      <a:pt x="43" y="26"/>
                    </a:cubicBezTo>
                    <a:cubicBezTo>
                      <a:pt x="43" y="24"/>
                      <a:pt x="43" y="24"/>
                      <a:pt x="43" y="24"/>
                    </a:cubicBezTo>
                    <a:cubicBezTo>
                      <a:pt x="43" y="21"/>
                      <a:pt x="42" y="18"/>
                      <a:pt x="41" y="15"/>
                    </a:cubicBezTo>
                    <a:cubicBezTo>
                      <a:pt x="41" y="12"/>
                      <a:pt x="40" y="9"/>
                      <a:pt x="39" y="6"/>
                    </a:cubicBezTo>
                    <a:cubicBezTo>
                      <a:pt x="38" y="5"/>
                      <a:pt x="38" y="5"/>
                      <a:pt x="38" y="5"/>
                    </a:cubicBezTo>
                    <a:cubicBezTo>
                      <a:pt x="29" y="0"/>
                      <a:pt x="29" y="0"/>
                      <a:pt x="29" y="0"/>
                    </a:cubicBezTo>
                    <a:lnTo>
                      <a:pt x="5"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8" name="Freeform 279">
                <a:extLst>
                  <a:ext uri="{FF2B5EF4-FFF2-40B4-BE49-F238E27FC236}">
                    <a16:creationId xmlns:a16="http://schemas.microsoft.com/office/drawing/2014/main" id="{0B3E012B-8189-4098-A8E8-51CD75E4224D}"/>
                  </a:ext>
                </a:extLst>
              </p:cNvPr>
              <p:cNvSpPr>
                <a:spLocks/>
              </p:cNvSpPr>
              <p:nvPr/>
            </p:nvSpPr>
            <p:spPr bwMode="auto">
              <a:xfrm>
                <a:off x="2978735" y="4453284"/>
                <a:ext cx="68685" cy="99757"/>
              </a:xfrm>
              <a:custGeom>
                <a:avLst/>
                <a:gdLst>
                  <a:gd name="T0" fmla="*/ 1 w 25"/>
                  <a:gd name="T1" fmla="*/ 4 h 36"/>
                  <a:gd name="T2" fmla="*/ 0 w 25"/>
                  <a:gd name="T3" fmla="*/ 10 h 36"/>
                  <a:gd name="T4" fmla="*/ 3 w 25"/>
                  <a:gd name="T5" fmla="*/ 16 h 36"/>
                  <a:gd name="T6" fmla="*/ 0 w 25"/>
                  <a:gd name="T7" fmla="*/ 31 h 36"/>
                  <a:gd name="T8" fmla="*/ 7 w 25"/>
                  <a:gd name="T9" fmla="*/ 31 h 36"/>
                  <a:gd name="T10" fmla="*/ 11 w 25"/>
                  <a:gd name="T11" fmla="*/ 36 h 36"/>
                  <a:gd name="T12" fmla="*/ 20 w 25"/>
                  <a:gd name="T13" fmla="*/ 29 h 36"/>
                  <a:gd name="T14" fmla="*/ 25 w 25"/>
                  <a:gd name="T15" fmla="*/ 13 h 36"/>
                  <a:gd name="T16" fmla="*/ 20 w 25"/>
                  <a:gd name="T17" fmla="*/ 10 h 36"/>
                  <a:gd name="T18" fmla="*/ 4 w 25"/>
                  <a:gd name="T19" fmla="*/ 0 h 36"/>
                  <a:gd name="T20" fmla="*/ 4 w 25"/>
                  <a:gd name="T21" fmla="*/ 1 h 36"/>
                  <a:gd name="T22" fmla="*/ 1 w 25"/>
                  <a:gd name="T23"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36">
                    <a:moveTo>
                      <a:pt x="1" y="4"/>
                    </a:moveTo>
                    <a:cubicBezTo>
                      <a:pt x="0" y="10"/>
                      <a:pt x="0" y="10"/>
                      <a:pt x="0" y="10"/>
                    </a:cubicBezTo>
                    <a:cubicBezTo>
                      <a:pt x="3" y="16"/>
                      <a:pt x="3" y="16"/>
                      <a:pt x="3" y="16"/>
                    </a:cubicBezTo>
                    <a:cubicBezTo>
                      <a:pt x="2" y="21"/>
                      <a:pt x="1" y="26"/>
                      <a:pt x="0" y="31"/>
                    </a:cubicBezTo>
                    <a:cubicBezTo>
                      <a:pt x="7" y="31"/>
                      <a:pt x="7" y="31"/>
                      <a:pt x="7" y="31"/>
                    </a:cubicBezTo>
                    <a:cubicBezTo>
                      <a:pt x="11" y="36"/>
                      <a:pt x="11" y="36"/>
                      <a:pt x="11" y="36"/>
                    </a:cubicBezTo>
                    <a:cubicBezTo>
                      <a:pt x="20" y="29"/>
                      <a:pt x="20" y="29"/>
                      <a:pt x="20" y="29"/>
                    </a:cubicBezTo>
                    <a:cubicBezTo>
                      <a:pt x="25" y="13"/>
                      <a:pt x="25" y="13"/>
                      <a:pt x="25" y="13"/>
                    </a:cubicBezTo>
                    <a:cubicBezTo>
                      <a:pt x="24" y="12"/>
                      <a:pt x="22" y="10"/>
                      <a:pt x="20" y="10"/>
                    </a:cubicBezTo>
                    <a:cubicBezTo>
                      <a:pt x="15" y="6"/>
                      <a:pt x="10" y="3"/>
                      <a:pt x="4" y="0"/>
                    </a:cubicBezTo>
                    <a:cubicBezTo>
                      <a:pt x="4" y="1"/>
                      <a:pt x="4" y="1"/>
                      <a:pt x="4" y="1"/>
                    </a:cubicBezTo>
                    <a:lnTo>
                      <a:pt x="1"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9" name="Freeform 280">
                <a:extLst>
                  <a:ext uri="{FF2B5EF4-FFF2-40B4-BE49-F238E27FC236}">
                    <a16:creationId xmlns:a16="http://schemas.microsoft.com/office/drawing/2014/main" id="{4099065E-01B8-4AE8-B469-8C4E89192703}"/>
                  </a:ext>
                </a:extLst>
              </p:cNvPr>
              <p:cNvSpPr>
                <a:spLocks/>
              </p:cNvSpPr>
              <p:nvPr/>
            </p:nvSpPr>
            <p:spPr bwMode="auto">
              <a:xfrm>
                <a:off x="2803752" y="4368247"/>
                <a:ext cx="112840" cy="212598"/>
              </a:xfrm>
              <a:custGeom>
                <a:avLst/>
                <a:gdLst>
                  <a:gd name="T0" fmla="*/ 9 w 41"/>
                  <a:gd name="T1" fmla="*/ 6 h 77"/>
                  <a:gd name="T2" fmla="*/ 11 w 41"/>
                  <a:gd name="T3" fmla="*/ 11 h 77"/>
                  <a:gd name="T4" fmla="*/ 0 w 41"/>
                  <a:gd name="T5" fmla="*/ 15 h 77"/>
                  <a:gd name="T6" fmla="*/ 0 w 41"/>
                  <a:gd name="T7" fmla="*/ 22 h 77"/>
                  <a:gd name="T8" fmla="*/ 7 w 41"/>
                  <a:gd name="T9" fmla="*/ 35 h 77"/>
                  <a:gd name="T10" fmla="*/ 13 w 41"/>
                  <a:gd name="T11" fmla="*/ 35 h 77"/>
                  <a:gd name="T12" fmla="*/ 15 w 41"/>
                  <a:gd name="T13" fmla="*/ 41 h 77"/>
                  <a:gd name="T14" fmla="*/ 12 w 41"/>
                  <a:gd name="T15" fmla="*/ 46 h 77"/>
                  <a:gd name="T16" fmla="*/ 16 w 41"/>
                  <a:gd name="T17" fmla="*/ 49 h 77"/>
                  <a:gd name="T18" fmla="*/ 16 w 41"/>
                  <a:gd name="T19" fmla="*/ 55 h 77"/>
                  <a:gd name="T20" fmla="*/ 14 w 41"/>
                  <a:gd name="T21" fmla="*/ 64 h 77"/>
                  <a:gd name="T22" fmla="*/ 17 w 41"/>
                  <a:gd name="T23" fmla="*/ 68 h 77"/>
                  <a:gd name="T24" fmla="*/ 19 w 41"/>
                  <a:gd name="T25" fmla="*/ 71 h 77"/>
                  <a:gd name="T26" fmla="*/ 20 w 41"/>
                  <a:gd name="T27" fmla="*/ 72 h 77"/>
                  <a:gd name="T28" fmla="*/ 25 w 41"/>
                  <a:gd name="T29" fmla="*/ 77 h 77"/>
                  <a:gd name="T30" fmla="*/ 29 w 41"/>
                  <a:gd name="T31" fmla="*/ 76 h 77"/>
                  <a:gd name="T32" fmla="*/ 34 w 41"/>
                  <a:gd name="T33" fmla="*/ 69 h 77"/>
                  <a:gd name="T34" fmla="*/ 38 w 41"/>
                  <a:gd name="T35" fmla="*/ 66 h 77"/>
                  <a:gd name="T36" fmla="*/ 39 w 41"/>
                  <a:gd name="T37" fmla="*/ 52 h 77"/>
                  <a:gd name="T38" fmla="*/ 36 w 41"/>
                  <a:gd name="T39" fmla="*/ 49 h 77"/>
                  <a:gd name="T40" fmla="*/ 35 w 41"/>
                  <a:gd name="T41" fmla="*/ 43 h 77"/>
                  <a:gd name="T42" fmla="*/ 41 w 41"/>
                  <a:gd name="T43" fmla="*/ 23 h 77"/>
                  <a:gd name="T44" fmla="*/ 31 w 41"/>
                  <a:gd name="T45" fmla="*/ 17 h 77"/>
                  <a:gd name="T46" fmla="*/ 31 w 41"/>
                  <a:gd name="T47" fmla="*/ 17 h 77"/>
                  <a:gd name="T48" fmla="*/ 27 w 41"/>
                  <a:gd name="T49" fmla="*/ 14 h 77"/>
                  <a:gd name="T50" fmla="*/ 26 w 41"/>
                  <a:gd name="T51" fmla="*/ 4 h 77"/>
                  <a:gd name="T52" fmla="*/ 13 w 41"/>
                  <a:gd name="T53" fmla="*/ 0 h 77"/>
                  <a:gd name="T54" fmla="*/ 6 w 41"/>
                  <a:gd name="T55" fmla="*/ 1 h 77"/>
                  <a:gd name="T56" fmla="*/ 7 w 41"/>
                  <a:gd name="T57" fmla="*/ 5 h 77"/>
                  <a:gd name="T58" fmla="*/ 9 w 41"/>
                  <a:gd name="T59" fmla="*/ 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1" h="77">
                    <a:moveTo>
                      <a:pt x="9" y="6"/>
                    </a:moveTo>
                    <a:cubicBezTo>
                      <a:pt x="11" y="11"/>
                      <a:pt x="11" y="11"/>
                      <a:pt x="11" y="11"/>
                    </a:cubicBezTo>
                    <a:cubicBezTo>
                      <a:pt x="7" y="12"/>
                      <a:pt x="4" y="13"/>
                      <a:pt x="0" y="15"/>
                    </a:cubicBezTo>
                    <a:cubicBezTo>
                      <a:pt x="0" y="22"/>
                      <a:pt x="0" y="22"/>
                      <a:pt x="0" y="22"/>
                    </a:cubicBezTo>
                    <a:cubicBezTo>
                      <a:pt x="7" y="35"/>
                      <a:pt x="7" y="35"/>
                      <a:pt x="7" y="35"/>
                    </a:cubicBezTo>
                    <a:cubicBezTo>
                      <a:pt x="13" y="35"/>
                      <a:pt x="13" y="35"/>
                      <a:pt x="13" y="35"/>
                    </a:cubicBezTo>
                    <a:cubicBezTo>
                      <a:pt x="15" y="41"/>
                      <a:pt x="15" y="41"/>
                      <a:pt x="15" y="41"/>
                    </a:cubicBezTo>
                    <a:cubicBezTo>
                      <a:pt x="12" y="46"/>
                      <a:pt x="12" y="46"/>
                      <a:pt x="12" y="46"/>
                    </a:cubicBezTo>
                    <a:cubicBezTo>
                      <a:pt x="16" y="49"/>
                      <a:pt x="16" y="49"/>
                      <a:pt x="16" y="49"/>
                    </a:cubicBezTo>
                    <a:cubicBezTo>
                      <a:pt x="16" y="55"/>
                      <a:pt x="16" y="55"/>
                      <a:pt x="16" y="55"/>
                    </a:cubicBezTo>
                    <a:cubicBezTo>
                      <a:pt x="14" y="64"/>
                      <a:pt x="14" y="64"/>
                      <a:pt x="14" y="64"/>
                    </a:cubicBezTo>
                    <a:cubicBezTo>
                      <a:pt x="15" y="65"/>
                      <a:pt x="16" y="67"/>
                      <a:pt x="17" y="68"/>
                    </a:cubicBezTo>
                    <a:cubicBezTo>
                      <a:pt x="19" y="71"/>
                      <a:pt x="19" y="71"/>
                      <a:pt x="19" y="71"/>
                    </a:cubicBezTo>
                    <a:cubicBezTo>
                      <a:pt x="19" y="71"/>
                      <a:pt x="19" y="71"/>
                      <a:pt x="20" y="72"/>
                    </a:cubicBezTo>
                    <a:cubicBezTo>
                      <a:pt x="21" y="74"/>
                      <a:pt x="23" y="75"/>
                      <a:pt x="25" y="77"/>
                    </a:cubicBezTo>
                    <a:cubicBezTo>
                      <a:pt x="29" y="76"/>
                      <a:pt x="29" y="76"/>
                      <a:pt x="29" y="76"/>
                    </a:cubicBezTo>
                    <a:cubicBezTo>
                      <a:pt x="34" y="69"/>
                      <a:pt x="34" y="69"/>
                      <a:pt x="34" y="69"/>
                    </a:cubicBezTo>
                    <a:cubicBezTo>
                      <a:pt x="38" y="66"/>
                      <a:pt x="38" y="66"/>
                      <a:pt x="38" y="66"/>
                    </a:cubicBezTo>
                    <a:cubicBezTo>
                      <a:pt x="39" y="62"/>
                      <a:pt x="39" y="57"/>
                      <a:pt x="39" y="52"/>
                    </a:cubicBezTo>
                    <a:cubicBezTo>
                      <a:pt x="36" y="49"/>
                      <a:pt x="36" y="49"/>
                      <a:pt x="36" y="49"/>
                    </a:cubicBezTo>
                    <a:cubicBezTo>
                      <a:pt x="35" y="43"/>
                      <a:pt x="35" y="43"/>
                      <a:pt x="35" y="43"/>
                    </a:cubicBezTo>
                    <a:cubicBezTo>
                      <a:pt x="37" y="36"/>
                      <a:pt x="39" y="29"/>
                      <a:pt x="41" y="23"/>
                    </a:cubicBezTo>
                    <a:cubicBezTo>
                      <a:pt x="38" y="21"/>
                      <a:pt x="34" y="19"/>
                      <a:pt x="31" y="17"/>
                    </a:cubicBezTo>
                    <a:cubicBezTo>
                      <a:pt x="31" y="17"/>
                      <a:pt x="31" y="17"/>
                      <a:pt x="31" y="17"/>
                    </a:cubicBezTo>
                    <a:cubicBezTo>
                      <a:pt x="27" y="14"/>
                      <a:pt x="27" y="14"/>
                      <a:pt x="27" y="14"/>
                    </a:cubicBezTo>
                    <a:cubicBezTo>
                      <a:pt x="26" y="4"/>
                      <a:pt x="26" y="4"/>
                      <a:pt x="26" y="4"/>
                    </a:cubicBezTo>
                    <a:cubicBezTo>
                      <a:pt x="22" y="2"/>
                      <a:pt x="17" y="1"/>
                      <a:pt x="13" y="0"/>
                    </a:cubicBezTo>
                    <a:cubicBezTo>
                      <a:pt x="11" y="0"/>
                      <a:pt x="9" y="0"/>
                      <a:pt x="6" y="1"/>
                    </a:cubicBezTo>
                    <a:cubicBezTo>
                      <a:pt x="7" y="5"/>
                      <a:pt x="7" y="5"/>
                      <a:pt x="7" y="5"/>
                    </a:cubicBezTo>
                    <a:lnTo>
                      <a:pt x="9" y="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0" name="Freeform 281">
                <a:extLst>
                  <a:ext uri="{FF2B5EF4-FFF2-40B4-BE49-F238E27FC236}">
                    <a16:creationId xmlns:a16="http://schemas.microsoft.com/office/drawing/2014/main" id="{F2C57733-B14A-46D6-860A-279441B7F2D6}"/>
                  </a:ext>
                </a:extLst>
              </p:cNvPr>
              <p:cNvSpPr>
                <a:spLocks/>
              </p:cNvSpPr>
              <p:nvPr/>
            </p:nvSpPr>
            <p:spPr bwMode="auto">
              <a:xfrm>
                <a:off x="2316413" y="4553041"/>
                <a:ext cx="147183" cy="199516"/>
              </a:xfrm>
              <a:custGeom>
                <a:avLst/>
                <a:gdLst>
                  <a:gd name="T0" fmla="*/ 53 w 53"/>
                  <a:gd name="T1" fmla="*/ 21 h 72"/>
                  <a:gd name="T2" fmla="*/ 27 w 53"/>
                  <a:gd name="T3" fmla="*/ 5 h 72"/>
                  <a:gd name="T4" fmla="*/ 18 w 53"/>
                  <a:gd name="T5" fmla="*/ 0 h 72"/>
                  <a:gd name="T6" fmla="*/ 5 w 53"/>
                  <a:gd name="T7" fmla="*/ 26 h 72"/>
                  <a:gd name="T8" fmla="*/ 0 w 53"/>
                  <a:gd name="T9" fmla="*/ 32 h 72"/>
                  <a:gd name="T10" fmla="*/ 2 w 53"/>
                  <a:gd name="T11" fmla="*/ 35 h 72"/>
                  <a:gd name="T12" fmla="*/ 0 w 53"/>
                  <a:gd name="T13" fmla="*/ 47 h 72"/>
                  <a:gd name="T14" fmla="*/ 4 w 53"/>
                  <a:gd name="T15" fmla="*/ 55 h 72"/>
                  <a:gd name="T16" fmla="*/ 12 w 53"/>
                  <a:gd name="T17" fmla="*/ 52 h 72"/>
                  <a:gd name="T18" fmla="*/ 8 w 53"/>
                  <a:gd name="T19" fmla="*/ 62 h 72"/>
                  <a:gd name="T20" fmla="*/ 6 w 53"/>
                  <a:gd name="T21" fmla="*/ 64 h 72"/>
                  <a:gd name="T22" fmla="*/ 8 w 53"/>
                  <a:gd name="T23" fmla="*/ 70 h 72"/>
                  <a:gd name="T24" fmla="*/ 10 w 53"/>
                  <a:gd name="T25" fmla="*/ 70 h 72"/>
                  <a:gd name="T26" fmla="*/ 14 w 53"/>
                  <a:gd name="T27" fmla="*/ 69 h 72"/>
                  <a:gd name="T28" fmla="*/ 20 w 53"/>
                  <a:gd name="T29" fmla="*/ 72 h 72"/>
                  <a:gd name="T30" fmla="*/ 23 w 53"/>
                  <a:gd name="T31" fmla="*/ 64 h 72"/>
                  <a:gd name="T32" fmla="*/ 24 w 53"/>
                  <a:gd name="T33" fmla="*/ 58 h 72"/>
                  <a:gd name="T34" fmla="*/ 33 w 53"/>
                  <a:gd name="T35" fmla="*/ 54 h 72"/>
                  <a:gd name="T36" fmla="*/ 36 w 53"/>
                  <a:gd name="T37" fmla="*/ 47 h 72"/>
                  <a:gd name="T38" fmla="*/ 49 w 53"/>
                  <a:gd name="T39" fmla="*/ 38 h 72"/>
                  <a:gd name="T40" fmla="*/ 50 w 53"/>
                  <a:gd name="T41" fmla="*/ 32 h 72"/>
                  <a:gd name="T42" fmla="*/ 50 w 53"/>
                  <a:gd name="T43" fmla="*/ 24 h 72"/>
                  <a:gd name="T44" fmla="*/ 53 w 53"/>
                  <a:gd name="T45"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 h="72">
                    <a:moveTo>
                      <a:pt x="53" y="21"/>
                    </a:moveTo>
                    <a:cubicBezTo>
                      <a:pt x="44" y="16"/>
                      <a:pt x="35" y="11"/>
                      <a:pt x="27" y="5"/>
                    </a:cubicBezTo>
                    <a:cubicBezTo>
                      <a:pt x="18" y="0"/>
                      <a:pt x="18" y="0"/>
                      <a:pt x="18" y="0"/>
                    </a:cubicBezTo>
                    <a:cubicBezTo>
                      <a:pt x="14" y="9"/>
                      <a:pt x="9" y="17"/>
                      <a:pt x="5" y="26"/>
                    </a:cubicBezTo>
                    <a:cubicBezTo>
                      <a:pt x="3" y="29"/>
                      <a:pt x="1" y="31"/>
                      <a:pt x="0" y="32"/>
                    </a:cubicBezTo>
                    <a:cubicBezTo>
                      <a:pt x="2" y="35"/>
                      <a:pt x="2" y="35"/>
                      <a:pt x="2" y="35"/>
                    </a:cubicBezTo>
                    <a:cubicBezTo>
                      <a:pt x="0" y="47"/>
                      <a:pt x="0" y="47"/>
                      <a:pt x="0" y="47"/>
                    </a:cubicBezTo>
                    <a:cubicBezTo>
                      <a:pt x="4" y="55"/>
                      <a:pt x="4" y="55"/>
                      <a:pt x="4" y="55"/>
                    </a:cubicBezTo>
                    <a:cubicBezTo>
                      <a:pt x="12" y="52"/>
                      <a:pt x="12" y="52"/>
                      <a:pt x="12" y="52"/>
                    </a:cubicBezTo>
                    <a:cubicBezTo>
                      <a:pt x="11" y="55"/>
                      <a:pt x="9" y="59"/>
                      <a:pt x="8" y="62"/>
                    </a:cubicBezTo>
                    <a:cubicBezTo>
                      <a:pt x="8" y="63"/>
                      <a:pt x="7" y="64"/>
                      <a:pt x="6" y="64"/>
                    </a:cubicBezTo>
                    <a:cubicBezTo>
                      <a:pt x="8" y="70"/>
                      <a:pt x="8" y="70"/>
                      <a:pt x="8" y="70"/>
                    </a:cubicBezTo>
                    <a:cubicBezTo>
                      <a:pt x="10" y="70"/>
                      <a:pt x="10" y="70"/>
                      <a:pt x="10" y="70"/>
                    </a:cubicBezTo>
                    <a:cubicBezTo>
                      <a:pt x="14" y="69"/>
                      <a:pt x="14" y="69"/>
                      <a:pt x="14" y="69"/>
                    </a:cubicBezTo>
                    <a:cubicBezTo>
                      <a:pt x="20" y="72"/>
                      <a:pt x="20" y="72"/>
                      <a:pt x="20" y="72"/>
                    </a:cubicBezTo>
                    <a:cubicBezTo>
                      <a:pt x="21" y="69"/>
                      <a:pt x="22" y="67"/>
                      <a:pt x="23" y="64"/>
                    </a:cubicBezTo>
                    <a:cubicBezTo>
                      <a:pt x="23" y="62"/>
                      <a:pt x="24" y="60"/>
                      <a:pt x="24" y="58"/>
                    </a:cubicBezTo>
                    <a:cubicBezTo>
                      <a:pt x="33" y="54"/>
                      <a:pt x="33" y="54"/>
                      <a:pt x="33" y="54"/>
                    </a:cubicBezTo>
                    <a:cubicBezTo>
                      <a:pt x="36" y="47"/>
                      <a:pt x="36" y="47"/>
                      <a:pt x="36" y="47"/>
                    </a:cubicBezTo>
                    <a:cubicBezTo>
                      <a:pt x="49" y="38"/>
                      <a:pt x="49" y="38"/>
                      <a:pt x="49" y="38"/>
                    </a:cubicBezTo>
                    <a:cubicBezTo>
                      <a:pt x="50" y="36"/>
                      <a:pt x="50" y="34"/>
                      <a:pt x="50" y="32"/>
                    </a:cubicBezTo>
                    <a:cubicBezTo>
                      <a:pt x="51" y="30"/>
                      <a:pt x="51" y="27"/>
                      <a:pt x="50" y="24"/>
                    </a:cubicBezTo>
                    <a:lnTo>
                      <a:pt x="53" y="2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1" name="Freeform 282">
                <a:extLst>
                  <a:ext uri="{FF2B5EF4-FFF2-40B4-BE49-F238E27FC236}">
                    <a16:creationId xmlns:a16="http://schemas.microsoft.com/office/drawing/2014/main" id="{B215A958-E024-4BDA-83D1-174B04E3376A}"/>
                  </a:ext>
                </a:extLst>
              </p:cNvPr>
              <p:cNvSpPr>
                <a:spLocks/>
              </p:cNvSpPr>
              <p:nvPr/>
            </p:nvSpPr>
            <p:spPr bwMode="auto">
              <a:xfrm>
                <a:off x="2367111" y="4245593"/>
                <a:ext cx="315625" cy="474256"/>
              </a:xfrm>
              <a:custGeom>
                <a:avLst/>
                <a:gdLst>
                  <a:gd name="T0" fmla="*/ 103 w 114"/>
                  <a:gd name="T1" fmla="*/ 96 h 171"/>
                  <a:gd name="T2" fmla="*/ 103 w 114"/>
                  <a:gd name="T3" fmla="*/ 69 h 171"/>
                  <a:gd name="T4" fmla="*/ 82 w 114"/>
                  <a:gd name="T5" fmla="*/ 62 h 171"/>
                  <a:gd name="T6" fmla="*/ 60 w 114"/>
                  <a:gd name="T7" fmla="*/ 57 h 171"/>
                  <a:gd name="T8" fmla="*/ 57 w 114"/>
                  <a:gd name="T9" fmla="*/ 43 h 171"/>
                  <a:gd name="T10" fmla="*/ 54 w 114"/>
                  <a:gd name="T11" fmla="*/ 37 h 171"/>
                  <a:gd name="T12" fmla="*/ 54 w 114"/>
                  <a:gd name="T13" fmla="*/ 19 h 171"/>
                  <a:gd name="T14" fmla="*/ 65 w 114"/>
                  <a:gd name="T15" fmla="*/ 11 h 171"/>
                  <a:gd name="T16" fmla="*/ 73 w 114"/>
                  <a:gd name="T17" fmla="*/ 8 h 171"/>
                  <a:gd name="T18" fmla="*/ 68 w 114"/>
                  <a:gd name="T19" fmla="*/ 0 h 171"/>
                  <a:gd name="T20" fmla="*/ 52 w 114"/>
                  <a:gd name="T21" fmla="*/ 10 h 171"/>
                  <a:gd name="T22" fmla="*/ 37 w 114"/>
                  <a:gd name="T23" fmla="*/ 16 h 171"/>
                  <a:gd name="T24" fmla="*/ 34 w 114"/>
                  <a:gd name="T25" fmla="*/ 29 h 171"/>
                  <a:gd name="T26" fmla="*/ 23 w 114"/>
                  <a:gd name="T27" fmla="*/ 44 h 171"/>
                  <a:gd name="T28" fmla="*/ 19 w 114"/>
                  <a:gd name="T29" fmla="*/ 42 h 171"/>
                  <a:gd name="T30" fmla="*/ 19 w 114"/>
                  <a:gd name="T31" fmla="*/ 45 h 171"/>
                  <a:gd name="T32" fmla="*/ 19 w 114"/>
                  <a:gd name="T33" fmla="*/ 54 h 171"/>
                  <a:gd name="T34" fmla="*/ 15 w 114"/>
                  <a:gd name="T35" fmla="*/ 57 h 171"/>
                  <a:gd name="T36" fmla="*/ 16 w 114"/>
                  <a:gd name="T37" fmla="*/ 94 h 171"/>
                  <a:gd name="T38" fmla="*/ 9 w 114"/>
                  <a:gd name="T39" fmla="*/ 103 h 171"/>
                  <a:gd name="T40" fmla="*/ 0 w 114"/>
                  <a:gd name="T41" fmla="*/ 111 h 171"/>
                  <a:gd name="T42" fmla="*/ 35 w 114"/>
                  <a:gd name="T43" fmla="*/ 132 h 171"/>
                  <a:gd name="T44" fmla="*/ 43 w 114"/>
                  <a:gd name="T45" fmla="*/ 134 h 171"/>
                  <a:gd name="T46" fmla="*/ 79 w 114"/>
                  <a:gd name="T47" fmla="*/ 160 h 171"/>
                  <a:gd name="T48" fmla="*/ 81 w 114"/>
                  <a:gd name="T49" fmla="*/ 171 h 171"/>
                  <a:gd name="T50" fmla="*/ 86 w 114"/>
                  <a:gd name="T51" fmla="*/ 145 h 171"/>
                  <a:gd name="T52" fmla="*/ 84 w 114"/>
                  <a:gd name="T53" fmla="*/ 136 h 171"/>
                  <a:gd name="T54" fmla="*/ 93 w 114"/>
                  <a:gd name="T55" fmla="*/ 133 h 171"/>
                  <a:gd name="T56" fmla="*/ 88 w 114"/>
                  <a:gd name="T57" fmla="*/ 126 h 171"/>
                  <a:gd name="T58" fmla="*/ 95 w 114"/>
                  <a:gd name="T59" fmla="*/ 119 h 171"/>
                  <a:gd name="T60" fmla="*/ 101 w 114"/>
                  <a:gd name="T61" fmla="*/ 113 h 171"/>
                  <a:gd name="T62" fmla="*/ 110 w 114"/>
                  <a:gd name="T63" fmla="*/ 117 h 171"/>
                  <a:gd name="T64" fmla="*/ 106 w 114"/>
                  <a:gd name="T65" fmla="*/ 10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 h="171">
                    <a:moveTo>
                      <a:pt x="106" y="101"/>
                    </a:moveTo>
                    <a:cubicBezTo>
                      <a:pt x="103" y="96"/>
                      <a:pt x="103" y="96"/>
                      <a:pt x="103" y="96"/>
                    </a:cubicBezTo>
                    <a:cubicBezTo>
                      <a:pt x="103" y="95"/>
                      <a:pt x="102" y="93"/>
                      <a:pt x="102" y="93"/>
                    </a:cubicBezTo>
                    <a:cubicBezTo>
                      <a:pt x="103" y="69"/>
                      <a:pt x="103" y="69"/>
                      <a:pt x="103" y="69"/>
                    </a:cubicBezTo>
                    <a:cubicBezTo>
                      <a:pt x="88" y="68"/>
                      <a:pt x="88" y="68"/>
                      <a:pt x="88" y="68"/>
                    </a:cubicBezTo>
                    <a:cubicBezTo>
                      <a:pt x="82" y="62"/>
                      <a:pt x="82" y="62"/>
                      <a:pt x="82" y="62"/>
                    </a:cubicBezTo>
                    <a:cubicBezTo>
                      <a:pt x="77" y="61"/>
                      <a:pt x="71" y="61"/>
                      <a:pt x="67" y="59"/>
                    </a:cubicBezTo>
                    <a:cubicBezTo>
                      <a:pt x="64" y="59"/>
                      <a:pt x="62" y="58"/>
                      <a:pt x="60" y="57"/>
                    </a:cubicBezTo>
                    <a:cubicBezTo>
                      <a:pt x="60" y="57"/>
                      <a:pt x="60" y="53"/>
                      <a:pt x="59" y="50"/>
                    </a:cubicBezTo>
                    <a:cubicBezTo>
                      <a:pt x="58" y="47"/>
                      <a:pt x="58" y="45"/>
                      <a:pt x="57" y="43"/>
                    </a:cubicBezTo>
                    <a:cubicBezTo>
                      <a:pt x="56" y="41"/>
                      <a:pt x="56" y="40"/>
                      <a:pt x="55" y="38"/>
                    </a:cubicBezTo>
                    <a:cubicBezTo>
                      <a:pt x="55" y="38"/>
                      <a:pt x="55" y="38"/>
                      <a:pt x="54" y="37"/>
                    </a:cubicBezTo>
                    <a:cubicBezTo>
                      <a:pt x="54" y="36"/>
                      <a:pt x="53" y="35"/>
                      <a:pt x="52" y="33"/>
                    </a:cubicBezTo>
                    <a:cubicBezTo>
                      <a:pt x="54" y="19"/>
                      <a:pt x="54" y="19"/>
                      <a:pt x="54" y="19"/>
                    </a:cubicBezTo>
                    <a:cubicBezTo>
                      <a:pt x="65" y="12"/>
                      <a:pt x="65" y="12"/>
                      <a:pt x="65" y="12"/>
                    </a:cubicBezTo>
                    <a:cubicBezTo>
                      <a:pt x="65" y="11"/>
                      <a:pt x="65" y="11"/>
                      <a:pt x="65" y="11"/>
                    </a:cubicBezTo>
                    <a:cubicBezTo>
                      <a:pt x="67" y="7"/>
                      <a:pt x="67" y="7"/>
                      <a:pt x="67" y="7"/>
                    </a:cubicBezTo>
                    <a:cubicBezTo>
                      <a:pt x="73" y="8"/>
                      <a:pt x="73" y="8"/>
                      <a:pt x="73" y="8"/>
                    </a:cubicBezTo>
                    <a:cubicBezTo>
                      <a:pt x="73" y="3"/>
                      <a:pt x="73" y="3"/>
                      <a:pt x="73" y="3"/>
                    </a:cubicBezTo>
                    <a:cubicBezTo>
                      <a:pt x="68" y="0"/>
                      <a:pt x="68" y="0"/>
                      <a:pt x="68" y="0"/>
                    </a:cubicBezTo>
                    <a:cubicBezTo>
                      <a:pt x="66" y="2"/>
                      <a:pt x="66" y="2"/>
                      <a:pt x="66" y="2"/>
                    </a:cubicBezTo>
                    <a:cubicBezTo>
                      <a:pt x="62" y="5"/>
                      <a:pt x="57" y="7"/>
                      <a:pt x="52" y="10"/>
                    </a:cubicBezTo>
                    <a:cubicBezTo>
                      <a:pt x="50" y="11"/>
                      <a:pt x="48" y="12"/>
                      <a:pt x="45" y="13"/>
                    </a:cubicBezTo>
                    <a:cubicBezTo>
                      <a:pt x="43" y="14"/>
                      <a:pt x="40" y="15"/>
                      <a:pt x="37" y="16"/>
                    </a:cubicBezTo>
                    <a:cubicBezTo>
                      <a:pt x="34" y="21"/>
                      <a:pt x="34" y="21"/>
                      <a:pt x="34" y="21"/>
                    </a:cubicBezTo>
                    <a:cubicBezTo>
                      <a:pt x="34" y="29"/>
                      <a:pt x="34" y="29"/>
                      <a:pt x="34" y="29"/>
                    </a:cubicBezTo>
                    <a:cubicBezTo>
                      <a:pt x="23" y="38"/>
                      <a:pt x="23" y="38"/>
                      <a:pt x="23" y="38"/>
                    </a:cubicBezTo>
                    <a:cubicBezTo>
                      <a:pt x="23" y="44"/>
                      <a:pt x="23" y="44"/>
                      <a:pt x="23" y="44"/>
                    </a:cubicBezTo>
                    <a:cubicBezTo>
                      <a:pt x="20" y="45"/>
                      <a:pt x="20" y="45"/>
                      <a:pt x="20" y="45"/>
                    </a:cubicBezTo>
                    <a:cubicBezTo>
                      <a:pt x="19" y="42"/>
                      <a:pt x="19" y="42"/>
                      <a:pt x="19" y="42"/>
                    </a:cubicBezTo>
                    <a:cubicBezTo>
                      <a:pt x="19" y="44"/>
                      <a:pt x="19" y="44"/>
                      <a:pt x="19" y="44"/>
                    </a:cubicBezTo>
                    <a:cubicBezTo>
                      <a:pt x="19" y="44"/>
                      <a:pt x="19" y="45"/>
                      <a:pt x="19" y="45"/>
                    </a:cubicBezTo>
                    <a:cubicBezTo>
                      <a:pt x="22" y="49"/>
                      <a:pt x="22" y="49"/>
                      <a:pt x="22" y="49"/>
                    </a:cubicBezTo>
                    <a:cubicBezTo>
                      <a:pt x="19" y="54"/>
                      <a:pt x="19" y="54"/>
                      <a:pt x="19" y="54"/>
                    </a:cubicBezTo>
                    <a:cubicBezTo>
                      <a:pt x="17" y="53"/>
                      <a:pt x="17" y="53"/>
                      <a:pt x="17" y="53"/>
                    </a:cubicBezTo>
                    <a:cubicBezTo>
                      <a:pt x="15" y="57"/>
                      <a:pt x="15" y="57"/>
                      <a:pt x="15" y="57"/>
                    </a:cubicBezTo>
                    <a:cubicBezTo>
                      <a:pt x="14" y="90"/>
                      <a:pt x="14" y="90"/>
                      <a:pt x="14" y="90"/>
                    </a:cubicBezTo>
                    <a:cubicBezTo>
                      <a:pt x="16" y="94"/>
                      <a:pt x="16" y="94"/>
                      <a:pt x="16" y="94"/>
                    </a:cubicBezTo>
                    <a:cubicBezTo>
                      <a:pt x="11" y="96"/>
                      <a:pt x="11" y="96"/>
                      <a:pt x="11" y="96"/>
                    </a:cubicBezTo>
                    <a:cubicBezTo>
                      <a:pt x="9" y="103"/>
                      <a:pt x="9" y="103"/>
                      <a:pt x="9" y="103"/>
                    </a:cubicBezTo>
                    <a:cubicBezTo>
                      <a:pt x="2" y="104"/>
                      <a:pt x="2" y="104"/>
                      <a:pt x="2" y="104"/>
                    </a:cubicBezTo>
                    <a:cubicBezTo>
                      <a:pt x="0" y="111"/>
                      <a:pt x="0" y="111"/>
                      <a:pt x="0" y="111"/>
                    </a:cubicBezTo>
                    <a:cubicBezTo>
                      <a:pt x="9" y="116"/>
                      <a:pt x="9" y="116"/>
                      <a:pt x="9" y="116"/>
                    </a:cubicBezTo>
                    <a:cubicBezTo>
                      <a:pt x="17" y="122"/>
                      <a:pt x="26" y="127"/>
                      <a:pt x="35" y="132"/>
                    </a:cubicBezTo>
                    <a:cubicBezTo>
                      <a:pt x="42" y="133"/>
                      <a:pt x="42" y="133"/>
                      <a:pt x="42" y="133"/>
                    </a:cubicBezTo>
                    <a:cubicBezTo>
                      <a:pt x="42" y="133"/>
                      <a:pt x="43" y="133"/>
                      <a:pt x="43" y="134"/>
                    </a:cubicBezTo>
                    <a:cubicBezTo>
                      <a:pt x="49" y="139"/>
                      <a:pt x="55" y="145"/>
                      <a:pt x="62" y="150"/>
                    </a:cubicBezTo>
                    <a:cubicBezTo>
                      <a:pt x="67" y="154"/>
                      <a:pt x="73" y="157"/>
                      <a:pt x="79" y="160"/>
                    </a:cubicBezTo>
                    <a:cubicBezTo>
                      <a:pt x="75" y="169"/>
                      <a:pt x="75" y="169"/>
                      <a:pt x="75" y="169"/>
                    </a:cubicBezTo>
                    <a:cubicBezTo>
                      <a:pt x="81" y="171"/>
                      <a:pt x="81" y="171"/>
                      <a:pt x="81" y="171"/>
                    </a:cubicBezTo>
                    <a:cubicBezTo>
                      <a:pt x="88" y="151"/>
                      <a:pt x="88" y="151"/>
                      <a:pt x="88" y="151"/>
                    </a:cubicBezTo>
                    <a:cubicBezTo>
                      <a:pt x="86" y="145"/>
                      <a:pt x="86" y="145"/>
                      <a:pt x="86" y="145"/>
                    </a:cubicBezTo>
                    <a:cubicBezTo>
                      <a:pt x="83" y="142"/>
                      <a:pt x="83" y="142"/>
                      <a:pt x="83" y="142"/>
                    </a:cubicBezTo>
                    <a:cubicBezTo>
                      <a:pt x="84" y="136"/>
                      <a:pt x="84" y="136"/>
                      <a:pt x="84" y="136"/>
                    </a:cubicBezTo>
                    <a:cubicBezTo>
                      <a:pt x="88" y="134"/>
                      <a:pt x="88" y="134"/>
                      <a:pt x="88" y="134"/>
                    </a:cubicBezTo>
                    <a:cubicBezTo>
                      <a:pt x="93" y="133"/>
                      <a:pt x="93" y="133"/>
                      <a:pt x="93" y="133"/>
                    </a:cubicBezTo>
                    <a:cubicBezTo>
                      <a:pt x="92" y="129"/>
                      <a:pt x="92" y="129"/>
                      <a:pt x="92" y="129"/>
                    </a:cubicBezTo>
                    <a:cubicBezTo>
                      <a:pt x="88" y="126"/>
                      <a:pt x="88" y="126"/>
                      <a:pt x="88" y="126"/>
                    </a:cubicBezTo>
                    <a:cubicBezTo>
                      <a:pt x="89" y="119"/>
                      <a:pt x="89" y="119"/>
                      <a:pt x="89" y="119"/>
                    </a:cubicBezTo>
                    <a:cubicBezTo>
                      <a:pt x="95" y="119"/>
                      <a:pt x="95" y="119"/>
                      <a:pt x="95" y="119"/>
                    </a:cubicBezTo>
                    <a:cubicBezTo>
                      <a:pt x="97" y="112"/>
                      <a:pt x="97" y="112"/>
                      <a:pt x="97" y="112"/>
                    </a:cubicBezTo>
                    <a:cubicBezTo>
                      <a:pt x="101" y="113"/>
                      <a:pt x="101" y="113"/>
                      <a:pt x="101" y="113"/>
                    </a:cubicBezTo>
                    <a:cubicBezTo>
                      <a:pt x="107" y="110"/>
                      <a:pt x="107" y="110"/>
                      <a:pt x="107" y="110"/>
                    </a:cubicBezTo>
                    <a:cubicBezTo>
                      <a:pt x="110" y="117"/>
                      <a:pt x="110" y="117"/>
                      <a:pt x="110" y="117"/>
                    </a:cubicBezTo>
                    <a:cubicBezTo>
                      <a:pt x="114" y="116"/>
                      <a:pt x="114" y="116"/>
                      <a:pt x="114" y="116"/>
                    </a:cubicBezTo>
                    <a:cubicBezTo>
                      <a:pt x="111" y="111"/>
                      <a:pt x="109" y="106"/>
                      <a:pt x="106" y="101"/>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92" name="Groupe 191">
                <a:extLst>
                  <a:ext uri="{FF2B5EF4-FFF2-40B4-BE49-F238E27FC236}">
                    <a16:creationId xmlns:a16="http://schemas.microsoft.com/office/drawing/2014/main" id="{7D4CD5B3-C64F-4DF0-9C54-CFC65168B247}"/>
                  </a:ext>
                </a:extLst>
              </p:cNvPr>
              <p:cNvGrpSpPr/>
              <p:nvPr/>
            </p:nvGrpSpPr>
            <p:grpSpPr>
              <a:xfrm>
                <a:off x="2452148" y="5107431"/>
                <a:ext cx="215868" cy="1244514"/>
                <a:chOff x="2370137" y="4564063"/>
                <a:chExt cx="209550" cy="1208087"/>
              </a:xfrm>
              <a:grpFill/>
            </p:grpSpPr>
            <p:sp>
              <p:nvSpPr>
                <p:cNvPr id="251" name="Freeform 283">
                  <a:extLst>
                    <a:ext uri="{FF2B5EF4-FFF2-40B4-BE49-F238E27FC236}">
                      <a16:creationId xmlns:a16="http://schemas.microsoft.com/office/drawing/2014/main" id="{AE09D4F0-6586-4AD3-98C3-7AA2E262B58E}"/>
                    </a:ext>
                  </a:extLst>
                </p:cNvPr>
                <p:cNvSpPr>
                  <a:spLocks/>
                </p:cNvSpPr>
                <p:nvPr/>
              </p:nvSpPr>
              <p:spPr bwMode="auto">
                <a:xfrm>
                  <a:off x="2393950" y="5334000"/>
                  <a:ext cx="19050" cy="50800"/>
                </a:xfrm>
                <a:custGeom>
                  <a:avLst/>
                  <a:gdLst>
                    <a:gd name="T0" fmla="*/ 12 w 12"/>
                    <a:gd name="T1" fmla="*/ 19 h 32"/>
                    <a:gd name="T2" fmla="*/ 12 w 12"/>
                    <a:gd name="T3" fmla="*/ 0 h 32"/>
                    <a:gd name="T4" fmla="*/ 2 w 12"/>
                    <a:gd name="T5" fmla="*/ 2 h 32"/>
                    <a:gd name="T6" fmla="*/ 0 w 12"/>
                    <a:gd name="T7" fmla="*/ 32 h 32"/>
                    <a:gd name="T8" fmla="*/ 7 w 12"/>
                    <a:gd name="T9" fmla="*/ 32 h 32"/>
                    <a:gd name="T10" fmla="*/ 12 w 12"/>
                    <a:gd name="T11" fmla="*/ 19 h 32"/>
                  </a:gdLst>
                  <a:ahLst/>
                  <a:cxnLst>
                    <a:cxn ang="0">
                      <a:pos x="T0" y="T1"/>
                    </a:cxn>
                    <a:cxn ang="0">
                      <a:pos x="T2" y="T3"/>
                    </a:cxn>
                    <a:cxn ang="0">
                      <a:pos x="T4" y="T5"/>
                    </a:cxn>
                    <a:cxn ang="0">
                      <a:pos x="T6" y="T7"/>
                    </a:cxn>
                    <a:cxn ang="0">
                      <a:pos x="T8" y="T9"/>
                    </a:cxn>
                    <a:cxn ang="0">
                      <a:pos x="T10" y="T11"/>
                    </a:cxn>
                  </a:cxnLst>
                  <a:rect l="0" t="0" r="r" b="b"/>
                  <a:pathLst>
                    <a:path w="12" h="32">
                      <a:moveTo>
                        <a:pt x="12" y="19"/>
                      </a:moveTo>
                      <a:lnTo>
                        <a:pt x="12" y="0"/>
                      </a:lnTo>
                      <a:lnTo>
                        <a:pt x="2" y="2"/>
                      </a:lnTo>
                      <a:lnTo>
                        <a:pt x="0" y="32"/>
                      </a:lnTo>
                      <a:lnTo>
                        <a:pt x="7" y="32"/>
                      </a:lnTo>
                      <a:lnTo>
                        <a:pt x="12"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2" name="Freeform 284">
                  <a:extLst>
                    <a:ext uri="{FF2B5EF4-FFF2-40B4-BE49-F238E27FC236}">
                      <a16:creationId xmlns:a16="http://schemas.microsoft.com/office/drawing/2014/main" id="{B1CE72CE-73FB-44B3-96FB-BA3035D5945B}"/>
                    </a:ext>
                  </a:extLst>
                </p:cNvPr>
                <p:cNvSpPr>
                  <a:spLocks/>
                </p:cNvSpPr>
                <p:nvPr/>
              </p:nvSpPr>
              <p:spPr bwMode="auto">
                <a:xfrm>
                  <a:off x="2386012" y="5441950"/>
                  <a:ext cx="17462" cy="20637"/>
                </a:xfrm>
                <a:custGeom>
                  <a:avLst/>
                  <a:gdLst>
                    <a:gd name="T0" fmla="*/ 0 w 11"/>
                    <a:gd name="T1" fmla="*/ 8 h 13"/>
                    <a:gd name="T2" fmla="*/ 5 w 11"/>
                    <a:gd name="T3" fmla="*/ 10 h 13"/>
                    <a:gd name="T4" fmla="*/ 9 w 11"/>
                    <a:gd name="T5" fmla="*/ 13 h 13"/>
                    <a:gd name="T6" fmla="*/ 11 w 11"/>
                    <a:gd name="T7" fmla="*/ 3 h 13"/>
                    <a:gd name="T8" fmla="*/ 9 w 11"/>
                    <a:gd name="T9" fmla="*/ 0 h 13"/>
                    <a:gd name="T10" fmla="*/ 2 w 11"/>
                    <a:gd name="T11" fmla="*/ 0 h 13"/>
                    <a:gd name="T12" fmla="*/ 0 w 11"/>
                    <a:gd name="T13" fmla="*/ 8 h 13"/>
                  </a:gdLst>
                  <a:ahLst/>
                  <a:cxnLst>
                    <a:cxn ang="0">
                      <a:pos x="T0" y="T1"/>
                    </a:cxn>
                    <a:cxn ang="0">
                      <a:pos x="T2" y="T3"/>
                    </a:cxn>
                    <a:cxn ang="0">
                      <a:pos x="T4" y="T5"/>
                    </a:cxn>
                    <a:cxn ang="0">
                      <a:pos x="T6" y="T7"/>
                    </a:cxn>
                    <a:cxn ang="0">
                      <a:pos x="T8" y="T9"/>
                    </a:cxn>
                    <a:cxn ang="0">
                      <a:pos x="T10" y="T11"/>
                    </a:cxn>
                    <a:cxn ang="0">
                      <a:pos x="T12" y="T13"/>
                    </a:cxn>
                  </a:cxnLst>
                  <a:rect l="0" t="0" r="r" b="b"/>
                  <a:pathLst>
                    <a:path w="11" h="13">
                      <a:moveTo>
                        <a:pt x="0" y="8"/>
                      </a:moveTo>
                      <a:lnTo>
                        <a:pt x="5" y="10"/>
                      </a:lnTo>
                      <a:lnTo>
                        <a:pt x="9" y="13"/>
                      </a:lnTo>
                      <a:lnTo>
                        <a:pt x="11" y="3"/>
                      </a:lnTo>
                      <a:lnTo>
                        <a:pt x="9" y="0"/>
                      </a:lnTo>
                      <a:lnTo>
                        <a:pt x="2" y="0"/>
                      </a:lnTo>
                      <a:lnTo>
                        <a:pt x="0"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3" name="Freeform 285">
                  <a:extLst>
                    <a:ext uri="{FF2B5EF4-FFF2-40B4-BE49-F238E27FC236}">
                      <a16:creationId xmlns:a16="http://schemas.microsoft.com/office/drawing/2014/main" id="{EE007263-1B05-4845-A92F-0625BB20BED9}"/>
                    </a:ext>
                  </a:extLst>
                </p:cNvPr>
                <p:cNvSpPr>
                  <a:spLocks/>
                </p:cNvSpPr>
                <p:nvPr/>
              </p:nvSpPr>
              <p:spPr bwMode="auto">
                <a:xfrm>
                  <a:off x="2373312" y="5538788"/>
                  <a:ext cx="11112" cy="20637"/>
                </a:xfrm>
                <a:custGeom>
                  <a:avLst/>
                  <a:gdLst>
                    <a:gd name="T0" fmla="*/ 7 w 7"/>
                    <a:gd name="T1" fmla="*/ 3 h 13"/>
                    <a:gd name="T2" fmla="*/ 3 w 7"/>
                    <a:gd name="T3" fmla="*/ 0 h 13"/>
                    <a:gd name="T4" fmla="*/ 0 w 7"/>
                    <a:gd name="T5" fmla="*/ 5 h 13"/>
                    <a:gd name="T6" fmla="*/ 0 w 7"/>
                    <a:gd name="T7" fmla="*/ 13 h 13"/>
                    <a:gd name="T8" fmla="*/ 7 w 7"/>
                    <a:gd name="T9" fmla="*/ 10 h 13"/>
                    <a:gd name="T10" fmla="*/ 7 w 7"/>
                    <a:gd name="T11" fmla="*/ 3 h 13"/>
                  </a:gdLst>
                  <a:ahLst/>
                  <a:cxnLst>
                    <a:cxn ang="0">
                      <a:pos x="T0" y="T1"/>
                    </a:cxn>
                    <a:cxn ang="0">
                      <a:pos x="T2" y="T3"/>
                    </a:cxn>
                    <a:cxn ang="0">
                      <a:pos x="T4" y="T5"/>
                    </a:cxn>
                    <a:cxn ang="0">
                      <a:pos x="T6" y="T7"/>
                    </a:cxn>
                    <a:cxn ang="0">
                      <a:pos x="T8" y="T9"/>
                    </a:cxn>
                    <a:cxn ang="0">
                      <a:pos x="T10" y="T11"/>
                    </a:cxn>
                  </a:cxnLst>
                  <a:rect l="0" t="0" r="r" b="b"/>
                  <a:pathLst>
                    <a:path w="7" h="13">
                      <a:moveTo>
                        <a:pt x="7" y="3"/>
                      </a:moveTo>
                      <a:lnTo>
                        <a:pt x="3" y="0"/>
                      </a:lnTo>
                      <a:lnTo>
                        <a:pt x="0" y="5"/>
                      </a:lnTo>
                      <a:lnTo>
                        <a:pt x="0" y="13"/>
                      </a:lnTo>
                      <a:lnTo>
                        <a:pt x="7" y="10"/>
                      </a:lnTo>
                      <a:lnTo>
                        <a:pt x="7"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4" name="Freeform 286">
                  <a:extLst>
                    <a:ext uri="{FF2B5EF4-FFF2-40B4-BE49-F238E27FC236}">
                      <a16:creationId xmlns:a16="http://schemas.microsoft.com/office/drawing/2014/main" id="{6659E3F8-15A9-4272-B6A1-72DA9FF592CC}"/>
                    </a:ext>
                  </a:extLst>
                </p:cNvPr>
                <p:cNvSpPr>
                  <a:spLocks/>
                </p:cNvSpPr>
                <p:nvPr/>
              </p:nvSpPr>
              <p:spPr bwMode="auto">
                <a:xfrm>
                  <a:off x="2384425" y="5610225"/>
                  <a:ext cx="9525" cy="23812"/>
                </a:xfrm>
                <a:custGeom>
                  <a:avLst/>
                  <a:gdLst>
                    <a:gd name="T0" fmla="*/ 6 w 6"/>
                    <a:gd name="T1" fmla="*/ 2 h 15"/>
                    <a:gd name="T2" fmla="*/ 3 w 6"/>
                    <a:gd name="T3" fmla="*/ 0 h 15"/>
                    <a:gd name="T4" fmla="*/ 0 w 6"/>
                    <a:gd name="T5" fmla="*/ 0 h 15"/>
                    <a:gd name="T6" fmla="*/ 0 w 6"/>
                    <a:gd name="T7" fmla="*/ 12 h 15"/>
                    <a:gd name="T8" fmla="*/ 3 w 6"/>
                    <a:gd name="T9" fmla="*/ 15 h 15"/>
                    <a:gd name="T10" fmla="*/ 6 w 6"/>
                    <a:gd name="T11" fmla="*/ 12 h 15"/>
                    <a:gd name="T12" fmla="*/ 6 w 6"/>
                    <a:gd name="T13" fmla="*/ 2 h 15"/>
                  </a:gdLst>
                  <a:ahLst/>
                  <a:cxnLst>
                    <a:cxn ang="0">
                      <a:pos x="T0" y="T1"/>
                    </a:cxn>
                    <a:cxn ang="0">
                      <a:pos x="T2" y="T3"/>
                    </a:cxn>
                    <a:cxn ang="0">
                      <a:pos x="T4" y="T5"/>
                    </a:cxn>
                    <a:cxn ang="0">
                      <a:pos x="T6" y="T7"/>
                    </a:cxn>
                    <a:cxn ang="0">
                      <a:pos x="T8" y="T9"/>
                    </a:cxn>
                    <a:cxn ang="0">
                      <a:pos x="T10" y="T11"/>
                    </a:cxn>
                    <a:cxn ang="0">
                      <a:pos x="T12" y="T13"/>
                    </a:cxn>
                  </a:cxnLst>
                  <a:rect l="0" t="0" r="r" b="b"/>
                  <a:pathLst>
                    <a:path w="6" h="15">
                      <a:moveTo>
                        <a:pt x="6" y="2"/>
                      </a:moveTo>
                      <a:lnTo>
                        <a:pt x="3" y="0"/>
                      </a:lnTo>
                      <a:lnTo>
                        <a:pt x="0" y="0"/>
                      </a:lnTo>
                      <a:lnTo>
                        <a:pt x="0" y="12"/>
                      </a:lnTo>
                      <a:lnTo>
                        <a:pt x="3" y="15"/>
                      </a:lnTo>
                      <a:lnTo>
                        <a:pt x="6" y="12"/>
                      </a:lnTo>
                      <a:lnTo>
                        <a:pt x="6"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5" name="Freeform 287">
                  <a:extLst>
                    <a:ext uri="{FF2B5EF4-FFF2-40B4-BE49-F238E27FC236}">
                      <a16:creationId xmlns:a16="http://schemas.microsoft.com/office/drawing/2014/main" id="{71C5AD30-0884-42E0-BEF0-B72D84F0F537}"/>
                    </a:ext>
                  </a:extLst>
                </p:cNvPr>
                <p:cNvSpPr>
                  <a:spLocks/>
                </p:cNvSpPr>
                <p:nvPr/>
              </p:nvSpPr>
              <p:spPr bwMode="auto">
                <a:xfrm>
                  <a:off x="2416175" y="5722938"/>
                  <a:ext cx="23812" cy="15875"/>
                </a:xfrm>
                <a:custGeom>
                  <a:avLst/>
                  <a:gdLst>
                    <a:gd name="T0" fmla="*/ 0 w 15"/>
                    <a:gd name="T1" fmla="*/ 4 h 10"/>
                    <a:gd name="T2" fmla="*/ 5 w 15"/>
                    <a:gd name="T3" fmla="*/ 10 h 10"/>
                    <a:gd name="T4" fmla="*/ 12 w 15"/>
                    <a:gd name="T5" fmla="*/ 10 h 10"/>
                    <a:gd name="T6" fmla="*/ 15 w 15"/>
                    <a:gd name="T7" fmla="*/ 7 h 10"/>
                    <a:gd name="T8" fmla="*/ 5 w 15"/>
                    <a:gd name="T9" fmla="*/ 0 h 10"/>
                    <a:gd name="T10" fmla="*/ 0 w 15"/>
                    <a:gd name="T11" fmla="*/ 4 h 10"/>
                  </a:gdLst>
                  <a:ahLst/>
                  <a:cxnLst>
                    <a:cxn ang="0">
                      <a:pos x="T0" y="T1"/>
                    </a:cxn>
                    <a:cxn ang="0">
                      <a:pos x="T2" y="T3"/>
                    </a:cxn>
                    <a:cxn ang="0">
                      <a:pos x="T4" y="T5"/>
                    </a:cxn>
                    <a:cxn ang="0">
                      <a:pos x="T6" y="T7"/>
                    </a:cxn>
                    <a:cxn ang="0">
                      <a:pos x="T8" y="T9"/>
                    </a:cxn>
                    <a:cxn ang="0">
                      <a:pos x="T10" y="T11"/>
                    </a:cxn>
                  </a:cxnLst>
                  <a:rect l="0" t="0" r="r" b="b"/>
                  <a:pathLst>
                    <a:path w="15" h="10">
                      <a:moveTo>
                        <a:pt x="0" y="4"/>
                      </a:moveTo>
                      <a:lnTo>
                        <a:pt x="5" y="10"/>
                      </a:lnTo>
                      <a:lnTo>
                        <a:pt x="12" y="10"/>
                      </a:lnTo>
                      <a:lnTo>
                        <a:pt x="15" y="7"/>
                      </a:lnTo>
                      <a:lnTo>
                        <a:pt x="5" y="0"/>
                      </a:lnTo>
                      <a:lnTo>
                        <a:pt x="0"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6" name="Freeform 288">
                  <a:extLst>
                    <a:ext uri="{FF2B5EF4-FFF2-40B4-BE49-F238E27FC236}">
                      <a16:creationId xmlns:a16="http://schemas.microsoft.com/office/drawing/2014/main" id="{2B4B5036-218A-4456-862C-70C61D23B2D4}"/>
                    </a:ext>
                  </a:extLst>
                </p:cNvPr>
                <p:cNvSpPr>
                  <a:spLocks/>
                </p:cNvSpPr>
                <p:nvPr/>
              </p:nvSpPr>
              <p:spPr bwMode="auto">
                <a:xfrm>
                  <a:off x="2446337" y="5738813"/>
                  <a:ext cx="17462" cy="14287"/>
                </a:xfrm>
                <a:custGeom>
                  <a:avLst/>
                  <a:gdLst>
                    <a:gd name="T0" fmla="*/ 0 w 11"/>
                    <a:gd name="T1" fmla="*/ 6 h 9"/>
                    <a:gd name="T2" fmla="*/ 0 w 11"/>
                    <a:gd name="T3" fmla="*/ 9 h 9"/>
                    <a:gd name="T4" fmla="*/ 10 w 11"/>
                    <a:gd name="T5" fmla="*/ 9 h 9"/>
                    <a:gd name="T6" fmla="*/ 11 w 11"/>
                    <a:gd name="T7" fmla="*/ 2 h 9"/>
                    <a:gd name="T8" fmla="*/ 1 w 11"/>
                    <a:gd name="T9" fmla="*/ 0 h 9"/>
                    <a:gd name="T10" fmla="*/ 0 w 11"/>
                    <a:gd name="T11" fmla="*/ 6 h 9"/>
                  </a:gdLst>
                  <a:ahLst/>
                  <a:cxnLst>
                    <a:cxn ang="0">
                      <a:pos x="T0" y="T1"/>
                    </a:cxn>
                    <a:cxn ang="0">
                      <a:pos x="T2" y="T3"/>
                    </a:cxn>
                    <a:cxn ang="0">
                      <a:pos x="T4" y="T5"/>
                    </a:cxn>
                    <a:cxn ang="0">
                      <a:pos x="T6" y="T7"/>
                    </a:cxn>
                    <a:cxn ang="0">
                      <a:pos x="T8" y="T9"/>
                    </a:cxn>
                    <a:cxn ang="0">
                      <a:pos x="T10" y="T11"/>
                    </a:cxn>
                  </a:cxnLst>
                  <a:rect l="0" t="0" r="r" b="b"/>
                  <a:pathLst>
                    <a:path w="11" h="9">
                      <a:moveTo>
                        <a:pt x="0" y="6"/>
                      </a:moveTo>
                      <a:lnTo>
                        <a:pt x="0" y="9"/>
                      </a:lnTo>
                      <a:lnTo>
                        <a:pt x="10" y="9"/>
                      </a:lnTo>
                      <a:lnTo>
                        <a:pt x="11" y="2"/>
                      </a:lnTo>
                      <a:lnTo>
                        <a:pt x="1" y="0"/>
                      </a:lnTo>
                      <a:lnTo>
                        <a:pt x="0" y="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7" name="Freeform 289">
                  <a:extLst>
                    <a:ext uri="{FF2B5EF4-FFF2-40B4-BE49-F238E27FC236}">
                      <a16:creationId xmlns:a16="http://schemas.microsoft.com/office/drawing/2014/main" id="{C10CBC8C-4706-41B1-AD63-B4C962AC739B}"/>
                    </a:ext>
                  </a:extLst>
                </p:cNvPr>
                <p:cNvSpPr>
                  <a:spLocks/>
                </p:cNvSpPr>
                <p:nvPr/>
              </p:nvSpPr>
              <p:spPr bwMode="auto">
                <a:xfrm>
                  <a:off x="2393950" y="5653088"/>
                  <a:ext cx="14287" cy="19050"/>
                </a:xfrm>
                <a:custGeom>
                  <a:avLst/>
                  <a:gdLst>
                    <a:gd name="T0" fmla="*/ 9 w 9"/>
                    <a:gd name="T1" fmla="*/ 7 h 12"/>
                    <a:gd name="T2" fmla="*/ 0 w 9"/>
                    <a:gd name="T3" fmla="*/ 0 h 12"/>
                    <a:gd name="T4" fmla="*/ 0 w 9"/>
                    <a:gd name="T5" fmla="*/ 4 h 12"/>
                    <a:gd name="T6" fmla="*/ 0 w 9"/>
                    <a:gd name="T7" fmla="*/ 9 h 12"/>
                    <a:gd name="T8" fmla="*/ 4 w 9"/>
                    <a:gd name="T9" fmla="*/ 12 h 12"/>
                    <a:gd name="T10" fmla="*/ 9 w 9"/>
                    <a:gd name="T11" fmla="*/ 7 h 12"/>
                  </a:gdLst>
                  <a:ahLst/>
                  <a:cxnLst>
                    <a:cxn ang="0">
                      <a:pos x="T0" y="T1"/>
                    </a:cxn>
                    <a:cxn ang="0">
                      <a:pos x="T2" y="T3"/>
                    </a:cxn>
                    <a:cxn ang="0">
                      <a:pos x="T4" y="T5"/>
                    </a:cxn>
                    <a:cxn ang="0">
                      <a:pos x="T6" y="T7"/>
                    </a:cxn>
                    <a:cxn ang="0">
                      <a:pos x="T8" y="T9"/>
                    </a:cxn>
                    <a:cxn ang="0">
                      <a:pos x="T10" y="T11"/>
                    </a:cxn>
                  </a:cxnLst>
                  <a:rect l="0" t="0" r="r" b="b"/>
                  <a:pathLst>
                    <a:path w="9" h="12">
                      <a:moveTo>
                        <a:pt x="9" y="7"/>
                      </a:moveTo>
                      <a:lnTo>
                        <a:pt x="0" y="0"/>
                      </a:lnTo>
                      <a:lnTo>
                        <a:pt x="0" y="4"/>
                      </a:lnTo>
                      <a:lnTo>
                        <a:pt x="0" y="9"/>
                      </a:lnTo>
                      <a:lnTo>
                        <a:pt x="4" y="12"/>
                      </a:lnTo>
                      <a:lnTo>
                        <a:pt x="9"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8" name="Freeform 290">
                  <a:extLst>
                    <a:ext uri="{FF2B5EF4-FFF2-40B4-BE49-F238E27FC236}">
                      <a16:creationId xmlns:a16="http://schemas.microsoft.com/office/drawing/2014/main" id="{FDE3E143-2DCB-4BF4-AA02-A6776C53EB74}"/>
                    </a:ext>
                  </a:extLst>
                </p:cNvPr>
                <p:cNvSpPr>
                  <a:spLocks/>
                </p:cNvSpPr>
                <p:nvPr/>
              </p:nvSpPr>
              <p:spPr bwMode="auto">
                <a:xfrm>
                  <a:off x="2393950" y="5688013"/>
                  <a:ext cx="22225" cy="30162"/>
                </a:xfrm>
                <a:custGeom>
                  <a:avLst/>
                  <a:gdLst>
                    <a:gd name="T0" fmla="*/ 6 w 14"/>
                    <a:gd name="T1" fmla="*/ 0 h 19"/>
                    <a:gd name="T2" fmla="*/ 0 w 14"/>
                    <a:gd name="T3" fmla="*/ 7 h 19"/>
                    <a:gd name="T4" fmla="*/ 9 w 14"/>
                    <a:gd name="T5" fmla="*/ 19 h 19"/>
                    <a:gd name="T6" fmla="*/ 14 w 14"/>
                    <a:gd name="T7" fmla="*/ 16 h 19"/>
                    <a:gd name="T8" fmla="*/ 11 w 14"/>
                    <a:gd name="T9" fmla="*/ 5 h 19"/>
                    <a:gd name="T10" fmla="*/ 6 w 14"/>
                    <a:gd name="T11" fmla="*/ 0 h 19"/>
                  </a:gdLst>
                  <a:ahLst/>
                  <a:cxnLst>
                    <a:cxn ang="0">
                      <a:pos x="T0" y="T1"/>
                    </a:cxn>
                    <a:cxn ang="0">
                      <a:pos x="T2" y="T3"/>
                    </a:cxn>
                    <a:cxn ang="0">
                      <a:pos x="T4" y="T5"/>
                    </a:cxn>
                    <a:cxn ang="0">
                      <a:pos x="T6" y="T7"/>
                    </a:cxn>
                    <a:cxn ang="0">
                      <a:pos x="T8" y="T9"/>
                    </a:cxn>
                    <a:cxn ang="0">
                      <a:pos x="T10" y="T11"/>
                    </a:cxn>
                  </a:cxnLst>
                  <a:rect l="0" t="0" r="r" b="b"/>
                  <a:pathLst>
                    <a:path w="14" h="19">
                      <a:moveTo>
                        <a:pt x="6" y="0"/>
                      </a:moveTo>
                      <a:lnTo>
                        <a:pt x="0" y="7"/>
                      </a:lnTo>
                      <a:lnTo>
                        <a:pt x="9" y="19"/>
                      </a:lnTo>
                      <a:lnTo>
                        <a:pt x="14" y="16"/>
                      </a:lnTo>
                      <a:lnTo>
                        <a:pt x="11" y="5"/>
                      </a:lnTo>
                      <a:lnTo>
                        <a:pt x="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9" name="Freeform 291">
                  <a:extLst>
                    <a:ext uri="{FF2B5EF4-FFF2-40B4-BE49-F238E27FC236}">
                      <a16:creationId xmlns:a16="http://schemas.microsoft.com/office/drawing/2014/main" id="{9E35AD8E-07BC-48EB-BB6A-94B367FFA435}"/>
                    </a:ext>
                  </a:extLst>
                </p:cNvPr>
                <p:cNvSpPr>
                  <a:spLocks/>
                </p:cNvSpPr>
                <p:nvPr/>
              </p:nvSpPr>
              <p:spPr bwMode="auto">
                <a:xfrm>
                  <a:off x="2370137" y="4564063"/>
                  <a:ext cx="209550" cy="1162050"/>
                </a:xfrm>
                <a:custGeom>
                  <a:avLst/>
                  <a:gdLst>
                    <a:gd name="T0" fmla="*/ 26 w 78"/>
                    <a:gd name="T1" fmla="*/ 399 h 433"/>
                    <a:gd name="T2" fmla="*/ 26 w 78"/>
                    <a:gd name="T3" fmla="*/ 379 h 433"/>
                    <a:gd name="T4" fmla="*/ 27 w 78"/>
                    <a:gd name="T5" fmla="*/ 370 h 433"/>
                    <a:gd name="T6" fmla="*/ 21 w 78"/>
                    <a:gd name="T7" fmla="*/ 351 h 433"/>
                    <a:gd name="T8" fmla="*/ 33 w 78"/>
                    <a:gd name="T9" fmla="*/ 327 h 433"/>
                    <a:gd name="T10" fmla="*/ 31 w 78"/>
                    <a:gd name="T11" fmla="*/ 301 h 433"/>
                    <a:gd name="T12" fmla="*/ 35 w 78"/>
                    <a:gd name="T13" fmla="*/ 260 h 433"/>
                    <a:gd name="T14" fmla="*/ 40 w 78"/>
                    <a:gd name="T15" fmla="*/ 232 h 433"/>
                    <a:gd name="T16" fmla="*/ 50 w 78"/>
                    <a:gd name="T17" fmla="*/ 186 h 433"/>
                    <a:gd name="T18" fmla="*/ 55 w 78"/>
                    <a:gd name="T19" fmla="*/ 134 h 433"/>
                    <a:gd name="T20" fmla="*/ 64 w 78"/>
                    <a:gd name="T21" fmla="*/ 98 h 433"/>
                    <a:gd name="T22" fmla="*/ 78 w 78"/>
                    <a:gd name="T23" fmla="*/ 67 h 433"/>
                    <a:gd name="T24" fmla="*/ 64 w 78"/>
                    <a:gd name="T25" fmla="*/ 27 h 433"/>
                    <a:gd name="T26" fmla="*/ 43 w 78"/>
                    <a:gd name="T27" fmla="*/ 14 h 433"/>
                    <a:gd name="T28" fmla="*/ 46 w 78"/>
                    <a:gd name="T29" fmla="*/ 80 h 433"/>
                    <a:gd name="T30" fmla="*/ 37 w 78"/>
                    <a:gd name="T31" fmla="*/ 141 h 433"/>
                    <a:gd name="T32" fmla="*/ 32 w 78"/>
                    <a:gd name="T33" fmla="*/ 150 h 433"/>
                    <a:gd name="T34" fmla="*/ 20 w 78"/>
                    <a:gd name="T35" fmla="*/ 228 h 433"/>
                    <a:gd name="T36" fmla="*/ 17 w 78"/>
                    <a:gd name="T37" fmla="*/ 223 h 433"/>
                    <a:gd name="T38" fmla="*/ 20 w 78"/>
                    <a:gd name="T39" fmla="*/ 256 h 433"/>
                    <a:gd name="T40" fmla="*/ 14 w 78"/>
                    <a:gd name="T41" fmla="*/ 282 h 433"/>
                    <a:gd name="T42" fmla="*/ 19 w 78"/>
                    <a:gd name="T43" fmla="*/ 277 h 433"/>
                    <a:gd name="T44" fmla="*/ 18 w 78"/>
                    <a:gd name="T45" fmla="*/ 309 h 433"/>
                    <a:gd name="T46" fmla="*/ 17 w 78"/>
                    <a:gd name="T47" fmla="*/ 332 h 433"/>
                    <a:gd name="T48" fmla="*/ 10 w 78"/>
                    <a:gd name="T49" fmla="*/ 342 h 433"/>
                    <a:gd name="T50" fmla="*/ 10 w 78"/>
                    <a:gd name="T51" fmla="*/ 338 h 433"/>
                    <a:gd name="T52" fmla="*/ 4 w 78"/>
                    <a:gd name="T53" fmla="*/ 335 h 433"/>
                    <a:gd name="T54" fmla="*/ 0 w 78"/>
                    <a:gd name="T55" fmla="*/ 352 h 433"/>
                    <a:gd name="T56" fmla="*/ 5 w 78"/>
                    <a:gd name="T57" fmla="*/ 347 h 433"/>
                    <a:gd name="T58" fmla="*/ 13 w 78"/>
                    <a:gd name="T59" fmla="*/ 348 h 433"/>
                    <a:gd name="T60" fmla="*/ 12 w 78"/>
                    <a:gd name="T61" fmla="*/ 361 h 433"/>
                    <a:gd name="T62" fmla="*/ 12 w 78"/>
                    <a:gd name="T63" fmla="*/ 368 h 433"/>
                    <a:gd name="T64" fmla="*/ 6 w 78"/>
                    <a:gd name="T65" fmla="*/ 371 h 433"/>
                    <a:gd name="T66" fmla="*/ 6 w 78"/>
                    <a:gd name="T67" fmla="*/ 386 h 433"/>
                    <a:gd name="T68" fmla="*/ 13 w 78"/>
                    <a:gd name="T69" fmla="*/ 385 h 433"/>
                    <a:gd name="T70" fmla="*/ 17 w 78"/>
                    <a:gd name="T71" fmla="*/ 403 h 433"/>
                    <a:gd name="T72" fmla="*/ 21 w 78"/>
                    <a:gd name="T73" fmla="*/ 416 h 433"/>
                    <a:gd name="T74" fmla="*/ 25 w 78"/>
                    <a:gd name="T75" fmla="*/ 418 h 433"/>
                    <a:gd name="T76" fmla="*/ 21 w 78"/>
                    <a:gd name="T77" fmla="*/ 424 h 433"/>
                    <a:gd name="T78" fmla="*/ 26 w 78"/>
                    <a:gd name="T79" fmla="*/ 428 h 433"/>
                    <a:gd name="T80" fmla="*/ 32 w 78"/>
                    <a:gd name="T81" fmla="*/ 424 h 433"/>
                    <a:gd name="T82" fmla="*/ 29 w 78"/>
                    <a:gd name="T83" fmla="*/ 432 h 433"/>
                    <a:gd name="T84" fmla="*/ 38 w 78"/>
                    <a:gd name="T85" fmla="*/ 419 h 433"/>
                    <a:gd name="T86" fmla="*/ 38 w 78"/>
                    <a:gd name="T87" fmla="*/ 41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8" h="433">
                      <a:moveTo>
                        <a:pt x="32" y="399"/>
                      </a:moveTo>
                      <a:cubicBezTo>
                        <a:pt x="26" y="399"/>
                        <a:pt x="26" y="399"/>
                        <a:pt x="26" y="399"/>
                      </a:cubicBezTo>
                      <a:cubicBezTo>
                        <a:pt x="24" y="390"/>
                        <a:pt x="24" y="390"/>
                        <a:pt x="24" y="390"/>
                      </a:cubicBezTo>
                      <a:cubicBezTo>
                        <a:pt x="26" y="379"/>
                        <a:pt x="26" y="379"/>
                        <a:pt x="26" y="379"/>
                      </a:cubicBezTo>
                      <a:cubicBezTo>
                        <a:pt x="27" y="372"/>
                        <a:pt x="27" y="372"/>
                        <a:pt x="27" y="372"/>
                      </a:cubicBezTo>
                      <a:cubicBezTo>
                        <a:pt x="27" y="370"/>
                        <a:pt x="27" y="370"/>
                        <a:pt x="27" y="370"/>
                      </a:cubicBezTo>
                      <a:cubicBezTo>
                        <a:pt x="25" y="363"/>
                        <a:pt x="25" y="363"/>
                        <a:pt x="25" y="363"/>
                      </a:cubicBezTo>
                      <a:cubicBezTo>
                        <a:pt x="21" y="351"/>
                        <a:pt x="21" y="351"/>
                        <a:pt x="21" y="351"/>
                      </a:cubicBezTo>
                      <a:cubicBezTo>
                        <a:pt x="26" y="334"/>
                        <a:pt x="26" y="334"/>
                        <a:pt x="26" y="334"/>
                      </a:cubicBezTo>
                      <a:cubicBezTo>
                        <a:pt x="33" y="327"/>
                        <a:pt x="33" y="327"/>
                        <a:pt x="33" y="327"/>
                      </a:cubicBezTo>
                      <a:cubicBezTo>
                        <a:pt x="35" y="310"/>
                        <a:pt x="35" y="310"/>
                        <a:pt x="35" y="310"/>
                      </a:cubicBezTo>
                      <a:cubicBezTo>
                        <a:pt x="31" y="301"/>
                        <a:pt x="31" y="301"/>
                        <a:pt x="31" y="301"/>
                      </a:cubicBezTo>
                      <a:cubicBezTo>
                        <a:pt x="32" y="266"/>
                        <a:pt x="32" y="266"/>
                        <a:pt x="32" y="266"/>
                      </a:cubicBezTo>
                      <a:cubicBezTo>
                        <a:pt x="35" y="260"/>
                        <a:pt x="35" y="260"/>
                        <a:pt x="35" y="260"/>
                      </a:cubicBezTo>
                      <a:cubicBezTo>
                        <a:pt x="35" y="254"/>
                        <a:pt x="35" y="254"/>
                        <a:pt x="35" y="254"/>
                      </a:cubicBezTo>
                      <a:cubicBezTo>
                        <a:pt x="40" y="232"/>
                        <a:pt x="40" y="232"/>
                        <a:pt x="40" y="232"/>
                      </a:cubicBezTo>
                      <a:cubicBezTo>
                        <a:pt x="40" y="225"/>
                        <a:pt x="40" y="225"/>
                        <a:pt x="40" y="225"/>
                      </a:cubicBezTo>
                      <a:cubicBezTo>
                        <a:pt x="50" y="186"/>
                        <a:pt x="50" y="186"/>
                        <a:pt x="50" y="186"/>
                      </a:cubicBezTo>
                      <a:cubicBezTo>
                        <a:pt x="44" y="161"/>
                        <a:pt x="44" y="161"/>
                        <a:pt x="44" y="161"/>
                      </a:cubicBezTo>
                      <a:cubicBezTo>
                        <a:pt x="55" y="134"/>
                        <a:pt x="55" y="134"/>
                        <a:pt x="55" y="134"/>
                      </a:cubicBezTo>
                      <a:cubicBezTo>
                        <a:pt x="63" y="128"/>
                        <a:pt x="63" y="128"/>
                        <a:pt x="63" y="128"/>
                      </a:cubicBezTo>
                      <a:cubicBezTo>
                        <a:pt x="64" y="98"/>
                        <a:pt x="64" y="98"/>
                        <a:pt x="64" y="98"/>
                      </a:cubicBezTo>
                      <a:cubicBezTo>
                        <a:pt x="77" y="85"/>
                        <a:pt x="77" y="85"/>
                        <a:pt x="77" y="85"/>
                      </a:cubicBezTo>
                      <a:cubicBezTo>
                        <a:pt x="78" y="67"/>
                        <a:pt x="78" y="67"/>
                        <a:pt x="78" y="67"/>
                      </a:cubicBezTo>
                      <a:cubicBezTo>
                        <a:pt x="72" y="62"/>
                        <a:pt x="72" y="62"/>
                        <a:pt x="72" y="62"/>
                      </a:cubicBezTo>
                      <a:cubicBezTo>
                        <a:pt x="64" y="27"/>
                        <a:pt x="64" y="27"/>
                        <a:pt x="64" y="27"/>
                      </a:cubicBezTo>
                      <a:cubicBezTo>
                        <a:pt x="52" y="0"/>
                        <a:pt x="52" y="0"/>
                        <a:pt x="52" y="0"/>
                      </a:cubicBezTo>
                      <a:cubicBezTo>
                        <a:pt x="43" y="14"/>
                        <a:pt x="43" y="14"/>
                        <a:pt x="43" y="14"/>
                      </a:cubicBezTo>
                      <a:cubicBezTo>
                        <a:pt x="46" y="20"/>
                        <a:pt x="48" y="26"/>
                        <a:pt x="50" y="32"/>
                      </a:cubicBezTo>
                      <a:cubicBezTo>
                        <a:pt x="46" y="80"/>
                        <a:pt x="46" y="80"/>
                        <a:pt x="46" y="80"/>
                      </a:cubicBezTo>
                      <a:cubicBezTo>
                        <a:pt x="33" y="138"/>
                        <a:pt x="33" y="138"/>
                        <a:pt x="33" y="138"/>
                      </a:cubicBezTo>
                      <a:cubicBezTo>
                        <a:pt x="37" y="141"/>
                        <a:pt x="37" y="141"/>
                        <a:pt x="37" y="141"/>
                      </a:cubicBezTo>
                      <a:cubicBezTo>
                        <a:pt x="35" y="152"/>
                        <a:pt x="35" y="152"/>
                        <a:pt x="35" y="152"/>
                      </a:cubicBezTo>
                      <a:cubicBezTo>
                        <a:pt x="32" y="150"/>
                        <a:pt x="32" y="150"/>
                        <a:pt x="32" y="150"/>
                      </a:cubicBezTo>
                      <a:cubicBezTo>
                        <a:pt x="31" y="166"/>
                        <a:pt x="31" y="181"/>
                        <a:pt x="31" y="196"/>
                      </a:cubicBezTo>
                      <a:cubicBezTo>
                        <a:pt x="20" y="228"/>
                        <a:pt x="20" y="228"/>
                        <a:pt x="20" y="228"/>
                      </a:cubicBezTo>
                      <a:cubicBezTo>
                        <a:pt x="17" y="228"/>
                        <a:pt x="17" y="228"/>
                        <a:pt x="17" y="228"/>
                      </a:cubicBezTo>
                      <a:cubicBezTo>
                        <a:pt x="17" y="223"/>
                        <a:pt x="17" y="223"/>
                        <a:pt x="17" y="223"/>
                      </a:cubicBezTo>
                      <a:cubicBezTo>
                        <a:pt x="17" y="229"/>
                        <a:pt x="17" y="236"/>
                        <a:pt x="18" y="242"/>
                      </a:cubicBezTo>
                      <a:cubicBezTo>
                        <a:pt x="18" y="247"/>
                        <a:pt x="19" y="251"/>
                        <a:pt x="20" y="256"/>
                      </a:cubicBezTo>
                      <a:cubicBezTo>
                        <a:pt x="17" y="262"/>
                        <a:pt x="16" y="267"/>
                        <a:pt x="14" y="273"/>
                      </a:cubicBezTo>
                      <a:cubicBezTo>
                        <a:pt x="14" y="276"/>
                        <a:pt x="14" y="279"/>
                        <a:pt x="14" y="282"/>
                      </a:cubicBezTo>
                      <a:cubicBezTo>
                        <a:pt x="18" y="282"/>
                        <a:pt x="18" y="282"/>
                        <a:pt x="18" y="282"/>
                      </a:cubicBezTo>
                      <a:cubicBezTo>
                        <a:pt x="19" y="277"/>
                        <a:pt x="19" y="277"/>
                        <a:pt x="19" y="277"/>
                      </a:cubicBezTo>
                      <a:cubicBezTo>
                        <a:pt x="23" y="280"/>
                        <a:pt x="23" y="280"/>
                        <a:pt x="23" y="280"/>
                      </a:cubicBezTo>
                      <a:cubicBezTo>
                        <a:pt x="22" y="290"/>
                        <a:pt x="20" y="300"/>
                        <a:pt x="18" y="309"/>
                      </a:cubicBezTo>
                      <a:cubicBezTo>
                        <a:pt x="20" y="312"/>
                        <a:pt x="20" y="312"/>
                        <a:pt x="20" y="312"/>
                      </a:cubicBezTo>
                      <a:cubicBezTo>
                        <a:pt x="19" y="319"/>
                        <a:pt x="18" y="326"/>
                        <a:pt x="17" y="332"/>
                      </a:cubicBezTo>
                      <a:cubicBezTo>
                        <a:pt x="17" y="335"/>
                        <a:pt x="16" y="337"/>
                        <a:pt x="15" y="339"/>
                      </a:cubicBezTo>
                      <a:cubicBezTo>
                        <a:pt x="10" y="342"/>
                        <a:pt x="10" y="342"/>
                        <a:pt x="10" y="342"/>
                      </a:cubicBezTo>
                      <a:cubicBezTo>
                        <a:pt x="7" y="341"/>
                        <a:pt x="7" y="341"/>
                        <a:pt x="7" y="341"/>
                      </a:cubicBezTo>
                      <a:cubicBezTo>
                        <a:pt x="10" y="338"/>
                        <a:pt x="10" y="338"/>
                        <a:pt x="10" y="338"/>
                      </a:cubicBezTo>
                      <a:cubicBezTo>
                        <a:pt x="9" y="336"/>
                        <a:pt x="9" y="336"/>
                        <a:pt x="9" y="336"/>
                      </a:cubicBezTo>
                      <a:cubicBezTo>
                        <a:pt x="4" y="335"/>
                        <a:pt x="4" y="335"/>
                        <a:pt x="4" y="335"/>
                      </a:cubicBezTo>
                      <a:cubicBezTo>
                        <a:pt x="3" y="339"/>
                        <a:pt x="2" y="343"/>
                        <a:pt x="1" y="347"/>
                      </a:cubicBezTo>
                      <a:cubicBezTo>
                        <a:pt x="0" y="348"/>
                        <a:pt x="0" y="350"/>
                        <a:pt x="0" y="352"/>
                      </a:cubicBezTo>
                      <a:cubicBezTo>
                        <a:pt x="3" y="351"/>
                        <a:pt x="3" y="351"/>
                        <a:pt x="3" y="351"/>
                      </a:cubicBezTo>
                      <a:cubicBezTo>
                        <a:pt x="5" y="347"/>
                        <a:pt x="5" y="347"/>
                        <a:pt x="5" y="347"/>
                      </a:cubicBezTo>
                      <a:cubicBezTo>
                        <a:pt x="9" y="349"/>
                        <a:pt x="9" y="349"/>
                        <a:pt x="9" y="349"/>
                      </a:cubicBezTo>
                      <a:cubicBezTo>
                        <a:pt x="13" y="348"/>
                        <a:pt x="13" y="348"/>
                        <a:pt x="13" y="348"/>
                      </a:cubicBezTo>
                      <a:cubicBezTo>
                        <a:pt x="10" y="356"/>
                        <a:pt x="10" y="356"/>
                        <a:pt x="10" y="356"/>
                      </a:cubicBezTo>
                      <a:cubicBezTo>
                        <a:pt x="12" y="361"/>
                        <a:pt x="12" y="361"/>
                        <a:pt x="12" y="361"/>
                      </a:cubicBezTo>
                      <a:cubicBezTo>
                        <a:pt x="9" y="364"/>
                        <a:pt x="9" y="364"/>
                        <a:pt x="9" y="364"/>
                      </a:cubicBezTo>
                      <a:cubicBezTo>
                        <a:pt x="12" y="368"/>
                        <a:pt x="12" y="368"/>
                        <a:pt x="12" y="368"/>
                      </a:cubicBezTo>
                      <a:cubicBezTo>
                        <a:pt x="11" y="373"/>
                        <a:pt x="11" y="373"/>
                        <a:pt x="11" y="373"/>
                      </a:cubicBezTo>
                      <a:cubicBezTo>
                        <a:pt x="6" y="371"/>
                        <a:pt x="6" y="371"/>
                        <a:pt x="6" y="371"/>
                      </a:cubicBezTo>
                      <a:cubicBezTo>
                        <a:pt x="3" y="376"/>
                        <a:pt x="3" y="376"/>
                        <a:pt x="3" y="376"/>
                      </a:cubicBezTo>
                      <a:cubicBezTo>
                        <a:pt x="6" y="386"/>
                        <a:pt x="6" y="386"/>
                        <a:pt x="6" y="386"/>
                      </a:cubicBezTo>
                      <a:cubicBezTo>
                        <a:pt x="12" y="381"/>
                        <a:pt x="12" y="381"/>
                        <a:pt x="12" y="381"/>
                      </a:cubicBezTo>
                      <a:cubicBezTo>
                        <a:pt x="13" y="385"/>
                        <a:pt x="13" y="385"/>
                        <a:pt x="13" y="385"/>
                      </a:cubicBezTo>
                      <a:cubicBezTo>
                        <a:pt x="11" y="389"/>
                        <a:pt x="11" y="389"/>
                        <a:pt x="11" y="389"/>
                      </a:cubicBezTo>
                      <a:cubicBezTo>
                        <a:pt x="13" y="393"/>
                        <a:pt x="15" y="398"/>
                        <a:pt x="17" y="403"/>
                      </a:cubicBezTo>
                      <a:cubicBezTo>
                        <a:pt x="17" y="411"/>
                        <a:pt x="17" y="411"/>
                        <a:pt x="17" y="411"/>
                      </a:cubicBezTo>
                      <a:cubicBezTo>
                        <a:pt x="21" y="416"/>
                        <a:pt x="21" y="416"/>
                        <a:pt x="21" y="416"/>
                      </a:cubicBezTo>
                      <a:cubicBezTo>
                        <a:pt x="20" y="420"/>
                        <a:pt x="20" y="420"/>
                        <a:pt x="20" y="420"/>
                      </a:cubicBezTo>
                      <a:cubicBezTo>
                        <a:pt x="25" y="418"/>
                        <a:pt x="25" y="418"/>
                        <a:pt x="25" y="418"/>
                      </a:cubicBezTo>
                      <a:cubicBezTo>
                        <a:pt x="27" y="420"/>
                        <a:pt x="27" y="420"/>
                        <a:pt x="27" y="420"/>
                      </a:cubicBezTo>
                      <a:cubicBezTo>
                        <a:pt x="21" y="424"/>
                        <a:pt x="21" y="424"/>
                        <a:pt x="21" y="424"/>
                      </a:cubicBezTo>
                      <a:cubicBezTo>
                        <a:pt x="25" y="430"/>
                        <a:pt x="25" y="430"/>
                        <a:pt x="25" y="430"/>
                      </a:cubicBezTo>
                      <a:cubicBezTo>
                        <a:pt x="25" y="429"/>
                        <a:pt x="25" y="428"/>
                        <a:pt x="26" y="428"/>
                      </a:cubicBezTo>
                      <a:cubicBezTo>
                        <a:pt x="27" y="425"/>
                        <a:pt x="28" y="423"/>
                        <a:pt x="29" y="421"/>
                      </a:cubicBezTo>
                      <a:cubicBezTo>
                        <a:pt x="32" y="424"/>
                        <a:pt x="32" y="424"/>
                        <a:pt x="32" y="424"/>
                      </a:cubicBezTo>
                      <a:cubicBezTo>
                        <a:pt x="29" y="429"/>
                        <a:pt x="29" y="429"/>
                        <a:pt x="29" y="429"/>
                      </a:cubicBezTo>
                      <a:cubicBezTo>
                        <a:pt x="29" y="432"/>
                        <a:pt x="29" y="432"/>
                        <a:pt x="29" y="432"/>
                      </a:cubicBezTo>
                      <a:cubicBezTo>
                        <a:pt x="37" y="433"/>
                        <a:pt x="37" y="433"/>
                        <a:pt x="37" y="433"/>
                      </a:cubicBezTo>
                      <a:cubicBezTo>
                        <a:pt x="38" y="419"/>
                        <a:pt x="38" y="419"/>
                        <a:pt x="38" y="419"/>
                      </a:cubicBezTo>
                      <a:cubicBezTo>
                        <a:pt x="43" y="416"/>
                        <a:pt x="43" y="416"/>
                        <a:pt x="43" y="416"/>
                      </a:cubicBezTo>
                      <a:cubicBezTo>
                        <a:pt x="38" y="410"/>
                        <a:pt x="38" y="410"/>
                        <a:pt x="38" y="410"/>
                      </a:cubicBezTo>
                      <a:lnTo>
                        <a:pt x="32" y="39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0" name="Freeform 292">
                  <a:extLst>
                    <a:ext uri="{FF2B5EF4-FFF2-40B4-BE49-F238E27FC236}">
                      <a16:creationId xmlns:a16="http://schemas.microsoft.com/office/drawing/2014/main" id="{61BD5BFD-F29B-4BC4-93D2-9D9442142566}"/>
                    </a:ext>
                  </a:extLst>
                </p:cNvPr>
                <p:cNvSpPr>
                  <a:spLocks/>
                </p:cNvSpPr>
                <p:nvPr/>
              </p:nvSpPr>
              <p:spPr bwMode="auto">
                <a:xfrm>
                  <a:off x="2474912" y="5688013"/>
                  <a:ext cx="66675" cy="84137"/>
                </a:xfrm>
                <a:custGeom>
                  <a:avLst/>
                  <a:gdLst>
                    <a:gd name="T0" fmla="*/ 22 w 25"/>
                    <a:gd name="T1" fmla="*/ 5 h 31"/>
                    <a:gd name="T2" fmla="*/ 13 w 25"/>
                    <a:gd name="T3" fmla="*/ 0 h 31"/>
                    <a:gd name="T4" fmla="*/ 10 w 25"/>
                    <a:gd name="T5" fmla="*/ 4 h 31"/>
                    <a:gd name="T6" fmla="*/ 5 w 25"/>
                    <a:gd name="T7" fmla="*/ 4 h 31"/>
                    <a:gd name="T8" fmla="*/ 5 w 25"/>
                    <a:gd name="T9" fmla="*/ 12 h 31"/>
                    <a:gd name="T10" fmla="*/ 10 w 25"/>
                    <a:gd name="T11" fmla="*/ 12 h 31"/>
                    <a:gd name="T12" fmla="*/ 7 w 25"/>
                    <a:gd name="T13" fmla="*/ 20 h 31"/>
                    <a:gd name="T14" fmla="*/ 1 w 25"/>
                    <a:gd name="T15" fmla="*/ 17 h 31"/>
                    <a:gd name="T16" fmla="*/ 0 w 25"/>
                    <a:gd name="T17" fmla="*/ 26 h 31"/>
                    <a:gd name="T18" fmla="*/ 19 w 25"/>
                    <a:gd name="T19" fmla="*/ 29 h 31"/>
                    <a:gd name="T20" fmla="*/ 22 w 25"/>
                    <a:gd name="T21" fmla="*/ 31 h 31"/>
                    <a:gd name="T22" fmla="*/ 25 w 25"/>
                    <a:gd name="T23" fmla="*/ 15 h 31"/>
                    <a:gd name="T24" fmla="*/ 22 w 25"/>
                    <a:gd name="T25" fmla="*/ 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1">
                      <a:moveTo>
                        <a:pt x="22" y="5"/>
                      </a:moveTo>
                      <a:cubicBezTo>
                        <a:pt x="13" y="0"/>
                        <a:pt x="13" y="0"/>
                        <a:pt x="13" y="0"/>
                      </a:cubicBezTo>
                      <a:cubicBezTo>
                        <a:pt x="10" y="4"/>
                        <a:pt x="10" y="4"/>
                        <a:pt x="10" y="4"/>
                      </a:cubicBezTo>
                      <a:cubicBezTo>
                        <a:pt x="5" y="4"/>
                        <a:pt x="5" y="4"/>
                        <a:pt x="5" y="4"/>
                      </a:cubicBezTo>
                      <a:cubicBezTo>
                        <a:pt x="5" y="12"/>
                        <a:pt x="5" y="12"/>
                        <a:pt x="5" y="12"/>
                      </a:cubicBezTo>
                      <a:cubicBezTo>
                        <a:pt x="10" y="12"/>
                        <a:pt x="10" y="12"/>
                        <a:pt x="10" y="12"/>
                      </a:cubicBezTo>
                      <a:cubicBezTo>
                        <a:pt x="7" y="20"/>
                        <a:pt x="7" y="20"/>
                        <a:pt x="7" y="20"/>
                      </a:cubicBezTo>
                      <a:cubicBezTo>
                        <a:pt x="1" y="17"/>
                        <a:pt x="1" y="17"/>
                        <a:pt x="1" y="17"/>
                      </a:cubicBezTo>
                      <a:cubicBezTo>
                        <a:pt x="0" y="26"/>
                        <a:pt x="0" y="26"/>
                        <a:pt x="0" y="26"/>
                      </a:cubicBezTo>
                      <a:cubicBezTo>
                        <a:pt x="6" y="27"/>
                        <a:pt x="13" y="28"/>
                        <a:pt x="19" y="29"/>
                      </a:cubicBezTo>
                      <a:cubicBezTo>
                        <a:pt x="22" y="31"/>
                        <a:pt x="22" y="31"/>
                        <a:pt x="22" y="31"/>
                      </a:cubicBezTo>
                      <a:cubicBezTo>
                        <a:pt x="25" y="15"/>
                        <a:pt x="25" y="15"/>
                        <a:pt x="25" y="15"/>
                      </a:cubicBezTo>
                      <a:lnTo>
                        <a:pt x="22"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93" name="Freeform 293">
                <a:extLst>
                  <a:ext uri="{FF2B5EF4-FFF2-40B4-BE49-F238E27FC236}">
                    <a16:creationId xmlns:a16="http://schemas.microsoft.com/office/drawing/2014/main" id="{CD6F10BB-F7CB-478F-9BAA-D22C1F59E063}"/>
                  </a:ext>
                </a:extLst>
              </p:cNvPr>
              <p:cNvSpPr>
                <a:spLocks/>
              </p:cNvSpPr>
              <p:nvPr/>
            </p:nvSpPr>
            <p:spPr bwMode="auto">
              <a:xfrm>
                <a:off x="2499576" y="4464732"/>
                <a:ext cx="964866" cy="1172557"/>
              </a:xfrm>
              <a:custGeom>
                <a:avLst/>
                <a:gdLst>
                  <a:gd name="T0" fmla="*/ 323 w 349"/>
                  <a:gd name="T1" fmla="*/ 106 h 424"/>
                  <a:gd name="T2" fmla="*/ 293 w 349"/>
                  <a:gd name="T3" fmla="*/ 88 h 424"/>
                  <a:gd name="T4" fmla="*/ 267 w 349"/>
                  <a:gd name="T5" fmla="*/ 85 h 424"/>
                  <a:gd name="T6" fmla="*/ 236 w 349"/>
                  <a:gd name="T7" fmla="*/ 66 h 424"/>
                  <a:gd name="T8" fmla="*/ 217 w 349"/>
                  <a:gd name="T9" fmla="*/ 76 h 424"/>
                  <a:gd name="T10" fmla="*/ 218 w 349"/>
                  <a:gd name="T11" fmla="*/ 57 h 424"/>
                  <a:gd name="T12" fmla="*/ 209 w 349"/>
                  <a:gd name="T13" fmla="*/ 54 h 424"/>
                  <a:gd name="T14" fmla="*/ 211 w 349"/>
                  <a:gd name="T15" fmla="*/ 36 h 424"/>
                  <a:gd name="T16" fmla="*/ 193 w 349"/>
                  <a:gd name="T17" fmla="*/ 25 h 424"/>
                  <a:gd name="T18" fmla="*/ 164 w 349"/>
                  <a:gd name="T19" fmla="*/ 25 h 424"/>
                  <a:gd name="T20" fmla="*/ 144 w 349"/>
                  <a:gd name="T21" fmla="*/ 34 h 424"/>
                  <a:gd name="T22" fmla="*/ 129 w 349"/>
                  <a:gd name="T23" fmla="*/ 36 h 424"/>
                  <a:gd name="T24" fmla="*/ 126 w 349"/>
                  <a:gd name="T25" fmla="*/ 14 h 424"/>
                  <a:gd name="T26" fmla="*/ 117 w 349"/>
                  <a:gd name="T27" fmla="*/ 0 h 424"/>
                  <a:gd name="T28" fmla="*/ 84 w 349"/>
                  <a:gd name="T29" fmla="*/ 10 h 424"/>
                  <a:gd name="T30" fmla="*/ 85 w 349"/>
                  <a:gd name="T31" fmla="*/ 21 h 424"/>
                  <a:gd name="T32" fmla="*/ 93 w 349"/>
                  <a:gd name="T33" fmla="*/ 27 h 424"/>
                  <a:gd name="T34" fmla="*/ 78 w 349"/>
                  <a:gd name="T35" fmla="*/ 35 h 424"/>
                  <a:gd name="T36" fmla="*/ 66 w 349"/>
                  <a:gd name="T37" fmla="*/ 37 h 424"/>
                  <a:gd name="T38" fmla="*/ 49 w 349"/>
                  <a:gd name="T39" fmla="*/ 33 h 424"/>
                  <a:gd name="T40" fmla="*/ 44 w 349"/>
                  <a:gd name="T41" fmla="*/ 50 h 424"/>
                  <a:gd name="T42" fmla="*/ 35 w 349"/>
                  <a:gd name="T43" fmla="*/ 63 h 424"/>
                  <a:gd name="T44" fmla="*/ 31 w 349"/>
                  <a:gd name="T45" fmla="*/ 96 h 424"/>
                  <a:gd name="T46" fmla="*/ 6 w 349"/>
                  <a:gd name="T47" fmla="*/ 110 h 424"/>
                  <a:gd name="T48" fmla="*/ 0 w 349"/>
                  <a:gd name="T49" fmla="*/ 121 h 424"/>
                  <a:gd name="T50" fmla="*/ 11 w 349"/>
                  <a:gd name="T51" fmla="*/ 148 h 424"/>
                  <a:gd name="T52" fmla="*/ 35 w 349"/>
                  <a:gd name="T53" fmla="*/ 169 h 424"/>
                  <a:gd name="T54" fmla="*/ 78 w 349"/>
                  <a:gd name="T55" fmla="*/ 179 h 424"/>
                  <a:gd name="T56" fmla="*/ 105 w 349"/>
                  <a:gd name="T57" fmla="*/ 193 h 424"/>
                  <a:gd name="T58" fmla="*/ 135 w 349"/>
                  <a:gd name="T59" fmla="*/ 225 h 424"/>
                  <a:gd name="T60" fmla="*/ 144 w 349"/>
                  <a:gd name="T61" fmla="*/ 254 h 424"/>
                  <a:gd name="T62" fmla="*/ 140 w 349"/>
                  <a:gd name="T63" fmla="*/ 269 h 424"/>
                  <a:gd name="T64" fmla="*/ 145 w 349"/>
                  <a:gd name="T65" fmla="*/ 290 h 424"/>
                  <a:gd name="T66" fmla="*/ 170 w 349"/>
                  <a:gd name="T67" fmla="*/ 310 h 424"/>
                  <a:gd name="T68" fmla="*/ 177 w 349"/>
                  <a:gd name="T69" fmla="*/ 353 h 424"/>
                  <a:gd name="T70" fmla="*/ 150 w 349"/>
                  <a:gd name="T71" fmla="*/ 384 h 424"/>
                  <a:gd name="T72" fmla="*/ 160 w 349"/>
                  <a:gd name="T73" fmla="*/ 393 h 424"/>
                  <a:gd name="T74" fmla="*/ 181 w 349"/>
                  <a:gd name="T75" fmla="*/ 410 h 424"/>
                  <a:gd name="T76" fmla="*/ 191 w 349"/>
                  <a:gd name="T77" fmla="*/ 407 h 424"/>
                  <a:gd name="T78" fmla="*/ 206 w 349"/>
                  <a:gd name="T79" fmla="*/ 384 h 424"/>
                  <a:gd name="T80" fmla="*/ 201 w 349"/>
                  <a:gd name="T81" fmla="*/ 396 h 424"/>
                  <a:gd name="T82" fmla="*/ 222 w 349"/>
                  <a:gd name="T83" fmla="*/ 333 h 424"/>
                  <a:gd name="T84" fmla="*/ 256 w 349"/>
                  <a:gd name="T85" fmla="*/ 306 h 424"/>
                  <a:gd name="T86" fmla="*/ 270 w 349"/>
                  <a:gd name="T87" fmla="*/ 304 h 424"/>
                  <a:gd name="T88" fmla="*/ 288 w 349"/>
                  <a:gd name="T89" fmla="*/ 292 h 424"/>
                  <a:gd name="T90" fmla="*/ 298 w 349"/>
                  <a:gd name="T91" fmla="*/ 264 h 424"/>
                  <a:gd name="T92" fmla="*/ 308 w 349"/>
                  <a:gd name="T93" fmla="*/ 234 h 424"/>
                  <a:gd name="T94" fmla="*/ 309 w 349"/>
                  <a:gd name="T95" fmla="*/ 204 h 424"/>
                  <a:gd name="T96" fmla="*/ 317 w 349"/>
                  <a:gd name="T97" fmla="*/ 192 h 424"/>
                  <a:gd name="T98" fmla="*/ 349 w 349"/>
                  <a:gd name="T99" fmla="*/ 139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9" h="424">
                    <a:moveTo>
                      <a:pt x="349" y="127"/>
                    </a:moveTo>
                    <a:cubicBezTo>
                      <a:pt x="347" y="118"/>
                      <a:pt x="347" y="118"/>
                      <a:pt x="347" y="118"/>
                    </a:cubicBezTo>
                    <a:cubicBezTo>
                      <a:pt x="342" y="114"/>
                      <a:pt x="342" y="114"/>
                      <a:pt x="342" y="114"/>
                    </a:cubicBezTo>
                    <a:cubicBezTo>
                      <a:pt x="323" y="106"/>
                      <a:pt x="323" y="106"/>
                      <a:pt x="323" y="106"/>
                    </a:cubicBezTo>
                    <a:cubicBezTo>
                      <a:pt x="313" y="99"/>
                      <a:pt x="313" y="99"/>
                      <a:pt x="313" y="99"/>
                    </a:cubicBezTo>
                    <a:cubicBezTo>
                      <a:pt x="304" y="89"/>
                      <a:pt x="304" y="89"/>
                      <a:pt x="304" y="89"/>
                    </a:cubicBezTo>
                    <a:cubicBezTo>
                      <a:pt x="300" y="87"/>
                      <a:pt x="300" y="87"/>
                      <a:pt x="300" y="87"/>
                    </a:cubicBezTo>
                    <a:cubicBezTo>
                      <a:pt x="293" y="88"/>
                      <a:pt x="293" y="88"/>
                      <a:pt x="293" y="88"/>
                    </a:cubicBezTo>
                    <a:cubicBezTo>
                      <a:pt x="278" y="85"/>
                      <a:pt x="278" y="85"/>
                      <a:pt x="278" y="85"/>
                    </a:cubicBezTo>
                    <a:cubicBezTo>
                      <a:pt x="272" y="81"/>
                      <a:pt x="272" y="81"/>
                      <a:pt x="272" y="81"/>
                    </a:cubicBezTo>
                    <a:cubicBezTo>
                      <a:pt x="270" y="81"/>
                      <a:pt x="270" y="81"/>
                      <a:pt x="270" y="81"/>
                    </a:cubicBezTo>
                    <a:cubicBezTo>
                      <a:pt x="267" y="85"/>
                      <a:pt x="267" y="85"/>
                      <a:pt x="267" y="85"/>
                    </a:cubicBezTo>
                    <a:cubicBezTo>
                      <a:pt x="266" y="76"/>
                      <a:pt x="266" y="76"/>
                      <a:pt x="266" y="76"/>
                    </a:cubicBezTo>
                    <a:cubicBezTo>
                      <a:pt x="262" y="73"/>
                      <a:pt x="262" y="73"/>
                      <a:pt x="262" y="73"/>
                    </a:cubicBezTo>
                    <a:cubicBezTo>
                      <a:pt x="240" y="66"/>
                      <a:pt x="240" y="66"/>
                      <a:pt x="240" y="66"/>
                    </a:cubicBezTo>
                    <a:cubicBezTo>
                      <a:pt x="236" y="66"/>
                      <a:pt x="236" y="66"/>
                      <a:pt x="236" y="66"/>
                    </a:cubicBezTo>
                    <a:cubicBezTo>
                      <a:pt x="232" y="69"/>
                      <a:pt x="232" y="69"/>
                      <a:pt x="232" y="69"/>
                    </a:cubicBezTo>
                    <a:cubicBezTo>
                      <a:pt x="224" y="75"/>
                      <a:pt x="224" y="75"/>
                      <a:pt x="224" y="75"/>
                    </a:cubicBezTo>
                    <a:cubicBezTo>
                      <a:pt x="222" y="77"/>
                      <a:pt x="222" y="77"/>
                      <a:pt x="222" y="77"/>
                    </a:cubicBezTo>
                    <a:cubicBezTo>
                      <a:pt x="217" y="76"/>
                      <a:pt x="217" y="76"/>
                      <a:pt x="217" y="76"/>
                    </a:cubicBezTo>
                    <a:cubicBezTo>
                      <a:pt x="223" y="72"/>
                      <a:pt x="223" y="72"/>
                      <a:pt x="223" y="72"/>
                    </a:cubicBezTo>
                    <a:cubicBezTo>
                      <a:pt x="228" y="64"/>
                      <a:pt x="228" y="64"/>
                      <a:pt x="228" y="64"/>
                    </a:cubicBezTo>
                    <a:cubicBezTo>
                      <a:pt x="227" y="59"/>
                      <a:pt x="227" y="59"/>
                      <a:pt x="227" y="59"/>
                    </a:cubicBezTo>
                    <a:cubicBezTo>
                      <a:pt x="218" y="57"/>
                      <a:pt x="218" y="57"/>
                      <a:pt x="218" y="57"/>
                    </a:cubicBezTo>
                    <a:cubicBezTo>
                      <a:pt x="215" y="58"/>
                      <a:pt x="215" y="58"/>
                      <a:pt x="215" y="58"/>
                    </a:cubicBezTo>
                    <a:cubicBezTo>
                      <a:pt x="209" y="61"/>
                      <a:pt x="209" y="61"/>
                      <a:pt x="209" y="61"/>
                    </a:cubicBezTo>
                    <a:cubicBezTo>
                      <a:pt x="211" y="56"/>
                      <a:pt x="211" y="56"/>
                      <a:pt x="211" y="56"/>
                    </a:cubicBezTo>
                    <a:cubicBezTo>
                      <a:pt x="209" y="54"/>
                      <a:pt x="209" y="54"/>
                      <a:pt x="209" y="54"/>
                    </a:cubicBezTo>
                    <a:cubicBezTo>
                      <a:pt x="204" y="54"/>
                      <a:pt x="204" y="54"/>
                      <a:pt x="204" y="54"/>
                    </a:cubicBezTo>
                    <a:cubicBezTo>
                      <a:pt x="210" y="48"/>
                      <a:pt x="210" y="48"/>
                      <a:pt x="210" y="48"/>
                    </a:cubicBezTo>
                    <a:cubicBezTo>
                      <a:pt x="212" y="41"/>
                      <a:pt x="212" y="41"/>
                      <a:pt x="212" y="41"/>
                    </a:cubicBezTo>
                    <a:cubicBezTo>
                      <a:pt x="211" y="36"/>
                      <a:pt x="211" y="36"/>
                      <a:pt x="211" y="36"/>
                    </a:cubicBezTo>
                    <a:cubicBezTo>
                      <a:pt x="206" y="29"/>
                      <a:pt x="206" y="29"/>
                      <a:pt x="206" y="29"/>
                    </a:cubicBezTo>
                    <a:cubicBezTo>
                      <a:pt x="200" y="11"/>
                      <a:pt x="200" y="11"/>
                      <a:pt x="200" y="11"/>
                    </a:cubicBezTo>
                    <a:cubicBezTo>
                      <a:pt x="198" y="9"/>
                      <a:pt x="198" y="9"/>
                      <a:pt x="198" y="9"/>
                    </a:cubicBezTo>
                    <a:cubicBezTo>
                      <a:pt x="193" y="25"/>
                      <a:pt x="193" y="25"/>
                      <a:pt x="193" y="25"/>
                    </a:cubicBezTo>
                    <a:cubicBezTo>
                      <a:pt x="184" y="32"/>
                      <a:pt x="184" y="32"/>
                      <a:pt x="184" y="32"/>
                    </a:cubicBezTo>
                    <a:cubicBezTo>
                      <a:pt x="180" y="27"/>
                      <a:pt x="180" y="27"/>
                      <a:pt x="180" y="27"/>
                    </a:cubicBezTo>
                    <a:cubicBezTo>
                      <a:pt x="167" y="28"/>
                      <a:pt x="167" y="28"/>
                      <a:pt x="167" y="28"/>
                    </a:cubicBezTo>
                    <a:cubicBezTo>
                      <a:pt x="164" y="25"/>
                      <a:pt x="164" y="25"/>
                      <a:pt x="164" y="25"/>
                    </a:cubicBezTo>
                    <a:cubicBezTo>
                      <a:pt x="155" y="26"/>
                      <a:pt x="155" y="26"/>
                      <a:pt x="155" y="26"/>
                    </a:cubicBezTo>
                    <a:cubicBezTo>
                      <a:pt x="154" y="29"/>
                      <a:pt x="154" y="29"/>
                      <a:pt x="154" y="29"/>
                    </a:cubicBezTo>
                    <a:cubicBezTo>
                      <a:pt x="148" y="31"/>
                      <a:pt x="148" y="31"/>
                      <a:pt x="148" y="31"/>
                    </a:cubicBezTo>
                    <a:cubicBezTo>
                      <a:pt x="144" y="34"/>
                      <a:pt x="144" y="34"/>
                      <a:pt x="144" y="34"/>
                    </a:cubicBezTo>
                    <a:cubicBezTo>
                      <a:pt x="139" y="41"/>
                      <a:pt x="139" y="41"/>
                      <a:pt x="139" y="41"/>
                    </a:cubicBezTo>
                    <a:cubicBezTo>
                      <a:pt x="135" y="42"/>
                      <a:pt x="135" y="42"/>
                      <a:pt x="135" y="42"/>
                    </a:cubicBezTo>
                    <a:cubicBezTo>
                      <a:pt x="130" y="37"/>
                      <a:pt x="130" y="37"/>
                      <a:pt x="130" y="37"/>
                    </a:cubicBezTo>
                    <a:cubicBezTo>
                      <a:pt x="129" y="36"/>
                      <a:pt x="129" y="36"/>
                      <a:pt x="129" y="36"/>
                    </a:cubicBezTo>
                    <a:cubicBezTo>
                      <a:pt x="128" y="35"/>
                      <a:pt x="128" y="34"/>
                      <a:pt x="127" y="33"/>
                    </a:cubicBezTo>
                    <a:cubicBezTo>
                      <a:pt x="124" y="29"/>
                      <a:pt x="124" y="29"/>
                      <a:pt x="124" y="29"/>
                    </a:cubicBezTo>
                    <a:cubicBezTo>
                      <a:pt x="126" y="20"/>
                      <a:pt x="126" y="20"/>
                      <a:pt x="126" y="20"/>
                    </a:cubicBezTo>
                    <a:cubicBezTo>
                      <a:pt x="126" y="14"/>
                      <a:pt x="126" y="14"/>
                      <a:pt x="126" y="14"/>
                    </a:cubicBezTo>
                    <a:cubicBezTo>
                      <a:pt x="122" y="11"/>
                      <a:pt x="122" y="11"/>
                      <a:pt x="122" y="11"/>
                    </a:cubicBezTo>
                    <a:cubicBezTo>
                      <a:pt x="125" y="6"/>
                      <a:pt x="125" y="6"/>
                      <a:pt x="125" y="6"/>
                    </a:cubicBezTo>
                    <a:cubicBezTo>
                      <a:pt x="123" y="0"/>
                      <a:pt x="123" y="0"/>
                      <a:pt x="123" y="0"/>
                    </a:cubicBezTo>
                    <a:cubicBezTo>
                      <a:pt x="117" y="0"/>
                      <a:pt x="117" y="0"/>
                      <a:pt x="117" y="0"/>
                    </a:cubicBezTo>
                    <a:cubicBezTo>
                      <a:pt x="112" y="7"/>
                      <a:pt x="112" y="7"/>
                      <a:pt x="112" y="7"/>
                    </a:cubicBezTo>
                    <a:cubicBezTo>
                      <a:pt x="99" y="9"/>
                      <a:pt x="99" y="9"/>
                      <a:pt x="99" y="9"/>
                    </a:cubicBezTo>
                    <a:cubicBezTo>
                      <a:pt x="95" y="15"/>
                      <a:pt x="95" y="15"/>
                      <a:pt x="95" y="15"/>
                    </a:cubicBezTo>
                    <a:cubicBezTo>
                      <a:pt x="84" y="10"/>
                      <a:pt x="84" y="10"/>
                      <a:pt x="84" y="10"/>
                    </a:cubicBezTo>
                    <a:cubicBezTo>
                      <a:pt x="84" y="11"/>
                      <a:pt x="84" y="11"/>
                      <a:pt x="84" y="11"/>
                    </a:cubicBezTo>
                    <a:cubicBezTo>
                      <a:pt x="86" y="15"/>
                      <a:pt x="86" y="15"/>
                      <a:pt x="86" y="15"/>
                    </a:cubicBezTo>
                    <a:cubicBezTo>
                      <a:pt x="85" y="20"/>
                      <a:pt x="85" y="20"/>
                      <a:pt x="85" y="20"/>
                    </a:cubicBezTo>
                    <a:cubicBezTo>
                      <a:pt x="85" y="21"/>
                      <a:pt x="85" y="21"/>
                      <a:pt x="85" y="21"/>
                    </a:cubicBezTo>
                    <a:cubicBezTo>
                      <a:pt x="85" y="21"/>
                      <a:pt x="85" y="22"/>
                      <a:pt x="86" y="22"/>
                    </a:cubicBezTo>
                    <a:cubicBezTo>
                      <a:pt x="89" y="25"/>
                      <a:pt x="89" y="25"/>
                      <a:pt x="89" y="25"/>
                    </a:cubicBezTo>
                    <a:cubicBezTo>
                      <a:pt x="92" y="26"/>
                      <a:pt x="92" y="26"/>
                      <a:pt x="92" y="26"/>
                    </a:cubicBezTo>
                    <a:cubicBezTo>
                      <a:pt x="93" y="27"/>
                      <a:pt x="93" y="27"/>
                      <a:pt x="93" y="27"/>
                    </a:cubicBezTo>
                    <a:cubicBezTo>
                      <a:pt x="91" y="29"/>
                      <a:pt x="91" y="29"/>
                      <a:pt x="91" y="29"/>
                    </a:cubicBezTo>
                    <a:cubicBezTo>
                      <a:pt x="84" y="31"/>
                      <a:pt x="84" y="31"/>
                      <a:pt x="84" y="31"/>
                    </a:cubicBezTo>
                    <a:cubicBezTo>
                      <a:pt x="82" y="35"/>
                      <a:pt x="82" y="35"/>
                      <a:pt x="82" y="35"/>
                    </a:cubicBezTo>
                    <a:cubicBezTo>
                      <a:pt x="78" y="35"/>
                      <a:pt x="78" y="35"/>
                      <a:pt x="78" y="35"/>
                    </a:cubicBezTo>
                    <a:cubicBezTo>
                      <a:pt x="76" y="40"/>
                      <a:pt x="76" y="40"/>
                      <a:pt x="76" y="40"/>
                    </a:cubicBezTo>
                    <a:cubicBezTo>
                      <a:pt x="71" y="43"/>
                      <a:pt x="71" y="43"/>
                      <a:pt x="71" y="43"/>
                    </a:cubicBezTo>
                    <a:cubicBezTo>
                      <a:pt x="70" y="42"/>
                      <a:pt x="70" y="42"/>
                      <a:pt x="70" y="42"/>
                    </a:cubicBezTo>
                    <a:cubicBezTo>
                      <a:pt x="66" y="37"/>
                      <a:pt x="66" y="37"/>
                      <a:pt x="66" y="37"/>
                    </a:cubicBezTo>
                    <a:cubicBezTo>
                      <a:pt x="62" y="38"/>
                      <a:pt x="62" y="38"/>
                      <a:pt x="62" y="38"/>
                    </a:cubicBezTo>
                    <a:cubicBezTo>
                      <a:pt x="59" y="31"/>
                      <a:pt x="59" y="31"/>
                      <a:pt x="59" y="31"/>
                    </a:cubicBezTo>
                    <a:cubicBezTo>
                      <a:pt x="53" y="34"/>
                      <a:pt x="53" y="34"/>
                      <a:pt x="53" y="34"/>
                    </a:cubicBezTo>
                    <a:cubicBezTo>
                      <a:pt x="49" y="33"/>
                      <a:pt x="49" y="33"/>
                      <a:pt x="49" y="33"/>
                    </a:cubicBezTo>
                    <a:cubicBezTo>
                      <a:pt x="47" y="40"/>
                      <a:pt x="47" y="40"/>
                      <a:pt x="47" y="40"/>
                    </a:cubicBezTo>
                    <a:cubicBezTo>
                      <a:pt x="41" y="40"/>
                      <a:pt x="41" y="40"/>
                      <a:pt x="41" y="40"/>
                    </a:cubicBezTo>
                    <a:cubicBezTo>
                      <a:pt x="40" y="47"/>
                      <a:pt x="40" y="47"/>
                      <a:pt x="40" y="47"/>
                    </a:cubicBezTo>
                    <a:cubicBezTo>
                      <a:pt x="44" y="50"/>
                      <a:pt x="44" y="50"/>
                      <a:pt x="44" y="50"/>
                    </a:cubicBezTo>
                    <a:cubicBezTo>
                      <a:pt x="45" y="54"/>
                      <a:pt x="45" y="54"/>
                      <a:pt x="45" y="54"/>
                    </a:cubicBezTo>
                    <a:cubicBezTo>
                      <a:pt x="40" y="55"/>
                      <a:pt x="40" y="55"/>
                      <a:pt x="40" y="55"/>
                    </a:cubicBezTo>
                    <a:cubicBezTo>
                      <a:pt x="36" y="57"/>
                      <a:pt x="36" y="57"/>
                      <a:pt x="36" y="57"/>
                    </a:cubicBezTo>
                    <a:cubicBezTo>
                      <a:pt x="35" y="63"/>
                      <a:pt x="35" y="63"/>
                      <a:pt x="35" y="63"/>
                    </a:cubicBezTo>
                    <a:cubicBezTo>
                      <a:pt x="38" y="66"/>
                      <a:pt x="38" y="66"/>
                      <a:pt x="38" y="66"/>
                    </a:cubicBezTo>
                    <a:cubicBezTo>
                      <a:pt x="40" y="72"/>
                      <a:pt x="40" y="72"/>
                      <a:pt x="40" y="72"/>
                    </a:cubicBezTo>
                    <a:cubicBezTo>
                      <a:pt x="33" y="92"/>
                      <a:pt x="33" y="92"/>
                      <a:pt x="33" y="92"/>
                    </a:cubicBezTo>
                    <a:cubicBezTo>
                      <a:pt x="31" y="96"/>
                      <a:pt x="31" y="96"/>
                      <a:pt x="31" y="96"/>
                    </a:cubicBezTo>
                    <a:cubicBezTo>
                      <a:pt x="26" y="96"/>
                      <a:pt x="26" y="96"/>
                      <a:pt x="26" y="96"/>
                    </a:cubicBezTo>
                    <a:cubicBezTo>
                      <a:pt x="13" y="104"/>
                      <a:pt x="13" y="104"/>
                      <a:pt x="13" y="104"/>
                    </a:cubicBezTo>
                    <a:cubicBezTo>
                      <a:pt x="11" y="108"/>
                      <a:pt x="11" y="108"/>
                      <a:pt x="11" y="108"/>
                    </a:cubicBezTo>
                    <a:cubicBezTo>
                      <a:pt x="6" y="110"/>
                      <a:pt x="6" y="110"/>
                      <a:pt x="6" y="110"/>
                    </a:cubicBezTo>
                    <a:cubicBezTo>
                      <a:pt x="5" y="111"/>
                      <a:pt x="5" y="111"/>
                      <a:pt x="5" y="111"/>
                    </a:cubicBezTo>
                    <a:cubicBezTo>
                      <a:pt x="5" y="114"/>
                      <a:pt x="5" y="114"/>
                      <a:pt x="5" y="114"/>
                    </a:cubicBezTo>
                    <a:cubicBezTo>
                      <a:pt x="1" y="120"/>
                      <a:pt x="1" y="120"/>
                      <a:pt x="1" y="120"/>
                    </a:cubicBezTo>
                    <a:cubicBezTo>
                      <a:pt x="0" y="121"/>
                      <a:pt x="0" y="121"/>
                      <a:pt x="0" y="121"/>
                    </a:cubicBezTo>
                    <a:cubicBezTo>
                      <a:pt x="0" y="137"/>
                      <a:pt x="0" y="137"/>
                      <a:pt x="0" y="137"/>
                    </a:cubicBezTo>
                    <a:cubicBezTo>
                      <a:pt x="3" y="141"/>
                      <a:pt x="3" y="141"/>
                      <a:pt x="3" y="141"/>
                    </a:cubicBezTo>
                    <a:cubicBezTo>
                      <a:pt x="3" y="147"/>
                      <a:pt x="3" y="147"/>
                      <a:pt x="3" y="147"/>
                    </a:cubicBezTo>
                    <a:cubicBezTo>
                      <a:pt x="11" y="148"/>
                      <a:pt x="11" y="148"/>
                      <a:pt x="11" y="148"/>
                    </a:cubicBezTo>
                    <a:cubicBezTo>
                      <a:pt x="22" y="157"/>
                      <a:pt x="22" y="157"/>
                      <a:pt x="22" y="157"/>
                    </a:cubicBezTo>
                    <a:cubicBezTo>
                      <a:pt x="28" y="156"/>
                      <a:pt x="28" y="156"/>
                      <a:pt x="28" y="156"/>
                    </a:cubicBezTo>
                    <a:cubicBezTo>
                      <a:pt x="29" y="170"/>
                      <a:pt x="29" y="170"/>
                      <a:pt x="29" y="170"/>
                    </a:cubicBezTo>
                    <a:cubicBezTo>
                      <a:pt x="35" y="169"/>
                      <a:pt x="35" y="169"/>
                      <a:pt x="35" y="169"/>
                    </a:cubicBezTo>
                    <a:cubicBezTo>
                      <a:pt x="38" y="168"/>
                      <a:pt x="41" y="168"/>
                      <a:pt x="44" y="167"/>
                    </a:cubicBezTo>
                    <a:cubicBezTo>
                      <a:pt x="52" y="165"/>
                      <a:pt x="60" y="163"/>
                      <a:pt x="68" y="160"/>
                    </a:cubicBezTo>
                    <a:cubicBezTo>
                      <a:pt x="79" y="161"/>
                      <a:pt x="79" y="161"/>
                      <a:pt x="79" y="161"/>
                    </a:cubicBezTo>
                    <a:cubicBezTo>
                      <a:pt x="78" y="179"/>
                      <a:pt x="78" y="179"/>
                      <a:pt x="78" y="179"/>
                    </a:cubicBezTo>
                    <a:cubicBezTo>
                      <a:pt x="82" y="185"/>
                      <a:pt x="82" y="185"/>
                      <a:pt x="82" y="185"/>
                    </a:cubicBezTo>
                    <a:cubicBezTo>
                      <a:pt x="104" y="193"/>
                      <a:pt x="104" y="193"/>
                      <a:pt x="104" y="193"/>
                    </a:cubicBezTo>
                    <a:cubicBezTo>
                      <a:pt x="104" y="193"/>
                      <a:pt x="104" y="193"/>
                      <a:pt x="104" y="193"/>
                    </a:cubicBezTo>
                    <a:cubicBezTo>
                      <a:pt x="105" y="193"/>
                      <a:pt x="105" y="193"/>
                      <a:pt x="105" y="193"/>
                    </a:cubicBezTo>
                    <a:cubicBezTo>
                      <a:pt x="109" y="197"/>
                      <a:pt x="109" y="197"/>
                      <a:pt x="109" y="197"/>
                    </a:cubicBezTo>
                    <a:cubicBezTo>
                      <a:pt x="116" y="199"/>
                      <a:pt x="116" y="199"/>
                      <a:pt x="116" y="199"/>
                    </a:cubicBezTo>
                    <a:cubicBezTo>
                      <a:pt x="118" y="223"/>
                      <a:pt x="118" y="223"/>
                      <a:pt x="118" y="223"/>
                    </a:cubicBezTo>
                    <a:cubicBezTo>
                      <a:pt x="135" y="225"/>
                      <a:pt x="135" y="225"/>
                      <a:pt x="135" y="225"/>
                    </a:cubicBezTo>
                    <a:cubicBezTo>
                      <a:pt x="136" y="237"/>
                      <a:pt x="136" y="237"/>
                      <a:pt x="136" y="237"/>
                    </a:cubicBezTo>
                    <a:cubicBezTo>
                      <a:pt x="141" y="242"/>
                      <a:pt x="141" y="242"/>
                      <a:pt x="141" y="242"/>
                    </a:cubicBezTo>
                    <a:cubicBezTo>
                      <a:pt x="142" y="244"/>
                      <a:pt x="142" y="244"/>
                      <a:pt x="142" y="244"/>
                    </a:cubicBezTo>
                    <a:cubicBezTo>
                      <a:pt x="144" y="254"/>
                      <a:pt x="144" y="254"/>
                      <a:pt x="144" y="254"/>
                    </a:cubicBezTo>
                    <a:cubicBezTo>
                      <a:pt x="142" y="262"/>
                      <a:pt x="142" y="262"/>
                      <a:pt x="142" y="262"/>
                    </a:cubicBezTo>
                    <a:cubicBezTo>
                      <a:pt x="142" y="263"/>
                      <a:pt x="142" y="263"/>
                      <a:pt x="142" y="263"/>
                    </a:cubicBezTo>
                    <a:cubicBezTo>
                      <a:pt x="144" y="266"/>
                      <a:pt x="144" y="266"/>
                      <a:pt x="144" y="266"/>
                    </a:cubicBezTo>
                    <a:cubicBezTo>
                      <a:pt x="140" y="269"/>
                      <a:pt x="140" y="269"/>
                      <a:pt x="140" y="269"/>
                    </a:cubicBezTo>
                    <a:cubicBezTo>
                      <a:pt x="141" y="270"/>
                      <a:pt x="141" y="270"/>
                      <a:pt x="141" y="270"/>
                    </a:cubicBezTo>
                    <a:cubicBezTo>
                      <a:pt x="142" y="273"/>
                      <a:pt x="143" y="276"/>
                      <a:pt x="143" y="279"/>
                    </a:cubicBezTo>
                    <a:cubicBezTo>
                      <a:pt x="144" y="282"/>
                      <a:pt x="145" y="285"/>
                      <a:pt x="145" y="288"/>
                    </a:cubicBezTo>
                    <a:cubicBezTo>
                      <a:pt x="145" y="290"/>
                      <a:pt x="145" y="290"/>
                      <a:pt x="145" y="290"/>
                    </a:cubicBezTo>
                    <a:cubicBezTo>
                      <a:pt x="157" y="290"/>
                      <a:pt x="157" y="290"/>
                      <a:pt x="157" y="290"/>
                    </a:cubicBezTo>
                    <a:cubicBezTo>
                      <a:pt x="162" y="294"/>
                      <a:pt x="162" y="294"/>
                      <a:pt x="162" y="294"/>
                    </a:cubicBezTo>
                    <a:cubicBezTo>
                      <a:pt x="164" y="312"/>
                      <a:pt x="164" y="312"/>
                      <a:pt x="164" y="312"/>
                    </a:cubicBezTo>
                    <a:cubicBezTo>
                      <a:pt x="170" y="310"/>
                      <a:pt x="170" y="310"/>
                      <a:pt x="170" y="310"/>
                    </a:cubicBezTo>
                    <a:cubicBezTo>
                      <a:pt x="175" y="312"/>
                      <a:pt x="175" y="312"/>
                      <a:pt x="175" y="312"/>
                    </a:cubicBezTo>
                    <a:cubicBezTo>
                      <a:pt x="171" y="330"/>
                      <a:pt x="171" y="330"/>
                      <a:pt x="171" y="330"/>
                    </a:cubicBezTo>
                    <a:cubicBezTo>
                      <a:pt x="178" y="341"/>
                      <a:pt x="178" y="341"/>
                      <a:pt x="178" y="341"/>
                    </a:cubicBezTo>
                    <a:cubicBezTo>
                      <a:pt x="177" y="353"/>
                      <a:pt x="177" y="353"/>
                      <a:pt x="177" y="353"/>
                    </a:cubicBezTo>
                    <a:cubicBezTo>
                      <a:pt x="171" y="357"/>
                      <a:pt x="159" y="367"/>
                      <a:pt x="158" y="367"/>
                    </a:cubicBezTo>
                    <a:cubicBezTo>
                      <a:pt x="142" y="383"/>
                      <a:pt x="142" y="383"/>
                      <a:pt x="142" y="383"/>
                    </a:cubicBezTo>
                    <a:cubicBezTo>
                      <a:pt x="146" y="384"/>
                      <a:pt x="146" y="384"/>
                      <a:pt x="146" y="384"/>
                    </a:cubicBezTo>
                    <a:cubicBezTo>
                      <a:pt x="150" y="384"/>
                      <a:pt x="150" y="384"/>
                      <a:pt x="150" y="384"/>
                    </a:cubicBezTo>
                    <a:cubicBezTo>
                      <a:pt x="151" y="384"/>
                      <a:pt x="151" y="384"/>
                      <a:pt x="151" y="384"/>
                    </a:cubicBezTo>
                    <a:cubicBezTo>
                      <a:pt x="151" y="384"/>
                      <a:pt x="151" y="384"/>
                      <a:pt x="151" y="384"/>
                    </a:cubicBezTo>
                    <a:cubicBezTo>
                      <a:pt x="158" y="388"/>
                      <a:pt x="158" y="388"/>
                      <a:pt x="158" y="388"/>
                    </a:cubicBezTo>
                    <a:cubicBezTo>
                      <a:pt x="160" y="393"/>
                      <a:pt x="160" y="393"/>
                      <a:pt x="160" y="393"/>
                    </a:cubicBezTo>
                    <a:cubicBezTo>
                      <a:pt x="163" y="391"/>
                      <a:pt x="163" y="391"/>
                      <a:pt x="163" y="391"/>
                    </a:cubicBezTo>
                    <a:cubicBezTo>
                      <a:pt x="165" y="393"/>
                      <a:pt x="165" y="393"/>
                      <a:pt x="165" y="393"/>
                    </a:cubicBezTo>
                    <a:cubicBezTo>
                      <a:pt x="176" y="403"/>
                      <a:pt x="176" y="403"/>
                      <a:pt x="176" y="403"/>
                    </a:cubicBezTo>
                    <a:cubicBezTo>
                      <a:pt x="181" y="410"/>
                      <a:pt x="181" y="410"/>
                      <a:pt x="181" y="410"/>
                    </a:cubicBezTo>
                    <a:cubicBezTo>
                      <a:pt x="179" y="418"/>
                      <a:pt x="179" y="418"/>
                      <a:pt x="179" y="418"/>
                    </a:cubicBezTo>
                    <a:cubicBezTo>
                      <a:pt x="182" y="424"/>
                      <a:pt x="182" y="424"/>
                      <a:pt x="182" y="424"/>
                    </a:cubicBezTo>
                    <a:cubicBezTo>
                      <a:pt x="190" y="411"/>
                      <a:pt x="190" y="411"/>
                      <a:pt x="190" y="411"/>
                    </a:cubicBezTo>
                    <a:cubicBezTo>
                      <a:pt x="191" y="407"/>
                      <a:pt x="191" y="407"/>
                      <a:pt x="191" y="407"/>
                    </a:cubicBezTo>
                    <a:cubicBezTo>
                      <a:pt x="189" y="402"/>
                      <a:pt x="189" y="402"/>
                      <a:pt x="189" y="402"/>
                    </a:cubicBezTo>
                    <a:cubicBezTo>
                      <a:pt x="196" y="390"/>
                      <a:pt x="196" y="390"/>
                      <a:pt x="196" y="390"/>
                    </a:cubicBezTo>
                    <a:cubicBezTo>
                      <a:pt x="203" y="383"/>
                      <a:pt x="203" y="383"/>
                      <a:pt x="203" y="383"/>
                    </a:cubicBezTo>
                    <a:cubicBezTo>
                      <a:pt x="206" y="384"/>
                      <a:pt x="206" y="384"/>
                      <a:pt x="206" y="384"/>
                    </a:cubicBezTo>
                    <a:cubicBezTo>
                      <a:pt x="201" y="392"/>
                      <a:pt x="201" y="392"/>
                      <a:pt x="201" y="392"/>
                    </a:cubicBezTo>
                    <a:cubicBezTo>
                      <a:pt x="199" y="396"/>
                      <a:pt x="199" y="396"/>
                      <a:pt x="199" y="396"/>
                    </a:cubicBezTo>
                    <a:cubicBezTo>
                      <a:pt x="194" y="402"/>
                      <a:pt x="193" y="405"/>
                      <a:pt x="193" y="404"/>
                    </a:cubicBezTo>
                    <a:cubicBezTo>
                      <a:pt x="201" y="396"/>
                      <a:pt x="201" y="396"/>
                      <a:pt x="201" y="396"/>
                    </a:cubicBezTo>
                    <a:cubicBezTo>
                      <a:pt x="220" y="362"/>
                      <a:pt x="220" y="362"/>
                      <a:pt x="220" y="362"/>
                    </a:cubicBezTo>
                    <a:cubicBezTo>
                      <a:pt x="219" y="356"/>
                      <a:pt x="219" y="356"/>
                      <a:pt x="219" y="356"/>
                    </a:cubicBezTo>
                    <a:cubicBezTo>
                      <a:pt x="220" y="338"/>
                      <a:pt x="220" y="338"/>
                      <a:pt x="220" y="338"/>
                    </a:cubicBezTo>
                    <a:cubicBezTo>
                      <a:pt x="222" y="333"/>
                      <a:pt x="222" y="333"/>
                      <a:pt x="222" y="333"/>
                    </a:cubicBezTo>
                    <a:cubicBezTo>
                      <a:pt x="246" y="315"/>
                      <a:pt x="246" y="315"/>
                      <a:pt x="246" y="315"/>
                    </a:cubicBezTo>
                    <a:cubicBezTo>
                      <a:pt x="251" y="315"/>
                      <a:pt x="251" y="315"/>
                      <a:pt x="251" y="315"/>
                    </a:cubicBezTo>
                    <a:cubicBezTo>
                      <a:pt x="258" y="308"/>
                      <a:pt x="258" y="308"/>
                      <a:pt x="258" y="308"/>
                    </a:cubicBezTo>
                    <a:cubicBezTo>
                      <a:pt x="256" y="306"/>
                      <a:pt x="256" y="306"/>
                      <a:pt x="256" y="306"/>
                    </a:cubicBezTo>
                    <a:cubicBezTo>
                      <a:pt x="260" y="303"/>
                      <a:pt x="260" y="303"/>
                      <a:pt x="260" y="303"/>
                    </a:cubicBezTo>
                    <a:cubicBezTo>
                      <a:pt x="263" y="303"/>
                      <a:pt x="263" y="303"/>
                      <a:pt x="263" y="303"/>
                    </a:cubicBezTo>
                    <a:cubicBezTo>
                      <a:pt x="264" y="305"/>
                      <a:pt x="264" y="305"/>
                      <a:pt x="264" y="305"/>
                    </a:cubicBezTo>
                    <a:cubicBezTo>
                      <a:pt x="270" y="304"/>
                      <a:pt x="270" y="304"/>
                      <a:pt x="270" y="304"/>
                    </a:cubicBezTo>
                    <a:cubicBezTo>
                      <a:pt x="278" y="305"/>
                      <a:pt x="278" y="305"/>
                      <a:pt x="278" y="305"/>
                    </a:cubicBezTo>
                    <a:cubicBezTo>
                      <a:pt x="280" y="302"/>
                      <a:pt x="280" y="302"/>
                      <a:pt x="280" y="302"/>
                    </a:cubicBezTo>
                    <a:cubicBezTo>
                      <a:pt x="281" y="297"/>
                      <a:pt x="281" y="297"/>
                      <a:pt x="281" y="297"/>
                    </a:cubicBezTo>
                    <a:cubicBezTo>
                      <a:pt x="288" y="292"/>
                      <a:pt x="288" y="292"/>
                      <a:pt x="288" y="292"/>
                    </a:cubicBezTo>
                    <a:cubicBezTo>
                      <a:pt x="288" y="285"/>
                      <a:pt x="288" y="285"/>
                      <a:pt x="288" y="285"/>
                    </a:cubicBezTo>
                    <a:cubicBezTo>
                      <a:pt x="292" y="279"/>
                      <a:pt x="292" y="279"/>
                      <a:pt x="292" y="279"/>
                    </a:cubicBezTo>
                    <a:cubicBezTo>
                      <a:pt x="293" y="271"/>
                      <a:pt x="293" y="271"/>
                      <a:pt x="293" y="271"/>
                    </a:cubicBezTo>
                    <a:cubicBezTo>
                      <a:pt x="298" y="264"/>
                      <a:pt x="298" y="264"/>
                      <a:pt x="298" y="264"/>
                    </a:cubicBezTo>
                    <a:cubicBezTo>
                      <a:pt x="299" y="257"/>
                      <a:pt x="299" y="257"/>
                      <a:pt x="299" y="257"/>
                    </a:cubicBezTo>
                    <a:cubicBezTo>
                      <a:pt x="306" y="249"/>
                      <a:pt x="306" y="249"/>
                      <a:pt x="306" y="249"/>
                    </a:cubicBezTo>
                    <a:cubicBezTo>
                      <a:pt x="304" y="239"/>
                      <a:pt x="304" y="239"/>
                      <a:pt x="304" y="239"/>
                    </a:cubicBezTo>
                    <a:cubicBezTo>
                      <a:pt x="308" y="234"/>
                      <a:pt x="308" y="234"/>
                      <a:pt x="308" y="234"/>
                    </a:cubicBezTo>
                    <a:cubicBezTo>
                      <a:pt x="307" y="229"/>
                      <a:pt x="307" y="229"/>
                      <a:pt x="307" y="229"/>
                    </a:cubicBezTo>
                    <a:cubicBezTo>
                      <a:pt x="306" y="223"/>
                      <a:pt x="306" y="223"/>
                      <a:pt x="306" y="223"/>
                    </a:cubicBezTo>
                    <a:cubicBezTo>
                      <a:pt x="309" y="217"/>
                      <a:pt x="309" y="217"/>
                      <a:pt x="309" y="217"/>
                    </a:cubicBezTo>
                    <a:cubicBezTo>
                      <a:pt x="309" y="204"/>
                      <a:pt x="309" y="204"/>
                      <a:pt x="309" y="204"/>
                    </a:cubicBezTo>
                    <a:cubicBezTo>
                      <a:pt x="309" y="203"/>
                      <a:pt x="310" y="200"/>
                      <a:pt x="312" y="194"/>
                    </a:cubicBezTo>
                    <a:cubicBezTo>
                      <a:pt x="314" y="194"/>
                      <a:pt x="314" y="194"/>
                      <a:pt x="314" y="194"/>
                    </a:cubicBezTo>
                    <a:cubicBezTo>
                      <a:pt x="315" y="197"/>
                      <a:pt x="315" y="197"/>
                      <a:pt x="315" y="197"/>
                    </a:cubicBezTo>
                    <a:cubicBezTo>
                      <a:pt x="317" y="192"/>
                      <a:pt x="317" y="192"/>
                      <a:pt x="317" y="192"/>
                    </a:cubicBezTo>
                    <a:cubicBezTo>
                      <a:pt x="330" y="170"/>
                      <a:pt x="330" y="170"/>
                      <a:pt x="330" y="170"/>
                    </a:cubicBezTo>
                    <a:cubicBezTo>
                      <a:pt x="337" y="163"/>
                      <a:pt x="337" y="163"/>
                      <a:pt x="337" y="163"/>
                    </a:cubicBezTo>
                    <a:cubicBezTo>
                      <a:pt x="344" y="153"/>
                      <a:pt x="344" y="153"/>
                      <a:pt x="344" y="153"/>
                    </a:cubicBezTo>
                    <a:cubicBezTo>
                      <a:pt x="349" y="139"/>
                      <a:pt x="349" y="139"/>
                      <a:pt x="349" y="139"/>
                    </a:cubicBezTo>
                    <a:cubicBezTo>
                      <a:pt x="347" y="139"/>
                      <a:pt x="347" y="139"/>
                      <a:pt x="347" y="139"/>
                    </a:cubicBezTo>
                    <a:lnTo>
                      <a:pt x="349" y="127"/>
                    </a:lnTo>
                    <a:close/>
                  </a:path>
                </a:pathLst>
              </a:custGeom>
              <a:solidFill>
                <a:schemeClr val="bg1">
                  <a:lumMod val="85000"/>
                </a:schemeClr>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4" name="Freeform 294">
                <a:extLst>
                  <a:ext uri="{FF2B5EF4-FFF2-40B4-BE49-F238E27FC236}">
                    <a16:creationId xmlns:a16="http://schemas.microsoft.com/office/drawing/2014/main" id="{4A66F0A3-AAAD-4051-97E4-692D50034C76}"/>
                  </a:ext>
                </a:extLst>
              </p:cNvPr>
              <p:cNvSpPr>
                <a:spLocks/>
              </p:cNvSpPr>
              <p:nvPr/>
            </p:nvSpPr>
            <p:spPr bwMode="auto">
              <a:xfrm>
                <a:off x="2594425" y="4907916"/>
                <a:ext cx="304177" cy="387581"/>
              </a:xfrm>
              <a:custGeom>
                <a:avLst/>
                <a:gdLst>
                  <a:gd name="T0" fmla="*/ 4 w 110"/>
                  <a:gd name="T1" fmla="*/ 43 h 140"/>
                  <a:gd name="T2" fmla="*/ 4 w 110"/>
                  <a:gd name="T3" fmla="*/ 64 h 140"/>
                  <a:gd name="T4" fmla="*/ 0 w 110"/>
                  <a:gd name="T5" fmla="*/ 68 h 140"/>
                  <a:gd name="T6" fmla="*/ 13 w 110"/>
                  <a:gd name="T7" fmla="*/ 99 h 140"/>
                  <a:gd name="T8" fmla="*/ 21 w 110"/>
                  <a:gd name="T9" fmla="*/ 134 h 140"/>
                  <a:gd name="T10" fmla="*/ 27 w 110"/>
                  <a:gd name="T11" fmla="*/ 139 h 140"/>
                  <a:gd name="T12" fmla="*/ 33 w 110"/>
                  <a:gd name="T13" fmla="*/ 129 h 140"/>
                  <a:gd name="T14" fmla="*/ 47 w 110"/>
                  <a:gd name="T15" fmla="*/ 129 h 140"/>
                  <a:gd name="T16" fmla="*/ 52 w 110"/>
                  <a:gd name="T17" fmla="*/ 140 h 140"/>
                  <a:gd name="T18" fmla="*/ 59 w 110"/>
                  <a:gd name="T19" fmla="*/ 128 h 140"/>
                  <a:gd name="T20" fmla="*/ 65 w 110"/>
                  <a:gd name="T21" fmla="*/ 132 h 140"/>
                  <a:gd name="T22" fmla="*/ 68 w 110"/>
                  <a:gd name="T23" fmla="*/ 134 h 140"/>
                  <a:gd name="T24" fmla="*/ 70 w 110"/>
                  <a:gd name="T25" fmla="*/ 118 h 140"/>
                  <a:gd name="T26" fmla="*/ 73 w 110"/>
                  <a:gd name="T27" fmla="*/ 109 h 140"/>
                  <a:gd name="T28" fmla="*/ 97 w 110"/>
                  <a:gd name="T29" fmla="*/ 104 h 140"/>
                  <a:gd name="T30" fmla="*/ 106 w 110"/>
                  <a:gd name="T31" fmla="*/ 109 h 140"/>
                  <a:gd name="T32" fmla="*/ 110 w 110"/>
                  <a:gd name="T33" fmla="*/ 106 h 140"/>
                  <a:gd name="T34" fmla="*/ 108 w 110"/>
                  <a:gd name="T35" fmla="*/ 103 h 140"/>
                  <a:gd name="T36" fmla="*/ 108 w 110"/>
                  <a:gd name="T37" fmla="*/ 102 h 140"/>
                  <a:gd name="T38" fmla="*/ 110 w 110"/>
                  <a:gd name="T39" fmla="*/ 94 h 140"/>
                  <a:gd name="T40" fmla="*/ 108 w 110"/>
                  <a:gd name="T41" fmla="*/ 84 h 140"/>
                  <a:gd name="T42" fmla="*/ 107 w 110"/>
                  <a:gd name="T43" fmla="*/ 82 h 140"/>
                  <a:gd name="T44" fmla="*/ 102 w 110"/>
                  <a:gd name="T45" fmla="*/ 77 h 140"/>
                  <a:gd name="T46" fmla="*/ 101 w 110"/>
                  <a:gd name="T47" fmla="*/ 65 h 140"/>
                  <a:gd name="T48" fmla="*/ 84 w 110"/>
                  <a:gd name="T49" fmla="*/ 63 h 140"/>
                  <a:gd name="T50" fmla="*/ 82 w 110"/>
                  <a:gd name="T51" fmla="*/ 39 h 140"/>
                  <a:gd name="T52" fmla="*/ 75 w 110"/>
                  <a:gd name="T53" fmla="*/ 37 h 140"/>
                  <a:gd name="T54" fmla="*/ 70 w 110"/>
                  <a:gd name="T55" fmla="*/ 33 h 140"/>
                  <a:gd name="T56" fmla="*/ 48 w 110"/>
                  <a:gd name="T57" fmla="*/ 25 h 140"/>
                  <a:gd name="T58" fmla="*/ 44 w 110"/>
                  <a:gd name="T59" fmla="*/ 19 h 140"/>
                  <a:gd name="T60" fmla="*/ 45 w 110"/>
                  <a:gd name="T61" fmla="*/ 1 h 140"/>
                  <a:gd name="T62" fmla="*/ 34 w 110"/>
                  <a:gd name="T63" fmla="*/ 0 h 140"/>
                  <a:gd name="T64" fmla="*/ 10 w 110"/>
                  <a:gd name="T65" fmla="*/ 7 h 140"/>
                  <a:gd name="T66" fmla="*/ 1 w 110"/>
                  <a:gd name="T67" fmla="*/ 9 h 140"/>
                  <a:gd name="T68" fmla="*/ 9 w 110"/>
                  <a:gd name="T69" fmla="*/ 28 h 140"/>
                  <a:gd name="T70" fmla="*/ 4 w 110"/>
                  <a:gd name="T71" fmla="*/ 4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0" h="140">
                    <a:moveTo>
                      <a:pt x="4" y="43"/>
                    </a:moveTo>
                    <a:cubicBezTo>
                      <a:pt x="4" y="64"/>
                      <a:pt x="4" y="64"/>
                      <a:pt x="4" y="64"/>
                    </a:cubicBezTo>
                    <a:cubicBezTo>
                      <a:pt x="0" y="68"/>
                      <a:pt x="0" y="68"/>
                      <a:pt x="0" y="68"/>
                    </a:cubicBezTo>
                    <a:cubicBezTo>
                      <a:pt x="4" y="78"/>
                      <a:pt x="9" y="89"/>
                      <a:pt x="13" y="99"/>
                    </a:cubicBezTo>
                    <a:cubicBezTo>
                      <a:pt x="21" y="134"/>
                      <a:pt x="21" y="134"/>
                      <a:pt x="21" y="134"/>
                    </a:cubicBezTo>
                    <a:cubicBezTo>
                      <a:pt x="27" y="139"/>
                      <a:pt x="27" y="139"/>
                      <a:pt x="27" y="139"/>
                    </a:cubicBezTo>
                    <a:cubicBezTo>
                      <a:pt x="33" y="129"/>
                      <a:pt x="33" y="129"/>
                      <a:pt x="33" y="129"/>
                    </a:cubicBezTo>
                    <a:cubicBezTo>
                      <a:pt x="47" y="129"/>
                      <a:pt x="47" y="129"/>
                      <a:pt x="47" y="129"/>
                    </a:cubicBezTo>
                    <a:cubicBezTo>
                      <a:pt x="52" y="140"/>
                      <a:pt x="52" y="140"/>
                      <a:pt x="52" y="140"/>
                    </a:cubicBezTo>
                    <a:cubicBezTo>
                      <a:pt x="59" y="128"/>
                      <a:pt x="59" y="128"/>
                      <a:pt x="59" y="128"/>
                    </a:cubicBezTo>
                    <a:cubicBezTo>
                      <a:pt x="65" y="132"/>
                      <a:pt x="65" y="132"/>
                      <a:pt x="65" y="132"/>
                    </a:cubicBezTo>
                    <a:cubicBezTo>
                      <a:pt x="68" y="134"/>
                      <a:pt x="68" y="134"/>
                      <a:pt x="68" y="134"/>
                    </a:cubicBezTo>
                    <a:cubicBezTo>
                      <a:pt x="68" y="129"/>
                      <a:pt x="69" y="123"/>
                      <a:pt x="70" y="118"/>
                    </a:cubicBezTo>
                    <a:cubicBezTo>
                      <a:pt x="71" y="115"/>
                      <a:pt x="72" y="112"/>
                      <a:pt x="73" y="109"/>
                    </a:cubicBezTo>
                    <a:cubicBezTo>
                      <a:pt x="97" y="104"/>
                      <a:pt x="97" y="104"/>
                      <a:pt x="97" y="104"/>
                    </a:cubicBezTo>
                    <a:cubicBezTo>
                      <a:pt x="106" y="109"/>
                      <a:pt x="106" y="109"/>
                      <a:pt x="106" y="109"/>
                    </a:cubicBezTo>
                    <a:cubicBezTo>
                      <a:pt x="110" y="106"/>
                      <a:pt x="110" y="106"/>
                      <a:pt x="110" y="106"/>
                    </a:cubicBezTo>
                    <a:cubicBezTo>
                      <a:pt x="108" y="103"/>
                      <a:pt x="108" y="103"/>
                      <a:pt x="108" y="103"/>
                    </a:cubicBezTo>
                    <a:cubicBezTo>
                      <a:pt x="108" y="102"/>
                      <a:pt x="108" y="102"/>
                      <a:pt x="108" y="102"/>
                    </a:cubicBezTo>
                    <a:cubicBezTo>
                      <a:pt x="110" y="94"/>
                      <a:pt x="110" y="94"/>
                      <a:pt x="110" y="94"/>
                    </a:cubicBezTo>
                    <a:cubicBezTo>
                      <a:pt x="108" y="84"/>
                      <a:pt x="108" y="84"/>
                      <a:pt x="108" y="84"/>
                    </a:cubicBezTo>
                    <a:cubicBezTo>
                      <a:pt x="107" y="82"/>
                      <a:pt x="107" y="82"/>
                      <a:pt x="107" y="82"/>
                    </a:cubicBezTo>
                    <a:cubicBezTo>
                      <a:pt x="102" y="77"/>
                      <a:pt x="102" y="77"/>
                      <a:pt x="102" y="77"/>
                    </a:cubicBezTo>
                    <a:cubicBezTo>
                      <a:pt x="101" y="65"/>
                      <a:pt x="101" y="65"/>
                      <a:pt x="101" y="65"/>
                    </a:cubicBezTo>
                    <a:cubicBezTo>
                      <a:pt x="84" y="63"/>
                      <a:pt x="84" y="63"/>
                      <a:pt x="84" y="63"/>
                    </a:cubicBezTo>
                    <a:cubicBezTo>
                      <a:pt x="82" y="39"/>
                      <a:pt x="82" y="39"/>
                      <a:pt x="82" y="39"/>
                    </a:cubicBezTo>
                    <a:cubicBezTo>
                      <a:pt x="75" y="37"/>
                      <a:pt x="75" y="37"/>
                      <a:pt x="75" y="37"/>
                    </a:cubicBezTo>
                    <a:cubicBezTo>
                      <a:pt x="70" y="33"/>
                      <a:pt x="70" y="33"/>
                      <a:pt x="70" y="33"/>
                    </a:cubicBezTo>
                    <a:cubicBezTo>
                      <a:pt x="48" y="25"/>
                      <a:pt x="48" y="25"/>
                      <a:pt x="48" y="25"/>
                    </a:cubicBezTo>
                    <a:cubicBezTo>
                      <a:pt x="44" y="19"/>
                      <a:pt x="44" y="19"/>
                      <a:pt x="44" y="19"/>
                    </a:cubicBezTo>
                    <a:cubicBezTo>
                      <a:pt x="45" y="1"/>
                      <a:pt x="45" y="1"/>
                      <a:pt x="45" y="1"/>
                    </a:cubicBezTo>
                    <a:cubicBezTo>
                      <a:pt x="34" y="0"/>
                      <a:pt x="34" y="0"/>
                      <a:pt x="34" y="0"/>
                    </a:cubicBezTo>
                    <a:cubicBezTo>
                      <a:pt x="26" y="3"/>
                      <a:pt x="18" y="5"/>
                      <a:pt x="10" y="7"/>
                    </a:cubicBezTo>
                    <a:cubicBezTo>
                      <a:pt x="7" y="8"/>
                      <a:pt x="4" y="8"/>
                      <a:pt x="1" y="9"/>
                    </a:cubicBezTo>
                    <a:cubicBezTo>
                      <a:pt x="9" y="28"/>
                      <a:pt x="9" y="28"/>
                      <a:pt x="9" y="28"/>
                    </a:cubicBezTo>
                    <a:lnTo>
                      <a:pt x="4" y="4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95" name="Groupe 194">
                <a:extLst>
                  <a:ext uri="{FF2B5EF4-FFF2-40B4-BE49-F238E27FC236}">
                    <a16:creationId xmlns:a16="http://schemas.microsoft.com/office/drawing/2014/main" id="{9696928D-B7C0-4295-B14C-EA4BF45D9592}"/>
                  </a:ext>
                </a:extLst>
              </p:cNvPr>
              <p:cNvGrpSpPr/>
              <p:nvPr/>
            </p:nvGrpSpPr>
            <p:grpSpPr>
              <a:xfrm>
                <a:off x="2511021" y="5261154"/>
                <a:ext cx="480798" cy="1120224"/>
                <a:chOff x="2427287" y="4713288"/>
                <a:chExt cx="466725" cy="1087437"/>
              </a:xfrm>
              <a:grpFill/>
            </p:grpSpPr>
            <p:sp>
              <p:nvSpPr>
                <p:cNvPr id="247" name="Freeform 295">
                  <a:extLst>
                    <a:ext uri="{FF2B5EF4-FFF2-40B4-BE49-F238E27FC236}">
                      <a16:creationId xmlns:a16="http://schemas.microsoft.com/office/drawing/2014/main" id="{B58AB06F-76F6-4718-87CD-167BA9CA09B4}"/>
                    </a:ext>
                  </a:extLst>
                </p:cNvPr>
                <p:cNvSpPr>
                  <a:spLocks/>
                </p:cNvSpPr>
                <p:nvPr/>
              </p:nvSpPr>
              <p:spPr bwMode="auto">
                <a:xfrm>
                  <a:off x="2427287" y="4713288"/>
                  <a:ext cx="466725" cy="973137"/>
                </a:xfrm>
                <a:custGeom>
                  <a:avLst/>
                  <a:gdLst>
                    <a:gd name="T0" fmla="*/ 132 w 174"/>
                    <a:gd name="T1" fmla="*/ 125 h 362"/>
                    <a:gd name="T2" fmla="*/ 138 w 174"/>
                    <a:gd name="T3" fmla="*/ 95 h 362"/>
                    <a:gd name="T4" fmla="*/ 173 w 174"/>
                    <a:gd name="T5" fmla="*/ 65 h 362"/>
                    <a:gd name="T6" fmla="*/ 167 w 174"/>
                    <a:gd name="T7" fmla="*/ 42 h 362"/>
                    <a:gd name="T8" fmla="*/ 135 w 174"/>
                    <a:gd name="T9" fmla="*/ 62 h 362"/>
                    <a:gd name="T10" fmla="*/ 98 w 174"/>
                    <a:gd name="T11" fmla="*/ 6 h 362"/>
                    <a:gd name="T12" fmla="*/ 82 w 174"/>
                    <a:gd name="T13" fmla="*/ 12 h 362"/>
                    <a:gd name="T14" fmla="*/ 63 w 174"/>
                    <a:gd name="T15" fmla="*/ 1 h 362"/>
                    <a:gd name="T16" fmla="*/ 57 w 174"/>
                    <a:gd name="T17" fmla="*/ 14 h 362"/>
                    <a:gd name="T18" fmla="*/ 43 w 174"/>
                    <a:gd name="T19" fmla="*/ 42 h 362"/>
                    <a:gd name="T20" fmla="*/ 34 w 174"/>
                    <a:gd name="T21" fmla="*/ 78 h 362"/>
                    <a:gd name="T22" fmla="*/ 29 w 174"/>
                    <a:gd name="T23" fmla="*/ 130 h 362"/>
                    <a:gd name="T24" fmla="*/ 20 w 174"/>
                    <a:gd name="T25" fmla="*/ 176 h 362"/>
                    <a:gd name="T26" fmla="*/ 14 w 174"/>
                    <a:gd name="T27" fmla="*/ 204 h 362"/>
                    <a:gd name="T28" fmla="*/ 10 w 174"/>
                    <a:gd name="T29" fmla="*/ 245 h 362"/>
                    <a:gd name="T30" fmla="*/ 12 w 174"/>
                    <a:gd name="T31" fmla="*/ 271 h 362"/>
                    <a:gd name="T32" fmla="*/ 0 w 174"/>
                    <a:gd name="T33" fmla="*/ 295 h 362"/>
                    <a:gd name="T34" fmla="*/ 6 w 174"/>
                    <a:gd name="T35" fmla="*/ 314 h 362"/>
                    <a:gd name="T36" fmla="*/ 5 w 174"/>
                    <a:gd name="T37" fmla="*/ 323 h 362"/>
                    <a:gd name="T38" fmla="*/ 5 w 174"/>
                    <a:gd name="T39" fmla="*/ 343 h 362"/>
                    <a:gd name="T40" fmla="*/ 17 w 174"/>
                    <a:gd name="T41" fmla="*/ 354 h 362"/>
                    <a:gd name="T42" fmla="*/ 22 w 174"/>
                    <a:gd name="T43" fmla="*/ 360 h 362"/>
                    <a:gd name="T44" fmla="*/ 25 w 174"/>
                    <a:gd name="T45" fmla="*/ 362 h 362"/>
                    <a:gd name="T46" fmla="*/ 31 w 174"/>
                    <a:gd name="T47" fmla="*/ 356 h 362"/>
                    <a:gd name="T48" fmla="*/ 38 w 174"/>
                    <a:gd name="T49" fmla="*/ 360 h 362"/>
                    <a:gd name="T50" fmla="*/ 38 w 174"/>
                    <a:gd name="T51" fmla="*/ 350 h 362"/>
                    <a:gd name="T52" fmla="*/ 42 w 174"/>
                    <a:gd name="T53" fmla="*/ 330 h 362"/>
                    <a:gd name="T54" fmla="*/ 49 w 174"/>
                    <a:gd name="T55" fmla="*/ 326 h 362"/>
                    <a:gd name="T56" fmla="*/ 58 w 174"/>
                    <a:gd name="T57" fmla="*/ 310 h 362"/>
                    <a:gd name="T58" fmla="*/ 66 w 174"/>
                    <a:gd name="T59" fmla="*/ 305 h 362"/>
                    <a:gd name="T60" fmla="*/ 66 w 174"/>
                    <a:gd name="T61" fmla="*/ 299 h 362"/>
                    <a:gd name="T62" fmla="*/ 59 w 174"/>
                    <a:gd name="T63" fmla="*/ 293 h 362"/>
                    <a:gd name="T64" fmla="*/ 56 w 174"/>
                    <a:gd name="T65" fmla="*/ 279 h 362"/>
                    <a:gd name="T66" fmla="*/ 64 w 174"/>
                    <a:gd name="T67" fmla="*/ 270 h 362"/>
                    <a:gd name="T68" fmla="*/ 69 w 174"/>
                    <a:gd name="T69" fmla="*/ 261 h 362"/>
                    <a:gd name="T70" fmla="*/ 79 w 174"/>
                    <a:gd name="T71" fmla="*/ 243 h 362"/>
                    <a:gd name="T72" fmla="*/ 74 w 174"/>
                    <a:gd name="T73" fmla="*/ 238 h 362"/>
                    <a:gd name="T74" fmla="*/ 80 w 174"/>
                    <a:gd name="T75" fmla="*/ 239 h 362"/>
                    <a:gd name="T76" fmla="*/ 84 w 174"/>
                    <a:gd name="T77" fmla="*/ 234 h 362"/>
                    <a:gd name="T78" fmla="*/ 77 w 174"/>
                    <a:gd name="T79" fmla="*/ 233 h 362"/>
                    <a:gd name="T80" fmla="*/ 79 w 174"/>
                    <a:gd name="T81" fmla="*/ 221 h 362"/>
                    <a:gd name="T82" fmla="*/ 92 w 174"/>
                    <a:gd name="T83" fmla="*/ 217 h 362"/>
                    <a:gd name="T84" fmla="*/ 96 w 174"/>
                    <a:gd name="T85" fmla="*/ 205 h 362"/>
                    <a:gd name="T86" fmla="*/ 95 w 174"/>
                    <a:gd name="T87" fmla="*/ 196 h 362"/>
                    <a:gd name="T88" fmla="*/ 108 w 174"/>
                    <a:gd name="T89" fmla="*/ 199 h 362"/>
                    <a:gd name="T90" fmla="*/ 132 w 174"/>
                    <a:gd name="T91" fmla="*/ 189 h 362"/>
                    <a:gd name="T92" fmla="*/ 144 w 174"/>
                    <a:gd name="T93" fmla="*/ 171 h 362"/>
                    <a:gd name="T94" fmla="*/ 139 w 174"/>
                    <a:gd name="T95" fmla="*/ 166 h 362"/>
                    <a:gd name="T96" fmla="*/ 141 w 174"/>
                    <a:gd name="T97" fmla="*/ 158 h 362"/>
                    <a:gd name="T98" fmla="*/ 131 w 174"/>
                    <a:gd name="T99" fmla="*/ 146 h 362"/>
                    <a:gd name="T100" fmla="*/ 131 w 174"/>
                    <a:gd name="T101" fmla="*/ 137 h 362"/>
                    <a:gd name="T102" fmla="*/ 130 w 174"/>
                    <a:gd name="T103" fmla="*/ 13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4" h="362">
                      <a:moveTo>
                        <a:pt x="132" y="127"/>
                      </a:moveTo>
                      <a:cubicBezTo>
                        <a:pt x="132" y="125"/>
                        <a:pt x="132" y="125"/>
                        <a:pt x="132" y="125"/>
                      </a:cubicBezTo>
                      <a:cubicBezTo>
                        <a:pt x="132" y="105"/>
                        <a:pt x="132" y="105"/>
                        <a:pt x="132" y="105"/>
                      </a:cubicBezTo>
                      <a:cubicBezTo>
                        <a:pt x="138" y="95"/>
                        <a:pt x="138" y="95"/>
                        <a:pt x="138" y="95"/>
                      </a:cubicBezTo>
                      <a:cubicBezTo>
                        <a:pt x="138" y="95"/>
                        <a:pt x="154" y="79"/>
                        <a:pt x="154" y="79"/>
                      </a:cubicBezTo>
                      <a:cubicBezTo>
                        <a:pt x="173" y="65"/>
                        <a:pt x="173" y="65"/>
                        <a:pt x="173" y="65"/>
                      </a:cubicBezTo>
                      <a:cubicBezTo>
                        <a:pt x="174" y="53"/>
                        <a:pt x="174" y="53"/>
                        <a:pt x="174" y="53"/>
                      </a:cubicBezTo>
                      <a:cubicBezTo>
                        <a:pt x="167" y="42"/>
                        <a:pt x="167" y="42"/>
                        <a:pt x="167" y="42"/>
                      </a:cubicBezTo>
                      <a:cubicBezTo>
                        <a:pt x="164" y="54"/>
                        <a:pt x="164" y="54"/>
                        <a:pt x="164" y="54"/>
                      </a:cubicBezTo>
                      <a:cubicBezTo>
                        <a:pt x="155" y="57"/>
                        <a:pt x="144" y="59"/>
                        <a:pt x="135" y="62"/>
                      </a:cubicBezTo>
                      <a:cubicBezTo>
                        <a:pt x="137" y="44"/>
                        <a:pt x="137" y="44"/>
                        <a:pt x="137" y="44"/>
                      </a:cubicBezTo>
                      <a:cubicBezTo>
                        <a:pt x="98" y="6"/>
                        <a:pt x="98" y="6"/>
                        <a:pt x="98" y="6"/>
                      </a:cubicBezTo>
                      <a:cubicBezTo>
                        <a:pt x="89" y="0"/>
                        <a:pt x="89" y="0"/>
                        <a:pt x="89" y="0"/>
                      </a:cubicBezTo>
                      <a:cubicBezTo>
                        <a:pt x="82" y="12"/>
                        <a:pt x="82" y="12"/>
                        <a:pt x="82" y="12"/>
                      </a:cubicBezTo>
                      <a:cubicBezTo>
                        <a:pt x="77" y="1"/>
                        <a:pt x="77" y="1"/>
                        <a:pt x="77" y="1"/>
                      </a:cubicBezTo>
                      <a:cubicBezTo>
                        <a:pt x="63" y="1"/>
                        <a:pt x="63" y="1"/>
                        <a:pt x="63" y="1"/>
                      </a:cubicBezTo>
                      <a:cubicBezTo>
                        <a:pt x="57" y="11"/>
                        <a:pt x="57" y="11"/>
                        <a:pt x="57" y="11"/>
                      </a:cubicBezTo>
                      <a:cubicBezTo>
                        <a:pt x="57" y="14"/>
                        <a:pt x="57" y="14"/>
                        <a:pt x="57" y="14"/>
                      </a:cubicBezTo>
                      <a:cubicBezTo>
                        <a:pt x="56" y="29"/>
                        <a:pt x="56" y="29"/>
                        <a:pt x="56" y="29"/>
                      </a:cubicBezTo>
                      <a:cubicBezTo>
                        <a:pt x="43" y="42"/>
                        <a:pt x="43" y="42"/>
                        <a:pt x="43" y="42"/>
                      </a:cubicBezTo>
                      <a:cubicBezTo>
                        <a:pt x="42" y="72"/>
                        <a:pt x="42" y="72"/>
                        <a:pt x="42" y="72"/>
                      </a:cubicBezTo>
                      <a:cubicBezTo>
                        <a:pt x="34" y="78"/>
                        <a:pt x="34" y="78"/>
                        <a:pt x="34" y="78"/>
                      </a:cubicBezTo>
                      <a:cubicBezTo>
                        <a:pt x="23" y="105"/>
                        <a:pt x="23" y="105"/>
                        <a:pt x="23" y="105"/>
                      </a:cubicBezTo>
                      <a:cubicBezTo>
                        <a:pt x="29" y="130"/>
                        <a:pt x="29" y="130"/>
                        <a:pt x="29" y="130"/>
                      </a:cubicBezTo>
                      <a:cubicBezTo>
                        <a:pt x="19" y="169"/>
                        <a:pt x="19" y="169"/>
                        <a:pt x="19" y="169"/>
                      </a:cubicBezTo>
                      <a:cubicBezTo>
                        <a:pt x="20" y="176"/>
                        <a:pt x="20" y="176"/>
                        <a:pt x="20" y="176"/>
                      </a:cubicBezTo>
                      <a:cubicBezTo>
                        <a:pt x="14" y="198"/>
                        <a:pt x="14" y="198"/>
                        <a:pt x="14" y="198"/>
                      </a:cubicBezTo>
                      <a:cubicBezTo>
                        <a:pt x="14" y="204"/>
                        <a:pt x="14" y="204"/>
                        <a:pt x="14" y="204"/>
                      </a:cubicBezTo>
                      <a:cubicBezTo>
                        <a:pt x="11" y="210"/>
                        <a:pt x="11" y="210"/>
                        <a:pt x="11" y="210"/>
                      </a:cubicBezTo>
                      <a:cubicBezTo>
                        <a:pt x="10" y="245"/>
                        <a:pt x="10" y="245"/>
                        <a:pt x="10" y="245"/>
                      </a:cubicBezTo>
                      <a:cubicBezTo>
                        <a:pt x="14" y="254"/>
                        <a:pt x="14" y="254"/>
                        <a:pt x="14" y="254"/>
                      </a:cubicBezTo>
                      <a:cubicBezTo>
                        <a:pt x="12" y="271"/>
                        <a:pt x="12" y="271"/>
                        <a:pt x="12" y="271"/>
                      </a:cubicBezTo>
                      <a:cubicBezTo>
                        <a:pt x="5" y="278"/>
                        <a:pt x="5" y="278"/>
                        <a:pt x="5" y="278"/>
                      </a:cubicBezTo>
                      <a:cubicBezTo>
                        <a:pt x="0" y="295"/>
                        <a:pt x="0" y="295"/>
                        <a:pt x="0" y="295"/>
                      </a:cubicBezTo>
                      <a:cubicBezTo>
                        <a:pt x="4" y="307"/>
                        <a:pt x="4" y="307"/>
                        <a:pt x="4" y="307"/>
                      </a:cubicBezTo>
                      <a:cubicBezTo>
                        <a:pt x="6" y="314"/>
                        <a:pt x="6" y="314"/>
                        <a:pt x="6" y="314"/>
                      </a:cubicBezTo>
                      <a:cubicBezTo>
                        <a:pt x="6" y="316"/>
                        <a:pt x="6" y="316"/>
                        <a:pt x="6" y="316"/>
                      </a:cubicBezTo>
                      <a:cubicBezTo>
                        <a:pt x="5" y="323"/>
                        <a:pt x="5" y="323"/>
                        <a:pt x="5" y="323"/>
                      </a:cubicBezTo>
                      <a:cubicBezTo>
                        <a:pt x="3" y="334"/>
                        <a:pt x="3" y="334"/>
                        <a:pt x="3" y="334"/>
                      </a:cubicBezTo>
                      <a:cubicBezTo>
                        <a:pt x="5" y="343"/>
                        <a:pt x="5" y="343"/>
                        <a:pt x="5" y="343"/>
                      </a:cubicBezTo>
                      <a:cubicBezTo>
                        <a:pt x="11" y="343"/>
                        <a:pt x="11" y="343"/>
                        <a:pt x="11" y="343"/>
                      </a:cubicBezTo>
                      <a:cubicBezTo>
                        <a:pt x="17" y="354"/>
                        <a:pt x="17" y="354"/>
                        <a:pt x="17" y="354"/>
                      </a:cubicBezTo>
                      <a:cubicBezTo>
                        <a:pt x="20" y="358"/>
                        <a:pt x="20" y="358"/>
                        <a:pt x="20" y="358"/>
                      </a:cubicBezTo>
                      <a:cubicBezTo>
                        <a:pt x="22" y="360"/>
                        <a:pt x="22" y="360"/>
                        <a:pt x="22" y="360"/>
                      </a:cubicBezTo>
                      <a:cubicBezTo>
                        <a:pt x="25" y="358"/>
                        <a:pt x="25" y="358"/>
                        <a:pt x="25" y="358"/>
                      </a:cubicBezTo>
                      <a:cubicBezTo>
                        <a:pt x="25" y="362"/>
                        <a:pt x="25" y="362"/>
                        <a:pt x="25" y="362"/>
                      </a:cubicBezTo>
                      <a:cubicBezTo>
                        <a:pt x="28" y="362"/>
                        <a:pt x="28" y="362"/>
                        <a:pt x="28" y="362"/>
                      </a:cubicBezTo>
                      <a:cubicBezTo>
                        <a:pt x="31" y="356"/>
                        <a:pt x="31" y="356"/>
                        <a:pt x="31" y="356"/>
                      </a:cubicBezTo>
                      <a:cubicBezTo>
                        <a:pt x="35" y="356"/>
                        <a:pt x="35" y="356"/>
                        <a:pt x="35" y="356"/>
                      </a:cubicBezTo>
                      <a:cubicBezTo>
                        <a:pt x="38" y="360"/>
                        <a:pt x="38" y="360"/>
                        <a:pt x="38" y="360"/>
                      </a:cubicBezTo>
                      <a:cubicBezTo>
                        <a:pt x="42" y="359"/>
                        <a:pt x="42" y="359"/>
                        <a:pt x="42" y="359"/>
                      </a:cubicBezTo>
                      <a:cubicBezTo>
                        <a:pt x="38" y="350"/>
                        <a:pt x="38" y="350"/>
                        <a:pt x="38" y="350"/>
                      </a:cubicBezTo>
                      <a:cubicBezTo>
                        <a:pt x="40" y="335"/>
                        <a:pt x="40" y="335"/>
                        <a:pt x="40" y="335"/>
                      </a:cubicBezTo>
                      <a:cubicBezTo>
                        <a:pt x="42" y="330"/>
                        <a:pt x="42" y="330"/>
                        <a:pt x="42" y="330"/>
                      </a:cubicBezTo>
                      <a:cubicBezTo>
                        <a:pt x="47" y="331"/>
                        <a:pt x="47" y="331"/>
                        <a:pt x="47" y="331"/>
                      </a:cubicBezTo>
                      <a:cubicBezTo>
                        <a:pt x="49" y="326"/>
                        <a:pt x="49" y="326"/>
                        <a:pt x="49" y="326"/>
                      </a:cubicBezTo>
                      <a:cubicBezTo>
                        <a:pt x="49" y="320"/>
                        <a:pt x="49" y="320"/>
                        <a:pt x="49" y="320"/>
                      </a:cubicBezTo>
                      <a:cubicBezTo>
                        <a:pt x="58" y="310"/>
                        <a:pt x="58" y="310"/>
                        <a:pt x="58" y="310"/>
                      </a:cubicBezTo>
                      <a:cubicBezTo>
                        <a:pt x="66" y="308"/>
                        <a:pt x="66" y="308"/>
                        <a:pt x="66" y="308"/>
                      </a:cubicBezTo>
                      <a:cubicBezTo>
                        <a:pt x="66" y="305"/>
                        <a:pt x="66" y="305"/>
                        <a:pt x="66" y="305"/>
                      </a:cubicBezTo>
                      <a:cubicBezTo>
                        <a:pt x="64" y="303"/>
                        <a:pt x="64" y="303"/>
                        <a:pt x="64" y="303"/>
                      </a:cubicBezTo>
                      <a:cubicBezTo>
                        <a:pt x="66" y="299"/>
                        <a:pt x="66" y="299"/>
                        <a:pt x="66" y="299"/>
                      </a:cubicBezTo>
                      <a:cubicBezTo>
                        <a:pt x="66" y="294"/>
                        <a:pt x="66" y="294"/>
                        <a:pt x="66" y="294"/>
                      </a:cubicBezTo>
                      <a:cubicBezTo>
                        <a:pt x="59" y="293"/>
                        <a:pt x="59" y="293"/>
                        <a:pt x="59" y="293"/>
                      </a:cubicBezTo>
                      <a:cubicBezTo>
                        <a:pt x="54" y="288"/>
                        <a:pt x="54" y="288"/>
                        <a:pt x="54" y="288"/>
                      </a:cubicBezTo>
                      <a:cubicBezTo>
                        <a:pt x="56" y="279"/>
                        <a:pt x="56" y="279"/>
                        <a:pt x="56" y="279"/>
                      </a:cubicBezTo>
                      <a:cubicBezTo>
                        <a:pt x="67" y="271"/>
                        <a:pt x="67" y="271"/>
                        <a:pt x="67" y="271"/>
                      </a:cubicBezTo>
                      <a:cubicBezTo>
                        <a:pt x="64" y="270"/>
                        <a:pt x="64" y="270"/>
                        <a:pt x="64" y="270"/>
                      </a:cubicBezTo>
                      <a:cubicBezTo>
                        <a:pt x="65" y="267"/>
                        <a:pt x="65" y="267"/>
                        <a:pt x="65" y="267"/>
                      </a:cubicBezTo>
                      <a:cubicBezTo>
                        <a:pt x="69" y="261"/>
                        <a:pt x="69" y="261"/>
                        <a:pt x="69" y="261"/>
                      </a:cubicBezTo>
                      <a:cubicBezTo>
                        <a:pt x="69" y="251"/>
                        <a:pt x="69" y="251"/>
                        <a:pt x="69" y="251"/>
                      </a:cubicBezTo>
                      <a:cubicBezTo>
                        <a:pt x="79" y="243"/>
                        <a:pt x="79" y="243"/>
                        <a:pt x="79" y="243"/>
                      </a:cubicBezTo>
                      <a:cubicBezTo>
                        <a:pt x="74" y="242"/>
                        <a:pt x="74" y="242"/>
                        <a:pt x="74" y="242"/>
                      </a:cubicBezTo>
                      <a:cubicBezTo>
                        <a:pt x="74" y="238"/>
                        <a:pt x="74" y="238"/>
                        <a:pt x="74" y="238"/>
                      </a:cubicBezTo>
                      <a:cubicBezTo>
                        <a:pt x="78" y="236"/>
                        <a:pt x="78" y="236"/>
                        <a:pt x="78" y="236"/>
                      </a:cubicBezTo>
                      <a:cubicBezTo>
                        <a:pt x="80" y="239"/>
                        <a:pt x="80" y="239"/>
                        <a:pt x="80" y="239"/>
                      </a:cubicBezTo>
                      <a:cubicBezTo>
                        <a:pt x="83" y="239"/>
                        <a:pt x="83" y="239"/>
                        <a:pt x="83" y="239"/>
                      </a:cubicBezTo>
                      <a:cubicBezTo>
                        <a:pt x="84" y="234"/>
                        <a:pt x="84" y="234"/>
                        <a:pt x="84" y="234"/>
                      </a:cubicBezTo>
                      <a:cubicBezTo>
                        <a:pt x="82" y="231"/>
                        <a:pt x="82" y="231"/>
                        <a:pt x="82" y="231"/>
                      </a:cubicBezTo>
                      <a:cubicBezTo>
                        <a:pt x="77" y="233"/>
                        <a:pt x="77" y="233"/>
                        <a:pt x="77" y="233"/>
                      </a:cubicBezTo>
                      <a:cubicBezTo>
                        <a:pt x="72" y="216"/>
                        <a:pt x="72" y="216"/>
                        <a:pt x="72" y="216"/>
                      </a:cubicBezTo>
                      <a:cubicBezTo>
                        <a:pt x="79" y="221"/>
                        <a:pt x="79" y="221"/>
                        <a:pt x="79" y="221"/>
                      </a:cubicBezTo>
                      <a:cubicBezTo>
                        <a:pt x="85" y="221"/>
                        <a:pt x="85" y="221"/>
                        <a:pt x="85" y="221"/>
                      </a:cubicBezTo>
                      <a:cubicBezTo>
                        <a:pt x="92" y="217"/>
                        <a:pt x="92" y="217"/>
                        <a:pt x="92" y="217"/>
                      </a:cubicBezTo>
                      <a:cubicBezTo>
                        <a:pt x="92" y="215"/>
                        <a:pt x="92" y="213"/>
                        <a:pt x="92" y="213"/>
                      </a:cubicBezTo>
                      <a:cubicBezTo>
                        <a:pt x="93" y="212"/>
                        <a:pt x="94" y="210"/>
                        <a:pt x="96" y="205"/>
                      </a:cubicBezTo>
                      <a:cubicBezTo>
                        <a:pt x="94" y="199"/>
                        <a:pt x="94" y="199"/>
                        <a:pt x="94" y="199"/>
                      </a:cubicBezTo>
                      <a:cubicBezTo>
                        <a:pt x="95" y="196"/>
                        <a:pt x="95" y="196"/>
                        <a:pt x="95" y="196"/>
                      </a:cubicBezTo>
                      <a:cubicBezTo>
                        <a:pt x="99" y="200"/>
                        <a:pt x="99" y="200"/>
                        <a:pt x="99" y="200"/>
                      </a:cubicBezTo>
                      <a:cubicBezTo>
                        <a:pt x="108" y="199"/>
                        <a:pt x="108" y="199"/>
                        <a:pt x="108" y="199"/>
                      </a:cubicBezTo>
                      <a:cubicBezTo>
                        <a:pt x="121" y="196"/>
                        <a:pt x="121" y="196"/>
                        <a:pt x="121" y="196"/>
                      </a:cubicBezTo>
                      <a:cubicBezTo>
                        <a:pt x="132" y="189"/>
                        <a:pt x="132" y="189"/>
                        <a:pt x="132" y="189"/>
                      </a:cubicBezTo>
                      <a:cubicBezTo>
                        <a:pt x="140" y="182"/>
                        <a:pt x="140" y="182"/>
                        <a:pt x="140" y="182"/>
                      </a:cubicBezTo>
                      <a:cubicBezTo>
                        <a:pt x="144" y="171"/>
                        <a:pt x="144" y="171"/>
                        <a:pt x="144" y="171"/>
                      </a:cubicBezTo>
                      <a:cubicBezTo>
                        <a:pt x="144" y="166"/>
                        <a:pt x="144" y="166"/>
                        <a:pt x="144" y="166"/>
                      </a:cubicBezTo>
                      <a:cubicBezTo>
                        <a:pt x="139" y="166"/>
                        <a:pt x="139" y="166"/>
                        <a:pt x="139" y="166"/>
                      </a:cubicBezTo>
                      <a:cubicBezTo>
                        <a:pt x="138" y="163"/>
                        <a:pt x="138" y="163"/>
                        <a:pt x="138" y="163"/>
                      </a:cubicBezTo>
                      <a:cubicBezTo>
                        <a:pt x="141" y="158"/>
                        <a:pt x="141" y="158"/>
                        <a:pt x="141" y="158"/>
                      </a:cubicBezTo>
                      <a:cubicBezTo>
                        <a:pt x="138" y="154"/>
                        <a:pt x="138" y="154"/>
                        <a:pt x="138" y="154"/>
                      </a:cubicBezTo>
                      <a:cubicBezTo>
                        <a:pt x="131" y="146"/>
                        <a:pt x="131" y="146"/>
                        <a:pt x="131" y="146"/>
                      </a:cubicBezTo>
                      <a:cubicBezTo>
                        <a:pt x="130" y="140"/>
                        <a:pt x="130" y="140"/>
                        <a:pt x="130" y="140"/>
                      </a:cubicBezTo>
                      <a:cubicBezTo>
                        <a:pt x="131" y="137"/>
                        <a:pt x="131" y="137"/>
                        <a:pt x="131" y="137"/>
                      </a:cubicBezTo>
                      <a:cubicBezTo>
                        <a:pt x="132" y="135"/>
                        <a:pt x="132" y="135"/>
                        <a:pt x="132" y="135"/>
                      </a:cubicBezTo>
                      <a:cubicBezTo>
                        <a:pt x="130" y="130"/>
                        <a:pt x="130" y="130"/>
                        <a:pt x="130" y="130"/>
                      </a:cubicBezTo>
                      <a:lnTo>
                        <a:pt x="132" y="12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8" name="Freeform 296">
                  <a:extLst>
                    <a:ext uri="{FF2B5EF4-FFF2-40B4-BE49-F238E27FC236}">
                      <a16:creationId xmlns:a16="http://schemas.microsoft.com/office/drawing/2014/main" id="{70E61B4C-B69C-4FAC-9278-D4D6594B8932}"/>
                    </a:ext>
                  </a:extLst>
                </p:cNvPr>
                <p:cNvSpPr>
                  <a:spLocks/>
                </p:cNvSpPr>
                <p:nvPr/>
              </p:nvSpPr>
              <p:spPr bwMode="auto">
                <a:xfrm>
                  <a:off x="2540000" y="5781675"/>
                  <a:ext cx="28575" cy="19050"/>
                </a:xfrm>
                <a:custGeom>
                  <a:avLst/>
                  <a:gdLst>
                    <a:gd name="T0" fmla="*/ 0 w 18"/>
                    <a:gd name="T1" fmla="*/ 2 h 12"/>
                    <a:gd name="T2" fmla="*/ 10 w 18"/>
                    <a:gd name="T3" fmla="*/ 12 h 12"/>
                    <a:gd name="T4" fmla="*/ 18 w 18"/>
                    <a:gd name="T5" fmla="*/ 6 h 12"/>
                    <a:gd name="T6" fmla="*/ 8 w 18"/>
                    <a:gd name="T7" fmla="*/ 0 h 12"/>
                    <a:gd name="T8" fmla="*/ 0 w 18"/>
                    <a:gd name="T9" fmla="*/ 2 h 12"/>
                  </a:gdLst>
                  <a:ahLst/>
                  <a:cxnLst>
                    <a:cxn ang="0">
                      <a:pos x="T0" y="T1"/>
                    </a:cxn>
                    <a:cxn ang="0">
                      <a:pos x="T2" y="T3"/>
                    </a:cxn>
                    <a:cxn ang="0">
                      <a:pos x="T4" y="T5"/>
                    </a:cxn>
                    <a:cxn ang="0">
                      <a:pos x="T6" y="T7"/>
                    </a:cxn>
                    <a:cxn ang="0">
                      <a:pos x="T8" y="T9"/>
                    </a:cxn>
                  </a:cxnLst>
                  <a:rect l="0" t="0" r="r" b="b"/>
                  <a:pathLst>
                    <a:path w="18" h="12">
                      <a:moveTo>
                        <a:pt x="0" y="2"/>
                      </a:moveTo>
                      <a:lnTo>
                        <a:pt x="10" y="12"/>
                      </a:lnTo>
                      <a:lnTo>
                        <a:pt x="18" y="6"/>
                      </a:lnTo>
                      <a:lnTo>
                        <a:pt x="8" y="0"/>
                      </a:lnTo>
                      <a:lnTo>
                        <a:pt x="0"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9" name="Freeform 297">
                  <a:extLst>
                    <a:ext uri="{FF2B5EF4-FFF2-40B4-BE49-F238E27FC236}">
                      <a16:creationId xmlns:a16="http://schemas.microsoft.com/office/drawing/2014/main" id="{FFDC0D22-D638-4345-9349-FC64A9FCF36D}"/>
                    </a:ext>
                  </a:extLst>
                </p:cNvPr>
                <p:cNvSpPr>
                  <a:spLocks/>
                </p:cNvSpPr>
                <p:nvPr/>
              </p:nvSpPr>
              <p:spPr bwMode="auto">
                <a:xfrm>
                  <a:off x="2633662" y="5765800"/>
                  <a:ext cx="26987" cy="19050"/>
                </a:xfrm>
                <a:custGeom>
                  <a:avLst/>
                  <a:gdLst>
                    <a:gd name="T0" fmla="*/ 0 w 17"/>
                    <a:gd name="T1" fmla="*/ 5 h 12"/>
                    <a:gd name="T2" fmla="*/ 0 w 17"/>
                    <a:gd name="T3" fmla="*/ 10 h 12"/>
                    <a:gd name="T4" fmla="*/ 5 w 17"/>
                    <a:gd name="T5" fmla="*/ 12 h 12"/>
                    <a:gd name="T6" fmla="*/ 14 w 17"/>
                    <a:gd name="T7" fmla="*/ 10 h 12"/>
                    <a:gd name="T8" fmla="*/ 17 w 17"/>
                    <a:gd name="T9" fmla="*/ 5 h 12"/>
                    <a:gd name="T10" fmla="*/ 8 w 17"/>
                    <a:gd name="T11" fmla="*/ 0 h 12"/>
                    <a:gd name="T12" fmla="*/ 0 w 17"/>
                    <a:gd name="T13" fmla="*/ 5 h 12"/>
                  </a:gdLst>
                  <a:ahLst/>
                  <a:cxnLst>
                    <a:cxn ang="0">
                      <a:pos x="T0" y="T1"/>
                    </a:cxn>
                    <a:cxn ang="0">
                      <a:pos x="T2" y="T3"/>
                    </a:cxn>
                    <a:cxn ang="0">
                      <a:pos x="T4" y="T5"/>
                    </a:cxn>
                    <a:cxn ang="0">
                      <a:pos x="T6" y="T7"/>
                    </a:cxn>
                    <a:cxn ang="0">
                      <a:pos x="T8" y="T9"/>
                    </a:cxn>
                    <a:cxn ang="0">
                      <a:pos x="T10" y="T11"/>
                    </a:cxn>
                    <a:cxn ang="0">
                      <a:pos x="T12" y="T13"/>
                    </a:cxn>
                  </a:cxnLst>
                  <a:rect l="0" t="0" r="r" b="b"/>
                  <a:pathLst>
                    <a:path w="17" h="12">
                      <a:moveTo>
                        <a:pt x="0" y="5"/>
                      </a:moveTo>
                      <a:lnTo>
                        <a:pt x="0" y="10"/>
                      </a:lnTo>
                      <a:lnTo>
                        <a:pt x="5" y="12"/>
                      </a:lnTo>
                      <a:lnTo>
                        <a:pt x="14" y="10"/>
                      </a:lnTo>
                      <a:lnTo>
                        <a:pt x="17" y="5"/>
                      </a:lnTo>
                      <a:lnTo>
                        <a:pt x="8" y="0"/>
                      </a:lnTo>
                      <a:lnTo>
                        <a:pt x="0"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0" name="Freeform 298">
                  <a:extLst>
                    <a:ext uri="{FF2B5EF4-FFF2-40B4-BE49-F238E27FC236}">
                      <a16:creationId xmlns:a16="http://schemas.microsoft.com/office/drawing/2014/main" id="{B6952514-EF0B-4B5D-A8A6-3B8CA2DFB2B0}"/>
                    </a:ext>
                  </a:extLst>
                </p:cNvPr>
                <p:cNvSpPr>
                  <a:spLocks/>
                </p:cNvSpPr>
                <p:nvPr/>
              </p:nvSpPr>
              <p:spPr bwMode="auto">
                <a:xfrm>
                  <a:off x="2533650" y="5729288"/>
                  <a:ext cx="80962" cy="52387"/>
                </a:xfrm>
                <a:custGeom>
                  <a:avLst/>
                  <a:gdLst>
                    <a:gd name="T0" fmla="*/ 3 w 30"/>
                    <a:gd name="T1" fmla="*/ 0 h 20"/>
                    <a:gd name="T2" fmla="*/ 0 w 30"/>
                    <a:gd name="T3" fmla="*/ 16 h 20"/>
                    <a:gd name="T4" fmla="*/ 1 w 30"/>
                    <a:gd name="T5" fmla="*/ 16 h 20"/>
                    <a:gd name="T6" fmla="*/ 5 w 30"/>
                    <a:gd name="T7" fmla="*/ 14 h 20"/>
                    <a:gd name="T8" fmla="*/ 21 w 30"/>
                    <a:gd name="T9" fmla="*/ 20 h 20"/>
                    <a:gd name="T10" fmla="*/ 28 w 30"/>
                    <a:gd name="T11" fmla="*/ 17 h 20"/>
                    <a:gd name="T12" fmla="*/ 30 w 30"/>
                    <a:gd name="T13" fmla="*/ 15 h 20"/>
                    <a:gd name="T14" fmla="*/ 14 w 30"/>
                    <a:gd name="T15" fmla="*/ 5 h 20"/>
                    <a:gd name="T16" fmla="*/ 3 w 30"/>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0">
                      <a:moveTo>
                        <a:pt x="3" y="0"/>
                      </a:moveTo>
                      <a:cubicBezTo>
                        <a:pt x="0" y="16"/>
                        <a:pt x="0" y="16"/>
                        <a:pt x="0" y="16"/>
                      </a:cubicBezTo>
                      <a:cubicBezTo>
                        <a:pt x="1" y="16"/>
                        <a:pt x="1" y="16"/>
                        <a:pt x="1" y="16"/>
                      </a:cubicBezTo>
                      <a:cubicBezTo>
                        <a:pt x="5" y="14"/>
                        <a:pt x="5" y="14"/>
                        <a:pt x="5" y="14"/>
                      </a:cubicBezTo>
                      <a:cubicBezTo>
                        <a:pt x="10" y="16"/>
                        <a:pt x="16" y="17"/>
                        <a:pt x="21" y="20"/>
                      </a:cubicBezTo>
                      <a:cubicBezTo>
                        <a:pt x="28" y="17"/>
                        <a:pt x="28" y="17"/>
                        <a:pt x="28" y="17"/>
                      </a:cubicBezTo>
                      <a:cubicBezTo>
                        <a:pt x="30" y="15"/>
                        <a:pt x="30" y="15"/>
                        <a:pt x="30" y="15"/>
                      </a:cubicBezTo>
                      <a:cubicBezTo>
                        <a:pt x="24" y="11"/>
                        <a:pt x="19" y="8"/>
                        <a:pt x="14" y="5"/>
                      </a:cubicBezTo>
                      <a:cubicBezTo>
                        <a:pt x="11" y="4"/>
                        <a:pt x="7" y="2"/>
                        <a:pt x="3" y="0"/>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96" name="Freeform 299">
                <a:extLst>
                  <a:ext uri="{FF2B5EF4-FFF2-40B4-BE49-F238E27FC236}">
                    <a16:creationId xmlns:a16="http://schemas.microsoft.com/office/drawing/2014/main" id="{C573FE99-DE83-4FB3-970B-EDDC8CD03808}"/>
                  </a:ext>
                </a:extLst>
              </p:cNvPr>
              <p:cNvSpPr>
                <a:spLocks/>
              </p:cNvSpPr>
              <p:nvPr/>
            </p:nvSpPr>
            <p:spPr bwMode="auto">
              <a:xfrm>
                <a:off x="2548637" y="4016641"/>
                <a:ext cx="94851" cy="83403"/>
              </a:xfrm>
              <a:custGeom>
                <a:avLst/>
                <a:gdLst>
                  <a:gd name="T0" fmla="*/ 24 w 34"/>
                  <a:gd name="T1" fmla="*/ 6 h 30"/>
                  <a:gd name="T2" fmla="*/ 8 w 34"/>
                  <a:gd name="T3" fmla="*/ 0 h 30"/>
                  <a:gd name="T4" fmla="*/ 3 w 34"/>
                  <a:gd name="T5" fmla="*/ 3 h 30"/>
                  <a:gd name="T6" fmla="*/ 0 w 34"/>
                  <a:gd name="T7" fmla="*/ 25 h 30"/>
                  <a:gd name="T8" fmla="*/ 5 w 34"/>
                  <a:gd name="T9" fmla="*/ 30 h 30"/>
                  <a:gd name="T10" fmla="*/ 9 w 34"/>
                  <a:gd name="T11" fmla="*/ 21 h 30"/>
                  <a:gd name="T12" fmla="*/ 14 w 34"/>
                  <a:gd name="T13" fmla="*/ 20 h 30"/>
                  <a:gd name="T14" fmla="*/ 15 w 34"/>
                  <a:gd name="T15" fmla="*/ 24 h 30"/>
                  <a:gd name="T16" fmla="*/ 24 w 34"/>
                  <a:gd name="T17" fmla="*/ 23 h 30"/>
                  <a:gd name="T18" fmla="*/ 32 w 34"/>
                  <a:gd name="T19" fmla="*/ 24 h 30"/>
                  <a:gd name="T20" fmla="*/ 34 w 34"/>
                  <a:gd name="T21" fmla="*/ 16 h 30"/>
                  <a:gd name="T22" fmla="*/ 23 w 34"/>
                  <a:gd name="T23" fmla="*/ 10 h 30"/>
                  <a:gd name="T24" fmla="*/ 24 w 34"/>
                  <a:gd name="T25" fmla="*/ 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0">
                    <a:moveTo>
                      <a:pt x="24" y="6"/>
                    </a:moveTo>
                    <a:cubicBezTo>
                      <a:pt x="8" y="0"/>
                      <a:pt x="8" y="0"/>
                      <a:pt x="8" y="0"/>
                    </a:cubicBezTo>
                    <a:cubicBezTo>
                      <a:pt x="3" y="3"/>
                      <a:pt x="3" y="3"/>
                      <a:pt x="3" y="3"/>
                    </a:cubicBezTo>
                    <a:cubicBezTo>
                      <a:pt x="0" y="25"/>
                      <a:pt x="0" y="25"/>
                      <a:pt x="0" y="25"/>
                    </a:cubicBezTo>
                    <a:cubicBezTo>
                      <a:pt x="5" y="30"/>
                      <a:pt x="5" y="30"/>
                      <a:pt x="5" y="30"/>
                    </a:cubicBezTo>
                    <a:cubicBezTo>
                      <a:pt x="9" y="21"/>
                      <a:pt x="9" y="21"/>
                      <a:pt x="9" y="21"/>
                    </a:cubicBezTo>
                    <a:cubicBezTo>
                      <a:pt x="14" y="20"/>
                      <a:pt x="14" y="20"/>
                      <a:pt x="14" y="20"/>
                    </a:cubicBezTo>
                    <a:cubicBezTo>
                      <a:pt x="15" y="24"/>
                      <a:pt x="15" y="24"/>
                      <a:pt x="15" y="24"/>
                    </a:cubicBezTo>
                    <a:cubicBezTo>
                      <a:pt x="18" y="23"/>
                      <a:pt x="21" y="23"/>
                      <a:pt x="24" y="23"/>
                    </a:cubicBezTo>
                    <a:cubicBezTo>
                      <a:pt x="26" y="23"/>
                      <a:pt x="29" y="24"/>
                      <a:pt x="32" y="24"/>
                    </a:cubicBezTo>
                    <a:cubicBezTo>
                      <a:pt x="34" y="16"/>
                      <a:pt x="34" y="16"/>
                      <a:pt x="34" y="16"/>
                    </a:cubicBezTo>
                    <a:cubicBezTo>
                      <a:pt x="23" y="10"/>
                      <a:pt x="23" y="10"/>
                      <a:pt x="23" y="10"/>
                    </a:cubicBezTo>
                    <a:lnTo>
                      <a:pt x="24" y="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7" name="Freeform 300">
                <a:extLst>
                  <a:ext uri="{FF2B5EF4-FFF2-40B4-BE49-F238E27FC236}">
                    <a16:creationId xmlns:a16="http://schemas.microsoft.com/office/drawing/2014/main" id="{70B3F416-0D0B-45A3-845C-181EB11E95F7}"/>
                  </a:ext>
                </a:extLst>
              </p:cNvPr>
              <p:cNvSpPr>
                <a:spLocks/>
              </p:cNvSpPr>
              <p:nvPr/>
            </p:nvSpPr>
            <p:spPr bwMode="auto">
              <a:xfrm>
                <a:off x="2668016" y="4068972"/>
                <a:ext cx="47425" cy="16354"/>
              </a:xfrm>
              <a:custGeom>
                <a:avLst/>
                <a:gdLst>
                  <a:gd name="T0" fmla="*/ 0 w 29"/>
                  <a:gd name="T1" fmla="*/ 0 h 10"/>
                  <a:gd name="T2" fmla="*/ 0 w 29"/>
                  <a:gd name="T3" fmla="*/ 9 h 10"/>
                  <a:gd name="T4" fmla="*/ 15 w 29"/>
                  <a:gd name="T5" fmla="*/ 7 h 10"/>
                  <a:gd name="T6" fmla="*/ 26 w 29"/>
                  <a:gd name="T7" fmla="*/ 10 h 10"/>
                  <a:gd name="T8" fmla="*/ 29 w 29"/>
                  <a:gd name="T9" fmla="*/ 0 h 10"/>
                  <a:gd name="T10" fmla="*/ 14 w 29"/>
                  <a:gd name="T11" fmla="*/ 2 h 10"/>
                  <a:gd name="T12" fmla="*/ 0 w 2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9" h="10">
                    <a:moveTo>
                      <a:pt x="0" y="0"/>
                    </a:moveTo>
                    <a:lnTo>
                      <a:pt x="0" y="9"/>
                    </a:lnTo>
                    <a:lnTo>
                      <a:pt x="15" y="7"/>
                    </a:lnTo>
                    <a:lnTo>
                      <a:pt x="26" y="10"/>
                    </a:lnTo>
                    <a:lnTo>
                      <a:pt x="29" y="0"/>
                    </a:lnTo>
                    <a:lnTo>
                      <a:pt x="14" y="2"/>
                    </a:lnTo>
                    <a:lnTo>
                      <a:pt x="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8" name="Freeform 301">
                <a:extLst>
                  <a:ext uri="{FF2B5EF4-FFF2-40B4-BE49-F238E27FC236}">
                    <a16:creationId xmlns:a16="http://schemas.microsoft.com/office/drawing/2014/main" id="{7F99ADCC-BE07-4C42-9692-129BA62C41E3}"/>
                  </a:ext>
                </a:extLst>
              </p:cNvPr>
              <p:cNvSpPr>
                <a:spLocks/>
              </p:cNvSpPr>
              <p:nvPr/>
            </p:nvSpPr>
            <p:spPr bwMode="auto">
              <a:xfrm>
                <a:off x="2275530" y="4320819"/>
                <a:ext cx="152089" cy="83403"/>
              </a:xfrm>
              <a:custGeom>
                <a:avLst/>
                <a:gdLst>
                  <a:gd name="T0" fmla="*/ 52 w 55"/>
                  <a:gd name="T1" fmla="*/ 17 h 30"/>
                  <a:gd name="T2" fmla="*/ 52 w 55"/>
                  <a:gd name="T3" fmla="*/ 15 h 30"/>
                  <a:gd name="T4" fmla="*/ 51 w 55"/>
                  <a:gd name="T5" fmla="*/ 11 h 30"/>
                  <a:gd name="T6" fmla="*/ 47 w 55"/>
                  <a:gd name="T7" fmla="*/ 7 h 30"/>
                  <a:gd name="T8" fmla="*/ 43 w 55"/>
                  <a:gd name="T9" fmla="*/ 7 h 30"/>
                  <a:gd name="T10" fmla="*/ 43 w 55"/>
                  <a:gd name="T11" fmla="*/ 2 h 30"/>
                  <a:gd name="T12" fmla="*/ 27 w 55"/>
                  <a:gd name="T13" fmla="*/ 1 h 30"/>
                  <a:gd name="T14" fmla="*/ 25 w 55"/>
                  <a:gd name="T15" fmla="*/ 6 h 30"/>
                  <a:gd name="T16" fmla="*/ 4 w 55"/>
                  <a:gd name="T17" fmla="*/ 2 h 30"/>
                  <a:gd name="T18" fmla="*/ 1 w 55"/>
                  <a:gd name="T19" fmla="*/ 0 h 30"/>
                  <a:gd name="T20" fmla="*/ 0 w 55"/>
                  <a:gd name="T21" fmla="*/ 1 h 30"/>
                  <a:gd name="T22" fmla="*/ 1 w 55"/>
                  <a:gd name="T23" fmla="*/ 14 h 30"/>
                  <a:gd name="T24" fmla="*/ 5 w 55"/>
                  <a:gd name="T25" fmla="*/ 17 h 30"/>
                  <a:gd name="T26" fmla="*/ 17 w 55"/>
                  <a:gd name="T27" fmla="*/ 17 h 30"/>
                  <a:gd name="T28" fmla="*/ 20 w 55"/>
                  <a:gd name="T29" fmla="*/ 23 h 30"/>
                  <a:gd name="T30" fmla="*/ 27 w 55"/>
                  <a:gd name="T31" fmla="*/ 21 h 30"/>
                  <a:gd name="T32" fmla="*/ 27 w 55"/>
                  <a:gd name="T33" fmla="*/ 13 h 30"/>
                  <a:gd name="T34" fmla="*/ 34 w 55"/>
                  <a:gd name="T35" fmla="*/ 8 h 30"/>
                  <a:gd name="T36" fmla="*/ 38 w 55"/>
                  <a:gd name="T37" fmla="*/ 10 h 30"/>
                  <a:gd name="T38" fmla="*/ 41 w 55"/>
                  <a:gd name="T39" fmla="*/ 22 h 30"/>
                  <a:gd name="T40" fmla="*/ 48 w 55"/>
                  <a:gd name="T41" fmla="*/ 29 h 30"/>
                  <a:gd name="T42" fmla="*/ 48 w 55"/>
                  <a:gd name="T43" fmla="*/ 30 h 30"/>
                  <a:gd name="T44" fmla="*/ 50 w 55"/>
                  <a:gd name="T45" fmla="*/ 26 h 30"/>
                  <a:gd name="T46" fmla="*/ 52 w 55"/>
                  <a:gd name="T47" fmla="*/ 27 h 30"/>
                  <a:gd name="T48" fmla="*/ 55 w 55"/>
                  <a:gd name="T49" fmla="*/ 22 h 30"/>
                  <a:gd name="T50" fmla="*/ 52 w 55"/>
                  <a:gd name="T51" fmla="*/ 18 h 30"/>
                  <a:gd name="T52" fmla="*/ 52 w 55"/>
                  <a:gd name="T53"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30">
                    <a:moveTo>
                      <a:pt x="52" y="17"/>
                    </a:moveTo>
                    <a:cubicBezTo>
                      <a:pt x="52" y="15"/>
                      <a:pt x="52" y="15"/>
                      <a:pt x="52" y="15"/>
                    </a:cubicBezTo>
                    <a:cubicBezTo>
                      <a:pt x="52" y="14"/>
                      <a:pt x="52" y="12"/>
                      <a:pt x="51" y="11"/>
                    </a:cubicBezTo>
                    <a:cubicBezTo>
                      <a:pt x="47" y="7"/>
                      <a:pt x="47" y="7"/>
                      <a:pt x="47" y="7"/>
                    </a:cubicBezTo>
                    <a:cubicBezTo>
                      <a:pt x="43" y="7"/>
                      <a:pt x="43" y="7"/>
                      <a:pt x="43" y="7"/>
                    </a:cubicBezTo>
                    <a:cubicBezTo>
                      <a:pt x="43" y="2"/>
                      <a:pt x="43" y="2"/>
                      <a:pt x="43" y="2"/>
                    </a:cubicBezTo>
                    <a:cubicBezTo>
                      <a:pt x="27" y="1"/>
                      <a:pt x="27" y="1"/>
                      <a:pt x="27" y="1"/>
                    </a:cubicBezTo>
                    <a:cubicBezTo>
                      <a:pt x="25" y="6"/>
                      <a:pt x="25" y="6"/>
                      <a:pt x="25" y="6"/>
                    </a:cubicBezTo>
                    <a:cubicBezTo>
                      <a:pt x="18" y="4"/>
                      <a:pt x="11" y="3"/>
                      <a:pt x="4" y="2"/>
                    </a:cubicBezTo>
                    <a:cubicBezTo>
                      <a:pt x="3" y="2"/>
                      <a:pt x="2" y="1"/>
                      <a:pt x="1" y="0"/>
                    </a:cubicBezTo>
                    <a:cubicBezTo>
                      <a:pt x="0" y="1"/>
                      <a:pt x="0" y="1"/>
                      <a:pt x="0" y="1"/>
                    </a:cubicBezTo>
                    <a:cubicBezTo>
                      <a:pt x="1" y="14"/>
                      <a:pt x="1" y="14"/>
                      <a:pt x="1" y="14"/>
                    </a:cubicBezTo>
                    <a:cubicBezTo>
                      <a:pt x="5" y="17"/>
                      <a:pt x="5" y="17"/>
                      <a:pt x="5" y="17"/>
                    </a:cubicBezTo>
                    <a:cubicBezTo>
                      <a:pt x="17" y="17"/>
                      <a:pt x="17" y="17"/>
                      <a:pt x="17" y="17"/>
                    </a:cubicBezTo>
                    <a:cubicBezTo>
                      <a:pt x="20" y="23"/>
                      <a:pt x="20" y="23"/>
                      <a:pt x="20" y="23"/>
                    </a:cubicBezTo>
                    <a:cubicBezTo>
                      <a:pt x="27" y="21"/>
                      <a:pt x="27" y="21"/>
                      <a:pt x="27" y="21"/>
                    </a:cubicBezTo>
                    <a:cubicBezTo>
                      <a:pt x="27" y="13"/>
                      <a:pt x="27" y="13"/>
                      <a:pt x="27" y="13"/>
                    </a:cubicBezTo>
                    <a:cubicBezTo>
                      <a:pt x="34" y="8"/>
                      <a:pt x="34" y="8"/>
                      <a:pt x="34" y="8"/>
                    </a:cubicBezTo>
                    <a:cubicBezTo>
                      <a:pt x="38" y="10"/>
                      <a:pt x="38" y="10"/>
                      <a:pt x="38" y="10"/>
                    </a:cubicBezTo>
                    <a:cubicBezTo>
                      <a:pt x="41" y="22"/>
                      <a:pt x="41" y="22"/>
                      <a:pt x="41" y="22"/>
                    </a:cubicBezTo>
                    <a:cubicBezTo>
                      <a:pt x="48" y="29"/>
                      <a:pt x="48" y="29"/>
                      <a:pt x="48" y="29"/>
                    </a:cubicBezTo>
                    <a:cubicBezTo>
                      <a:pt x="48" y="30"/>
                      <a:pt x="48" y="30"/>
                      <a:pt x="48" y="30"/>
                    </a:cubicBezTo>
                    <a:cubicBezTo>
                      <a:pt x="50" y="26"/>
                      <a:pt x="50" y="26"/>
                      <a:pt x="50" y="26"/>
                    </a:cubicBezTo>
                    <a:cubicBezTo>
                      <a:pt x="52" y="27"/>
                      <a:pt x="52" y="27"/>
                      <a:pt x="52" y="27"/>
                    </a:cubicBezTo>
                    <a:cubicBezTo>
                      <a:pt x="55" y="22"/>
                      <a:pt x="55" y="22"/>
                      <a:pt x="55" y="22"/>
                    </a:cubicBezTo>
                    <a:cubicBezTo>
                      <a:pt x="52" y="18"/>
                      <a:pt x="52" y="18"/>
                      <a:pt x="52" y="18"/>
                    </a:cubicBezTo>
                    <a:cubicBezTo>
                      <a:pt x="52" y="18"/>
                      <a:pt x="52" y="17"/>
                      <a:pt x="52" y="17"/>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9" name="Freeform 302">
                <a:extLst>
                  <a:ext uri="{FF2B5EF4-FFF2-40B4-BE49-F238E27FC236}">
                    <a16:creationId xmlns:a16="http://schemas.microsoft.com/office/drawing/2014/main" id="{E0B4620D-809B-4E1D-86EF-6D88AA60C463}"/>
                  </a:ext>
                </a:extLst>
              </p:cNvPr>
              <p:cNvSpPr>
                <a:spLocks/>
              </p:cNvSpPr>
              <p:nvPr/>
            </p:nvSpPr>
            <p:spPr bwMode="auto">
              <a:xfrm>
                <a:off x="2172500" y="4160554"/>
                <a:ext cx="91580" cy="121017"/>
              </a:xfrm>
              <a:custGeom>
                <a:avLst/>
                <a:gdLst>
                  <a:gd name="T0" fmla="*/ 29 w 33"/>
                  <a:gd name="T1" fmla="*/ 44 h 44"/>
                  <a:gd name="T2" fmla="*/ 27 w 33"/>
                  <a:gd name="T3" fmla="*/ 42 h 44"/>
                  <a:gd name="T4" fmla="*/ 32 w 33"/>
                  <a:gd name="T5" fmla="*/ 6 h 44"/>
                  <a:gd name="T6" fmla="*/ 33 w 33"/>
                  <a:gd name="T7" fmla="*/ 0 h 44"/>
                  <a:gd name="T8" fmla="*/ 18 w 33"/>
                  <a:gd name="T9" fmla="*/ 4 h 44"/>
                  <a:gd name="T10" fmla="*/ 15 w 33"/>
                  <a:gd name="T11" fmla="*/ 14 h 44"/>
                  <a:gd name="T12" fmla="*/ 10 w 33"/>
                  <a:gd name="T13" fmla="*/ 13 h 44"/>
                  <a:gd name="T14" fmla="*/ 3 w 33"/>
                  <a:gd name="T15" fmla="*/ 20 h 44"/>
                  <a:gd name="T16" fmla="*/ 0 w 33"/>
                  <a:gd name="T17" fmla="*/ 22 h 44"/>
                  <a:gd name="T18" fmla="*/ 0 w 33"/>
                  <a:gd name="T19" fmla="*/ 22 h 44"/>
                  <a:gd name="T20" fmla="*/ 0 w 33"/>
                  <a:gd name="T21" fmla="*/ 28 h 44"/>
                  <a:gd name="T22" fmla="*/ 12 w 33"/>
                  <a:gd name="T23" fmla="*/ 43 h 44"/>
                  <a:gd name="T24" fmla="*/ 18 w 33"/>
                  <a:gd name="T25" fmla="*/ 43 h 44"/>
                  <a:gd name="T26" fmla="*/ 29 w 33"/>
                  <a:gd name="T2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44">
                    <a:moveTo>
                      <a:pt x="29" y="44"/>
                    </a:moveTo>
                    <a:cubicBezTo>
                      <a:pt x="27" y="42"/>
                      <a:pt x="27" y="42"/>
                      <a:pt x="27" y="42"/>
                    </a:cubicBezTo>
                    <a:cubicBezTo>
                      <a:pt x="29" y="30"/>
                      <a:pt x="31" y="18"/>
                      <a:pt x="32" y="6"/>
                    </a:cubicBezTo>
                    <a:cubicBezTo>
                      <a:pt x="32" y="4"/>
                      <a:pt x="32" y="2"/>
                      <a:pt x="33" y="0"/>
                    </a:cubicBezTo>
                    <a:cubicBezTo>
                      <a:pt x="18" y="4"/>
                      <a:pt x="18" y="4"/>
                      <a:pt x="18" y="4"/>
                    </a:cubicBezTo>
                    <a:cubicBezTo>
                      <a:pt x="15" y="14"/>
                      <a:pt x="15" y="14"/>
                      <a:pt x="15" y="14"/>
                    </a:cubicBezTo>
                    <a:cubicBezTo>
                      <a:pt x="10" y="13"/>
                      <a:pt x="10" y="13"/>
                      <a:pt x="10" y="13"/>
                    </a:cubicBezTo>
                    <a:cubicBezTo>
                      <a:pt x="8" y="15"/>
                      <a:pt x="5" y="17"/>
                      <a:pt x="3" y="20"/>
                    </a:cubicBezTo>
                    <a:cubicBezTo>
                      <a:pt x="1" y="20"/>
                      <a:pt x="0" y="21"/>
                      <a:pt x="0" y="22"/>
                    </a:cubicBezTo>
                    <a:cubicBezTo>
                      <a:pt x="0" y="22"/>
                      <a:pt x="0" y="22"/>
                      <a:pt x="0" y="22"/>
                    </a:cubicBezTo>
                    <a:cubicBezTo>
                      <a:pt x="0" y="28"/>
                      <a:pt x="0" y="28"/>
                      <a:pt x="0" y="28"/>
                    </a:cubicBezTo>
                    <a:cubicBezTo>
                      <a:pt x="12" y="43"/>
                      <a:pt x="12" y="43"/>
                      <a:pt x="12" y="43"/>
                    </a:cubicBezTo>
                    <a:cubicBezTo>
                      <a:pt x="18" y="43"/>
                      <a:pt x="18" y="43"/>
                      <a:pt x="18" y="43"/>
                    </a:cubicBezTo>
                    <a:cubicBezTo>
                      <a:pt x="22" y="43"/>
                      <a:pt x="25" y="44"/>
                      <a:pt x="29" y="44"/>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0" name="Freeform 303">
                <a:extLst>
                  <a:ext uri="{FF2B5EF4-FFF2-40B4-BE49-F238E27FC236}">
                    <a16:creationId xmlns:a16="http://schemas.microsoft.com/office/drawing/2014/main" id="{A896BF1A-9CD4-43CF-9906-DC511DFE15F4}"/>
                  </a:ext>
                </a:extLst>
              </p:cNvPr>
              <p:cNvSpPr>
                <a:spLocks/>
              </p:cNvSpPr>
              <p:nvPr/>
            </p:nvSpPr>
            <p:spPr bwMode="auto">
              <a:xfrm>
                <a:off x="1446399" y="3612705"/>
                <a:ext cx="748998" cy="539671"/>
              </a:xfrm>
              <a:custGeom>
                <a:avLst/>
                <a:gdLst>
                  <a:gd name="T0" fmla="*/ 232 w 271"/>
                  <a:gd name="T1" fmla="*/ 185 h 195"/>
                  <a:gd name="T2" fmla="*/ 228 w 271"/>
                  <a:gd name="T3" fmla="*/ 176 h 195"/>
                  <a:gd name="T4" fmla="*/ 244 w 271"/>
                  <a:gd name="T5" fmla="*/ 170 h 195"/>
                  <a:gd name="T6" fmla="*/ 249 w 271"/>
                  <a:gd name="T7" fmla="*/ 166 h 195"/>
                  <a:gd name="T8" fmla="*/ 258 w 271"/>
                  <a:gd name="T9" fmla="*/ 160 h 195"/>
                  <a:gd name="T10" fmla="*/ 261 w 271"/>
                  <a:gd name="T11" fmla="*/ 162 h 195"/>
                  <a:gd name="T12" fmla="*/ 266 w 271"/>
                  <a:gd name="T13" fmla="*/ 144 h 195"/>
                  <a:gd name="T14" fmla="*/ 270 w 271"/>
                  <a:gd name="T15" fmla="*/ 129 h 195"/>
                  <a:gd name="T16" fmla="*/ 251 w 271"/>
                  <a:gd name="T17" fmla="*/ 132 h 195"/>
                  <a:gd name="T18" fmla="*/ 235 w 271"/>
                  <a:gd name="T19" fmla="*/ 134 h 195"/>
                  <a:gd name="T20" fmla="*/ 230 w 271"/>
                  <a:gd name="T21" fmla="*/ 153 h 195"/>
                  <a:gd name="T22" fmla="*/ 219 w 271"/>
                  <a:gd name="T23" fmla="*/ 162 h 195"/>
                  <a:gd name="T24" fmla="*/ 208 w 271"/>
                  <a:gd name="T25" fmla="*/ 166 h 195"/>
                  <a:gd name="T26" fmla="*/ 192 w 271"/>
                  <a:gd name="T27" fmla="*/ 158 h 195"/>
                  <a:gd name="T28" fmla="*/ 173 w 271"/>
                  <a:gd name="T29" fmla="*/ 125 h 195"/>
                  <a:gd name="T30" fmla="*/ 175 w 271"/>
                  <a:gd name="T31" fmla="*/ 86 h 195"/>
                  <a:gd name="T32" fmla="*/ 172 w 271"/>
                  <a:gd name="T33" fmla="*/ 80 h 195"/>
                  <a:gd name="T34" fmla="*/ 151 w 271"/>
                  <a:gd name="T35" fmla="*/ 66 h 195"/>
                  <a:gd name="T36" fmla="*/ 150 w 271"/>
                  <a:gd name="T37" fmla="*/ 65 h 195"/>
                  <a:gd name="T38" fmla="*/ 133 w 271"/>
                  <a:gd name="T39" fmla="*/ 33 h 195"/>
                  <a:gd name="T40" fmla="*/ 125 w 271"/>
                  <a:gd name="T41" fmla="*/ 33 h 195"/>
                  <a:gd name="T42" fmla="*/ 108 w 271"/>
                  <a:gd name="T43" fmla="*/ 33 h 195"/>
                  <a:gd name="T44" fmla="*/ 93 w 271"/>
                  <a:gd name="T45" fmla="*/ 13 h 195"/>
                  <a:gd name="T46" fmla="*/ 75 w 271"/>
                  <a:gd name="T47" fmla="*/ 16 h 195"/>
                  <a:gd name="T48" fmla="*/ 28 w 271"/>
                  <a:gd name="T49" fmla="*/ 0 h 195"/>
                  <a:gd name="T50" fmla="*/ 6 w 271"/>
                  <a:gd name="T51" fmla="*/ 24 h 195"/>
                  <a:gd name="T52" fmla="*/ 25 w 271"/>
                  <a:gd name="T53" fmla="*/ 54 h 195"/>
                  <a:gd name="T54" fmla="*/ 18 w 271"/>
                  <a:gd name="T55" fmla="*/ 58 h 195"/>
                  <a:gd name="T56" fmla="*/ 43 w 271"/>
                  <a:gd name="T57" fmla="*/ 94 h 195"/>
                  <a:gd name="T58" fmla="*/ 64 w 271"/>
                  <a:gd name="T59" fmla="*/ 108 h 195"/>
                  <a:gd name="T60" fmla="*/ 66 w 271"/>
                  <a:gd name="T61" fmla="*/ 97 h 195"/>
                  <a:gd name="T62" fmla="*/ 42 w 271"/>
                  <a:gd name="T63" fmla="*/ 68 h 195"/>
                  <a:gd name="T64" fmla="*/ 19 w 271"/>
                  <a:gd name="T65" fmla="*/ 9 h 195"/>
                  <a:gd name="T66" fmla="*/ 52 w 271"/>
                  <a:gd name="T67" fmla="*/ 51 h 195"/>
                  <a:gd name="T68" fmla="*/ 70 w 271"/>
                  <a:gd name="T69" fmla="*/ 86 h 195"/>
                  <a:gd name="T70" fmla="*/ 104 w 271"/>
                  <a:gd name="T71" fmla="*/ 129 h 195"/>
                  <a:gd name="T72" fmla="*/ 101 w 271"/>
                  <a:gd name="T73" fmla="*/ 143 h 195"/>
                  <a:gd name="T74" fmla="*/ 135 w 271"/>
                  <a:gd name="T75" fmla="*/ 168 h 195"/>
                  <a:gd name="T76" fmla="*/ 176 w 271"/>
                  <a:gd name="T77" fmla="*/ 192 h 195"/>
                  <a:gd name="T78" fmla="*/ 202 w 271"/>
                  <a:gd name="T79" fmla="*/ 188 h 195"/>
                  <a:gd name="T80" fmla="*/ 221 w 271"/>
                  <a:gd name="T81" fmla="*/ 18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1" h="195">
                    <a:moveTo>
                      <a:pt x="232" y="187"/>
                    </a:moveTo>
                    <a:cubicBezTo>
                      <a:pt x="232" y="185"/>
                      <a:pt x="232" y="185"/>
                      <a:pt x="232" y="185"/>
                    </a:cubicBezTo>
                    <a:cubicBezTo>
                      <a:pt x="225" y="176"/>
                      <a:pt x="225" y="176"/>
                      <a:pt x="225" y="176"/>
                    </a:cubicBezTo>
                    <a:cubicBezTo>
                      <a:pt x="228" y="176"/>
                      <a:pt x="228" y="176"/>
                      <a:pt x="228" y="176"/>
                    </a:cubicBezTo>
                    <a:cubicBezTo>
                      <a:pt x="228" y="170"/>
                      <a:pt x="228" y="170"/>
                      <a:pt x="228" y="170"/>
                    </a:cubicBezTo>
                    <a:cubicBezTo>
                      <a:pt x="244" y="170"/>
                      <a:pt x="244" y="170"/>
                      <a:pt x="244" y="170"/>
                    </a:cubicBezTo>
                    <a:cubicBezTo>
                      <a:pt x="246" y="166"/>
                      <a:pt x="246" y="166"/>
                      <a:pt x="246" y="166"/>
                    </a:cubicBezTo>
                    <a:cubicBezTo>
                      <a:pt x="249" y="166"/>
                      <a:pt x="249" y="166"/>
                      <a:pt x="249" y="166"/>
                    </a:cubicBezTo>
                    <a:cubicBezTo>
                      <a:pt x="252" y="158"/>
                      <a:pt x="252" y="158"/>
                      <a:pt x="252" y="158"/>
                    </a:cubicBezTo>
                    <a:cubicBezTo>
                      <a:pt x="258" y="160"/>
                      <a:pt x="258" y="160"/>
                      <a:pt x="258" y="160"/>
                    </a:cubicBezTo>
                    <a:cubicBezTo>
                      <a:pt x="258" y="157"/>
                      <a:pt x="258" y="157"/>
                      <a:pt x="258" y="157"/>
                    </a:cubicBezTo>
                    <a:cubicBezTo>
                      <a:pt x="261" y="162"/>
                      <a:pt x="261" y="162"/>
                      <a:pt x="261" y="162"/>
                    </a:cubicBezTo>
                    <a:cubicBezTo>
                      <a:pt x="262" y="160"/>
                      <a:pt x="262" y="159"/>
                      <a:pt x="263" y="157"/>
                    </a:cubicBezTo>
                    <a:cubicBezTo>
                      <a:pt x="263" y="153"/>
                      <a:pt x="264" y="149"/>
                      <a:pt x="266" y="144"/>
                    </a:cubicBezTo>
                    <a:cubicBezTo>
                      <a:pt x="267" y="140"/>
                      <a:pt x="268" y="137"/>
                      <a:pt x="271" y="134"/>
                    </a:cubicBezTo>
                    <a:cubicBezTo>
                      <a:pt x="270" y="129"/>
                      <a:pt x="270" y="129"/>
                      <a:pt x="270" y="129"/>
                    </a:cubicBezTo>
                    <a:cubicBezTo>
                      <a:pt x="267" y="129"/>
                      <a:pt x="263" y="129"/>
                      <a:pt x="260" y="130"/>
                    </a:cubicBezTo>
                    <a:cubicBezTo>
                      <a:pt x="257" y="130"/>
                      <a:pt x="254" y="131"/>
                      <a:pt x="251" y="132"/>
                    </a:cubicBezTo>
                    <a:cubicBezTo>
                      <a:pt x="239" y="131"/>
                      <a:pt x="239" y="131"/>
                      <a:pt x="239" y="131"/>
                    </a:cubicBezTo>
                    <a:cubicBezTo>
                      <a:pt x="235" y="134"/>
                      <a:pt x="235" y="134"/>
                      <a:pt x="235" y="134"/>
                    </a:cubicBezTo>
                    <a:cubicBezTo>
                      <a:pt x="234" y="138"/>
                      <a:pt x="233" y="141"/>
                      <a:pt x="232" y="145"/>
                    </a:cubicBezTo>
                    <a:cubicBezTo>
                      <a:pt x="231" y="148"/>
                      <a:pt x="231" y="151"/>
                      <a:pt x="230" y="153"/>
                    </a:cubicBezTo>
                    <a:cubicBezTo>
                      <a:pt x="229" y="156"/>
                      <a:pt x="228" y="158"/>
                      <a:pt x="227" y="160"/>
                    </a:cubicBezTo>
                    <a:cubicBezTo>
                      <a:pt x="225" y="161"/>
                      <a:pt x="222" y="161"/>
                      <a:pt x="219" y="162"/>
                    </a:cubicBezTo>
                    <a:cubicBezTo>
                      <a:pt x="213" y="162"/>
                      <a:pt x="213" y="162"/>
                      <a:pt x="213" y="162"/>
                    </a:cubicBezTo>
                    <a:cubicBezTo>
                      <a:pt x="208" y="166"/>
                      <a:pt x="208" y="166"/>
                      <a:pt x="208" y="166"/>
                    </a:cubicBezTo>
                    <a:cubicBezTo>
                      <a:pt x="200" y="166"/>
                      <a:pt x="200" y="166"/>
                      <a:pt x="200" y="166"/>
                    </a:cubicBezTo>
                    <a:cubicBezTo>
                      <a:pt x="198" y="163"/>
                      <a:pt x="195" y="160"/>
                      <a:pt x="192" y="158"/>
                    </a:cubicBezTo>
                    <a:cubicBezTo>
                      <a:pt x="190" y="156"/>
                      <a:pt x="187" y="154"/>
                      <a:pt x="184" y="152"/>
                    </a:cubicBezTo>
                    <a:cubicBezTo>
                      <a:pt x="179" y="143"/>
                      <a:pt x="176" y="134"/>
                      <a:pt x="173" y="125"/>
                    </a:cubicBezTo>
                    <a:cubicBezTo>
                      <a:pt x="171" y="115"/>
                      <a:pt x="169" y="105"/>
                      <a:pt x="169" y="94"/>
                    </a:cubicBezTo>
                    <a:cubicBezTo>
                      <a:pt x="175" y="86"/>
                      <a:pt x="175" y="86"/>
                      <a:pt x="175" y="86"/>
                    </a:cubicBezTo>
                    <a:cubicBezTo>
                      <a:pt x="175" y="82"/>
                      <a:pt x="175" y="82"/>
                      <a:pt x="175" y="82"/>
                    </a:cubicBezTo>
                    <a:cubicBezTo>
                      <a:pt x="172" y="80"/>
                      <a:pt x="172" y="80"/>
                      <a:pt x="172" y="80"/>
                    </a:cubicBezTo>
                    <a:cubicBezTo>
                      <a:pt x="167" y="78"/>
                      <a:pt x="163" y="75"/>
                      <a:pt x="158" y="72"/>
                    </a:cubicBezTo>
                    <a:cubicBezTo>
                      <a:pt x="156" y="70"/>
                      <a:pt x="154" y="68"/>
                      <a:pt x="151" y="66"/>
                    </a:cubicBezTo>
                    <a:cubicBezTo>
                      <a:pt x="151" y="65"/>
                      <a:pt x="151" y="65"/>
                      <a:pt x="151" y="65"/>
                    </a:cubicBezTo>
                    <a:cubicBezTo>
                      <a:pt x="150" y="65"/>
                      <a:pt x="150" y="65"/>
                      <a:pt x="150" y="65"/>
                    </a:cubicBezTo>
                    <a:cubicBezTo>
                      <a:pt x="146" y="56"/>
                      <a:pt x="142" y="46"/>
                      <a:pt x="138" y="38"/>
                    </a:cubicBezTo>
                    <a:cubicBezTo>
                      <a:pt x="136" y="36"/>
                      <a:pt x="135" y="35"/>
                      <a:pt x="133" y="33"/>
                    </a:cubicBezTo>
                    <a:cubicBezTo>
                      <a:pt x="133" y="33"/>
                      <a:pt x="133" y="33"/>
                      <a:pt x="133" y="33"/>
                    </a:cubicBezTo>
                    <a:cubicBezTo>
                      <a:pt x="125" y="33"/>
                      <a:pt x="125" y="33"/>
                      <a:pt x="125" y="33"/>
                    </a:cubicBezTo>
                    <a:cubicBezTo>
                      <a:pt x="119" y="42"/>
                      <a:pt x="119" y="42"/>
                      <a:pt x="119" y="42"/>
                    </a:cubicBezTo>
                    <a:cubicBezTo>
                      <a:pt x="108" y="33"/>
                      <a:pt x="108" y="33"/>
                      <a:pt x="108" y="33"/>
                    </a:cubicBezTo>
                    <a:cubicBezTo>
                      <a:pt x="107" y="25"/>
                      <a:pt x="107" y="25"/>
                      <a:pt x="107" y="25"/>
                    </a:cubicBezTo>
                    <a:cubicBezTo>
                      <a:pt x="93" y="13"/>
                      <a:pt x="93" y="13"/>
                      <a:pt x="93" y="13"/>
                    </a:cubicBezTo>
                    <a:cubicBezTo>
                      <a:pt x="75" y="13"/>
                      <a:pt x="75" y="13"/>
                      <a:pt x="75" y="13"/>
                    </a:cubicBezTo>
                    <a:cubicBezTo>
                      <a:pt x="75" y="16"/>
                      <a:pt x="75" y="16"/>
                      <a:pt x="75" y="16"/>
                    </a:cubicBezTo>
                    <a:cubicBezTo>
                      <a:pt x="60" y="12"/>
                      <a:pt x="44" y="8"/>
                      <a:pt x="28" y="4"/>
                    </a:cubicBezTo>
                    <a:cubicBezTo>
                      <a:pt x="28" y="0"/>
                      <a:pt x="28" y="0"/>
                      <a:pt x="28" y="0"/>
                    </a:cubicBezTo>
                    <a:cubicBezTo>
                      <a:pt x="0" y="4"/>
                      <a:pt x="0" y="4"/>
                      <a:pt x="0" y="4"/>
                    </a:cubicBezTo>
                    <a:cubicBezTo>
                      <a:pt x="2" y="10"/>
                      <a:pt x="4" y="17"/>
                      <a:pt x="6" y="24"/>
                    </a:cubicBezTo>
                    <a:cubicBezTo>
                      <a:pt x="7" y="26"/>
                      <a:pt x="7" y="29"/>
                      <a:pt x="7" y="31"/>
                    </a:cubicBezTo>
                    <a:cubicBezTo>
                      <a:pt x="25" y="54"/>
                      <a:pt x="25" y="54"/>
                      <a:pt x="25" y="54"/>
                    </a:cubicBezTo>
                    <a:cubicBezTo>
                      <a:pt x="25" y="60"/>
                      <a:pt x="25" y="60"/>
                      <a:pt x="25" y="60"/>
                    </a:cubicBezTo>
                    <a:cubicBezTo>
                      <a:pt x="18" y="58"/>
                      <a:pt x="18" y="58"/>
                      <a:pt x="18" y="58"/>
                    </a:cubicBezTo>
                    <a:cubicBezTo>
                      <a:pt x="26" y="66"/>
                      <a:pt x="34" y="73"/>
                      <a:pt x="43" y="81"/>
                    </a:cubicBezTo>
                    <a:cubicBezTo>
                      <a:pt x="43" y="94"/>
                      <a:pt x="43" y="94"/>
                      <a:pt x="43" y="94"/>
                    </a:cubicBezTo>
                    <a:cubicBezTo>
                      <a:pt x="46" y="96"/>
                      <a:pt x="49" y="97"/>
                      <a:pt x="52" y="99"/>
                    </a:cubicBezTo>
                    <a:cubicBezTo>
                      <a:pt x="57" y="102"/>
                      <a:pt x="60" y="105"/>
                      <a:pt x="64" y="108"/>
                    </a:cubicBezTo>
                    <a:cubicBezTo>
                      <a:pt x="68" y="104"/>
                      <a:pt x="68" y="104"/>
                      <a:pt x="68" y="104"/>
                    </a:cubicBezTo>
                    <a:cubicBezTo>
                      <a:pt x="66" y="97"/>
                      <a:pt x="66" y="97"/>
                      <a:pt x="66" y="97"/>
                    </a:cubicBezTo>
                    <a:cubicBezTo>
                      <a:pt x="58" y="97"/>
                      <a:pt x="58" y="97"/>
                      <a:pt x="58" y="97"/>
                    </a:cubicBezTo>
                    <a:cubicBezTo>
                      <a:pt x="53" y="87"/>
                      <a:pt x="48" y="77"/>
                      <a:pt x="42" y="68"/>
                    </a:cubicBezTo>
                    <a:cubicBezTo>
                      <a:pt x="35" y="56"/>
                      <a:pt x="28" y="43"/>
                      <a:pt x="21" y="31"/>
                    </a:cubicBezTo>
                    <a:cubicBezTo>
                      <a:pt x="19" y="9"/>
                      <a:pt x="19" y="9"/>
                      <a:pt x="19" y="9"/>
                    </a:cubicBezTo>
                    <a:cubicBezTo>
                      <a:pt x="37" y="20"/>
                      <a:pt x="37" y="20"/>
                      <a:pt x="37" y="20"/>
                    </a:cubicBezTo>
                    <a:cubicBezTo>
                      <a:pt x="41" y="30"/>
                      <a:pt x="46" y="41"/>
                      <a:pt x="52" y="51"/>
                    </a:cubicBezTo>
                    <a:cubicBezTo>
                      <a:pt x="57" y="60"/>
                      <a:pt x="64" y="69"/>
                      <a:pt x="71" y="77"/>
                    </a:cubicBezTo>
                    <a:cubicBezTo>
                      <a:pt x="70" y="86"/>
                      <a:pt x="70" y="86"/>
                      <a:pt x="70" y="86"/>
                    </a:cubicBezTo>
                    <a:cubicBezTo>
                      <a:pt x="102" y="118"/>
                      <a:pt x="102" y="118"/>
                      <a:pt x="102" y="118"/>
                    </a:cubicBezTo>
                    <a:cubicBezTo>
                      <a:pt x="104" y="129"/>
                      <a:pt x="104" y="129"/>
                      <a:pt x="104" y="129"/>
                    </a:cubicBezTo>
                    <a:cubicBezTo>
                      <a:pt x="98" y="135"/>
                      <a:pt x="98" y="135"/>
                      <a:pt x="98" y="135"/>
                    </a:cubicBezTo>
                    <a:cubicBezTo>
                      <a:pt x="101" y="143"/>
                      <a:pt x="101" y="143"/>
                      <a:pt x="101" y="143"/>
                    </a:cubicBezTo>
                    <a:cubicBezTo>
                      <a:pt x="129" y="168"/>
                      <a:pt x="129" y="168"/>
                      <a:pt x="129" y="168"/>
                    </a:cubicBezTo>
                    <a:cubicBezTo>
                      <a:pt x="135" y="168"/>
                      <a:pt x="135" y="168"/>
                      <a:pt x="135" y="168"/>
                    </a:cubicBezTo>
                    <a:cubicBezTo>
                      <a:pt x="142" y="175"/>
                      <a:pt x="142" y="175"/>
                      <a:pt x="142" y="175"/>
                    </a:cubicBezTo>
                    <a:cubicBezTo>
                      <a:pt x="176" y="192"/>
                      <a:pt x="176" y="192"/>
                      <a:pt x="176" y="192"/>
                    </a:cubicBezTo>
                    <a:cubicBezTo>
                      <a:pt x="181" y="192"/>
                      <a:pt x="186" y="192"/>
                      <a:pt x="191" y="191"/>
                    </a:cubicBezTo>
                    <a:cubicBezTo>
                      <a:pt x="195" y="190"/>
                      <a:pt x="198" y="189"/>
                      <a:pt x="202" y="188"/>
                    </a:cubicBezTo>
                    <a:cubicBezTo>
                      <a:pt x="212" y="195"/>
                      <a:pt x="212" y="195"/>
                      <a:pt x="212" y="195"/>
                    </a:cubicBezTo>
                    <a:cubicBezTo>
                      <a:pt x="221" y="187"/>
                      <a:pt x="221" y="187"/>
                      <a:pt x="221" y="187"/>
                    </a:cubicBezTo>
                    <a:lnTo>
                      <a:pt x="232" y="187"/>
                    </a:lnTo>
                    <a:close/>
                  </a:path>
                </a:pathLst>
              </a:custGeom>
              <a:solidFill>
                <a:schemeClr val="bg1">
                  <a:lumMod val="85000"/>
                </a:schemeClr>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1" name="Freeform 304">
                <a:extLst>
                  <a:ext uri="{FF2B5EF4-FFF2-40B4-BE49-F238E27FC236}">
                    <a16:creationId xmlns:a16="http://schemas.microsoft.com/office/drawing/2014/main" id="{E8D619EC-7E0B-4753-B260-386F173E0C84}"/>
                  </a:ext>
                </a:extLst>
              </p:cNvPr>
              <p:cNvSpPr>
                <a:spLocks/>
              </p:cNvSpPr>
              <p:nvPr/>
            </p:nvSpPr>
            <p:spPr bwMode="auto">
              <a:xfrm>
                <a:off x="2378557" y="4064064"/>
                <a:ext cx="62144" cy="21259"/>
              </a:xfrm>
              <a:custGeom>
                <a:avLst/>
                <a:gdLst>
                  <a:gd name="T0" fmla="*/ 28 w 38"/>
                  <a:gd name="T1" fmla="*/ 0 h 13"/>
                  <a:gd name="T2" fmla="*/ 6 w 38"/>
                  <a:gd name="T3" fmla="*/ 0 h 13"/>
                  <a:gd name="T4" fmla="*/ 0 w 38"/>
                  <a:gd name="T5" fmla="*/ 7 h 13"/>
                  <a:gd name="T6" fmla="*/ 3 w 38"/>
                  <a:gd name="T7" fmla="*/ 10 h 13"/>
                  <a:gd name="T8" fmla="*/ 11 w 38"/>
                  <a:gd name="T9" fmla="*/ 8 h 13"/>
                  <a:gd name="T10" fmla="*/ 16 w 38"/>
                  <a:gd name="T11" fmla="*/ 13 h 13"/>
                  <a:gd name="T12" fmla="*/ 38 w 38"/>
                  <a:gd name="T13" fmla="*/ 12 h 13"/>
                  <a:gd name="T14" fmla="*/ 38 w 38"/>
                  <a:gd name="T15" fmla="*/ 5 h 13"/>
                  <a:gd name="T16" fmla="*/ 28 w 38"/>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3">
                    <a:moveTo>
                      <a:pt x="28" y="0"/>
                    </a:moveTo>
                    <a:lnTo>
                      <a:pt x="6" y="0"/>
                    </a:lnTo>
                    <a:lnTo>
                      <a:pt x="0" y="7"/>
                    </a:lnTo>
                    <a:lnTo>
                      <a:pt x="3" y="10"/>
                    </a:lnTo>
                    <a:lnTo>
                      <a:pt x="11" y="8"/>
                    </a:lnTo>
                    <a:lnTo>
                      <a:pt x="16" y="13"/>
                    </a:lnTo>
                    <a:lnTo>
                      <a:pt x="38" y="12"/>
                    </a:lnTo>
                    <a:lnTo>
                      <a:pt x="38" y="5"/>
                    </a:lnTo>
                    <a:lnTo>
                      <a:pt x="28"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2" name="Freeform 305">
                <a:extLst>
                  <a:ext uri="{FF2B5EF4-FFF2-40B4-BE49-F238E27FC236}">
                    <a16:creationId xmlns:a16="http://schemas.microsoft.com/office/drawing/2014/main" id="{0B837A73-4CE1-4972-967C-FE65CB284A7B}"/>
                  </a:ext>
                </a:extLst>
              </p:cNvPr>
              <p:cNvSpPr>
                <a:spLocks/>
              </p:cNvSpPr>
              <p:nvPr/>
            </p:nvSpPr>
            <p:spPr bwMode="auto">
              <a:xfrm>
                <a:off x="2471774" y="4013370"/>
                <a:ext cx="86674" cy="71956"/>
              </a:xfrm>
              <a:custGeom>
                <a:avLst/>
                <a:gdLst>
                  <a:gd name="T0" fmla="*/ 30 w 31"/>
                  <a:gd name="T1" fmla="*/ 4 h 26"/>
                  <a:gd name="T2" fmla="*/ 16 w 31"/>
                  <a:gd name="T3" fmla="*/ 0 h 26"/>
                  <a:gd name="T4" fmla="*/ 13 w 31"/>
                  <a:gd name="T5" fmla="*/ 2 h 26"/>
                  <a:gd name="T6" fmla="*/ 23 w 31"/>
                  <a:gd name="T7" fmla="*/ 10 h 26"/>
                  <a:gd name="T8" fmla="*/ 20 w 31"/>
                  <a:gd name="T9" fmla="*/ 18 h 26"/>
                  <a:gd name="T10" fmla="*/ 9 w 31"/>
                  <a:gd name="T11" fmla="*/ 18 h 26"/>
                  <a:gd name="T12" fmla="*/ 7 w 31"/>
                  <a:gd name="T13" fmla="*/ 16 h 26"/>
                  <a:gd name="T14" fmla="*/ 1 w 31"/>
                  <a:gd name="T15" fmla="*/ 18 h 26"/>
                  <a:gd name="T16" fmla="*/ 0 w 31"/>
                  <a:gd name="T17" fmla="*/ 21 h 26"/>
                  <a:gd name="T18" fmla="*/ 28 w 31"/>
                  <a:gd name="T19" fmla="*/ 26 h 26"/>
                  <a:gd name="T20" fmla="*/ 28 w 31"/>
                  <a:gd name="T21" fmla="*/ 26 h 26"/>
                  <a:gd name="T22" fmla="*/ 31 w 31"/>
                  <a:gd name="T23" fmla="*/ 4 h 26"/>
                  <a:gd name="T24" fmla="*/ 30 w 31"/>
                  <a:gd name="T25" fmla="*/ 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6">
                    <a:moveTo>
                      <a:pt x="30" y="4"/>
                    </a:moveTo>
                    <a:cubicBezTo>
                      <a:pt x="16" y="0"/>
                      <a:pt x="16" y="0"/>
                      <a:pt x="16" y="0"/>
                    </a:cubicBezTo>
                    <a:cubicBezTo>
                      <a:pt x="13" y="2"/>
                      <a:pt x="13" y="2"/>
                      <a:pt x="13" y="2"/>
                    </a:cubicBezTo>
                    <a:cubicBezTo>
                      <a:pt x="23" y="10"/>
                      <a:pt x="23" y="10"/>
                      <a:pt x="23" y="10"/>
                    </a:cubicBezTo>
                    <a:cubicBezTo>
                      <a:pt x="20" y="18"/>
                      <a:pt x="20" y="18"/>
                      <a:pt x="20" y="18"/>
                    </a:cubicBezTo>
                    <a:cubicBezTo>
                      <a:pt x="9" y="18"/>
                      <a:pt x="9" y="18"/>
                      <a:pt x="9" y="18"/>
                    </a:cubicBezTo>
                    <a:cubicBezTo>
                      <a:pt x="7" y="16"/>
                      <a:pt x="7" y="16"/>
                      <a:pt x="7" y="16"/>
                    </a:cubicBezTo>
                    <a:cubicBezTo>
                      <a:pt x="1" y="18"/>
                      <a:pt x="1" y="18"/>
                      <a:pt x="1" y="18"/>
                    </a:cubicBezTo>
                    <a:cubicBezTo>
                      <a:pt x="0" y="21"/>
                      <a:pt x="0" y="21"/>
                      <a:pt x="0" y="21"/>
                    </a:cubicBezTo>
                    <a:cubicBezTo>
                      <a:pt x="9" y="23"/>
                      <a:pt x="19" y="24"/>
                      <a:pt x="28" y="26"/>
                    </a:cubicBezTo>
                    <a:cubicBezTo>
                      <a:pt x="28" y="26"/>
                      <a:pt x="28" y="26"/>
                      <a:pt x="28" y="26"/>
                    </a:cubicBezTo>
                    <a:cubicBezTo>
                      <a:pt x="31" y="4"/>
                      <a:pt x="31" y="4"/>
                      <a:pt x="31" y="4"/>
                    </a:cubicBezTo>
                    <a:lnTo>
                      <a:pt x="30"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3" name="Freeform 306">
                <a:extLst>
                  <a:ext uri="{FF2B5EF4-FFF2-40B4-BE49-F238E27FC236}">
                    <a16:creationId xmlns:a16="http://schemas.microsoft.com/office/drawing/2014/main" id="{381166F5-170A-4EC4-8705-751973A64CB8}"/>
                  </a:ext>
                </a:extLst>
              </p:cNvPr>
              <p:cNvSpPr>
                <a:spLocks/>
              </p:cNvSpPr>
              <p:nvPr/>
            </p:nvSpPr>
            <p:spPr bwMode="auto">
              <a:xfrm>
                <a:off x="2031859" y="4083691"/>
                <a:ext cx="124288" cy="109569"/>
              </a:xfrm>
              <a:custGeom>
                <a:avLst/>
                <a:gdLst>
                  <a:gd name="T0" fmla="*/ 27 w 45"/>
                  <a:gd name="T1" fmla="*/ 34 h 40"/>
                  <a:gd name="T2" fmla="*/ 29 w 45"/>
                  <a:gd name="T3" fmla="*/ 33 h 40"/>
                  <a:gd name="T4" fmla="*/ 30 w 45"/>
                  <a:gd name="T5" fmla="*/ 30 h 40"/>
                  <a:gd name="T6" fmla="*/ 32 w 45"/>
                  <a:gd name="T7" fmla="*/ 28 h 40"/>
                  <a:gd name="T8" fmla="*/ 32 w 45"/>
                  <a:gd name="T9" fmla="*/ 28 h 40"/>
                  <a:gd name="T10" fmla="*/ 45 w 45"/>
                  <a:gd name="T11" fmla="*/ 24 h 40"/>
                  <a:gd name="T12" fmla="*/ 40 w 45"/>
                  <a:gd name="T13" fmla="*/ 21 h 40"/>
                  <a:gd name="T14" fmla="*/ 43 w 45"/>
                  <a:gd name="T15" fmla="*/ 19 h 40"/>
                  <a:gd name="T16" fmla="*/ 44 w 45"/>
                  <a:gd name="T17" fmla="*/ 17 h 40"/>
                  <a:gd name="T18" fmla="*/ 31 w 45"/>
                  <a:gd name="T19" fmla="*/ 18 h 40"/>
                  <a:gd name="T20" fmla="*/ 32 w 45"/>
                  <a:gd name="T21" fmla="*/ 0 h 40"/>
                  <a:gd name="T22" fmla="*/ 16 w 45"/>
                  <a:gd name="T23" fmla="*/ 0 h 40"/>
                  <a:gd name="T24" fmla="*/ 16 w 45"/>
                  <a:gd name="T25" fmla="*/ 6 h 40"/>
                  <a:gd name="T26" fmla="*/ 13 w 45"/>
                  <a:gd name="T27" fmla="*/ 6 h 40"/>
                  <a:gd name="T28" fmla="*/ 20 w 45"/>
                  <a:gd name="T29" fmla="*/ 15 h 40"/>
                  <a:gd name="T30" fmla="*/ 20 w 45"/>
                  <a:gd name="T31" fmla="*/ 17 h 40"/>
                  <a:gd name="T32" fmla="*/ 9 w 45"/>
                  <a:gd name="T33" fmla="*/ 17 h 40"/>
                  <a:gd name="T34" fmla="*/ 0 w 45"/>
                  <a:gd name="T35" fmla="*/ 25 h 40"/>
                  <a:gd name="T36" fmla="*/ 19 w 45"/>
                  <a:gd name="T37" fmla="*/ 40 h 40"/>
                  <a:gd name="T38" fmla="*/ 21 w 45"/>
                  <a:gd name="T39" fmla="*/ 39 h 40"/>
                  <a:gd name="T40" fmla="*/ 27 w 45"/>
                  <a:gd name="T41" fmla="*/ 3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 h="40">
                    <a:moveTo>
                      <a:pt x="27" y="34"/>
                    </a:moveTo>
                    <a:cubicBezTo>
                      <a:pt x="29" y="33"/>
                      <a:pt x="29" y="33"/>
                      <a:pt x="29" y="33"/>
                    </a:cubicBezTo>
                    <a:cubicBezTo>
                      <a:pt x="30" y="30"/>
                      <a:pt x="30" y="30"/>
                      <a:pt x="30" y="30"/>
                    </a:cubicBezTo>
                    <a:cubicBezTo>
                      <a:pt x="31" y="29"/>
                      <a:pt x="31" y="29"/>
                      <a:pt x="32" y="28"/>
                    </a:cubicBezTo>
                    <a:cubicBezTo>
                      <a:pt x="32" y="28"/>
                      <a:pt x="32" y="28"/>
                      <a:pt x="32" y="28"/>
                    </a:cubicBezTo>
                    <a:cubicBezTo>
                      <a:pt x="36" y="26"/>
                      <a:pt x="40" y="25"/>
                      <a:pt x="45" y="24"/>
                    </a:cubicBezTo>
                    <a:cubicBezTo>
                      <a:pt x="40" y="21"/>
                      <a:pt x="40" y="21"/>
                      <a:pt x="40" y="21"/>
                    </a:cubicBezTo>
                    <a:cubicBezTo>
                      <a:pt x="43" y="19"/>
                      <a:pt x="43" y="19"/>
                      <a:pt x="43" y="19"/>
                    </a:cubicBezTo>
                    <a:cubicBezTo>
                      <a:pt x="44" y="17"/>
                      <a:pt x="44" y="17"/>
                      <a:pt x="44" y="17"/>
                    </a:cubicBezTo>
                    <a:cubicBezTo>
                      <a:pt x="31" y="18"/>
                      <a:pt x="31" y="18"/>
                      <a:pt x="31" y="18"/>
                    </a:cubicBezTo>
                    <a:cubicBezTo>
                      <a:pt x="32" y="0"/>
                      <a:pt x="32" y="0"/>
                      <a:pt x="32" y="0"/>
                    </a:cubicBezTo>
                    <a:cubicBezTo>
                      <a:pt x="16" y="0"/>
                      <a:pt x="16" y="0"/>
                      <a:pt x="16" y="0"/>
                    </a:cubicBezTo>
                    <a:cubicBezTo>
                      <a:pt x="16" y="6"/>
                      <a:pt x="16" y="6"/>
                      <a:pt x="16" y="6"/>
                    </a:cubicBezTo>
                    <a:cubicBezTo>
                      <a:pt x="13" y="6"/>
                      <a:pt x="13" y="6"/>
                      <a:pt x="13" y="6"/>
                    </a:cubicBezTo>
                    <a:cubicBezTo>
                      <a:pt x="20" y="15"/>
                      <a:pt x="20" y="15"/>
                      <a:pt x="20" y="15"/>
                    </a:cubicBezTo>
                    <a:cubicBezTo>
                      <a:pt x="20" y="17"/>
                      <a:pt x="20" y="17"/>
                      <a:pt x="20" y="17"/>
                    </a:cubicBezTo>
                    <a:cubicBezTo>
                      <a:pt x="9" y="17"/>
                      <a:pt x="9" y="17"/>
                      <a:pt x="9" y="17"/>
                    </a:cubicBezTo>
                    <a:cubicBezTo>
                      <a:pt x="0" y="25"/>
                      <a:pt x="0" y="25"/>
                      <a:pt x="0" y="25"/>
                    </a:cubicBezTo>
                    <a:cubicBezTo>
                      <a:pt x="19" y="40"/>
                      <a:pt x="19" y="40"/>
                      <a:pt x="19" y="40"/>
                    </a:cubicBezTo>
                    <a:cubicBezTo>
                      <a:pt x="21" y="39"/>
                      <a:pt x="21" y="39"/>
                      <a:pt x="21" y="39"/>
                    </a:cubicBezTo>
                    <a:cubicBezTo>
                      <a:pt x="22" y="38"/>
                      <a:pt x="25" y="36"/>
                      <a:pt x="27" y="34"/>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4" name="Freeform 307">
                <a:extLst>
                  <a:ext uri="{FF2B5EF4-FFF2-40B4-BE49-F238E27FC236}">
                    <a16:creationId xmlns:a16="http://schemas.microsoft.com/office/drawing/2014/main" id="{6C950040-0F7B-4585-926B-B5C0DD44A4B0}"/>
                  </a:ext>
                </a:extLst>
              </p:cNvPr>
              <p:cNvSpPr>
                <a:spLocks/>
              </p:cNvSpPr>
              <p:nvPr/>
            </p:nvSpPr>
            <p:spPr bwMode="auto">
              <a:xfrm>
                <a:off x="2111991" y="4136021"/>
                <a:ext cx="152089" cy="85039"/>
              </a:xfrm>
              <a:custGeom>
                <a:avLst/>
                <a:gdLst>
                  <a:gd name="T0" fmla="*/ 50 w 55"/>
                  <a:gd name="T1" fmla="*/ 4 h 31"/>
                  <a:gd name="T2" fmla="*/ 44 w 55"/>
                  <a:gd name="T3" fmla="*/ 3 h 31"/>
                  <a:gd name="T4" fmla="*/ 40 w 55"/>
                  <a:gd name="T5" fmla="*/ 0 h 31"/>
                  <a:gd name="T6" fmla="*/ 22 w 55"/>
                  <a:gd name="T7" fmla="*/ 3 h 31"/>
                  <a:gd name="T8" fmla="*/ 16 w 55"/>
                  <a:gd name="T9" fmla="*/ 5 h 31"/>
                  <a:gd name="T10" fmla="*/ 3 w 55"/>
                  <a:gd name="T11" fmla="*/ 9 h 31"/>
                  <a:gd name="T12" fmla="*/ 3 w 55"/>
                  <a:gd name="T13" fmla="*/ 9 h 31"/>
                  <a:gd name="T14" fmla="*/ 1 w 55"/>
                  <a:gd name="T15" fmla="*/ 11 h 31"/>
                  <a:gd name="T16" fmla="*/ 0 w 55"/>
                  <a:gd name="T17" fmla="*/ 14 h 31"/>
                  <a:gd name="T18" fmla="*/ 0 w 55"/>
                  <a:gd name="T19" fmla="*/ 14 h 31"/>
                  <a:gd name="T20" fmla="*/ 19 w 55"/>
                  <a:gd name="T21" fmla="*/ 21 h 31"/>
                  <a:gd name="T22" fmla="*/ 19 w 55"/>
                  <a:gd name="T23" fmla="*/ 22 h 31"/>
                  <a:gd name="T24" fmla="*/ 16 w 55"/>
                  <a:gd name="T25" fmla="*/ 27 h 31"/>
                  <a:gd name="T26" fmla="*/ 17 w 55"/>
                  <a:gd name="T27" fmla="*/ 30 h 31"/>
                  <a:gd name="T28" fmla="*/ 17 w 55"/>
                  <a:gd name="T29" fmla="*/ 31 h 31"/>
                  <a:gd name="T30" fmla="*/ 22 w 55"/>
                  <a:gd name="T31" fmla="*/ 31 h 31"/>
                  <a:gd name="T32" fmla="*/ 25 w 55"/>
                  <a:gd name="T33" fmla="*/ 29 h 31"/>
                  <a:gd name="T34" fmla="*/ 32 w 55"/>
                  <a:gd name="T35" fmla="*/ 22 h 31"/>
                  <a:gd name="T36" fmla="*/ 37 w 55"/>
                  <a:gd name="T37" fmla="*/ 23 h 31"/>
                  <a:gd name="T38" fmla="*/ 40 w 55"/>
                  <a:gd name="T39" fmla="*/ 13 h 31"/>
                  <a:gd name="T40" fmla="*/ 55 w 55"/>
                  <a:gd name="T41" fmla="*/ 9 h 31"/>
                  <a:gd name="T42" fmla="*/ 55 w 55"/>
                  <a:gd name="T43" fmla="*/ 6 h 31"/>
                  <a:gd name="T44" fmla="*/ 50 w 55"/>
                  <a:gd name="T45"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31">
                    <a:moveTo>
                      <a:pt x="50" y="4"/>
                    </a:moveTo>
                    <a:cubicBezTo>
                      <a:pt x="48" y="4"/>
                      <a:pt x="46" y="3"/>
                      <a:pt x="44" y="3"/>
                    </a:cubicBezTo>
                    <a:cubicBezTo>
                      <a:pt x="40" y="0"/>
                      <a:pt x="40" y="0"/>
                      <a:pt x="40" y="0"/>
                    </a:cubicBezTo>
                    <a:cubicBezTo>
                      <a:pt x="34" y="1"/>
                      <a:pt x="28" y="2"/>
                      <a:pt x="22" y="3"/>
                    </a:cubicBezTo>
                    <a:cubicBezTo>
                      <a:pt x="20" y="4"/>
                      <a:pt x="18" y="4"/>
                      <a:pt x="16" y="5"/>
                    </a:cubicBezTo>
                    <a:cubicBezTo>
                      <a:pt x="11" y="6"/>
                      <a:pt x="7" y="7"/>
                      <a:pt x="3" y="9"/>
                    </a:cubicBezTo>
                    <a:cubicBezTo>
                      <a:pt x="3" y="9"/>
                      <a:pt x="3" y="9"/>
                      <a:pt x="3" y="9"/>
                    </a:cubicBezTo>
                    <a:cubicBezTo>
                      <a:pt x="1" y="11"/>
                      <a:pt x="1" y="11"/>
                      <a:pt x="1" y="11"/>
                    </a:cubicBezTo>
                    <a:cubicBezTo>
                      <a:pt x="1" y="13"/>
                      <a:pt x="0" y="14"/>
                      <a:pt x="0" y="14"/>
                    </a:cubicBezTo>
                    <a:cubicBezTo>
                      <a:pt x="0" y="14"/>
                      <a:pt x="0" y="14"/>
                      <a:pt x="0" y="14"/>
                    </a:cubicBezTo>
                    <a:cubicBezTo>
                      <a:pt x="19" y="21"/>
                      <a:pt x="19" y="21"/>
                      <a:pt x="19" y="21"/>
                    </a:cubicBezTo>
                    <a:cubicBezTo>
                      <a:pt x="19" y="22"/>
                      <a:pt x="19" y="22"/>
                      <a:pt x="19" y="22"/>
                    </a:cubicBezTo>
                    <a:cubicBezTo>
                      <a:pt x="16" y="27"/>
                      <a:pt x="16" y="27"/>
                      <a:pt x="16" y="27"/>
                    </a:cubicBezTo>
                    <a:cubicBezTo>
                      <a:pt x="17" y="30"/>
                      <a:pt x="17" y="30"/>
                      <a:pt x="17" y="30"/>
                    </a:cubicBezTo>
                    <a:cubicBezTo>
                      <a:pt x="17" y="30"/>
                      <a:pt x="17" y="31"/>
                      <a:pt x="17" y="31"/>
                    </a:cubicBezTo>
                    <a:cubicBezTo>
                      <a:pt x="22" y="31"/>
                      <a:pt x="22" y="31"/>
                      <a:pt x="22" y="31"/>
                    </a:cubicBezTo>
                    <a:cubicBezTo>
                      <a:pt x="22" y="30"/>
                      <a:pt x="23" y="29"/>
                      <a:pt x="25" y="29"/>
                    </a:cubicBezTo>
                    <a:cubicBezTo>
                      <a:pt x="27" y="26"/>
                      <a:pt x="30" y="24"/>
                      <a:pt x="32" y="22"/>
                    </a:cubicBezTo>
                    <a:cubicBezTo>
                      <a:pt x="37" y="23"/>
                      <a:pt x="37" y="23"/>
                      <a:pt x="37" y="23"/>
                    </a:cubicBezTo>
                    <a:cubicBezTo>
                      <a:pt x="40" y="13"/>
                      <a:pt x="40" y="13"/>
                      <a:pt x="40" y="13"/>
                    </a:cubicBezTo>
                    <a:cubicBezTo>
                      <a:pt x="55" y="9"/>
                      <a:pt x="55" y="9"/>
                      <a:pt x="55" y="9"/>
                    </a:cubicBezTo>
                    <a:cubicBezTo>
                      <a:pt x="55" y="6"/>
                      <a:pt x="55" y="6"/>
                      <a:pt x="55" y="6"/>
                    </a:cubicBezTo>
                    <a:cubicBezTo>
                      <a:pt x="53" y="5"/>
                      <a:pt x="51" y="4"/>
                      <a:pt x="50" y="4"/>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5" name="Freeform 308">
                <a:extLst>
                  <a:ext uri="{FF2B5EF4-FFF2-40B4-BE49-F238E27FC236}">
                    <a16:creationId xmlns:a16="http://schemas.microsoft.com/office/drawing/2014/main" id="{F4CBB17B-D26B-4317-98E4-2696276AEB0E}"/>
                  </a:ext>
                </a:extLst>
              </p:cNvPr>
              <p:cNvSpPr>
                <a:spLocks/>
              </p:cNvSpPr>
              <p:nvPr/>
            </p:nvSpPr>
            <p:spPr bwMode="auto">
              <a:xfrm>
                <a:off x="2084191" y="4175271"/>
                <a:ext cx="80133" cy="45790"/>
              </a:xfrm>
              <a:custGeom>
                <a:avLst/>
                <a:gdLst>
                  <a:gd name="T0" fmla="*/ 29 w 29"/>
                  <a:gd name="T1" fmla="*/ 7 h 17"/>
                  <a:gd name="T2" fmla="*/ 10 w 29"/>
                  <a:gd name="T3" fmla="*/ 0 h 17"/>
                  <a:gd name="T4" fmla="*/ 8 w 29"/>
                  <a:gd name="T5" fmla="*/ 1 h 17"/>
                  <a:gd name="T6" fmla="*/ 2 w 29"/>
                  <a:gd name="T7" fmla="*/ 6 h 17"/>
                  <a:gd name="T8" fmla="*/ 0 w 29"/>
                  <a:gd name="T9" fmla="*/ 7 h 17"/>
                  <a:gd name="T10" fmla="*/ 14 w 29"/>
                  <a:gd name="T11" fmla="*/ 17 h 17"/>
                  <a:gd name="T12" fmla="*/ 27 w 29"/>
                  <a:gd name="T13" fmla="*/ 17 h 17"/>
                  <a:gd name="T14" fmla="*/ 27 w 29"/>
                  <a:gd name="T15" fmla="*/ 16 h 17"/>
                  <a:gd name="T16" fmla="*/ 26 w 29"/>
                  <a:gd name="T17" fmla="*/ 13 h 17"/>
                  <a:gd name="T18" fmla="*/ 29 w 29"/>
                  <a:gd name="T19" fmla="*/ 8 h 17"/>
                  <a:gd name="T20" fmla="*/ 29 w 29"/>
                  <a:gd name="T21"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7">
                    <a:moveTo>
                      <a:pt x="29" y="7"/>
                    </a:moveTo>
                    <a:cubicBezTo>
                      <a:pt x="10" y="0"/>
                      <a:pt x="10" y="0"/>
                      <a:pt x="10" y="0"/>
                    </a:cubicBezTo>
                    <a:cubicBezTo>
                      <a:pt x="10" y="0"/>
                      <a:pt x="9" y="0"/>
                      <a:pt x="8" y="1"/>
                    </a:cubicBezTo>
                    <a:cubicBezTo>
                      <a:pt x="2" y="6"/>
                      <a:pt x="2" y="6"/>
                      <a:pt x="2" y="6"/>
                    </a:cubicBezTo>
                    <a:cubicBezTo>
                      <a:pt x="0" y="7"/>
                      <a:pt x="0" y="7"/>
                      <a:pt x="0" y="7"/>
                    </a:cubicBezTo>
                    <a:cubicBezTo>
                      <a:pt x="14" y="17"/>
                      <a:pt x="14" y="17"/>
                      <a:pt x="14" y="17"/>
                    </a:cubicBezTo>
                    <a:cubicBezTo>
                      <a:pt x="27" y="17"/>
                      <a:pt x="27" y="17"/>
                      <a:pt x="27" y="17"/>
                    </a:cubicBezTo>
                    <a:cubicBezTo>
                      <a:pt x="27" y="17"/>
                      <a:pt x="27" y="16"/>
                      <a:pt x="27" y="16"/>
                    </a:cubicBezTo>
                    <a:cubicBezTo>
                      <a:pt x="26" y="13"/>
                      <a:pt x="26" y="13"/>
                      <a:pt x="26" y="13"/>
                    </a:cubicBezTo>
                    <a:cubicBezTo>
                      <a:pt x="29" y="8"/>
                      <a:pt x="29" y="8"/>
                      <a:pt x="29" y="8"/>
                    </a:cubicBezTo>
                    <a:lnTo>
                      <a:pt x="29"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6" name="Freeform 309">
                <a:extLst>
                  <a:ext uri="{FF2B5EF4-FFF2-40B4-BE49-F238E27FC236}">
                    <a16:creationId xmlns:a16="http://schemas.microsoft.com/office/drawing/2014/main" id="{EB63D507-7C14-49C7-AC5C-27B70E93DE90}"/>
                  </a:ext>
                </a:extLst>
              </p:cNvPr>
              <p:cNvSpPr>
                <a:spLocks/>
              </p:cNvSpPr>
              <p:nvPr/>
            </p:nvSpPr>
            <p:spPr bwMode="auto">
              <a:xfrm>
                <a:off x="2234644" y="3925058"/>
                <a:ext cx="264929" cy="91581"/>
              </a:xfrm>
              <a:custGeom>
                <a:avLst/>
                <a:gdLst>
                  <a:gd name="T0" fmla="*/ 22 w 96"/>
                  <a:gd name="T1" fmla="*/ 6 h 33"/>
                  <a:gd name="T2" fmla="*/ 27 w 96"/>
                  <a:gd name="T3" fmla="*/ 5 h 33"/>
                  <a:gd name="T4" fmla="*/ 26 w 96"/>
                  <a:gd name="T5" fmla="*/ 9 h 33"/>
                  <a:gd name="T6" fmla="*/ 27 w 96"/>
                  <a:gd name="T7" fmla="*/ 12 h 33"/>
                  <a:gd name="T8" fmla="*/ 38 w 96"/>
                  <a:gd name="T9" fmla="*/ 11 h 33"/>
                  <a:gd name="T10" fmla="*/ 50 w 96"/>
                  <a:gd name="T11" fmla="*/ 19 h 33"/>
                  <a:gd name="T12" fmla="*/ 53 w 96"/>
                  <a:gd name="T13" fmla="*/ 17 h 33"/>
                  <a:gd name="T14" fmla="*/ 57 w 96"/>
                  <a:gd name="T15" fmla="*/ 19 h 33"/>
                  <a:gd name="T16" fmla="*/ 58 w 96"/>
                  <a:gd name="T17" fmla="*/ 24 h 33"/>
                  <a:gd name="T18" fmla="*/ 67 w 96"/>
                  <a:gd name="T19" fmla="*/ 25 h 33"/>
                  <a:gd name="T20" fmla="*/ 67 w 96"/>
                  <a:gd name="T21" fmla="*/ 27 h 33"/>
                  <a:gd name="T22" fmla="*/ 60 w 96"/>
                  <a:gd name="T23" fmla="*/ 29 h 33"/>
                  <a:gd name="T24" fmla="*/ 58 w 96"/>
                  <a:gd name="T25" fmla="*/ 31 h 33"/>
                  <a:gd name="T26" fmla="*/ 93 w 96"/>
                  <a:gd name="T27" fmla="*/ 33 h 33"/>
                  <a:gd name="T28" fmla="*/ 96 w 96"/>
                  <a:gd name="T29" fmla="*/ 31 h 33"/>
                  <a:gd name="T30" fmla="*/ 93 w 96"/>
                  <a:gd name="T31" fmla="*/ 30 h 33"/>
                  <a:gd name="T32" fmla="*/ 89 w 96"/>
                  <a:gd name="T33" fmla="*/ 27 h 33"/>
                  <a:gd name="T34" fmla="*/ 83 w 96"/>
                  <a:gd name="T35" fmla="*/ 27 h 33"/>
                  <a:gd name="T36" fmla="*/ 83 w 96"/>
                  <a:gd name="T37" fmla="*/ 23 h 33"/>
                  <a:gd name="T38" fmla="*/ 77 w 96"/>
                  <a:gd name="T39" fmla="*/ 23 h 33"/>
                  <a:gd name="T40" fmla="*/ 56 w 96"/>
                  <a:gd name="T41" fmla="*/ 11 h 33"/>
                  <a:gd name="T42" fmla="*/ 38 w 96"/>
                  <a:gd name="T43" fmla="*/ 0 h 33"/>
                  <a:gd name="T44" fmla="*/ 9 w 96"/>
                  <a:gd name="T45" fmla="*/ 0 h 33"/>
                  <a:gd name="T46" fmla="*/ 4 w 96"/>
                  <a:gd name="T47" fmla="*/ 4 h 33"/>
                  <a:gd name="T48" fmla="*/ 4 w 96"/>
                  <a:gd name="T49" fmla="*/ 10 h 33"/>
                  <a:gd name="T50" fmla="*/ 1 w 96"/>
                  <a:gd name="T51" fmla="*/ 10 h 33"/>
                  <a:gd name="T52" fmla="*/ 0 w 96"/>
                  <a:gd name="T53" fmla="*/ 13 h 33"/>
                  <a:gd name="T54" fmla="*/ 9 w 96"/>
                  <a:gd name="T55" fmla="*/ 13 h 33"/>
                  <a:gd name="T56" fmla="*/ 22 w 96"/>
                  <a:gd name="T57"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6" h="33">
                    <a:moveTo>
                      <a:pt x="22" y="6"/>
                    </a:moveTo>
                    <a:cubicBezTo>
                      <a:pt x="24" y="5"/>
                      <a:pt x="25" y="5"/>
                      <a:pt x="27" y="5"/>
                    </a:cubicBezTo>
                    <a:cubicBezTo>
                      <a:pt x="26" y="9"/>
                      <a:pt x="26" y="9"/>
                      <a:pt x="26" y="9"/>
                    </a:cubicBezTo>
                    <a:cubicBezTo>
                      <a:pt x="27" y="12"/>
                      <a:pt x="27" y="12"/>
                      <a:pt x="27" y="12"/>
                    </a:cubicBezTo>
                    <a:cubicBezTo>
                      <a:pt x="38" y="11"/>
                      <a:pt x="38" y="11"/>
                      <a:pt x="38" y="11"/>
                    </a:cubicBezTo>
                    <a:cubicBezTo>
                      <a:pt x="50" y="19"/>
                      <a:pt x="50" y="19"/>
                      <a:pt x="50" y="19"/>
                    </a:cubicBezTo>
                    <a:cubicBezTo>
                      <a:pt x="53" y="17"/>
                      <a:pt x="53" y="17"/>
                      <a:pt x="53" y="17"/>
                    </a:cubicBezTo>
                    <a:cubicBezTo>
                      <a:pt x="57" y="19"/>
                      <a:pt x="57" y="19"/>
                      <a:pt x="57" y="19"/>
                    </a:cubicBezTo>
                    <a:cubicBezTo>
                      <a:pt x="58" y="24"/>
                      <a:pt x="58" y="24"/>
                      <a:pt x="58" y="24"/>
                    </a:cubicBezTo>
                    <a:cubicBezTo>
                      <a:pt x="67" y="25"/>
                      <a:pt x="67" y="25"/>
                      <a:pt x="67" y="25"/>
                    </a:cubicBezTo>
                    <a:cubicBezTo>
                      <a:pt x="67" y="27"/>
                      <a:pt x="67" y="27"/>
                      <a:pt x="67" y="27"/>
                    </a:cubicBezTo>
                    <a:cubicBezTo>
                      <a:pt x="60" y="29"/>
                      <a:pt x="60" y="29"/>
                      <a:pt x="60" y="29"/>
                    </a:cubicBezTo>
                    <a:cubicBezTo>
                      <a:pt x="58" y="31"/>
                      <a:pt x="58" y="31"/>
                      <a:pt x="58" y="31"/>
                    </a:cubicBezTo>
                    <a:cubicBezTo>
                      <a:pt x="70" y="32"/>
                      <a:pt x="82" y="33"/>
                      <a:pt x="93" y="33"/>
                    </a:cubicBezTo>
                    <a:cubicBezTo>
                      <a:pt x="96" y="31"/>
                      <a:pt x="96" y="31"/>
                      <a:pt x="96" y="31"/>
                    </a:cubicBezTo>
                    <a:cubicBezTo>
                      <a:pt x="93" y="30"/>
                      <a:pt x="93" y="30"/>
                      <a:pt x="93" y="30"/>
                    </a:cubicBezTo>
                    <a:cubicBezTo>
                      <a:pt x="89" y="27"/>
                      <a:pt x="89" y="27"/>
                      <a:pt x="89" y="27"/>
                    </a:cubicBezTo>
                    <a:cubicBezTo>
                      <a:pt x="83" y="27"/>
                      <a:pt x="83" y="27"/>
                      <a:pt x="83" y="27"/>
                    </a:cubicBezTo>
                    <a:cubicBezTo>
                      <a:pt x="83" y="23"/>
                      <a:pt x="83" y="23"/>
                      <a:pt x="83" y="23"/>
                    </a:cubicBezTo>
                    <a:cubicBezTo>
                      <a:pt x="77" y="23"/>
                      <a:pt x="77" y="23"/>
                      <a:pt x="77" y="23"/>
                    </a:cubicBezTo>
                    <a:cubicBezTo>
                      <a:pt x="70" y="19"/>
                      <a:pt x="63" y="15"/>
                      <a:pt x="56" y="11"/>
                    </a:cubicBezTo>
                    <a:cubicBezTo>
                      <a:pt x="50" y="7"/>
                      <a:pt x="44" y="4"/>
                      <a:pt x="38" y="0"/>
                    </a:cubicBezTo>
                    <a:cubicBezTo>
                      <a:pt x="9" y="0"/>
                      <a:pt x="9" y="0"/>
                      <a:pt x="9" y="0"/>
                    </a:cubicBezTo>
                    <a:cubicBezTo>
                      <a:pt x="4" y="4"/>
                      <a:pt x="4" y="4"/>
                      <a:pt x="4" y="4"/>
                    </a:cubicBezTo>
                    <a:cubicBezTo>
                      <a:pt x="4" y="10"/>
                      <a:pt x="4" y="10"/>
                      <a:pt x="4" y="10"/>
                    </a:cubicBezTo>
                    <a:cubicBezTo>
                      <a:pt x="1" y="10"/>
                      <a:pt x="1" y="10"/>
                      <a:pt x="1" y="10"/>
                    </a:cubicBezTo>
                    <a:cubicBezTo>
                      <a:pt x="0" y="13"/>
                      <a:pt x="0" y="13"/>
                      <a:pt x="0" y="13"/>
                    </a:cubicBezTo>
                    <a:cubicBezTo>
                      <a:pt x="9" y="13"/>
                      <a:pt x="9" y="13"/>
                      <a:pt x="9" y="13"/>
                    </a:cubicBezTo>
                    <a:cubicBezTo>
                      <a:pt x="14" y="10"/>
                      <a:pt x="18" y="8"/>
                      <a:pt x="22" y="6"/>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7" name="Freeform 310">
                <a:extLst>
                  <a:ext uri="{FF2B5EF4-FFF2-40B4-BE49-F238E27FC236}">
                    <a16:creationId xmlns:a16="http://schemas.microsoft.com/office/drawing/2014/main" id="{82B69E66-82D1-459C-99A9-3BB54881D8E6}"/>
                  </a:ext>
                </a:extLst>
              </p:cNvPr>
              <p:cNvSpPr>
                <a:spLocks/>
              </p:cNvSpPr>
              <p:nvPr/>
            </p:nvSpPr>
            <p:spPr bwMode="auto">
              <a:xfrm>
                <a:off x="2195396" y="4279936"/>
                <a:ext cx="83403" cy="80132"/>
              </a:xfrm>
              <a:custGeom>
                <a:avLst/>
                <a:gdLst>
                  <a:gd name="T0" fmla="*/ 30 w 30"/>
                  <a:gd name="T1" fmla="*/ 15 h 29"/>
                  <a:gd name="T2" fmla="*/ 21 w 30"/>
                  <a:gd name="T3" fmla="*/ 1 h 29"/>
                  <a:gd name="T4" fmla="*/ 10 w 30"/>
                  <a:gd name="T5" fmla="*/ 0 h 29"/>
                  <a:gd name="T6" fmla="*/ 4 w 30"/>
                  <a:gd name="T7" fmla="*/ 0 h 29"/>
                  <a:gd name="T8" fmla="*/ 5 w 30"/>
                  <a:gd name="T9" fmla="*/ 1 h 29"/>
                  <a:gd name="T10" fmla="*/ 0 w 30"/>
                  <a:gd name="T11" fmla="*/ 8 h 29"/>
                  <a:gd name="T12" fmla="*/ 6 w 30"/>
                  <a:gd name="T13" fmla="*/ 14 h 29"/>
                  <a:gd name="T14" fmla="*/ 10 w 30"/>
                  <a:gd name="T15" fmla="*/ 10 h 29"/>
                  <a:gd name="T16" fmla="*/ 25 w 30"/>
                  <a:gd name="T17" fmla="*/ 28 h 29"/>
                  <a:gd name="T18" fmla="*/ 29 w 30"/>
                  <a:gd name="T19" fmla="*/ 28 h 29"/>
                  <a:gd name="T20" fmla="*/ 30 w 30"/>
                  <a:gd name="T21" fmla="*/ 29 h 29"/>
                  <a:gd name="T22" fmla="*/ 29 w 30"/>
                  <a:gd name="T23" fmla="*/ 16 h 29"/>
                  <a:gd name="T24" fmla="*/ 30 w 30"/>
                  <a:gd name="T25"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29">
                    <a:moveTo>
                      <a:pt x="30" y="15"/>
                    </a:moveTo>
                    <a:cubicBezTo>
                      <a:pt x="27" y="11"/>
                      <a:pt x="24" y="6"/>
                      <a:pt x="21" y="1"/>
                    </a:cubicBezTo>
                    <a:cubicBezTo>
                      <a:pt x="17" y="1"/>
                      <a:pt x="14" y="0"/>
                      <a:pt x="10" y="0"/>
                    </a:cubicBezTo>
                    <a:cubicBezTo>
                      <a:pt x="4" y="0"/>
                      <a:pt x="4" y="0"/>
                      <a:pt x="4" y="0"/>
                    </a:cubicBezTo>
                    <a:cubicBezTo>
                      <a:pt x="5" y="1"/>
                      <a:pt x="5" y="1"/>
                      <a:pt x="5" y="1"/>
                    </a:cubicBezTo>
                    <a:cubicBezTo>
                      <a:pt x="0" y="8"/>
                      <a:pt x="0" y="8"/>
                      <a:pt x="0" y="8"/>
                    </a:cubicBezTo>
                    <a:cubicBezTo>
                      <a:pt x="6" y="14"/>
                      <a:pt x="6" y="14"/>
                      <a:pt x="6" y="14"/>
                    </a:cubicBezTo>
                    <a:cubicBezTo>
                      <a:pt x="10" y="10"/>
                      <a:pt x="10" y="10"/>
                      <a:pt x="10" y="10"/>
                    </a:cubicBezTo>
                    <a:cubicBezTo>
                      <a:pt x="15" y="16"/>
                      <a:pt x="20" y="22"/>
                      <a:pt x="25" y="28"/>
                    </a:cubicBezTo>
                    <a:cubicBezTo>
                      <a:pt x="29" y="28"/>
                      <a:pt x="29" y="28"/>
                      <a:pt x="29" y="28"/>
                    </a:cubicBezTo>
                    <a:cubicBezTo>
                      <a:pt x="30" y="29"/>
                      <a:pt x="30" y="29"/>
                      <a:pt x="30" y="29"/>
                    </a:cubicBezTo>
                    <a:cubicBezTo>
                      <a:pt x="29" y="16"/>
                      <a:pt x="29" y="16"/>
                      <a:pt x="29" y="16"/>
                    </a:cubicBezTo>
                    <a:lnTo>
                      <a:pt x="30"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8" name="Freeform 311">
                <a:extLst>
                  <a:ext uri="{FF2B5EF4-FFF2-40B4-BE49-F238E27FC236}">
                    <a16:creationId xmlns:a16="http://schemas.microsoft.com/office/drawing/2014/main" id="{1E5D91DC-F430-4572-9EEC-6EDE6B3E80F5}"/>
                  </a:ext>
                </a:extLst>
              </p:cNvPr>
              <p:cNvSpPr>
                <a:spLocks/>
              </p:cNvSpPr>
              <p:nvPr/>
            </p:nvSpPr>
            <p:spPr bwMode="auto">
              <a:xfrm>
                <a:off x="2118533" y="4049349"/>
                <a:ext cx="40884" cy="83403"/>
              </a:xfrm>
              <a:custGeom>
                <a:avLst/>
                <a:gdLst>
                  <a:gd name="T0" fmla="*/ 6 w 15"/>
                  <a:gd name="T1" fmla="*/ 8 h 30"/>
                  <a:gd name="T2" fmla="*/ 3 w 15"/>
                  <a:gd name="T3" fmla="*/ 8 h 30"/>
                  <a:gd name="T4" fmla="*/ 1 w 15"/>
                  <a:gd name="T5" fmla="*/ 12 h 30"/>
                  <a:gd name="T6" fmla="*/ 0 w 15"/>
                  <a:gd name="T7" fmla="*/ 30 h 30"/>
                  <a:gd name="T8" fmla="*/ 13 w 15"/>
                  <a:gd name="T9" fmla="*/ 29 h 30"/>
                  <a:gd name="T10" fmla="*/ 15 w 15"/>
                  <a:gd name="T11" fmla="*/ 2 h 30"/>
                  <a:gd name="T12" fmla="*/ 9 w 15"/>
                  <a:gd name="T13" fmla="*/ 0 h 30"/>
                  <a:gd name="T14" fmla="*/ 6 w 15"/>
                  <a:gd name="T15" fmla="*/ 8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30">
                    <a:moveTo>
                      <a:pt x="6" y="8"/>
                    </a:moveTo>
                    <a:cubicBezTo>
                      <a:pt x="3" y="8"/>
                      <a:pt x="3" y="8"/>
                      <a:pt x="3" y="8"/>
                    </a:cubicBezTo>
                    <a:cubicBezTo>
                      <a:pt x="1" y="12"/>
                      <a:pt x="1" y="12"/>
                      <a:pt x="1" y="12"/>
                    </a:cubicBezTo>
                    <a:cubicBezTo>
                      <a:pt x="1" y="12"/>
                      <a:pt x="0" y="30"/>
                      <a:pt x="0" y="30"/>
                    </a:cubicBezTo>
                    <a:cubicBezTo>
                      <a:pt x="13" y="29"/>
                      <a:pt x="13" y="29"/>
                      <a:pt x="13" y="29"/>
                    </a:cubicBezTo>
                    <a:cubicBezTo>
                      <a:pt x="14" y="20"/>
                      <a:pt x="14" y="11"/>
                      <a:pt x="15" y="2"/>
                    </a:cubicBezTo>
                    <a:cubicBezTo>
                      <a:pt x="9" y="0"/>
                      <a:pt x="9" y="0"/>
                      <a:pt x="9" y="0"/>
                    </a:cubicBezTo>
                    <a:lnTo>
                      <a:pt x="6"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209" name="Groupe 208">
                <a:extLst>
                  <a:ext uri="{FF2B5EF4-FFF2-40B4-BE49-F238E27FC236}">
                    <a16:creationId xmlns:a16="http://schemas.microsoft.com/office/drawing/2014/main" id="{59908043-B7C3-4AF2-8F18-6379F88BECA3}"/>
                  </a:ext>
                </a:extLst>
              </p:cNvPr>
              <p:cNvGrpSpPr/>
              <p:nvPr/>
            </p:nvGrpSpPr>
            <p:grpSpPr>
              <a:xfrm>
                <a:off x="532227" y="2736149"/>
                <a:ext cx="2143965" cy="1133309"/>
                <a:chOff x="506412" y="2262188"/>
                <a:chExt cx="2081212" cy="1100137"/>
              </a:xfrm>
              <a:grpFill/>
            </p:grpSpPr>
            <p:sp>
              <p:nvSpPr>
                <p:cNvPr id="241" name="Freeform 312">
                  <a:extLst>
                    <a:ext uri="{FF2B5EF4-FFF2-40B4-BE49-F238E27FC236}">
                      <a16:creationId xmlns:a16="http://schemas.microsoft.com/office/drawing/2014/main" id="{E5A1C452-98E7-427A-AC70-E26C9C4EFBE0}"/>
                    </a:ext>
                  </a:extLst>
                </p:cNvPr>
                <p:cNvSpPr>
                  <a:spLocks/>
                </p:cNvSpPr>
                <p:nvPr/>
              </p:nvSpPr>
              <p:spPr bwMode="auto">
                <a:xfrm>
                  <a:off x="506412" y="2266950"/>
                  <a:ext cx="50800" cy="46037"/>
                </a:xfrm>
                <a:custGeom>
                  <a:avLst/>
                  <a:gdLst>
                    <a:gd name="T0" fmla="*/ 0 w 32"/>
                    <a:gd name="T1" fmla="*/ 12 h 29"/>
                    <a:gd name="T2" fmla="*/ 4 w 32"/>
                    <a:gd name="T3" fmla="*/ 29 h 29"/>
                    <a:gd name="T4" fmla="*/ 19 w 32"/>
                    <a:gd name="T5" fmla="*/ 22 h 29"/>
                    <a:gd name="T6" fmla="*/ 29 w 32"/>
                    <a:gd name="T7" fmla="*/ 14 h 29"/>
                    <a:gd name="T8" fmla="*/ 32 w 32"/>
                    <a:gd name="T9" fmla="*/ 2 h 29"/>
                    <a:gd name="T10" fmla="*/ 19 w 32"/>
                    <a:gd name="T11" fmla="*/ 0 h 29"/>
                    <a:gd name="T12" fmla="*/ 0 w 32"/>
                    <a:gd name="T13" fmla="*/ 12 h 29"/>
                  </a:gdLst>
                  <a:ahLst/>
                  <a:cxnLst>
                    <a:cxn ang="0">
                      <a:pos x="T0" y="T1"/>
                    </a:cxn>
                    <a:cxn ang="0">
                      <a:pos x="T2" y="T3"/>
                    </a:cxn>
                    <a:cxn ang="0">
                      <a:pos x="T4" y="T5"/>
                    </a:cxn>
                    <a:cxn ang="0">
                      <a:pos x="T6" y="T7"/>
                    </a:cxn>
                    <a:cxn ang="0">
                      <a:pos x="T8" y="T9"/>
                    </a:cxn>
                    <a:cxn ang="0">
                      <a:pos x="T10" y="T11"/>
                    </a:cxn>
                    <a:cxn ang="0">
                      <a:pos x="T12" y="T13"/>
                    </a:cxn>
                  </a:cxnLst>
                  <a:rect l="0" t="0" r="r" b="b"/>
                  <a:pathLst>
                    <a:path w="32" h="29">
                      <a:moveTo>
                        <a:pt x="0" y="12"/>
                      </a:moveTo>
                      <a:lnTo>
                        <a:pt x="4" y="29"/>
                      </a:lnTo>
                      <a:lnTo>
                        <a:pt x="19" y="22"/>
                      </a:lnTo>
                      <a:lnTo>
                        <a:pt x="29" y="14"/>
                      </a:lnTo>
                      <a:lnTo>
                        <a:pt x="32" y="2"/>
                      </a:lnTo>
                      <a:lnTo>
                        <a:pt x="19" y="0"/>
                      </a:lnTo>
                      <a:lnTo>
                        <a:pt x="0"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2" name="Freeform 313">
                  <a:extLst>
                    <a:ext uri="{FF2B5EF4-FFF2-40B4-BE49-F238E27FC236}">
                      <a16:creationId xmlns:a16="http://schemas.microsoft.com/office/drawing/2014/main" id="{B2D53C15-238A-4A33-8B62-E3DADFFA03D0}"/>
                    </a:ext>
                  </a:extLst>
                </p:cNvPr>
                <p:cNvSpPr>
                  <a:spLocks/>
                </p:cNvSpPr>
                <p:nvPr/>
              </p:nvSpPr>
              <p:spPr bwMode="auto">
                <a:xfrm>
                  <a:off x="966787" y="2262188"/>
                  <a:ext cx="20637" cy="34925"/>
                </a:xfrm>
                <a:custGeom>
                  <a:avLst/>
                  <a:gdLst>
                    <a:gd name="T0" fmla="*/ 0 w 13"/>
                    <a:gd name="T1" fmla="*/ 12 h 22"/>
                    <a:gd name="T2" fmla="*/ 8 w 13"/>
                    <a:gd name="T3" fmla="*/ 22 h 22"/>
                    <a:gd name="T4" fmla="*/ 13 w 13"/>
                    <a:gd name="T5" fmla="*/ 17 h 22"/>
                    <a:gd name="T6" fmla="*/ 1 w 13"/>
                    <a:gd name="T7" fmla="*/ 0 h 22"/>
                    <a:gd name="T8" fmla="*/ 0 w 13"/>
                    <a:gd name="T9" fmla="*/ 12 h 22"/>
                  </a:gdLst>
                  <a:ahLst/>
                  <a:cxnLst>
                    <a:cxn ang="0">
                      <a:pos x="T0" y="T1"/>
                    </a:cxn>
                    <a:cxn ang="0">
                      <a:pos x="T2" y="T3"/>
                    </a:cxn>
                    <a:cxn ang="0">
                      <a:pos x="T4" y="T5"/>
                    </a:cxn>
                    <a:cxn ang="0">
                      <a:pos x="T6" y="T7"/>
                    </a:cxn>
                    <a:cxn ang="0">
                      <a:pos x="T8" y="T9"/>
                    </a:cxn>
                  </a:cxnLst>
                  <a:rect l="0" t="0" r="r" b="b"/>
                  <a:pathLst>
                    <a:path w="13" h="22">
                      <a:moveTo>
                        <a:pt x="0" y="12"/>
                      </a:moveTo>
                      <a:lnTo>
                        <a:pt x="8" y="22"/>
                      </a:lnTo>
                      <a:lnTo>
                        <a:pt x="13" y="17"/>
                      </a:lnTo>
                      <a:lnTo>
                        <a:pt x="1" y="0"/>
                      </a:lnTo>
                      <a:lnTo>
                        <a:pt x="0"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3" name="Freeform 314">
                  <a:extLst>
                    <a:ext uri="{FF2B5EF4-FFF2-40B4-BE49-F238E27FC236}">
                      <a16:creationId xmlns:a16="http://schemas.microsoft.com/office/drawing/2014/main" id="{C9033A3D-ED85-4C0C-A332-7F24D15560F5}"/>
                    </a:ext>
                  </a:extLst>
                </p:cNvPr>
                <p:cNvSpPr>
                  <a:spLocks/>
                </p:cNvSpPr>
                <p:nvPr/>
              </p:nvSpPr>
              <p:spPr bwMode="auto">
                <a:xfrm>
                  <a:off x="990600" y="2336800"/>
                  <a:ext cx="42862" cy="50800"/>
                </a:xfrm>
                <a:custGeom>
                  <a:avLst/>
                  <a:gdLst>
                    <a:gd name="T0" fmla="*/ 27 w 27"/>
                    <a:gd name="T1" fmla="*/ 26 h 32"/>
                    <a:gd name="T2" fmla="*/ 22 w 27"/>
                    <a:gd name="T3" fmla="*/ 16 h 32"/>
                    <a:gd name="T4" fmla="*/ 7 w 27"/>
                    <a:gd name="T5" fmla="*/ 0 h 32"/>
                    <a:gd name="T6" fmla="*/ 0 w 27"/>
                    <a:gd name="T7" fmla="*/ 5 h 32"/>
                    <a:gd name="T8" fmla="*/ 7 w 27"/>
                    <a:gd name="T9" fmla="*/ 24 h 32"/>
                    <a:gd name="T10" fmla="*/ 23 w 27"/>
                    <a:gd name="T11" fmla="*/ 32 h 32"/>
                    <a:gd name="T12" fmla="*/ 27 w 27"/>
                    <a:gd name="T13" fmla="*/ 26 h 32"/>
                  </a:gdLst>
                  <a:ahLst/>
                  <a:cxnLst>
                    <a:cxn ang="0">
                      <a:pos x="T0" y="T1"/>
                    </a:cxn>
                    <a:cxn ang="0">
                      <a:pos x="T2" y="T3"/>
                    </a:cxn>
                    <a:cxn ang="0">
                      <a:pos x="T4" y="T5"/>
                    </a:cxn>
                    <a:cxn ang="0">
                      <a:pos x="T6" y="T7"/>
                    </a:cxn>
                    <a:cxn ang="0">
                      <a:pos x="T8" y="T9"/>
                    </a:cxn>
                    <a:cxn ang="0">
                      <a:pos x="T10" y="T11"/>
                    </a:cxn>
                    <a:cxn ang="0">
                      <a:pos x="T12" y="T13"/>
                    </a:cxn>
                  </a:cxnLst>
                  <a:rect l="0" t="0" r="r" b="b"/>
                  <a:pathLst>
                    <a:path w="27" h="32">
                      <a:moveTo>
                        <a:pt x="27" y="26"/>
                      </a:moveTo>
                      <a:lnTo>
                        <a:pt x="22" y="16"/>
                      </a:lnTo>
                      <a:lnTo>
                        <a:pt x="7" y="0"/>
                      </a:lnTo>
                      <a:lnTo>
                        <a:pt x="0" y="5"/>
                      </a:lnTo>
                      <a:lnTo>
                        <a:pt x="7" y="24"/>
                      </a:lnTo>
                      <a:lnTo>
                        <a:pt x="23" y="32"/>
                      </a:lnTo>
                      <a:lnTo>
                        <a:pt x="27" y="2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4" name="Freeform 315">
                  <a:extLst>
                    <a:ext uri="{FF2B5EF4-FFF2-40B4-BE49-F238E27FC236}">
                      <a16:creationId xmlns:a16="http://schemas.microsoft.com/office/drawing/2014/main" id="{DFCF01B2-6CDB-446E-89E8-5F73C5206399}"/>
                    </a:ext>
                  </a:extLst>
                </p:cNvPr>
                <p:cNvSpPr>
                  <a:spLocks/>
                </p:cNvSpPr>
                <p:nvPr/>
              </p:nvSpPr>
              <p:spPr bwMode="auto">
                <a:xfrm>
                  <a:off x="1014412" y="2401888"/>
                  <a:ext cx="26987" cy="34925"/>
                </a:xfrm>
                <a:custGeom>
                  <a:avLst/>
                  <a:gdLst>
                    <a:gd name="T0" fmla="*/ 17 w 17"/>
                    <a:gd name="T1" fmla="*/ 0 h 22"/>
                    <a:gd name="T2" fmla="*/ 12 w 17"/>
                    <a:gd name="T3" fmla="*/ 7 h 22"/>
                    <a:gd name="T4" fmla="*/ 0 w 17"/>
                    <a:gd name="T5" fmla="*/ 0 h 22"/>
                    <a:gd name="T6" fmla="*/ 0 w 17"/>
                    <a:gd name="T7" fmla="*/ 15 h 22"/>
                    <a:gd name="T8" fmla="*/ 8 w 17"/>
                    <a:gd name="T9" fmla="*/ 22 h 22"/>
                    <a:gd name="T10" fmla="*/ 17 w 17"/>
                    <a:gd name="T11" fmla="*/ 17 h 22"/>
                    <a:gd name="T12" fmla="*/ 17 w 17"/>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7" h="22">
                      <a:moveTo>
                        <a:pt x="17" y="0"/>
                      </a:moveTo>
                      <a:lnTo>
                        <a:pt x="12" y="7"/>
                      </a:lnTo>
                      <a:lnTo>
                        <a:pt x="0" y="0"/>
                      </a:lnTo>
                      <a:lnTo>
                        <a:pt x="0" y="15"/>
                      </a:lnTo>
                      <a:lnTo>
                        <a:pt x="8" y="22"/>
                      </a:lnTo>
                      <a:lnTo>
                        <a:pt x="17" y="17"/>
                      </a:lnTo>
                      <a:lnTo>
                        <a:pt x="17"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5" name="Freeform 316">
                  <a:extLst>
                    <a:ext uri="{FF2B5EF4-FFF2-40B4-BE49-F238E27FC236}">
                      <a16:creationId xmlns:a16="http://schemas.microsoft.com/office/drawing/2014/main" id="{B53F9C60-85C2-4954-A063-E2A3208D5BE9}"/>
                    </a:ext>
                  </a:extLst>
                </p:cNvPr>
                <p:cNvSpPr>
                  <a:spLocks/>
                </p:cNvSpPr>
                <p:nvPr/>
              </p:nvSpPr>
              <p:spPr bwMode="auto">
                <a:xfrm>
                  <a:off x="1033462" y="2444750"/>
                  <a:ext cx="26987" cy="38100"/>
                </a:xfrm>
                <a:custGeom>
                  <a:avLst/>
                  <a:gdLst>
                    <a:gd name="T0" fmla="*/ 8 w 17"/>
                    <a:gd name="T1" fmla="*/ 0 h 24"/>
                    <a:gd name="T2" fmla="*/ 0 w 17"/>
                    <a:gd name="T3" fmla="*/ 2 h 24"/>
                    <a:gd name="T4" fmla="*/ 0 w 17"/>
                    <a:gd name="T5" fmla="*/ 15 h 24"/>
                    <a:gd name="T6" fmla="*/ 12 w 17"/>
                    <a:gd name="T7" fmla="*/ 24 h 24"/>
                    <a:gd name="T8" fmla="*/ 17 w 17"/>
                    <a:gd name="T9" fmla="*/ 22 h 24"/>
                    <a:gd name="T10" fmla="*/ 12 w 17"/>
                    <a:gd name="T11" fmla="*/ 10 h 24"/>
                    <a:gd name="T12" fmla="*/ 8 w 17"/>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7" h="24">
                      <a:moveTo>
                        <a:pt x="8" y="0"/>
                      </a:moveTo>
                      <a:lnTo>
                        <a:pt x="0" y="2"/>
                      </a:lnTo>
                      <a:lnTo>
                        <a:pt x="0" y="15"/>
                      </a:lnTo>
                      <a:lnTo>
                        <a:pt x="12" y="24"/>
                      </a:lnTo>
                      <a:lnTo>
                        <a:pt x="17" y="22"/>
                      </a:lnTo>
                      <a:lnTo>
                        <a:pt x="12" y="10"/>
                      </a:lnTo>
                      <a:lnTo>
                        <a:pt x="8"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6" name="Freeform 317">
                  <a:extLst>
                    <a:ext uri="{FF2B5EF4-FFF2-40B4-BE49-F238E27FC236}">
                      <a16:creationId xmlns:a16="http://schemas.microsoft.com/office/drawing/2014/main" id="{F71A7DE9-7B60-4592-91BE-43E746C4B1CE}"/>
                    </a:ext>
                  </a:extLst>
                </p:cNvPr>
                <p:cNvSpPr>
                  <a:spLocks/>
                </p:cNvSpPr>
                <p:nvPr/>
              </p:nvSpPr>
              <p:spPr bwMode="auto">
                <a:xfrm>
                  <a:off x="1204912" y="2570163"/>
                  <a:ext cx="1382712" cy="792162"/>
                </a:xfrm>
                <a:custGeom>
                  <a:avLst/>
                  <a:gdLst>
                    <a:gd name="T0" fmla="*/ 488 w 515"/>
                    <a:gd name="T1" fmla="*/ 37 h 295"/>
                    <a:gd name="T2" fmla="*/ 432 w 515"/>
                    <a:gd name="T3" fmla="*/ 66 h 295"/>
                    <a:gd name="T4" fmla="*/ 406 w 515"/>
                    <a:gd name="T5" fmla="*/ 80 h 295"/>
                    <a:gd name="T6" fmla="*/ 405 w 515"/>
                    <a:gd name="T7" fmla="*/ 88 h 295"/>
                    <a:gd name="T8" fmla="*/ 370 w 515"/>
                    <a:gd name="T9" fmla="*/ 99 h 295"/>
                    <a:gd name="T10" fmla="*/ 373 w 515"/>
                    <a:gd name="T11" fmla="*/ 82 h 295"/>
                    <a:gd name="T12" fmla="*/ 360 w 515"/>
                    <a:gd name="T13" fmla="*/ 74 h 295"/>
                    <a:gd name="T14" fmla="*/ 362 w 515"/>
                    <a:gd name="T15" fmla="*/ 48 h 295"/>
                    <a:gd name="T16" fmla="*/ 342 w 515"/>
                    <a:gd name="T17" fmla="*/ 65 h 295"/>
                    <a:gd name="T18" fmla="*/ 333 w 515"/>
                    <a:gd name="T19" fmla="*/ 92 h 295"/>
                    <a:gd name="T20" fmla="*/ 335 w 515"/>
                    <a:gd name="T21" fmla="*/ 54 h 295"/>
                    <a:gd name="T22" fmla="*/ 332 w 515"/>
                    <a:gd name="T23" fmla="*/ 48 h 295"/>
                    <a:gd name="T24" fmla="*/ 359 w 515"/>
                    <a:gd name="T25" fmla="*/ 42 h 295"/>
                    <a:gd name="T26" fmla="*/ 337 w 515"/>
                    <a:gd name="T27" fmla="*/ 37 h 295"/>
                    <a:gd name="T28" fmla="*/ 311 w 515"/>
                    <a:gd name="T29" fmla="*/ 35 h 295"/>
                    <a:gd name="T30" fmla="*/ 298 w 515"/>
                    <a:gd name="T31" fmla="*/ 34 h 295"/>
                    <a:gd name="T32" fmla="*/ 308 w 515"/>
                    <a:gd name="T33" fmla="*/ 22 h 295"/>
                    <a:gd name="T34" fmla="*/ 272 w 515"/>
                    <a:gd name="T35" fmla="*/ 1 h 295"/>
                    <a:gd name="T36" fmla="*/ 24 w 515"/>
                    <a:gd name="T37" fmla="*/ 15 h 295"/>
                    <a:gd name="T38" fmla="*/ 0 w 515"/>
                    <a:gd name="T39" fmla="*/ 15 h 295"/>
                    <a:gd name="T40" fmla="*/ 8 w 515"/>
                    <a:gd name="T41" fmla="*/ 69 h 295"/>
                    <a:gd name="T42" fmla="*/ 5 w 515"/>
                    <a:gd name="T43" fmla="*/ 112 h 295"/>
                    <a:gd name="T44" fmla="*/ 38 w 515"/>
                    <a:gd name="T45" fmla="*/ 179 h 295"/>
                    <a:gd name="T46" fmla="*/ 98 w 515"/>
                    <a:gd name="T47" fmla="*/ 202 h 295"/>
                    <a:gd name="T48" fmla="*/ 163 w 515"/>
                    <a:gd name="T49" fmla="*/ 215 h 295"/>
                    <a:gd name="T50" fmla="*/ 195 w 515"/>
                    <a:gd name="T51" fmla="*/ 235 h 295"/>
                    <a:gd name="T52" fmla="*/ 220 w 515"/>
                    <a:gd name="T53" fmla="*/ 267 h 295"/>
                    <a:gd name="T54" fmla="*/ 242 w 515"/>
                    <a:gd name="T55" fmla="*/ 282 h 295"/>
                    <a:gd name="T56" fmla="*/ 265 w 515"/>
                    <a:gd name="T57" fmla="*/ 246 h 295"/>
                    <a:gd name="T58" fmla="*/ 298 w 515"/>
                    <a:gd name="T59" fmla="*/ 238 h 295"/>
                    <a:gd name="T60" fmla="*/ 313 w 515"/>
                    <a:gd name="T61" fmla="*/ 240 h 295"/>
                    <a:gd name="T62" fmla="*/ 317 w 515"/>
                    <a:gd name="T63" fmla="*/ 235 h 295"/>
                    <a:gd name="T64" fmla="*/ 311 w 515"/>
                    <a:gd name="T65" fmla="*/ 226 h 295"/>
                    <a:gd name="T66" fmla="*/ 333 w 515"/>
                    <a:gd name="T67" fmla="*/ 229 h 295"/>
                    <a:gd name="T68" fmla="*/ 351 w 515"/>
                    <a:gd name="T69" fmla="*/ 230 h 295"/>
                    <a:gd name="T70" fmla="*/ 366 w 515"/>
                    <a:gd name="T71" fmla="*/ 234 h 295"/>
                    <a:gd name="T72" fmla="*/ 373 w 515"/>
                    <a:gd name="T73" fmla="*/ 268 h 295"/>
                    <a:gd name="T74" fmla="*/ 392 w 515"/>
                    <a:gd name="T75" fmla="*/ 290 h 295"/>
                    <a:gd name="T76" fmla="*/ 397 w 515"/>
                    <a:gd name="T77" fmla="*/ 261 h 295"/>
                    <a:gd name="T78" fmla="*/ 401 w 515"/>
                    <a:gd name="T79" fmla="*/ 201 h 295"/>
                    <a:gd name="T80" fmla="*/ 428 w 515"/>
                    <a:gd name="T81" fmla="*/ 152 h 295"/>
                    <a:gd name="T82" fmla="*/ 431 w 515"/>
                    <a:gd name="T83" fmla="*/ 130 h 295"/>
                    <a:gd name="T84" fmla="*/ 434 w 515"/>
                    <a:gd name="T85" fmla="*/ 150 h 295"/>
                    <a:gd name="T86" fmla="*/ 439 w 515"/>
                    <a:gd name="T87" fmla="*/ 115 h 295"/>
                    <a:gd name="T88" fmla="*/ 451 w 515"/>
                    <a:gd name="T89" fmla="*/ 107 h 295"/>
                    <a:gd name="T90" fmla="*/ 484 w 515"/>
                    <a:gd name="T91" fmla="*/ 91 h 295"/>
                    <a:gd name="T92" fmla="*/ 494 w 515"/>
                    <a:gd name="T93" fmla="*/ 69 h 295"/>
                    <a:gd name="T94" fmla="*/ 511 w 515"/>
                    <a:gd name="T95" fmla="*/ 61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5" h="295">
                      <a:moveTo>
                        <a:pt x="513" y="44"/>
                      </a:moveTo>
                      <a:cubicBezTo>
                        <a:pt x="508" y="38"/>
                        <a:pt x="508" y="38"/>
                        <a:pt x="508" y="38"/>
                      </a:cubicBezTo>
                      <a:cubicBezTo>
                        <a:pt x="503" y="29"/>
                        <a:pt x="503" y="29"/>
                        <a:pt x="503" y="29"/>
                      </a:cubicBezTo>
                      <a:cubicBezTo>
                        <a:pt x="488" y="37"/>
                        <a:pt x="488" y="37"/>
                        <a:pt x="488" y="37"/>
                      </a:cubicBezTo>
                      <a:cubicBezTo>
                        <a:pt x="474" y="51"/>
                        <a:pt x="474" y="51"/>
                        <a:pt x="474" y="51"/>
                      </a:cubicBezTo>
                      <a:cubicBezTo>
                        <a:pt x="439" y="52"/>
                        <a:pt x="439" y="52"/>
                        <a:pt x="439" y="52"/>
                      </a:cubicBezTo>
                      <a:cubicBezTo>
                        <a:pt x="429" y="67"/>
                        <a:pt x="429" y="67"/>
                        <a:pt x="429" y="67"/>
                      </a:cubicBezTo>
                      <a:cubicBezTo>
                        <a:pt x="432" y="66"/>
                        <a:pt x="432" y="66"/>
                        <a:pt x="432" y="66"/>
                      </a:cubicBezTo>
                      <a:cubicBezTo>
                        <a:pt x="431" y="70"/>
                        <a:pt x="431" y="70"/>
                        <a:pt x="431" y="70"/>
                      </a:cubicBezTo>
                      <a:cubicBezTo>
                        <a:pt x="431" y="73"/>
                        <a:pt x="431" y="73"/>
                        <a:pt x="431" y="73"/>
                      </a:cubicBezTo>
                      <a:cubicBezTo>
                        <a:pt x="428" y="78"/>
                        <a:pt x="428" y="78"/>
                        <a:pt x="428" y="78"/>
                      </a:cubicBezTo>
                      <a:cubicBezTo>
                        <a:pt x="406" y="80"/>
                        <a:pt x="406" y="80"/>
                        <a:pt x="406" y="80"/>
                      </a:cubicBezTo>
                      <a:cubicBezTo>
                        <a:pt x="402" y="84"/>
                        <a:pt x="402" y="84"/>
                        <a:pt x="402" y="84"/>
                      </a:cubicBezTo>
                      <a:cubicBezTo>
                        <a:pt x="404" y="84"/>
                        <a:pt x="404" y="84"/>
                        <a:pt x="404" y="84"/>
                      </a:cubicBezTo>
                      <a:cubicBezTo>
                        <a:pt x="408" y="85"/>
                        <a:pt x="408" y="85"/>
                        <a:pt x="408" y="85"/>
                      </a:cubicBezTo>
                      <a:cubicBezTo>
                        <a:pt x="405" y="88"/>
                        <a:pt x="405" y="88"/>
                        <a:pt x="405" y="88"/>
                      </a:cubicBezTo>
                      <a:cubicBezTo>
                        <a:pt x="399" y="89"/>
                        <a:pt x="399" y="89"/>
                        <a:pt x="399" y="89"/>
                      </a:cubicBezTo>
                      <a:cubicBezTo>
                        <a:pt x="393" y="95"/>
                        <a:pt x="393" y="95"/>
                        <a:pt x="393" y="95"/>
                      </a:cubicBezTo>
                      <a:cubicBezTo>
                        <a:pt x="376" y="102"/>
                        <a:pt x="376" y="102"/>
                        <a:pt x="376" y="102"/>
                      </a:cubicBezTo>
                      <a:cubicBezTo>
                        <a:pt x="370" y="99"/>
                        <a:pt x="370" y="99"/>
                        <a:pt x="370" y="99"/>
                      </a:cubicBezTo>
                      <a:cubicBezTo>
                        <a:pt x="372" y="95"/>
                        <a:pt x="372" y="95"/>
                        <a:pt x="372" y="95"/>
                      </a:cubicBezTo>
                      <a:cubicBezTo>
                        <a:pt x="370" y="93"/>
                        <a:pt x="370" y="93"/>
                        <a:pt x="370" y="93"/>
                      </a:cubicBezTo>
                      <a:cubicBezTo>
                        <a:pt x="368" y="88"/>
                        <a:pt x="368" y="88"/>
                        <a:pt x="368" y="88"/>
                      </a:cubicBezTo>
                      <a:cubicBezTo>
                        <a:pt x="373" y="82"/>
                        <a:pt x="373" y="82"/>
                        <a:pt x="373" y="82"/>
                      </a:cubicBezTo>
                      <a:cubicBezTo>
                        <a:pt x="373" y="69"/>
                        <a:pt x="373" y="69"/>
                        <a:pt x="373" y="69"/>
                      </a:cubicBezTo>
                      <a:cubicBezTo>
                        <a:pt x="368" y="71"/>
                        <a:pt x="368" y="71"/>
                        <a:pt x="368" y="71"/>
                      </a:cubicBezTo>
                      <a:cubicBezTo>
                        <a:pt x="363" y="77"/>
                        <a:pt x="363" y="77"/>
                        <a:pt x="363" y="77"/>
                      </a:cubicBezTo>
                      <a:cubicBezTo>
                        <a:pt x="361" y="76"/>
                        <a:pt x="360" y="75"/>
                        <a:pt x="360" y="74"/>
                      </a:cubicBezTo>
                      <a:cubicBezTo>
                        <a:pt x="360" y="73"/>
                        <a:pt x="362" y="71"/>
                        <a:pt x="366" y="67"/>
                      </a:cubicBezTo>
                      <a:cubicBezTo>
                        <a:pt x="369" y="60"/>
                        <a:pt x="369" y="60"/>
                        <a:pt x="369" y="60"/>
                      </a:cubicBezTo>
                      <a:cubicBezTo>
                        <a:pt x="366" y="50"/>
                        <a:pt x="366" y="50"/>
                        <a:pt x="366" y="50"/>
                      </a:cubicBezTo>
                      <a:cubicBezTo>
                        <a:pt x="362" y="48"/>
                        <a:pt x="362" y="48"/>
                        <a:pt x="362" y="48"/>
                      </a:cubicBezTo>
                      <a:cubicBezTo>
                        <a:pt x="356" y="49"/>
                        <a:pt x="356" y="49"/>
                        <a:pt x="356" y="49"/>
                      </a:cubicBezTo>
                      <a:cubicBezTo>
                        <a:pt x="352" y="54"/>
                        <a:pt x="352" y="54"/>
                        <a:pt x="352" y="54"/>
                      </a:cubicBezTo>
                      <a:cubicBezTo>
                        <a:pt x="349" y="52"/>
                        <a:pt x="349" y="52"/>
                        <a:pt x="349" y="52"/>
                      </a:cubicBezTo>
                      <a:cubicBezTo>
                        <a:pt x="342" y="65"/>
                        <a:pt x="342" y="65"/>
                        <a:pt x="342" y="65"/>
                      </a:cubicBezTo>
                      <a:cubicBezTo>
                        <a:pt x="344" y="78"/>
                        <a:pt x="344" y="78"/>
                        <a:pt x="344" y="78"/>
                      </a:cubicBezTo>
                      <a:cubicBezTo>
                        <a:pt x="342" y="88"/>
                        <a:pt x="342" y="88"/>
                        <a:pt x="342" y="88"/>
                      </a:cubicBezTo>
                      <a:cubicBezTo>
                        <a:pt x="337" y="93"/>
                        <a:pt x="337" y="93"/>
                        <a:pt x="337" y="93"/>
                      </a:cubicBezTo>
                      <a:cubicBezTo>
                        <a:pt x="333" y="92"/>
                        <a:pt x="333" y="92"/>
                        <a:pt x="333" y="92"/>
                      </a:cubicBezTo>
                      <a:cubicBezTo>
                        <a:pt x="330" y="87"/>
                        <a:pt x="330" y="87"/>
                        <a:pt x="330" y="87"/>
                      </a:cubicBezTo>
                      <a:cubicBezTo>
                        <a:pt x="330" y="70"/>
                        <a:pt x="330" y="70"/>
                        <a:pt x="330" y="70"/>
                      </a:cubicBezTo>
                      <a:cubicBezTo>
                        <a:pt x="331" y="62"/>
                        <a:pt x="331" y="62"/>
                        <a:pt x="331" y="62"/>
                      </a:cubicBezTo>
                      <a:cubicBezTo>
                        <a:pt x="335" y="54"/>
                        <a:pt x="335" y="54"/>
                        <a:pt x="335" y="54"/>
                      </a:cubicBezTo>
                      <a:cubicBezTo>
                        <a:pt x="331" y="56"/>
                        <a:pt x="331" y="56"/>
                        <a:pt x="331" y="56"/>
                      </a:cubicBezTo>
                      <a:cubicBezTo>
                        <a:pt x="327" y="61"/>
                        <a:pt x="327" y="61"/>
                        <a:pt x="327" y="61"/>
                      </a:cubicBezTo>
                      <a:cubicBezTo>
                        <a:pt x="329" y="53"/>
                        <a:pt x="329" y="53"/>
                        <a:pt x="329" y="53"/>
                      </a:cubicBezTo>
                      <a:cubicBezTo>
                        <a:pt x="332" y="48"/>
                        <a:pt x="332" y="48"/>
                        <a:pt x="332" y="48"/>
                      </a:cubicBezTo>
                      <a:cubicBezTo>
                        <a:pt x="340" y="45"/>
                        <a:pt x="340" y="45"/>
                        <a:pt x="340" y="45"/>
                      </a:cubicBezTo>
                      <a:cubicBezTo>
                        <a:pt x="345" y="47"/>
                        <a:pt x="345" y="47"/>
                        <a:pt x="345" y="47"/>
                      </a:cubicBezTo>
                      <a:cubicBezTo>
                        <a:pt x="350" y="42"/>
                        <a:pt x="350" y="42"/>
                        <a:pt x="350" y="42"/>
                      </a:cubicBezTo>
                      <a:cubicBezTo>
                        <a:pt x="359" y="42"/>
                        <a:pt x="359" y="42"/>
                        <a:pt x="359" y="42"/>
                      </a:cubicBezTo>
                      <a:cubicBezTo>
                        <a:pt x="353" y="37"/>
                        <a:pt x="353" y="37"/>
                        <a:pt x="353" y="37"/>
                      </a:cubicBezTo>
                      <a:cubicBezTo>
                        <a:pt x="352" y="32"/>
                        <a:pt x="352" y="32"/>
                        <a:pt x="352" y="32"/>
                      </a:cubicBezTo>
                      <a:cubicBezTo>
                        <a:pt x="343" y="36"/>
                        <a:pt x="343" y="36"/>
                        <a:pt x="343" y="36"/>
                      </a:cubicBezTo>
                      <a:cubicBezTo>
                        <a:pt x="337" y="37"/>
                        <a:pt x="337" y="37"/>
                        <a:pt x="337" y="37"/>
                      </a:cubicBezTo>
                      <a:cubicBezTo>
                        <a:pt x="334" y="32"/>
                        <a:pt x="334" y="32"/>
                        <a:pt x="334" y="32"/>
                      </a:cubicBezTo>
                      <a:cubicBezTo>
                        <a:pt x="325" y="31"/>
                        <a:pt x="325" y="31"/>
                        <a:pt x="325" y="31"/>
                      </a:cubicBezTo>
                      <a:cubicBezTo>
                        <a:pt x="331" y="24"/>
                        <a:pt x="331" y="24"/>
                        <a:pt x="331" y="24"/>
                      </a:cubicBezTo>
                      <a:cubicBezTo>
                        <a:pt x="311" y="35"/>
                        <a:pt x="311" y="35"/>
                        <a:pt x="311" y="35"/>
                      </a:cubicBezTo>
                      <a:cubicBezTo>
                        <a:pt x="307" y="35"/>
                        <a:pt x="307" y="35"/>
                        <a:pt x="307" y="35"/>
                      </a:cubicBezTo>
                      <a:cubicBezTo>
                        <a:pt x="306" y="31"/>
                        <a:pt x="306" y="31"/>
                        <a:pt x="306" y="31"/>
                      </a:cubicBezTo>
                      <a:cubicBezTo>
                        <a:pt x="301" y="31"/>
                        <a:pt x="301" y="31"/>
                        <a:pt x="301" y="31"/>
                      </a:cubicBezTo>
                      <a:cubicBezTo>
                        <a:pt x="298" y="34"/>
                        <a:pt x="298" y="34"/>
                        <a:pt x="298" y="34"/>
                      </a:cubicBezTo>
                      <a:cubicBezTo>
                        <a:pt x="293" y="32"/>
                        <a:pt x="293" y="32"/>
                        <a:pt x="293" y="32"/>
                      </a:cubicBezTo>
                      <a:cubicBezTo>
                        <a:pt x="297" y="27"/>
                        <a:pt x="297" y="27"/>
                        <a:pt x="297" y="27"/>
                      </a:cubicBezTo>
                      <a:cubicBezTo>
                        <a:pt x="307" y="23"/>
                        <a:pt x="307" y="23"/>
                        <a:pt x="307" y="23"/>
                      </a:cubicBezTo>
                      <a:cubicBezTo>
                        <a:pt x="308" y="22"/>
                        <a:pt x="308" y="22"/>
                        <a:pt x="308" y="22"/>
                      </a:cubicBezTo>
                      <a:cubicBezTo>
                        <a:pt x="293" y="15"/>
                        <a:pt x="293" y="15"/>
                        <a:pt x="293" y="15"/>
                      </a:cubicBezTo>
                      <a:cubicBezTo>
                        <a:pt x="286" y="15"/>
                        <a:pt x="286" y="15"/>
                        <a:pt x="286" y="15"/>
                      </a:cubicBezTo>
                      <a:cubicBezTo>
                        <a:pt x="276" y="9"/>
                        <a:pt x="276" y="9"/>
                        <a:pt x="276" y="9"/>
                      </a:cubicBezTo>
                      <a:cubicBezTo>
                        <a:pt x="272" y="1"/>
                        <a:pt x="272" y="1"/>
                        <a:pt x="272" y="1"/>
                      </a:cubicBezTo>
                      <a:cubicBezTo>
                        <a:pt x="266" y="0"/>
                        <a:pt x="266" y="0"/>
                        <a:pt x="266" y="0"/>
                      </a:cubicBezTo>
                      <a:cubicBezTo>
                        <a:pt x="264" y="3"/>
                        <a:pt x="264" y="3"/>
                        <a:pt x="264" y="3"/>
                      </a:cubicBezTo>
                      <a:cubicBezTo>
                        <a:pt x="17" y="3"/>
                        <a:pt x="17" y="3"/>
                        <a:pt x="17" y="3"/>
                      </a:cubicBezTo>
                      <a:cubicBezTo>
                        <a:pt x="24" y="15"/>
                        <a:pt x="24" y="15"/>
                        <a:pt x="24" y="15"/>
                      </a:cubicBezTo>
                      <a:cubicBezTo>
                        <a:pt x="23" y="21"/>
                        <a:pt x="23" y="21"/>
                        <a:pt x="23" y="21"/>
                      </a:cubicBezTo>
                      <a:cubicBezTo>
                        <a:pt x="18" y="16"/>
                        <a:pt x="18" y="16"/>
                        <a:pt x="18" y="16"/>
                      </a:cubicBezTo>
                      <a:cubicBezTo>
                        <a:pt x="3" y="13"/>
                        <a:pt x="3" y="13"/>
                        <a:pt x="3" y="13"/>
                      </a:cubicBezTo>
                      <a:cubicBezTo>
                        <a:pt x="0" y="15"/>
                        <a:pt x="0" y="15"/>
                        <a:pt x="0" y="15"/>
                      </a:cubicBezTo>
                      <a:cubicBezTo>
                        <a:pt x="7" y="35"/>
                        <a:pt x="7" y="35"/>
                        <a:pt x="7" y="35"/>
                      </a:cubicBezTo>
                      <a:cubicBezTo>
                        <a:pt x="13" y="39"/>
                        <a:pt x="13" y="39"/>
                        <a:pt x="13" y="39"/>
                      </a:cubicBezTo>
                      <a:cubicBezTo>
                        <a:pt x="8" y="41"/>
                        <a:pt x="8" y="41"/>
                        <a:pt x="8" y="41"/>
                      </a:cubicBezTo>
                      <a:cubicBezTo>
                        <a:pt x="8" y="69"/>
                        <a:pt x="8" y="69"/>
                        <a:pt x="8" y="69"/>
                      </a:cubicBezTo>
                      <a:cubicBezTo>
                        <a:pt x="3" y="84"/>
                        <a:pt x="3" y="84"/>
                        <a:pt x="3" y="84"/>
                      </a:cubicBezTo>
                      <a:cubicBezTo>
                        <a:pt x="8" y="97"/>
                        <a:pt x="8" y="97"/>
                        <a:pt x="8" y="97"/>
                      </a:cubicBezTo>
                      <a:cubicBezTo>
                        <a:pt x="8" y="105"/>
                        <a:pt x="8" y="105"/>
                        <a:pt x="8" y="105"/>
                      </a:cubicBezTo>
                      <a:cubicBezTo>
                        <a:pt x="5" y="112"/>
                        <a:pt x="5" y="112"/>
                        <a:pt x="5" y="112"/>
                      </a:cubicBezTo>
                      <a:cubicBezTo>
                        <a:pt x="30" y="156"/>
                        <a:pt x="30" y="156"/>
                        <a:pt x="30" y="156"/>
                      </a:cubicBezTo>
                      <a:cubicBezTo>
                        <a:pt x="27" y="161"/>
                        <a:pt x="27" y="161"/>
                        <a:pt x="27" y="161"/>
                      </a:cubicBezTo>
                      <a:cubicBezTo>
                        <a:pt x="37" y="170"/>
                        <a:pt x="37" y="170"/>
                        <a:pt x="37" y="170"/>
                      </a:cubicBezTo>
                      <a:cubicBezTo>
                        <a:pt x="38" y="179"/>
                        <a:pt x="38" y="179"/>
                        <a:pt x="38" y="179"/>
                      </a:cubicBezTo>
                      <a:cubicBezTo>
                        <a:pt x="57" y="187"/>
                        <a:pt x="57" y="187"/>
                        <a:pt x="57" y="187"/>
                      </a:cubicBezTo>
                      <a:cubicBezTo>
                        <a:pt x="66" y="194"/>
                        <a:pt x="66" y="194"/>
                        <a:pt x="66" y="194"/>
                      </a:cubicBezTo>
                      <a:cubicBezTo>
                        <a:pt x="70" y="206"/>
                        <a:pt x="70" y="206"/>
                        <a:pt x="70" y="206"/>
                      </a:cubicBezTo>
                      <a:cubicBezTo>
                        <a:pt x="98" y="202"/>
                        <a:pt x="98" y="202"/>
                        <a:pt x="98" y="202"/>
                      </a:cubicBezTo>
                      <a:cubicBezTo>
                        <a:pt x="98" y="206"/>
                        <a:pt x="98" y="206"/>
                        <a:pt x="98" y="206"/>
                      </a:cubicBezTo>
                      <a:cubicBezTo>
                        <a:pt x="114" y="210"/>
                        <a:pt x="130" y="214"/>
                        <a:pt x="145" y="218"/>
                      </a:cubicBezTo>
                      <a:cubicBezTo>
                        <a:pt x="145" y="215"/>
                        <a:pt x="145" y="215"/>
                        <a:pt x="145" y="215"/>
                      </a:cubicBezTo>
                      <a:cubicBezTo>
                        <a:pt x="163" y="215"/>
                        <a:pt x="163" y="215"/>
                        <a:pt x="163" y="215"/>
                      </a:cubicBezTo>
                      <a:cubicBezTo>
                        <a:pt x="177" y="227"/>
                        <a:pt x="177" y="227"/>
                        <a:pt x="177" y="227"/>
                      </a:cubicBezTo>
                      <a:cubicBezTo>
                        <a:pt x="178" y="235"/>
                        <a:pt x="178" y="235"/>
                        <a:pt x="178" y="235"/>
                      </a:cubicBezTo>
                      <a:cubicBezTo>
                        <a:pt x="189" y="244"/>
                        <a:pt x="189" y="244"/>
                        <a:pt x="189" y="244"/>
                      </a:cubicBezTo>
                      <a:cubicBezTo>
                        <a:pt x="195" y="235"/>
                        <a:pt x="195" y="235"/>
                        <a:pt x="195" y="235"/>
                      </a:cubicBezTo>
                      <a:cubicBezTo>
                        <a:pt x="203" y="235"/>
                        <a:pt x="203" y="235"/>
                        <a:pt x="203" y="235"/>
                      </a:cubicBezTo>
                      <a:cubicBezTo>
                        <a:pt x="203" y="235"/>
                        <a:pt x="203" y="235"/>
                        <a:pt x="203" y="235"/>
                      </a:cubicBezTo>
                      <a:cubicBezTo>
                        <a:pt x="208" y="240"/>
                        <a:pt x="208" y="240"/>
                        <a:pt x="208" y="240"/>
                      </a:cubicBezTo>
                      <a:cubicBezTo>
                        <a:pt x="220" y="267"/>
                        <a:pt x="220" y="267"/>
                        <a:pt x="220" y="267"/>
                      </a:cubicBezTo>
                      <a:cubicBezTo>
                        <a:pt x="221" y="267"/>
                        <a:pt x="221" y="267"/>
                        <a:pt x="221" y="267"/>
                      </a:cubicBezTo>
                      <a:cubicBezTo>
                        <a:pt x="221" y="268"/>
                        <a:pt x="221" y="268"/>
                        <a:pt x="221" y="268"/>
                      </a:cubicBezTo>
                      <a:cubicBezTo>
                        <a:pt x="224" y="270"/>
                        <a:pt x="226" y="272"/>
                        <a:pt x="228" y="274"/>
                      </a:cubicBezTo>
                      <a:cubicBezTo>
                        <a:pt x="233" y="277"/>
                        <a:pt x="237" y="280"/>
                        <a:pt x="242" y="282"/>
                      </a:cubicBezTo>
                      <a:cubicBezTo>
                        <a:pt x="245" y="284"/>
                        <a:pt x="245" y="284"/>
                        <a:pt x="245" y="284"/>
                      </a:cubicBezTo>
                      <a:cubicBezTo>
                        <a:pt x="246" y="265"/>
                        <a:pt x="246" y="265"/>
                        <a:pt x="246" y="265"/>
                      </a:cubicBezTo>
                      <a:cubicBezTo>
                        <a:pt x="250" y="259"/>
                        <a:pt x="250" y="259"/>
                        <a:pt x="250" y="259"/>
                      </a:cubicBezTo>
                      <a:cubicBezTo>
                        <a:pt x="265" y="246"/>
                        <a:pt x="265" y="246"/>
                        <a:pt x="265" y="246"/>
                      </a:cubicBezTo>
                      <a:cubicBezTo>
                        <a:pt x="271" y="244"/>
                        <a:pt x="271" y="244"/>
                        <a:pt x="271" y="244"/>
                      </a:cubicBezTo>
                      <a:cubicBezTo>
                        <a:pt x="277" y="239"/>
                        <a:pt x="277" y="239"/>
                        <a:pt x="277" y="239"/>
                      </a:cubicBezTo>
                      <a:cubicBezTo>
                        <a:pt x="288" y="235"/>
                        <a:pt x="288" y="235"/>
                        <a:pt x="288" y="235"/>
                      </a:cubicBezTo>
                      <a:cubicBezTo>
                        <a:pt x="298" y="238"/>
                        <a:pt x="298" y="238"/>
                        <a:pt x="298" y="238"/>
                      </a:cubicBezTo>
                      <a:cubicBezTo>
                        <a:pt x="303" y="243"/>
                        <a:pt x="303" y="243"/>
                        <a:pt x="303" y="243"/>
                      </a:cubicBezTo>
                      <a:cubicBezTo>
                        <a:pt x="308" y="243"/>
                        <a:pt x="308" y="243"/>
                        <a:pt x="308" y="243"/>
                      </a:cubicBezTo>
                      <a:cubicBezTo>
                        <a:pt x="309" y="239"/>
                        <a:pt x="309" y="239"/>
                        <a:pt x="309" y="239"/>
                      </a:cubicBezTo>
                      <a:cubicBezTo>
                        <a:pt x="313" y="240"/>
                        <a:pt x="313" y="240"/>
                        <a:pt x="313" y="240"/>
                      </a:cubicBezTo>
                      <a:cubicBezTo>
                        <a:pt x="318" y="243"/>
                        <a:pt x="318" y="243"/>
                        <a:pt x="318" y="243"/>
                      </a:cubicBezTo>
                      <a:cubicBezTo>
                        <a:pt x="319" y="240"/>
                        <a:pt x="319" y="240"/>
                        <a:pt x="319" y="240"/>
                      </a:cubicBezTo>
                      <a:cubicBezTo>
                        <a:pt x="316" y="238"/>
                        <a:pt x="316" y="238"/>
                        <a:pt x="316" y="238"/>
                      </a:cubicBezTo>
                      <a:cubicBezTo>
                        <a:pt x="317" y="235"/>
                        <a:pt x="317" y="235"/>
                        <a:pt x="317" y="235"/>
                      </a:cubicBezTo>
                      <a:cubicBezTo>
                        <a:pt x="310" y="231"/>
                        <a:pt x="310" y="231"/>
                        <a:pt x="310" y="231"/>
                      </a:cubicBezTo>
                      <a:cubicBezTo>
                        <a:pt x="307" y="227"/>
                        <a:pt x="307" y="227"/>
                        <a:pt x="307" y="227"/>
                      </a:cubicBezTo>
                      <a:cubicBezTo>
                        <a:pt x="306" y="224"/>
                        <a:pt x="306" y="224"/>
                        <a:pt x="306" y="224"/>
                      </a:cubicBezTo>
                      <a:cubicBezTo>
                        <a:pt x="311" y="226"/>
                        <a:pt x="311" y="226"/>
                        <a:pt x="311" y="226"/>
                      </a:cubicBezTo>
                      <a:cubicBezTo>
                        <a:pt x="314" y="229"/>
                        <a:pt x="314" y="229"/>
                        <a:pt x="314" y="229"/>
                      </a:cubicBezTo>
                      <a:cubicBezTo>
                        <a:pt x="321" y="231"/>
                        <a:pt x="321" y="231"/>
                        <a:pt x="321" y="231"/>
                      </a:cubicBezTo>
                      <a:cubicBezTo>
                        <a:pt x="327" y="229"/>
                        <a:pt x="327" y="229"/>
                        <a:pt x="327" y="229"/>
                      </a:cubicBezTo>
                      <a:cubicBezTo>
                        <a:pt x="333" y="229"/>
                        <a:pt x="333" y="229"/>
                        <a:pt x="333" y="229"/>
                      </a:cubicBezTo>
                      <a:cubicBezTo>
                        <a:pt x="337" y="231"/>
                        <a:pt x="337" y="231"/>
                        <a:pt x="337" y="231"/>
                      </a:cubicBezTo>
                      <a:cubicBezTo>
                        <a:pt x="341" y="230"/>
                        <a:pt x="341" y="230"/>
                        <a:pt x="341" y="230"/>
                      </a:cubicBezTo>
                      <a:cubicBezTo>
                        <a:pt x="345" y="228"/>
                        <a:pt x="345" y="228"/>
                        <a:pt x="345" y="228"/>
                      </a:cubicBezTo>
                      <a:cubicBezTo>
                        <a:pt x="351" y="230"/>
                        <a:pt x="351" y="230"/>
                        <a:pt x="351" y="230"/>
                      </a:cubicBezTo>
                      <a:cubicBezTo>
                        <a:pt x="353" y="236"/>
                        <a:pt x="353" y="236"/>
                        <a:pt x="353" y="236"/>
                      </a:cubicBezTo>
                      <a:cubicBezTo>
                        <a:pt x="356" y="238"/>
                        <a:pt x="356" y="238"/>
                        <a:pt x="356" y="238"/>
                      </a:cubicBezTo>
                      <a:cubicBezTo>
                        <a:pt x="364" y="234"/>
                        <a:pt x="364" y="234"/>
                        <a:pt x="364" y="234"/>
                      </a:cubicBezTo>
                      <a:cubicBezTo>
                        <a:pt x="366" y="234"/>
                        <a:pt x="366" y="234"/>
                        <a:pt x="366" y="234"/>
                      </a:cubicBezTo>
                      <a:cubicBezTo>
                        <a:pt x="372" y="243"/>
                        <a:pt x="372" y="243"/>
                        <a:pt x="372" y="243"/>
                      </a:cubicBezTo>
                      <a:cubicBezTo>
                        <a:pt x="373" y="250"/>
                        <a:pt x="373" y="250"/>
                        <a:pt x="373" y="250"/>
                      </a:cubicBezTo>
                      <a:cubicBezTo>
                        <a:pt x="371" y="261"/>
                        <a:pt x="371" y="261"/>
                        <a:pt x="371" y="261"/>
                      </a:cubicBezTo>
                      <a:cubicBezTo>
                        <a:pt x="373" y="268"/>
                        <a:pt x="373" y="268"/>
                        <a:pt x="373" y="268"/>
                      </a:cubicBezTo>
                      <a:cubicBezTo>
                        <a:pt x="378" y="271"/>
                        <a:pt x="378" y="271"/>
                        <a:pt x="378" y="271"/>
                      </a:cubicBezTo>
                      <a:cubicBezTo>
                        <a:pt x="385" y="285"/>
                        <a:pt x="385" y="285"/>
                        <a:pt x="385" y="285"/>
                      </a:cubicBezTo>
                      <a:cubicBezTo>
                        <a:pt x="391" y="288"/>
                        <a:pt x="391" y="288"/>
                        <a:pt x="391" y="288"/>
                      </a:cubicBezTo>
                      <a:cubicBezTo>
                        <a:pt x="392" y="290"/>
                        <a:pt x="392" y="290"/>
                        <a:pt x="392" y="290"/>
                      </a:cubicBezTo>
                      <a:cubicBezTo>
                        <a:pt x="389" y="295"/>
                        <a:pt x="389" y="295"/>
                        <a:pt x="389" y="295"/>
                      </a:cubicBezTo>
                      <a:cubicBezTo>
                        <a:pt x="395" y="289"/>
                        <a:pt x="395" y="289"/>
                        <a:pt x="395" y="289"/>
                      </a:cubicBezTo>
                      <a:cubicBezTo>
                        <a:pt x="398" y="279"/>
                        <a:pt x="398" y="279"/>
                        <a:pt x="398" y="279"/>
                      </a:cubicBezTo>
                      <a:cubicBezTo>
                        <a:pt x="397" y="261"/>
                        <a:pt x="397" y="261"/>
                        <a:pt x="397" y="261"/>
                      </a:cubicBezTo>
                      <a:cubicBezTo>
                        <a:pt x="387" y="232"/>
                        <a:pt x="387" y="232"/>
                        <a:pt x="387" y="232"/>
                      </a:cubicBezTo>
                      <a:cubicBezTo>
                        <a:pt x="387" y="221"/>
                        <a:pt x="387" y="221"/>
                        <a:pt x="387" y="221"/>
                      </a:cubicBezTo>
                      <a:cubicBezTo>
                        <a:pt x="391" y="206"/>
                        <a:pt x="391" y="206"/>
                        <a:pt x="391" y="206"/>
                      </a:cubicBezTo>
                      <a:cubicBezTo>
                        <a:pt x="401" y="201"/>
                        <a:pt x="401" y="201"/>
                        <a:pt x="401" y="201"/>
                      </a:cubicBezTo>
                      <a:cubicBezTo>
                        <a:pt x="415" y="191"/>
                        <a:pt x="415" y="191"/>
                        <a:pt x="415" y="191"/>
                      </a:cubicBezTo>
                      <a:cubicBezTo>
                        <a:pt x="433" y="170"/>
                        <a:pt x="433" y="170"/>
                        <a:pt x="433" y="170"/>
                      </a:cubicBezTo>
                      <a:cubicBezTo>
                        <a:pt x="434" y="156"/>
                        <a:pt x="434" y="156"/>
                        <a:pt x="434" y="156"/>
                      </a:cubicBezTo>
                      <a:cubicBezTo>
                        <a:pt x="428" y="152"/>
                        <a:pt x="428" y="152"/>
                        <a:pt x="428" y="152"/>
                      </a:cubicBezTo>
                      <a:cubicBezTo>
                        <a:pt x="426" y="147"/>
                        <a:pt x="426" y="147"/>
                        <a:pt x="426" y="147"/>
                      </a:cubicBezTo>
                      <a:cubicBezTo>
                        <a:pt x="426" y="133"/>
                        <a:pt x="426" y="133"/>
                        <a:pt x="426" y="133"/>
                      </a:cubicBezTo>
                      <a:cubicBezTo>
                        <a:pt x="431" y="122"/>
                        <a:pt x="431" y="122"/>
                        <a:pt x="431" y="122"/>
                      </a:cubicBezTo>
                      <a:cubicBezTo>
                        <a:pt x="431" y="130"/>
                        <a:pt x="431" y="130"/>
                        <a:pt x="431" y="130"/>
                      </a:cubicBezTo>
                      <a:cubicBezTo>
                        <a:pt x="432" y="133"/>
                        <a:pt x="432" y="133"/>
                        <a:pt x="432" y="133"/>
                      </a:cubicBezTo>
                      <a:cubicBezTo>
                        <a:pt x="431" y="137"/>
                        <a:pt x="431" y="137"/>
                        <a:pt x="431" y="137"/>
                      </a:cubicBezTo>
                      <a:cubicBezTo>
                        <a:pt x="435" y="143"/>
                        <a:pt x="435" y="143"/>
                        <a:pt x="435" y="143"/>
                      </a:cubicBezTo>
                      <a:cubicBezTo>
                        <a:pt x="434" y="150"/>
                        <a:pt x="434" y="150"/>
                        <a:pt x="434" y="150"/>
                      </a:cubicBezTo>
                      <a:cubicBezTo>
                        <a:pt x="442" y="136"/>
                        <a:pt x="442" y="136"/>
                        <a:pt x="442" y="136"/>
                      </a:cubicBezTo>
                      <a:cubicBezTo>
                        <a:pt x="443" y="130"/>
                        <a:pt x="443" y="130"/>
                        <a:pt x="443" y="130"/>
                      </a:cubicBezTo>
                      <a:cubicBezTo>
                        <a:pt x="438" y="125"/>
                        <a:pt x="438" y="125"/>
                        <a:pt x="438" y="125"/>
                      </a:cubicBezTo>
                      <a:cubicBezTo>
                        <a:pt x="439" y="115"/>
                        <a:pt x="439" y="115"/>
                        <a:pt x="439" y="115"/>
                      </a:cubicBezTo>
                      <a:cubicBezTo>
                        <a:pt x="443" y="121"/>
                        <a:pt x="443" y="121"/>
                        <a:pt x="443" y="121"/>
                      </a:cubicBezTo>
                      <a:cubicBezTo>
                        <a:pt x="445" y="127"/>
                        <a:pt x="445" y="127"/>
                        <a:pt x="445" y="127"/>
                      </a:cubicBezTo>
                      <a:cubicBezTo>
                        <a:pt x="455" y="108"/>
                        <a:pt x="455" y="108"/>
                        <a:pt x="455" y="108"/>
                      </a:cubicBezTo>
                      <a:cubicBezTo>
                        <a:pt x="451" y="107"/>
                        <a:pt x="451" y="107"/>
                        <a:pt x="451" y="107"/>
                      </a:cubicBezTo>
                      <a:cubicBezTo>
                        <a:pt x="452" y="104"/>
                        <a:pt x="452" y="104"/>
                        <a:pt x="452" y="104"/>
                      </a:cubicBezTo>
                      <a:cubicBezTo>
                        <a:pt x="458" y="97"/>
                        <a:pt x="458" y="97"/>
                        <a:pt x="458" y="97"/>
                      </a:cubicBezTo>
                      <a:cubicBezTo>
                        <a:pt x="473" y="93"/>
                        <a:pt x="473" y="93"/>
                        <a:pt x="473" y="93"/>
                      </a:cubicBezTo>
                      <a:cubicBezTo>
                        <a:pt x="484" y="91"/>
                        <a:pt x="484" y="91"/>
                        <a:pt x="484" y="91"/>
                      </a:cubicBezTo>
                      <a:cubicBezTo>
                        <a:pt x="485" y="88"/>
                        <a:pt x="485" y="88"/>
                        <a:pt x="485" y="88"/>
                      </a:cubicBezTo>
                      <a:cubicBezTo>
                        <a:pt x="481" y="84"/>
                        <a:pt x="481" y="84"/>
                        <a:pt x="481" y="84"/>
                      </a:cubicBezTo>
                      <a:cubicBezTo>
                        <a:pt x="482" y="77"/>
                        <a:pt x="482" y="77"/>
                        <a:pt x="482" y="77"/>
                      </a:cubicBezTo>
                      <a:cubicBezTo>
                        <a:pt x="494" y="69"/>
                        <a:pt x="494" y="69"/>
                        <a:pt x="494" y="69"/>
                      </a:cubicBezTo>
                      <a:cubicBezTo>
                        <a:pt x="496" y="64"/>
                        <a:pt x="496" y="64"/>
                        <a:pt x="496" y="64"/>
                      </a:cubicBezTo>
                      <a:cubicBezTo>
                        <a:pt x="498" y="66"/>
                        <a:pt x="498" y="66"/>
                        <a:pt x="498" y="66"/>
                      </a:cubicBezTo>
                      <a:cubicBezTo>
                        <a:pt x="498" y="69"/>
                        <a:pt x="498" y="69"/>
                        <a:pt x="498" y="69"/>
                      </a:cubicBezTo>
                      <a:cubicBezTo>
                        <a:pt x="511" y="61"/>
                        <a:pt x="511" y="61"/>
                        <a:pt x="511" y="61"/>
                      </a:cubicBezTo>
                      <a:cubicBezTo>
                        <a:pt x="511" y="54"/>
                        <a:pt x="511" y="54"/>
                        <a:pt x="511" y="54"/>
                      </a:cubicBezTo>
                      <a:cubicBezTo>
                        <a:pt x="515" y="54"/>
                        <a:pt x="515" y="54"/>
                        <a:pt x="515" y="54"/>
                      </a:cubicBezTo>
                      <a:lnTo>
                        <a:pt x="513" y="44"/>
                      </a:lnTo>
                      <a:close/>
                    </a:path>
                  </a:pathLst>
                </a:custGeom>
                <a:gradFill flip="none" rotWithShape="1">
                  <a:gsLst>
                    <a:gs pos="53000">
                      <a:schemeClr val="bg1">
                        <a:lumMod val="85000"/>
                      </a:schemeClr>
                    </a:gs>
                    <a:gs pos="1000">
                      <a:srgbClr val="3E0D81"/>
                    </a:gs>
                  </a:gsLst>
                  <a:path path="circle">
                    <a:fillToRect l="100000" b="100000"/>
                  </a:path>
                  <a:tileRect t="-100000" r="-100000"/>
                </a:gra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210" name="Freeform 318">
                <a:extLst>
                  <a:ext uri="{FF2B5EF4-FFF2-40B4-BE49-F238E27FC236}">
                    <a16:creationId xmlns:a16="http://schemas.microsoft.com/office/drawing/2014/main" id="{C8E3EEF7-4791-42A0-BEDB-D9E0447052FF}"/>
                  </a:ext>
                </a:extLst>
              </p:cNvPr>
              <p:cNvSpPr>
                <a:spLocks/>
              </p:cNvSpPr>
              <p:nvPr/>
            </p:nvSpPr>
            <p:spPr bwMode="auto">
              <a:xfrm>
                <a:off x="200249" y="2091818"/>
                <a:ext cx="904357" cy="757175"/>
              </a:xfrm>
              <a:custGeom>
                <a:avLst/>
                <a:gdLst>
                  <a:gd name="T0" fmla="*/ 314 w 327"/>
                  <a:gd name="T1" fmla="*/ 227 h 274"/>
                  <a:gd name="T2" fmla="*/ 273 w 327"/>
                  <a:gd name="T3" fmla="*/ 206 h 274"/>
                  <a:gd name="T4" fmla="*/ 243 w 327"/>
                  <a:gd name="T5" fmla="*/ 194 h 274"/>
                  <a:gd name="T6" fmla="*/ 235 w 327"/>
                  <a:gd name="T7" fmla="*/ 35 h 274"/>
                  <a:gd name="T8" fmla="*/ 200 w 327"/>
                  <a:gd name="T9" fmla="*/ 28 h 274"/>
                  <a:gd name="T10" fmla="*/ 193 w 327"/>
                  <a:gd name="T11" fmla="*/ 20 h 274"/>
                  <a:gd name="T12" fmla="*/ 179 w 327"/>
                  <a:gd name="T13" fmla="*/ 11 h 274"/>
                  <a:gd name="T14" fmla="*/ 165 w 327"/>
                  <a:gd name="T15" fmla="*/ 4 h 274"/>
                  <a:gd name="T16" fmla="*/ 137 w 327"/>
                  <a:gd name="T17" fmla="*/ 4 h 274"/>
                  <a:gd name="T18" fmla="*/ 110 w 327"/>
                  <a:gd name="T19" fmla="*/ 4 h 274"/>
                  <a:gd name="T20" fmla="*/ 59 w 327"/>
                  <a:gd name="T21" fmla="*/ 39 h 274"/>
                  <a:gd name="T22" fmla="*/ 29 w 327"/>
                  <a:gd name="T23" fmla="*/ 56 h 274"/>
                  <a:gd name="T24" fmla="*/ 38 w 327"/>
                  <a:gd name="T25" fmla="*/ 68 h 274"/>
                  <a:gd name="T26" fmla="*/ 63 w 327"/>
                  <a:gd name="T27" fmla="*/ 100 h 274"/>
                  <a:gd name="T28" fmla="*/ 54 w 327"/>
                  <a:gd name="T29" fmla="*/ 104 h 274"/>
                  <a:gd name="T30" fmla="*/ 47 w 327"/>
                  <a:gd name="T31" fmla="*/ 109 h 274"/>
                  <a:gd name="T32" fmla="*/ 34 w 327"/>
                  <a:gd name="T33" fmla="*/ 98 h 274"/>
                  <a:gd name="T34" fmla="*/ 2 w 327"/>
                  <a:gd name="T35" fmla="*/ 123 h 274"/>
                  <a:gd name="T36" fmla="*/ 11 w 327"/>
                  <a:gd name="T37" fmla="*/ 128 h 274"/>
                  <a:gd name="T38" fmla="*/ 34 w 327"/>
                  <a:gd name="T39" fmla="*/ 135 h 274"/>
                  <a:gd name="T40" fmla="*/ 44 w 327"/>
                  <a:gd name="T41" fmla="*/ 132 h 274"/>
                  <a:gd name="T42" fmla="*/ 62 w 327"/>
                  <a:gd name="T43" fmla="*/ 125 h 274"/>
                  <a:gd name="T44" fmla="*/ 59 w 327"/>
                  <a:gd name="T45" fmla="*/ 137 h 274"/>
                  <a:gd name="T46" fmla="*/ 63 w 327"/>
                  <a:gd name="T47" fmla="*/ 150 h 274"/>
                  <a:gd name="T48" fmla="*/ 40 w 327"/>
                  <a:gd name="T49" fmla="*/ 157 h 274"/>
                  <a:gd name="T50" fmla="*/ 27 w 327"/>
                  <a:gd name="T51" fmla="*/ 179 h 274"/>
                  <a:gd name="T52" fmla="*/ 20 w 327"/>
                  <a:gd name="T53" fmla="*/ 187 h 274"/>
                  <a:gd name="T54" fmla="*/ 32 w 327"/>
                  <a:gd name="T55" fmla="*/ 194 h 274"/>
                  <a:gd name="T56" fmla="*/ 42 w 327"/>
                  <a:gd name="T57" fmla="*/ 211 h 274"/>
                  <a:gd name="T58" fmla="*/ 53 w 327"/>
                  <a:gd name="T59" fmla="*/ 201 h 274"/>
                  <a:gd name="T60" fmla="*/ 54 w 327"/>
                  <a:gd name="T61" fmla="*/ 224 h 274"/>
                  <a:gd name="T62" fmla="*/ 71 w 327"/>
                  <a:gd name="T63" fmla="*/ 218 h 274"/>
                  <a:gd name="T64" fmla="*/ 87 w 327"/>
                  <a:gd name="T65" fmla="*/ 219 h 274"/>
                  <a:gd name="T66" fmla="*/ 103 w 327"/>
                  <a:gd name="T67" fmla="*/ 217 h 274"/>
                  <a:gd name="T68" fmla="*/ 85 w 327"/>
                  <a:gd name="T69" fmla="*/ 244 h 274"/>
                  <a:gd name="T70" fmla="*/ 65 w 327"/>
                  <a:gd name="T71" fmla="*/ 261 h 274"/>
                  <a:gd name="T72" fmla="*/ 54 w 327"/>
                  <a:gd name="T73" fmla="*/ 260 h 274"/>
                  <a:gd name="T74" fmla="*/ 44 w 327"/>
                  <a:gd name="T75" fmla="*/ 269 h 274"/>
                  <a:gd name="T76" fmla="*/ 53 w 327"/>
                  <a:gd name="T77" fmla="*/ 271 h 274"/>
                  <a:gd name="T78" fmla="*/ 59 w 327"/>
                  <a:gd name="T79" fmla="*/ 270 h 274"/>
                  <a:gd name="T80" fmla="*/ 88 w 327"/>
                  <a:gd name="T81" fmla="*/ 251 h 274"/>
                  <a:gd name="T82" fmla="*/ 130 w 327"/>
                  <a:gd name="T83" fmla="*/ 221 h 274"/>
                  <a:gd name="T84" fmla="*/ 135 w 327"/>
                  <a:gd name="T85" fmla="*/ 204 h 274"/>
                  <a:gd name="T86" fmla="*/ 154 w 327"/>
                  <a:gd name="T87" fmla="*/ 186 h 274"/>
                  <a:gd name="T88" fmla="*/ 164 w 327"/>
                  <a:gd name="T89" fmla="*/ 192 h 274"/>
                  <a:gd name="T90" fmla="*/ 145 w 327"/>
                  <a:gd name="T91" fmla="*/ 207 h 274"/>
                  <a:gd name="T92" fmla="*/ 143 w 327"/>
                  <a:gd name="T93" fmla="*/ 218 h 274"/>
                  <a:gd name="T94" fmla="*/ 168 w 327"/>
                  <a:gd name="T95" fmla="*/ 207 h 274"/>
                  <a:gd name="T96" fmla="*/ 175 w 327"/>
                  <a:gd name="T97" fmla="*/ 196 h 274"/>
                  <a:gd name="T98" fmla="*/ 186 w 327"/>
                  <a:gd name="T99" fmla="*/ 193 h 274"/>
                  <a:gd name="T100" fmla="*/ 192 w 327"/>
                  <a:gd name="T101" fmla="*/ 196 h 274"/>
                  <a:gd name="T102" fmla="*/ 203 w 327"/>
                  <a:gd name="T103" fmla="*/ 202 h 274"/>
                  <a:gd name="T104" fmla="*/ 222 w 327"/>
                  <a:gd name="T105" fmla="*/ 204 h 274"/>
                  <a:gd name="T106" fmla="*/ 235 w 327"/>
                  <a:gd name="T107" fmla="*/ 209 h 274"/>
                  <a:gd name="T108" fmla="*/ 248 w 327"/>
                  <a:gd name="T109" fmla="*/ 218 h 274"/>
                  <a:gd name="T110" fmla="*/ 258 w 327"/>
                  <a:gd name="T111" fmla="*/ 223 h 274"/>
                  <a:gd name="T112" fmla="*/ 279 w 327"/>
                  <a:gd name="T113" fmla="*/ 229 h 274"/>
                  <a:gd name="T114" fmla="*/ 290 w 327"/>
                  <a:gd name="T115" fmla="*/ 223 h 274"/>
                  <a:gd name="T116" fmla="*/ 304 w 327"/>
                  <a:gd name="T117" fmla="*/ 242 h 274"/>
                  <a:gd name="T118" fmla="*/ 316 w 327"/>
                  <a:gd name="T119" fmla="*/ 261 h 274"/>
                  <a:gd name="T120" fmla="*/ 327 w 327"/>
                  <a:gd name="T121" fmla="*/ 263 h 274"/>
                  <a:gd name="T122" fmla="*/ 321 w 327"/>
                  <a:gd name="T123" fmla="*/ 24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7" h="274">
                    <a:moveTo>
                      <a:pt x="321" y="240"/>
                    </a:moveTo>
                    <a:cubicBezTo>
                      <a:pt x="314" y="227"/>
                      <a:pt x="314" y="227"/>
                      <a:pt x="314" y="227"/>
                    </a:cubicBezTo>
                    <a:cubicBezTo>
                      <a:pt x="307" y="215"/>
                      <a:pt x="307" y="215"/>
                      <a:pt x="307" y="215"/>
                    </a:cubicBezTo>
                    <a:cubicBezTo>
                      <a:pt x="273" y="206"/>
                      <a:pt x="273" y="206"/>
                      <a:pt x="273" y="206"/>
                    </a:cubicBezTo>
                    <a:cubicBezTo>
                      <a:pt x="255" y="194"/>
                      <a:pt x="255" y="194"/>
                      <a:pt x="255" y="194"/>
                    </a:cubicBezTo>
                    <a:cubicBezTo>
                      <a:pt x="243" y="194"/>
                      <a:pt x="243" y="194"/>
                      <a:pt x="243" y="194"/>
                    </a:cubicBezTo>
                    <a:cubicBezTo>
                      <a:pt x="235" y="188"/>
                      <a:pt x="235" y="188"/>
                      <a:pt x="235" y="188"/>
                    </a:cubicBezTo>
                    <a:cubicBezTo>
                      <a:pt x="235" y="35"/>
                      <a:pt x="235" y="35"/>
                      <a:pt x="235" y="35"/>
                    </a:cubicBezTo>
                    <a:cubicBezTo>
                      <a:pt x="233" y="35"/>
                      <a:pt x="230" y="35"/>
                      <a:pt x="227" y="34"/>
                    </a:cubicBezTo>
                    <a:cubicBezTo>
                      <a:pt x="218" y="33"/>
                      <a:pt x="209" y="30"/>
                      <a:pt x="200" y="28"/>
                    </a:cubicBezTo>
                    <a:cubicBezTo>
                      <a:pt x="200" y="23"/>
                      <a:pt x="200" y="23"/>
                      <a:pt x="200" y="23"/>
                    </a:cubicBezTo>
                    <a:cubicBezTo>
                      <a:pt x="197" y="21"/>
                      <a:pt x="195" y="21"/>
                      <a:pt x="193" y="20"/>
                    </a:cubicBezTo>
                    <a:cubicBezTo>
                      <a:pt x="188" y="19"/>
                      <a:pt x="184" y="18"/>
                      <a:pt x="180" y="18"/>
                    </a:cubicBezTo>
                    <a:cubicBezTo>
                      <a:pt x="179" y="11"/>
                      <a:pt x="179" y="11"/>
                      <a:pt x="179" y="11"/>
                    </a:cubicBezTo>
                    <a:cubicBezTo>
                      <a:pt x="160" y="10"/>
                      <a:pt x="160" y="10"/>
                      <a:pt x="160" y="10"/>
                    </a:cubicBezTo>
                    <a:cubicBezTo>
                      <a:pt x="165" y="4"/>
                      <a:pt x="165" y="4"/>
                      <a:pt x="165" y="4"/>
                    </a:cubicBezTo>
                    <a:cubicBezTo>
                      <a:pt x="160" y="0"/>
                      <a:pt x="160" y="0"/>
                      <a:pt x="160" y="0"/>
                    </a:cubicBezTo>
                    <a:cubicBezTo>
                      <a:pt x="137" y="4"/>
                      <a:pt x="137" y="4"/>
                      <a:pt x="137" y="4"/>
                    </a:cubicBezTo>
                    <a:cubicBezTo>
                      <a:pt x="134" y="4"/>
                      <a:pt x="131" y="3"/>
                      <a:pt x="129" y="3"/>
                    </a:cubicBezTo>
                    <a:cubicBezTo>
                      <a:pt x="122" y="3"/>
                      <a:pt x="116" y="3"/>
                      <a:pt x="110" y="4"/>
                    </a:cubicBezTo>
                    <a:cubicBezTo>
                      <a:pt x="76" y="26"/>
                      <a:pt x="76" y="26"/>
                      <a:pt x="76" y="26"/>
                    </a:cubicBezTo>
                    <a:cubicBezTo>
                      <a:pt x="59" y="39"/>
                      <a:pt x="59" y="39"/>
                      <a:pt x="59" y="39"/>
                    </a:cubicBezTo>
                    <a:cubicBezTo>
                      <a:pt x="50" y="39"/>
                      <a:pt x="50" y="39"/>
                      <a:pt x="50" y="39"/>
                    </a:cubicBezTo>
                    <a:cubicBezTo>
                      <a:pt x="29" y="56"/>
                      <a:pt x="29" y="56"/>
                      <a:pt x="29" y="56"/>
                    </a:cubicBezTo>
                    <a:cubicBezTo>
                      <a:pt x="35" y="60"/>
                      <a:pt x="35" y="60"/>
                      <a:pt x="35" y="60"/>
                    </a:cubicBezTo>
                    <a:cubicBezTo>
                      <a:pt x="35" y="63"/>
                      <a:pt x="36" y="66"/>
                      <a:pt x="38" y="68"/>
                    </a:cubicBezTo>
                    <a:cubicBezTo>
                      <a:pt x="42" y="76"/>
                      <a:pt x="46" y="82"/>
                      <a:pt x="50" y="89"/>
                    </a:cubicBezTo>
                    <a:cubicBezTo>
                      <a:pt x="63" y="100"/>
                      <a:pt x="63" y="100"/>
                      <a:pt x="63" y="100"/>
                    </a:cubicBezTo>
                    <a:cubicBezTo>
                      <a:pt x="53" y="99"/>
                      <a:pt x="53" y="99"/>
                      <a:pt x="53" y="99"/>
                    </a:cubicBezTo>
                    <a:cubicBezTo>
                      <a:pt x="54" y="104"/>
                      <a:pt x="54" y="104"/>
                      <a:pt x="54" y="104"/>
                    </a:cubicBezTo>
                    <a:cubicBezTo>
                      <a:pt x="59" y="109"/>
                      <a:pt x="59" y="109"/>
                      <a:pt x="59" y="109"/>
                    </a:cubicBezTo>
                    <a:cubicBezTo>
                      <a:pt x="55" y="109"/>
                      <a:pt x="51" y="110"/>
                      <a:pt x="47" y="109"/>
                    </a:cubicBezTo>
                    <a:cubicBezTo>
                      <a:pt x="44" y="109"/>
                      <a:pt x="40" y="108"/>
                      <a:pt x="37" y="107"/>
                    </a:cubicBezTo>
                    <a:cubicBezTo>
                      <a:pt x="34" y="98"/>
                      <a:pt x="34" y="98"/>
                      <a:pt x="34" y="98"/>
                    </a:cubicBezTo>
                    <a:cubicBezTo>
                      <a:pt x="0" y="119"/>
                      <a:pt x="0" y="119"/>
                      <a:pt x="0" y="119"/>
                    </a:cubicBezTo>
                    <a:cubicBezTo>
                      <a:pt x="2" y="123"/>
                      <a:pt x="2" y="123"/>
                      <a:pt x="2" y="123"/>
                    </a:cubicBezTo>
                    <a:cubicBezTo>
                      <a:pt x="14" y="124"/>
                      <a:pt x="14" y="124"/>
                      <a:pt x="14" y="124"/>
                    </a:cubicBezTo>
                    <a:cubicBezTo>
                      <a:pt x="11" y="128"/>
                      <a:pt x="11" y="128"/>
                      <a:pt x="11" y="128"/>
                    </a:cubicBezTo>
                    <a:cubicBezTo>
                      <a:pt x="23" y="136"/>
                      <a:pt x="23" y="136"/>
                      <a:pt x="23" y="136"/>
                    </a:cubicBezTo>
                    <a:cubicBezTo>
                      <a:pt x="34" y="135"/>
                      <a:pt x="34" y="135"/>
                      <a:pt x="34" y="135"/>
                    </a:cubicBezTo>
                    <a:cubicBezTo>
                      <a:pt x="36" y="140"/>
                      <a:pt x="36" y="140"/>
                      <a:pt x="36" y="140"/>
                    </a:cubicBezTo>
                    <a:cubicBezTo>
                      <a:pt x="44" y="132"/>
                      <a:pt x="44" y="132"/>
                      <a:pt x="44" y="132"/>
                    </a:cubicBezTo>
                    <a:cubicBezTo>
                      <a:pt x="54" y="131"/>
                      <a:pt x="54" y="131"/>
                      <a:pt x="54" y="131"/>
                    </a:cubicBezTo>
                    <a:cubicBezTo>
                      <a:pt x="62" y="125"/>
                      <a:pt x="62" y="125"/>
                      <a:pt x="62" y="125"/>
                    </a:cubicBezTo>
                    <a:cubicBezTo>
                      <a:pt x="67" y="128"/>
                      <a:pt x="67" y="128"/>
                      <a:pt x="67" y="128"/>
                    </a:cubicBezTo>
                    <a:cubicBezTo>
                      <a:pt x="59" y="137"/>
                      <a:pt x="59" y="137"/>
                      <a:pt x="59" y="137"/>
                    </a:cubicBezTo>
                    <a:cubicBezTo>
                      <a:pt x="63" y="138"/>
                      <a:pt x="63" y="138"/>
                      <a:pt x="63" y="138"/>
                    </a:cubicBezTo>
                    <a:cubicBezTo>
                      <a:pt x="63" y="150"/>
                      <a:pt x="63" y="150"/>
                      <a:pt x="63" y="150"/>
                    </a:cubicBezTo>
                    <a:cubicBezTo>
                      <a:pt x="45" y="158"/>
                      <a:pt x="45" y="158"/>
                      <a:pt x="45" y="158"/>
                    </a:cubicBezTo>
                    <a:cubicBezTo>
                      <a:pt x="40" y="157"/>
                      <a:pt x="40" y="157"/>
                      <a:pt x="40" y="157"/>
                    </a:cubicBezTo>
                    <a:cubicBezTo>
                      <a:pt x="37" y="162"/>
                      <a:pt x="33" y="166"/>
                      <a:pt x="31" y="171"/>
                    </a:cubicBezTo>
                    <a:cubicBezTo>
                      <a:pt x="29" y="173"/>
                      <a:pt x="28" y="176"/>
                      <a:pt x="27" y="179"/>
                    </a:cubicBezTo>
                    <a:cubicBezTo>
                      <a:pt x="20" y="182"/>
                      <a:pt x="20" y="182"/>
                      <a:pt x="20" y="182"/>
                    </a:cubicBezTo>
                    <a:cubicBezTo>
                      <a:pt x="20" y="187"/>
                      <a:pt x="20" y="187"/>
                      <a:pt x="20" y="187"/>
                    </a:cubicBezTo>
                    <a:cubicBezTo>
                      <a:pt x="28" y="189"/>
                      <a:pt x="28" y="189"/>
                      <a:pt x="28" y="189"/>
                    </a:cubicBezTo>
                    <a:cubicBezTo>
                      <a:pt x="32" y="194"/>
                      <a:pt x="32" y="194"/>
                      <a:pt x="32" y="194"/>
                    </a:cubicBezTo>
                    <a:cubicBezTo>
                      <a:pt x="32" y="201"/>
                      <a:pt x="32" y="201"/>
                      <a:pt x="32" y="201"/>
                    </a:cubicBezTo>
                    <a:cubicBezTo>
                      <a:pt x="42" y="211"/>
                      <a:pt x="42" y="211"/>
                      <a:pt x="42" y="211"/>
                    </a:cubicBezTo>
                    <a:cubicBezTo>
                      <a:pt x="47" y="212"/>
                      <a:pt x="47" y="212"/>
                      <a:pt x="47" y="212"/>
                    </a:cubicBezTo>
                    <a:cubicBezTo>
                      <a:pt x="53" y="201"/>
                      <a:pt x="53" y="201"/>
                      <a:pt x="53" y="201"/>
                    </a:cubicBezTo>
                    <a:cubicBezTo>
                      <a:pt x="59" y="213"/>
                      <a:pt x="59" y="213"/>
                      <a:pt x="59" y="213"/>
                    </a:cubicBezTo>
                    <a:cubicBezTo>
                      <a:pt x="54" y="224"/>
                      <a:pt x="54" y="224"/>
                      <a:pt x="54" y="224"/>
                    </a:cubicBezTo>
                    <a:cubicBezTo>
                      <a:pt x="59" y="227"/>
                      <a:pt x="59" y="227"/>
                      <a:pt x="59" y="227"/>
                    </a:cubicBezTo>
                    <a:cubicBezTo>
                      <a:pt x="71" y="218"/>
                      <a:pt x="71" y="218"/>
                      <a:pt x="71" y="218"/>
                    </a:cubicBezTo>
                    <a:cubicBezTo>
                      <a:pt x="83" y="229"/>
                      <a:pt x="83" y="229"/>
                      <a:pt x="83" y="229"/>
                    </a:cubicBezTo>
                    <a:cubicBezTo>
                      <a:pt x="87" y="219"/>
                      <a:pt x="87" y="219"/>
                      <a:pt x="87" y="219"/>
                    </a:cubicBezTo>
                    <a:cubicBezTo>
                      <a:pt x="90" y="221"/>
                      <a:pt x="90" y="221"/>
                      <a:pt x="90" y="221"/>
                    </a:cubicBezTo>
                    <a:cubicBezTo>
                      <a:pt x="103" y="217"/>
                      <a:pt x="103" y="217"/>
                      <a:pt x="103" y="217"/>
                    </a:cubicBezTo>
                    <a:cubicBezTo>
                      <a:pt x="100" y="220"/>
                      <a:pt x="97" y="223"/>
                      <a:pt x="95" y="227"/>
                    </a:cubicBezTo>
                    <a:cubicBezTo>
                      <a:pt x="91" y="232"/>
                      <a:pt x="88" y="238"/>
                      <a:pt x="85" y="244"/>
                    </a:cubicBezTo>
                    <a:cubicBezTo>
                      <a:pt x="70" y="253"/>
                      <a:pt x="70" y="253"/>
                      <a:pt x="70" y="253"/>
                    </a:cubicBezTo>
                    <a:cubicBezTo>
                      <a:pt x="65" y="261"/>
                      <a:pt x="65" y="261"/>
                      <a:pt x="65" y="261"/>
                    </a:cubicBezTo>
                    <a:cubicBezTo>
                      <a:pt x="61" y="257"/>
                      <a:pt x="61" y="257"/>
                      <a:pt x="61" y="257"/>
                    </a:cubicBezTo>
                    <a:cubicBezTo>
                      <a:pt x="54" y="260"/>
                      <a:pt x="54" y="260"/>
                      <a:pt x="54" y="260"/>
                    </a:cubicBezTo>
                    <a:cubicBezTo>
                      <a:pt x="51" y="266"/>
                      <a:pt x="51" y="266"/>
                      <a:pt x="51" y="266"/>
                    </a:cubicBezTo>
                    <a:cubicBezTo>
                      <a:pt x="44" y="269"/>
                      <a:pt x="44" y="269"/>
                      <a:pt x="44" y="269"/>
                    </a:cubicBezTo>
                    <a:cubicBezTo>
                      <a:pt x="44" y="274"/>
                      <a:pt x="44" y="274"/>
                      <a:pt x="44" y="274"/>
                    </a:cubicBezTo>
                    <a:cubicBezTo>
                      <a:pt x="53" y="271"/>
                      <a:pt x="53" y="271"/>
                      <a:pt x="53" y="271"/>
                    </a:cubicBezTo>
                    <a:cubicBezTo>
                      <a:pt x="57" y="266"/>
                      <a:pt x="57" y="266"/>
                      <a:pt x="57" y="266"/>
                    </a:cubicBezTo>
                    <a:cubicBezTo>
                      <a:pt x="59" y="270"/>
                      <a:pt x="59" y="270"/>
                      <a:pt x="59" y="270"/>
                    </a:cubicBezTo>
                    <a:cubicBezTo>
                      <a:pt x="89" y="257"/>
                      <a:pt x="89" y="257"/>
                      <a:pt x="89" y="257"/>
                    </a:cubicBezTo>
                    <a:cubicBezTo>
                      <a:pt x="88" y="251"/>
                      <a:pt x="88" y="251"/>
                      <a:pt x="88" y="251"/>
                    </a:cubicBezTo>
                    <a:cubicBezTo>
                      <a:pt x="97" y="252"/>
                      <a:pt x="97" y="252"/>
                      <a:pt x="97" y="252"/>
                    </a:cubicBezTo>
                    <a:cubicBezTo>
                      <a:pt x="130" y="221"/>
                      <a:pt x="130" y="221"/>
                      <a:pt x="130" y="221"/>
                    </a:cubicBezTo>
                    <a:cubicBezTo>
                      <a:pt x="124" y="218"/>
                      <a:pt x="124" y="218"/>
                      <a:pt x="124" y="218"/>
                    </a:cubicBezTo>
                    <a:cubicBezTo>
                      <a:pt x="135" y="204"/>
                      <a:pt x="135" y="204"/>
                      <a:pt x="135" y="204"/>
                    </a:cubicBezTo>
                    <a:cubicBezTo>
                      <a:pt x="139" y="203"/>
                      <a:pt x="139" y="203"/>
                      <a:pt x="139" y="203"/>
                    </a:cubicBezTo>
                    <a:cubicBezTo>
                      <a:pt x="154" y="186"/>
                      <a:pt x="154" y="186"/>
                      <a:pt x="154" y="186"/>
                    </a:cubicBezTo>
                    <a:cubicBezTo>
                      <a:pt x="164" y="184"/>
                      <a:pt x="164" y="184"/>
                      <a:pt x="164" y="184"/>
                    </a:cubicBezTo>
                    <a:cubicBezTo>
                      <a:pt x="164" y="192"/>
                      <a:pt x="164" y="192"/>
                      <a:pt x="164" y="192"/>
                    </a:cubicBezTo>
                    <a:cubicBezTo>
                      <a:pt x="157" y="192"/>
                      <a:pt x="157" y="192"/>
                      <a:pt x="157" y="192"/>
                    </a:cubicBezTo>
                    <a:cubicBezTo>
                      <a:pt x="145" y="207"/>
                      <a:pt x="145" y="207"/>
                      <a:pt x="145" y="207"/>
                    </a:cubicBezTo>
                    <a:cubicBezTo>
                      <a:pt x="147" y="212"/>
                      <a:pt x="147" y="212"/>
                      <a:pt x="147" y="212"/>
                    </a:cubicBezTo>
                    <a:cubicBezTo>
                      <a:pt x="143" y="218"/>
                      <a:pt x="143" y="218"/>
                      <a:pt x="143" y="218"/>
                    </a:cubicBezTo>
                    <a:cubicBezTo>
                      <a:pt x="149" y="220"/>
                      <a:pt x="149" y="220"/>
                      <a:pt x="149" y="220"/>
                    </a:cubicBezTo>
                    <a:cubicBezTo>
                      <a:pt x="168" y="207"/>
                      <a:pt x="168" y="207"/>
                      <a:pt x="168" y="207"/>
                    </a:cubicBezTo>
                    <a:cubicBezTo>
                      <a:pt x="177" y="207"/>
                      <a:pt x="177" y="207"/>
                      <a:pt x="177" y="207"/>
                    </a:cubicBezTo>
                    <a:cubicBezTo>
                      <a:pt x="175" y="196"/>
                      <a:pt x="175" y="196"/>
                      <a:pt x="175" y="196"/>
                    </a:cubicBezTo>
                    <a:cubicBezTo>
                      <a:pt x="180" y="192"/>
                      <a:pt x="180" y="192"/>
                      <a:pt x="180" y="192"/>
                    </a:cubicBezTo>
                    <a:cubicBezTo>
                      <a:pt x="186" y="193"/>
                      <a:pt x="186" y="193"/>
                      <a:pt x="186" y="193"/>
                    </a:cubicBezTo>
                    <a:cubicBezTo>
                      <a:pt x="193" y="190"/>
                      <a:pt x="193" y="190"/>
                      <a:pt x="193" y="190"/>
                    </a:cubicBezTo>
                    <a:cubicBezTo>
                      <a:pt x="192" y="196"/>
                      <a:pt x="192" y="196"/>
                      <a:pt x="192" y="196"/>
                    </a:cubicBezTo>
                    <a:cubicBezTo>
                      <a:pt x="194" y="198"/>
                      <a:pt x="196" y="199"/>
                      <a:pt x="197" y="200"/>
                    </a:cubicBezTo>
                    <a:cubicBezTo>
                      <a:pt x="199" y="201"/>
                      <a:pt x="201" y="202"/>
                      <a:pt x="203" y="202"/>
                    </a:cubicBezTo>
                    <a:cubicBezTo>
                      <a:pt x="207" y="204"/>
                      <a:pt x="212" y="206"/>
                      <a:pt x="216" y="207"/>
                    </a:cubicBezTo>
                    <a:cubicBezTo>
                      <a:pt x="222" y="204"/>
                      <a:pt x="222" y="204"/>
                      <a:pt x="222" y="204"/>
                    </a:cubicBezTo>
                    <a:cubicBezTo>
                      <a:pt x="224" y="210"/>
                      <a:pt x="224" y="210"/>
                      <a:pt x="224" y="210"/>
                    </a:cubicBezTo>
                    <a:cubicBezTo>
                      <a:pt x="235" y="209"/>
                      <a:pt x="235" y="209"/>
                      <a:pt x="235" y="209"/>
                    </a:cubicBezTo>
                    <a:cubicBezTo>
                      <a:pt x="237" y="209"/>
                      <a:pt x="237" y="209"/>
                      <a:pt x="237" y="209"/>
                    </a:cubicBezTo>
                    <a:cubicBezTo>
                      <a:pt x="248" y="218"/>
                      <a:pt x="248" y="218"/>
                      <a:pt x="248" y="218"/>
                    </a:cubicBezTo>
                    <a:cubicBezTo>
                      <a:pt x="257" y="215"/>
                      <a:pt x="257" y="215"/>
                      <a:pt x="257" y="215"/>
                    </a:cubicBezTo>
                    <a:cubicBezTo>
                      <a:pt x="258" y="223"/>
                      <a:pt x="258" y="223"/>
                      <a:pt x="258" y="223"/>
                    </a:cubicBezTo>
                    <a:cubicBezTo>
                      <a:pt x="276" y="232"/>
                      <a:pt x="276" y="232"/>
                      <a:pt x="276" y="232"/>
                    </a:cubicBezTo>
                    <a:cubicBezTo>
                      <a:pt x="279" y="229"/>
                      <a:pt x="279" y="229"/>
                      <a:pt x="279" y="229"/>
                    </a:cubicBezTo>
                    <a:cubicBezTo>
                      <a:pt x="287" y="228"/>
                      <a:pt x="287" y="228"/>
                      <a:pt x="287" y="228"/>
                    </a:cubicBezTo>
                    <a:cubicBezTo>
                      <a:pt x="290" y="223"/>
                      <a:pt x="290" y="223"/>
                      <a:pt x="290" y="223"/>
                    </a:cubicBezTo>
                    <a:cubicBezTo>
                      <a:pt x="302" y="235"/>
                      <a:pt x="302" y="235"/>
                      <a:pt x="302" y="235"/>
                    </a:cubicBezTo>
                    <a:cubicBezTo>
                      <a:pt x="304" y="242"/>
                      <a:pt x="304" y="242"/>
                      <a:pt x="304" y="242"/>
                    </a:cubicBezTo>
                    <a:cubicBezTo>
                      <a:pt x="309" y="249"/>
                      <a:pt x="309" y="249"/>
                      <a:pt x="309" y="249"/>
                    </a:cubicBezTo>
                    <a:cubicBezTo>
                      <a:pt x="316" y="261"/>
                      <a:pt x="316" y="261"/>
                      <a:pt x="316" y="261"/>
                    </a:cubicBezTo>
                    <a:cubicBezTo>
                      <a:pt x="320" y="267"/>
                      <a:pt x="320" y="267"/>
                      <a:pt x="320" y="267"/>
                    </a:cubicBezTo>
                    <a:cubicBezTo>
                      <a:pt x="327" y="263"/>
                      <a:pt x="327" y="263"/>
                      <a:pt x="327" y="263"/>
                    </a:cubicBezTo>
                    <a:cubicBezTo>
                      <a:pt x="321" y="252"/>
                      <a:pt x="321" y="252"/>
                      <a:pt x="321" y="252"/>
                    </a:cubicBezTo>
                    <a:lnTo>
                      <a:pt x="321" y="24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211" name="Groupe 210">
                <a:extLst>
                  <a:ext uri="{FF2B5EF4-FFF2-40B4-BE49-F238E27FC236}">
                    <a16:creationId xmlns:a16="http://schemas.microsoft.com/office/drawing/2014/main" id="{A71CC5F1-AD37-4BAE-B31C-D45E844F9F12}"/>
                  </a:ext>
                </a:extLst>
              </p:cNvPr>
              <p:cNvGrpSpPr/>
              <p:nvPr/>
            </p:nvGrpSpPr>
            <p:grpSpPr>
              <a:xfrm>
                <a:off x="851125" y="1753295"/>
                <a:ext cx="2176672" cy="1563410"/>
                <a:chOff x="815975" y="1308100"/>
                <a:chExt cx="2112962" cy="1517650"/>
              </a:xfrm>
              <a:grpFill/>
            </p:grpSpPr>
            <p:sp>
              <p:nvSpPr>
                <p:cNvPr id="212" name="Freeform 319">
                  <a:extLst>
                    <a:ext uri="{FF2B5EF4-FFF2-40B4-BE49-F238E27FC236}">
                      <a16:creationId xmlns:a16="http://schemas.microsoft.com/office/drawing/2014/main" id="{2AC946A2-F3AB-46A9-8E67-7E39920DACBE}"/>
                    </a:ext>
                  </a:extLst>
                </p:cNvPr>
                <p:cNvSpPr>
                  <a:spLocks/>
                </p:cNvSpPr>
                <p:nvPr/>
              </p:nvSpPr>
              <p:spPr bwMode="auto">
                <a:xfrm>
                  <a:off x="1123950" y="2522538"/>
                  <a:ext cx="115887" cy="74612"/>
                </a:xfrm>
                <a:custGeom>
                  <a:avLst/>
                  <a:gdLst>
                    <a:gd name="T0" fmla="*/ 37 w 43"/>
                    <a:gd name="T1" fmla="*/ 17 h 28"/>
                    <a:gd name="T2" fmla="*/ 26 w 43"/>
                    <a:gd name="T3" fmla="*/ 15 h 28"/>
                    <a:gd name="T4" fmla="*/ 16 w 43"/>
                    <a:gd name="T5" fmla="*/ 4 h 28"/>
                    <a:gd name="T6" fmla="*/ 0 w 43"/>
                    <a:gd name="T7" fmla="*/ 0 h 28"/>
                    <a:gd name="T8" fmla="*/ 0 w 43"/>
                    <a:gd name="T9" fmla="*/ 4 h 28"/>
                    <a:gd name="T10" fmla="*/ 29 w 43"/>
                    <a:gd name="T11" fmla="*/ 24 h 28"/>
                    <a:gd name="T12" fmla="*/ 43 w 43"/>
                    <a:gd name="T13" fmla="*/ 28 h 28"/>
                    <a:gd name="T14" fmla="*/ 37 w 43"/>
                    <a:gd name="T15" fmla="*/ 17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8">
                      <a:moveTo>
                        <a:pt x="37" y="17"/>
                      </a:moveTo>
                      <a:cubicBezTo>
                        <a:pt x="26" y="15"/>
                        <a:pt x="26" y="15"/>
                        <a:pt x="26" y="15"/>
                      </a:cubicBezTo>
                      <a:cubicBezTo>
                        <a:pt x="16" y="4"/>
                        <a:pt x="16" y="4"/>
                        <a:pt x="16" y="4"/>
                      </a:cubicBezTo>
                      <a:cubicBezTo>
                        <a:pt x="0" y="0"/>
                        <a:pt x="0" y="0"/>
                        <a:pt x="0" y="0"/>
                      </a:cubicBezTo>
                      <a:cubicBezTo>
                        <a:pt x="0" y="4"/>
                        <a:pt x="0" y="4"/>
                        <a:pt x="0" y="4"/>
                      </a:cubicBezTo>
                      <a:cubicBezTo>
                        <a:pt x="9" y="11"/>
                        <a:pt x="19" y="18"/>
                        <a:pt x="29" y="24"/>
                      </a:cubicBezTo>
                      <a:cubicBezTo>
                        <a:pt x="33" y="26"/>
                        <a:pt x="38" y="27"/>
                        <a:pt x="43" y="28"/>
                      </a:cubicBezTo>
                      <a:lnTo>
                        <a:pt x="37"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3" name="Freeform 320">
                  <a:extLst>
                    <a:ext uri="{FF2B5EF4-FFF2-40B4-BE49-F238E27FC236}">
                      <a16:creationId xmlns:a16="http://schemas.microsoft.com/office/drawing/2014/main" id="{C50B761D-A846-4A08-8925-C2E910CB3A64}"/>
                    </a:ext>
                  </a:extLst>
                </p:cNvPr>
                <p:cNvSpPr>
                  <a:spLocks/>
                </p:cNvSpPr>
                <p:nvPr/>
              </p:nvSpPr>
              <p:spPr bwMode="auto">
                <a:xfrm>
                  <a:off x="2074862" y="1354138"/>
                  <a:ext cx="123825" cy="127000"/>
                </a:xfrm>
                <a:custGeom>
                  <a:avLst/>
                  <a:gdLst>
                    <a:gd name="T0" fmla="*/ 2 w 46"/>
                    <a:gd name="T1" fmla="*/ 40 h 47"/>
                    <a:gd name="T2" fmla="*/ 0 w 46"/>
                    <a:gd name="T3" fmla="*/ 43 h 47"/>
                    <a:gd name="T4" fmla="*/ 9 w 46"/>
                    <a:gd name="T5" fmla="*/ 47 h 47"/>
                    <a:gd name="T6" fmla="*/ 46 w 46"/>
                    <a:gd name="T7" fmla="*/ 30 h 47"/>
                    <a:gd name="T8" fmla="*/ 43 w 46"/>
                    <a:gd name="T9" fmla="*/ 26 h 47"/>
                    <a:gd name="T10" fmla="*/ 36 w 46"/>
                    <a:gd name="T11" fmla="*/ 26 h 47"/>
                    <a:gd name="T12" fmla="*/ 42 w 46"/>
                    <a:gd name="T13" fmla="*/ 18 h 47"/>
                    <a:gd name="T14" fmla="*/ 26 w 46"/>
                    <a:gd name="T15" fmla="*/ 8 h 47"/>
                    <a:gd name="T16" fmla="*/ 26 w 46"/>
                    <a:gd name="T17" fmla="*/ 1 h 47"/>
                    <a:gd name="T18" fmla="*/ 24 w 46"/>
                    <a:gd name="T19" fmla="*/ 0 h 47"/>
                    <a:gd name="T20" fmla="*/ 14 w 46"/>
                    <a:gd name="T21" fmla="*/ 7 h 47"/>
                    <a:gd name="T22" fmla="*/ 14 w 46"/>
                    <a:gd name="T23" fmla="*/ 11 h 47"/>
                    <a:gd name="T24" fmla="*/ 9 w 46"/>
                    <a:gd name="T25" fmla="*/ 11 h 47"/>
                    <a:gd name="T26" fmla="*/ 0 w 46"/>
                    <a:gd name="T27" fmla="*/ 22 h 47"/>
                    <a:gd name="T28" fmla="*/ 0 w 46"/>
                    <a:gd name="T29" fmla="*/ 28 h 47"/>
                    <a:gd name="T30" fmla="*/ 9 w 46"/>
                    <a:gd name="T31" fmla="*/ 34 h 47"/>
                    <a:gd name="T32" fmla="*/ 5 w 46"/>
                    <a:gd name="T33" fmla="*/ 39 h 47"/>
                    <a:gd name="T34" fmla="*/ 2 w 46"/>
                    <a:gd name="T35" fmla="*/ 4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47">
                      <a:moveTo>
                        <a:pt x="2" y="40"/>
                      </a:moveTo>
                      <a:cubicBezTo>
                        <a:pt x="0" y="43"/>
                        <a:pt x="0" y="43"/>
                        <a:pt x="0" y="43"/>
                      </a:cubicBezTo>
                      <a:cubicBezTo>
                        <a:pt x="9" y="47"/>
                        <a:pt x="9" y="47"/>
                        <a:pt x="9" y="47"/>
                      </a:cubicBezTo>
                      <a:cubicBezTo>
                        <a:pt x="21" y="41"/>
                        <a:pt x="34" y="36"/>
                        <a:pt x="46" y="30"/>
                      </a:cubicBezTo>
                      <a:cubicBezTo>
                        <a:pt x="43" y="26"/>
                        <a:pt x="43" y="26"/>
                        <a:pt x="43" y="26"/>
                      </a:cubicBezTo>
                      <a:cubicBezTo>
                        <a:pt x="36" y="26"/>
                        <a:pt x="36" y="26"/>
                        <a:pt x="36" y="26"/>
                      </a:cubicBezTo>
                      <a:cubicBezTo>
                        <a:pt x="42" y="18"/>
                        <a:pt x="42" y="18"/>
                        <a:pt x="42" y="18"/>
                      </a:cubicBezTo>
                      <a:cubicBezTo>
                        <a:pt x="26" y="8"/>
                        <a:pt x="26" y="8"/>
                        <a:pt x="26" y="8"/>
                      </a:cubicBezTo>
                      <a:cubicBezTo>
                        <a:pt x="26" y="1"/>
                        <a:pt x="26" y="1"/>
                        <a:pt x="26" y="1"/>
                      </a:cubicBezTo>
                      <a:cubicBezTo>
                        <a:pt x="24" y="0"/>
                        <a:pt x="24" y="0"/>
                        <a:pt x="24" y="0"/>
                      </a:cubicBezTo>
                      <a:cubicBezTo>
                        <a:pt x="14" y="7"/>
                        <a:pt x="14" y="7"/>
                        <a:pt x="14" y="7"/>
                      </a:cubicBezTo>
                      <a:cubicBezTo>
                        <a:pt x="14" y="11"/>
                        <a:pt x="14" y="11"/>
                        <a:pt x="14" y="11"/>
                      </a:cubicBezTo>
                      <a:cubicBezTo>
                        <a:pt x="9" y="11"/>
                        <a:pt x="9" y="11"/>
                        <a:pt x="9" y="11"/>
                      </a:cubicBezTo>
                      <a:cubicBezTo>
                        <a:pt x="0" y="22"/>
                        <a:pt x="0" y="22"/>
                        <a:pt x="0" y="22"/>
                      </a:cubicBezTo>
                      <a:cubicBezTo>
                        <a:pt x="0" y="28"/>
                        <a:pt x="0" y="28"/>
                        <a:pt x="0" y="28"/>
                      </a:cubicBezTo>
                      <a:cubicBezTo>
                        <a:pt x="9" y="34"/>
                        <a:pt x="9" y="34"/>
                        <a:pt x="9" y="34"/>
                      </a:cubicBezTo>
                      <a:cubicBezTo>
                        <a:pt x="5" y="39"/>
                        <a:pt x="5" y="39"/>
                        <a:pt x="5" y="39"/>
                      </a:cubicBezTo>
                      <a:lnTo>
                        <a:pt x="2" y="4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4" name="Freeform 321">
                  <a:extLst>
                    <a:ext uri="{FF2B5EF4-FFF2-40B4-BE49-F238E27FC236}">
                      <a16:creationId xmlns:a16="http://schemas.microsoft.com/office/drawing/2014/main" id="{D13293C7-99A7-4FEC-9725-6E871E5E1453}"/>
                    </a:ext>
                  </a:extLst>
                </p:cNvPr>
                <p:cNvSpPr>
                  <a:spLocks/>
                </p:cNvSpPr>
                <p:nvPr/>
              </p:nvSpPr>
              <p:spPr bwMode="auto">
                <a:xfrm>
                  <a:off x="1997075" y="1408113"/>
                  <a:ext cx="31750" cy="30162"/>
                </a:xfrm>
                <a:custGeom>
                  <a:avLst/>
                  <a:gdLst>
                    <a:gd name="T0" fmla="*/ 20 w 20"/>
                    <a:gd name="T1" fmla="*/ 17 h 19"/>
                    <a:gd name="T2" fmla="*/ 17 w 20"/>
                    <a:gd name="T3" fmla="*/ 8 h 19"/>
                    <a:gd name="T4" fmla="*/ 20 w 20"/>
                    <a:gd name="T5" fmla="*/ 2 h 19"/>
                    <a:gd name="T6" fmla="*/ 7 w 20"/>
                    <a:gd name="T7" fmla="*/ 0 h 19"/>
                    <a:gd name="T8" fmla="*/ 0 w 20"/>
                    <a:gd name="T9" fmla="*/ 7 h 19"/>
                    <a:gd name="T10" fmla="*/ 10 w 20"/>
                    <a:gd name="T11" fmla="*/ 19 h 19"/>
                    <a:gd name="T12" fmla="*/ 20 w 20"/>
                    <a:gd name="T13" fmla="*/ 17 h 19"/>
                  </a:gdLst>
                  <a:ahLst/>
                  <a:cxnLst>
                    <a:cxn ang="0">
                      <a:pos x="T0" y="T1"/>
                    </a:cxn>
                    <a:cxn ang="0">
                      <a:pos x="T2" y="T3"/>
                    </a:cxn>
                    <a:cxn ang="0">
                      <a:pos x="T4" y="T5"/>
                    </a:cxn>
                    <a:cxn ang="0">
                      <a:pos x="T6" y="T7"/>
                    </a:cxn>
                    <a:cxn ang="0">
                      <a:pos x="T8" y="T9"/>
                    </a:cxn>
                    <a:cxn ang="0">
                      <a:pos x="T10" y="T11"/>
                    </a:cxn>
                    <a:cxn ang="0">
                      <a:pos x="T12" y="T13"/>
                    </a:cxn>
                  </a:cxnLst>
                  <a:rect l="0" t="0" r="r" b="b"/>
                  <a:pathLst>
                    <a:path w="20" h="19">
                      <a:moveTo>
                        <a:pt x="20" y="17"/>
                      </a:moveTo>
                      <a:lnTo>
                        <a:pt x="17" y="8"/>
                      </a:lnTo>
                      <a:lnTo>
                        <a:pt x="20" y="2"/>
                      </a:lnTo>
                      <a:lnTo>
                        <a:pt x="7" y="0"/>
                      </a:lnTo>
                      <a:lnTo>
                        <a:pt x="0" y="7"/>
                      </a:lnTo>
                      <a:lnTo>
                        <a:pt x="10" y="19"/>
                      </a:lnTo>
                      <a:lnTo>
                        <a:pt x="20"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5" name="Freeform 322">
                  <a:extLst>
                    <a:ext uri="{FF2B5EF4-FFF2-40B4-BE49-F238E27FC236}">
                      <a16:creationId xmlns:a16="http://schemas.microsoft.com/office/drawing/2014/main" id="{34089E40-2287-4998-B950-E482924E5829}"/>
                    </a:ext>
                  </a:extLst>
                </p:cNvPr>
                <p:cNvSpPr>
                  <a:spLocks/>
                </p:cNvSpPr>
                <p:nvPr/>
              </p:nvSpPr>
              <p:spPr bwMode="auto">
                <a:xfrm>
                  <a:off x="1903412" y="1447800"/>
                  <a:ext cx="69850" cy="52387"/>
                </a:xfrm>
                <a:custGeom>
                  <a:avLst/>
                  <a:gdLst>
                    <a:gd name="T0" fmla="*/ 12 w 44"/>
                    <a:gd name="T1" fmla="*/ 22 h 33"/>
                    <a:gd name="T2" fmla="*/ 19 w 44"/>
                    <a:gd name="T3" fmla="*/ 17 h 33"/>
                    <a:gd name="T4" fmla="*/ 25 w 44"/>
                    <a:gd name="T5" fmla="*/ 17 h 33"/>
                    <a:gd name="T6" fmla="*/ 22 w 44"/>
                    <a:gd name="T7" fmla="*/ 26 h 33"/>
                    <a:gd name="T8" fmla="*/ 24 w 44"/>
                    <a:gd name="T9" fmla="*/ 33 h 33"/>
                    <a:gd name="T10" fmla="*/ 35 w 44"/>
                    <a:gd name="T11" fmla="*/ 29 h 33"/>
                    <a:gd name="T12" fmla="*/ 35 w 44"/>
                    <a:gd name="T13" fmla="*/ 17 h 33"/>
                    <a:gd name="T14" fmla="*/ 44 w 44"/>
                    <a:gd name="T15" fmla="*/ 11 h 33"/>
                    <a:gd name="T16" fmla="*/ 44 w 44"/>
                    <a:gd name="T17" fmla="*/ 2 h 33"/>
                    <a:gd name="T18" fmla="*/ 20 w 44"/>
                    <a:gd name="T19" fmla="*/ 9 h 33"/>
                    <a:gd name="T20" fmla="*/ 19 w 44"/>
                    <a:gd name="T21" fmla="*/ 0 h 33"/>
                    <a:gd name="T22" fmla="*/ 0 w 44"/>
                    <a:gd name="T23" fmla="*/ 12 h 33"/>
                    <a:gd name="T24" fmla="*/ 7 w 44"/>
                    <a:gd name="T25" fmla="*/ 14 h 33"/>
                    <a:gd name="T26" fmla="*/ 12 w 44"/>
                    <a:gd name="T27" fmla="*/ 2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33">
                      <a:moveTo>
                        <a:pt x="12" y="22"/>
                      </a:moveTo>
                      <a:lnTo>
                        <a:pt x="19" y="17"/>
                      </a:lnTo>
                      <a:lnTo>
                        <a:pt x="25" y="17"/>
                      </a:lnTo>
                      <a:lnTo>
                        <a:pt x="22" y="26"/>
                      </a:lnTo>
                      <a:lnTo>
                        <a:pt x="24" y="33"/>
                      </a:lnTo>
                      <a:lnTo>
                        <a:pt x="35" y="29"/>
                      </a:lnTo>
                      <a:lnTo>
                        <a:pt x="35" y="17"/>
                      </a:lnTo>
                      <a:lnTo>
                        <a:pt x="44" y="11"/>
                      </a:lnTo>
                      <a:lnTo>
                        <a:pt x="44" y="2"/>
                      </a:lnTo>
                      <a:lnTo>
                        <a:pt x="20" y="9"/>
                      </a:lnTo>
                      <a:lnTo>
                        <a:pt x="19" y="0"/>
                      </a:lnTo>
                      <a:lnTo>
                        <a:pt x="0" y="12"/>
                      </a:lnTo>
                      <a:lnTo>
                        <a:pt x="7" y="14"/>
                      </a:lnTo>
                      <a:lnTo>
                        <a:pt x="12" y="2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6" name="Freeform 323">
                  <a:extLst>
                    <a:ext uri="{FF2B5EF4-FFF2-40B4-BE49-F238E27FC236}">
                      <a16:creationId xmlns:a16="http://schemas.microsoft.com/office/drawing/2014/main" id="{1C9D7FD6-27AB-48CB-BBB9-CFCC33BCA9AC}"/>
                    </a:ext>
                  </a:extLst>
                </p:cNvPr>
                <p:cNvSpPr>
                  <a:spLocks/>
                </p:cNvSpPr>
                <p:nvPr/>
              </p:nvSpPr>
              <p:spPr bwMode="auto">
                <a:xfrm>
                  <a:off x="1985962" y="1508125"/>
                  <a:ext cx="312737" cy="109537"/>
                </a:xfrm>
                <a:custGeom>
                  <a:avLst/>
                  <a:gdLst>
                    <a:gd name="T0" fmla="*/ 6 w 116"/>
                    <a:gd name="T1" fmla="*/ 0 h 41"/>
                    <a:gd name="T2" fmla="*/ 0 w 116"/>
                    <a:gd name="T3" fmla="*/ 2 h 41"/>
                    <a:gd name="T4" fmla="*/ 7 w 116"/>
                    <a:gd name="T5" fmla="*/ 17 h 41"/>
                    <a:gd name="T6" fmla="*/ 18 w 116"/>
                    <a:gd name="T7" fmla="*/ 18 h 41"/>
                    <a:gd name="T8" fmla="*/ 24 w 116"/>
                    <a:gd name="T9" fmla="*/ 26 h 41"/>
                    <a:gd name="T10" fmla="*/ 25 w 116"/>
                    <a:gd name="T11" fmla="*/ 37 h 41"/>
                    <a:gd name="T12" fmla="*/ 37 w 116"/>
                    <a:gd name="T13" fmla="*/ 41 h 41"/>
                    <a:gd name="T14" fmla="*/ 76 w 116"/>
                    <a:gd name="T15" fmla="*/ 41 h 41"/>
                    <a:gd name="T16" fmla="*/ 83 w 116"/>
                    <a:gd name="T17" fmla="*/ 33 h 41"/>
                    <a:gd name="T18" fmla="*/ 89 w 116"/>
                    <a:gd name="T19" fmla="*/ 37 h 41"/>
                    <a:gd name="T20" fmla="*/ 102 w 116"/>
                    <a:gd name="T21" fmla="*/ 35 h 41"/>
                    <a:gd name="T22" fmla="*/ 112 w 116"/>
                    <a:gd name="T23" fmla="*/ 35 h 41"/>
                    <a:gd name="T24" fmla="*/ 116 w 116"/>
                    <a:gd name="T25" fmla="*/ 25 h 41"/>
                    <a:gd name="T26" fmla="*/ 78 w 116"/>
                    <a:gd name="T27" fmla="*/ 26 h 41"/>
                    <a:gd name="T28" fmla="*/ 68 w 116"/>
                    <a:gd name="T29" fmla="*/ 29 h 41"/>
                    <a:gd name="T30" fmla="*/ 39 w 116"/>
                    <a:gd name="T31" fmla="*/ 25 h 41"/>
                    <a:gd name="T32" fmla="*/ 37 w 116"/>
                    <a:gd name="T33" fmla="*/ 20 h 41"/>
                    <a:gd name="T34" fmla="*/ 45 w 116"/>
                    <a:gd name="T35" fmla="*/ 16 h 41"/>
                    <a:gd name="T36" fmla="*/ 42 w 116"/>
                    <a:gd name="T37" fmla="*/ 13 h 41"/>
                    <a:gd name="T38" fmla="*/ 32 w 116"/>
                    <a:gd name="T39" fmla="*/ 11 h 41"/>
                    <a:gd name="T40" fmla="*/ 32 w 116"/>
                    <a:gd name="T41" fmla="*/ 6 h 41"/>
                    <a:gd name="T42" fmla="*/ 11 w 116"/>
                    <a:gd name="T43" fmla="*/ 4 h 41"/>
                    <a:gd name="T44" fmla="*/ 6 w 116"/>
                    <a:gd name="T45"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6" h="41">
                      <a:moveTo>
                        <a:pt x="6" y="0"/>
                      </a:moveTo>
                      <a:cubicBezTo>
                        <a:pt x="0" y="2"/>
                        <a:pt x="0" y="2"/>
                        <a:pt x="0" y="2"/>
                      </a:cubicBezTo>
                      <a:cubicBezTo>
                        <a:pt x="7" y="17"/>
                        <a:pt x="7" y="17"/>
                        <a:pt x="7" y="17"/>
                      </a:cubicBezTo>
                      <a:cubicBezTo>
                        <a:pt x="18" y="18"/>
                        <a:pt x="18" y="18"/>
                        <a:pt x="18" y="18"/>
                      </a:cubicBezTo>
                      <a:cubicBezTo>
                        <a:pt x="24" y="26"/>
                        <a:pt x="24" y="26"/>
                        <a:pt x="24" y="26"/>
                      </a:cubicBezTo>
                      <a:cubicBezTo>
                        <a:pt x="25" y="37"/>
                        <a:pt x="25" y="37"/>
                        <a:pt x="25" y="37"/>
                      </a:cubicBezTo>
                      <a:cubicBezTo>
                        <a:pt x="37" y="41"/>
                        <a:pt x="37" y="41"/>
                        <a:pt x="37" y="41"/>
                      </a:cubicBezTo>
                      <a:cubicBezTo>
                        <a:pt x="76" y="41"/>
                        <a:pt x="76" y="41"/>
                        <a:pt x="76" y="41"/>
                      </a:cubicBezTo>
                      <a:cubicBezTo>
                        <a:pt x="83" y="33"/>
                        <a:pt x="83" y="33"/>
                        <a:pt x="83" y="33"/>
                      </a:cubicBezTo>
                      <a:cubicBezTo>
                        <a:pt x="89" y="37"/>
                        <a:pt x="89" y="37"/>
                        <a:pt x="89" y="37"/>
                      </a:cubicBezTo>
                      <a:cubicBezTo>
                        <a:pt x="94" y="36"/>
                        <a:pt x="98" y="35"/>
                        <a:pt x="102" y="35"/>
                      </a:cubicBezTo>
                      <a:cubicBezTo>
                        <a:pt x="105" y="35"/>
                        <a:pt x="109" y="35"/>
                        <a:pt x="112" y="35"/>
                      </a:cubicBezTo>
                      <a:cubicBezTo>
                        <a:pt x="116" y="25"/>
                        <a:pt x="116" y="25"/>
                        <a:pt x="116" y="25"/>
                      </a:cubicBezTo>
                      <a:cubicBezTo>
                        <a:pt x="103" y="24"/>
                        <a:pt x="91" y="24"/>
                        <a:pt x="78" y="26"/>
                      </a:cubicBezTo>
                      <a:cubicBezTo>
                        <a:pt x="75" y="26"/>
                        <a:pt x="71" y="27"/>
                        <a:pt x="68" y="29"/>
                      </a:cubicBezTo>
                      <a:cubicBezTo>
                        <a:pt x="59" y="28"/>
                        <a:pt x="49" y="26"/>
                        <a:pt x="39" y="25"/>
                      </a:cubicBezTo>
                      <a:cubicBezTo>
                        <a:pt x="37" y="20"/>
                        <a:pt x="37" y="20"/>
                        <a:pt x="37" y="20"/>
                      </a:cubicBezTo>
                      <a:cubicBezTo>
                        <a:pt x="45" y="16"/>
                        <a:pt x="45" y="16"/>
                        <a:pt x="45" y="16"/>
                      </a:cubicBezTo>
                      <a:cubicBezTo>
                        <a:pt x="42" y="13"/>
                        <a:pt x="42" y="13"/>
                        <a:pt x="42" y="13"/>
                      </a:cubicBezTo>
                      <a:cubicBezTo>
                        <a:pt x="32" y="11"/>
                        <a:pt x="32" y="11"/>
                        <a:pt x="32" y="11"/>
                      </a:cubicBezTo>
                      <a:cubicBezTo>
                        <a:pt x="32" y="6"/>
                        <a:pt x="32" y="6"/>
                        <a:pt x="32" y="6"/>
                      </a:cubicBezTo>
                      <a:cubicBezTo>
                        <a:pt x="11" y="4"/>
                        <a:pt x="11" y="4"/>
                        <a:pt x="11" y="4"/>
                      </a:cubicBezTo>
                      <a:lnTo>
                        <a:pt x="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7" name="Freeform 324">
                  <a:extLst>
                    <a:ext uri="{FF2B5EF4-FFF2-40B4-BE49-F238E27FC236}">
                      <a16:creationId xmlns:a16="http://schemas.microsoft.com/office/drawing/2014/main" id="{34DD8A3D-FF3E-445A-A4F1-28BAA0F56BC1}"/>
                    </a:ext>
                  </a:extLst>
                </p:cNvPr>
                <p:cNvSpPr>
                  <a:spLocks/>
                </p:cNvSpPr>
                <p:nvPr/>
              </p:nvSpPr>
              <p:spPr bwMode="auto">
                <a:xfrm>
                  <a:off x="1981200" y="1455738"/>
                  <a:ext cx="42862" cy="46037"/>
                </a:xfrm>
                <a:custGeom>
                  <a:avLst/>
                  <a:gdLst>
                    <a:gd name="T0" fmla="*/ 13 w 16"/>
                    <a:gd name="T1" fmla="*/ 17 h 17"/>
                    <a:gd name="T2" fmla="*/ 16 w 16"/>
                    <a:gd name="T3" fmla="*/ 13 h 17"/>
                    <a:gd name="T4" fmla="*/ 8 w 16"/>
                    <a:gd name="T5" fmla="*/ 2 h 17"/>
                    <a:gd name="T6" fmla="*/ 3 w 16"/>
                    <a:gd name="T7" fmla="*/ 0 h 17"/>
                    <a:gd name="T8" fmla="*/ 0 w 16"/>
                    <a:gd name="T9" fmla="*/ 13 h 17"/>
                    <a:gd name="T10" fmla="*/ 5 w 16"/>
                    <a:gd name="T11" fmla="*/ 13 h 17"/>
                    <a:gd name="T12" fmla="*/ 13 w 16"/>
                    <a:gd name="T13" fmla="*/ 17 h 17"/>
                  </a:gdLst>
                  <a:ahLst/>
                  <a:cxnLst>
                    <a:cxn ang="0">
                      <a:pos x="T0" y="T1"/>
                    </a:cxn>
                    <a:cxn ang="0">
                      <a:pos x="T2" y="T3"/>
                    </a:cxn>
                    <a:cxn ang="0">
                      <a:pos x="T4" y="T5"/>
                    </a:cxn>
                    <a:cxn ang="0">
                      <a:pos x="T6" y="T7"/>
                    </a:cxn>
                    <a:cxn ang="0">
                      <a:pos x="T8" y="T9"/>
                    </a:cxn>
                    <a:cxn ang="0">
                      <a:pos x="T10" y="T11"/>
                    </a:cxn>
                    <a:cxn ang="0">
                      <a:pos x="T12" y="T13"/>
                    </a:cxn>
                  </a:cxnLst>
                  <a:rect l="0" t="0" r="r" b="b"/>
                  <a:pathLst>
                    <a:path w="16" h="17">
                      <a:moveTo>
                        <a:pt x="13" y="17"/>
                      </a:moveTo>
                      <a:cubicBezTo>
                        <a:pt x="16" y="13"/>
                        <a:pt x="16" y="13"/>
                        <a:pt x="16" y="13"/>
                      </a:cubicBezTo>
                      <a:cubicBezTo>
                        <a:pt x="8" y="2"/>
                        <a:pt x="8" y="2"/>
                        <a:pt x="8" y="2"/>
                      </a:cubicBezTo>
                      <a:cubicBezTo>
                        <a:pt x="3" y="0"/>
                        <a:pt x="3" y="0"/>
                        <a:pt x="3" y="0"/>
                      </a:cubicBezTo>
                      <a:cubicBezTo>
                        <a:pt x="2" y="5"/>
                        <a:pt x="1" y="9"/>
                        <a:pt x="0" y="13"/>
                      </a:cubicBezTo>
                      <a:cubicBezTo>
                        <a:pt x="5" y="13"/>
                        <a:pt x="5" y="13"/>
                        <a:pt x="5" y="13"/>
                      </a:cubicBezTo>
                      <a:lnTo>
                        <a:pt x="13"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8" name="Freeform 325">
                  <a:extLst>
                    <a:ext uri="{FF2B5EF4-FFF2-40B4-BE49-F238E27FC236}">
                      <a16:creationId xmlns:a16="http://schemas.microsoft.com/office/drawing/2014/main" id="{B076358F-A304-447C-B96B-9629C4A9E49E}"/>
                    </a:ext>
                  </a:extLst>
                </p:cNvPr>
                <p:cNvSpPr>
                  <a:spLocks/>
                </p:cNvSpPr>
                <p:nvPr/>
              </p:nvSpPr>
              <p:spPr bwMode="auto">
                <a:xfrm>
                  <a:off x="1949450" y="1571625"/>
                  <a:ext cx="63500" cy="41275"/>
                </a:xfrm>
                <a:custGeom>
                  <a:avLst/>
                  <a:gdLst>
                    <a:gd name="T0" fmla="*/ 0 w 40"/>
                    <a:gd name="T1" fmla="*/ 9 h 26"/>
                    <a:gd name="T2" fmla="*/ 3 w 40"/>
                    <a:gd name="T3" fmla="*/ 12 h 26"/>
                    <a:gd name="T4" fmla="*/ 10 w 40"/>
                    <a:gd name="T5" fmla="*/ 10 h 26"/>
                    <a:gd name="T6" fmla="*/ 5 w 40"/>
                    <a:gd name="T7" fmla="*/ 22 h 26"/>
                    <a:gd name="T8" fmla="*/ 34 w 40"/>
                    <a:gd name="T9" fmla="*/ 26 h 26"/>
                    <a:gd name="T10" fmla="*/ 40 w 40"/>
                    <a:gd name="T11" fmla="*/ 19 h 26"/>
                    <a:gd name="T12" fmla="*/ 37 w 40"/>
                    <a:gd name="T13" fmla="*/ 12 h 26"/>
                    <a:gd name="T14" fmla="*/ 20 w 40"/>
                    <a:gd name="T15" fmla="*/ 0 h 26"/>
                    <a:gd name="T16" fmla="*/ 5 w 40"/>
                    <a:gd name="T17" fmla="*/ 2 h 26"/>
                    <a:gd name="T18" fmla="*/ 0 w 40"/>
                    <a:gd name="T1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26">
                      <a:moveTo>
                        <a:pt x="0" y="9"/>
                      </a:moveTo>
                      <a:lnTo>
                        <a:pt x="3" y="12"/>
                      </a:lnTo>
                      <a:lnTo>
                        <a:pt x="10" y="10"/>
                      </a:lnTo>
                      <a:lnTo>
                        <a:pt x="5" y="22"/>
                      </a:lnTo>
                      <a:lnTo>
                        <a:pt x="34" y="26"/>
                      </a:lnTo>
                      <a:lnTo>
                        <a:pt x="40" y="19"/>
                      </a:lnTo>
                      <a:lnTo>
                        <a:pt x="37" y="12"/>
                      </a:lnTo>
                      <a:lnTo>
                        <a:pt x="20" y="0"/>
                      </a:lnTo>
                      <a:lnTo>
                        <a:pt x="5" y="2"/>
                      </a:lnTo>
                      <a:lnTo>
                        <a:pt x="0"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9" name="Freeform 326">
                  <a:extLst>
                    <a:ext uri="{FF2B5EF4-FFF2-40B4-BE49-F238E27FC236}">
                      <a16:creationId xmlns:a16="http://schemas.microsoft.com/office/drawing/2014/main" id="{A5C9D3DC-55D1-4B4D-88A4-4FF93B724233}"/>
                    </a:ext>
                  </a:extLst>
                </p:cNvPr>
                <p:cNvSpPr>
                  <a:spLocks/>
                </p:cNvSpPr>
                <p:nvPr/>
              </p:nvSpPr>
              <p:spPr bwMode="auto">
                <a:xfrm>
                  <a:off x="1943100" y="1630363"/>
                  <a:ext cx="115887" cy="60325"/>
                </a:xfrm>
                <a:custGeom>
                  <a:avLst/>
                  <a:gdLst>
                    <a:gd name="T0" fmla="*/ 10 w 73"/>
                    <a:gd name="T1" fmla="*/ 0 h 38"/>
                    <a:gd name="T2" fmla="*/ 0 w 73"/>
                    <a:gd name="T3" fmla="*/ 26 h 38"/>
                    <a:gd name="T4" fmla="*/ 10 w 73"/>
                    <a:gd name="T5" fmla="*/ 36 h 38"/>
                    <a:gd name="T6" fmla="*/ 26 w 73"/>
                    <a:gd name="T7" fmla="*/ 38 h 38"/>
                    <a:gd name="T8" fmla="*/ 26 w 73"/>
                    <a:gd name="T9" fmla="*/ 31 h 38"/>
                    <a:gd name="T10" fmla="*/ 21 w 73"/>
                    <a:gd name="T11" fmla="*/ 26 h 38"/>
                    <a:gd name="T12" fmla="*/ 34 w 73"/>
                    <a:gd name="T13" fmla="*/ 21 h 38"/>
                    <a:gd name="T14" fmla="*/ 56 w 73"/>
                    <a:gd name="T15" fmla="*/ 27 h 38"/>
                    <a:gd name="T16" fmla="*/ 66 w 73"/>
                    <a:gd name="T17" fmla="*/ 24 h 38"/>
                    <a:gd name="T18" fmla="*/ 66 w 73"/>
                    <a:gd name="T19" fmla="*/ 12 h 38"/>
                    <a:gd name="T20" fmla="*/ 73 w 73"/>
                    <a:gd name="T21" fmla="*/ 4 h 38"/>
                    <a:gd name="T22" fmla="*/ 10 w 73"/>
                    <a:gd name="T2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38">
                      <a:moveTo>
                        <a:pt x="10" y="0"/>
                      </a:moveTo>
                      <a:lnTo>
                        <a:pt x="0" y="26"/>
                      </a:lnTo>
                      <a:lnTo>
                        <a:pt x="10" y="36"/>
                      </a:lnTo>
                      <a:lnTo>
                        <a:pt x="26" y="38"/>
                      </a:lnTo>
                      <a:lnTo>
                        <a:pt x="26" y="31"/>
                      </a:lnTo>
                      <a:lnTo>
                        <a:pt x="21" y="26"/>
                      </a:lnTo>
                      <a:lnTo>
                        <a:pt x="34" y="21"/>
                      </a:lnTo>
                      <a:lnTo>
                        <a:pt x="56" y="27"/>
                      </a:lnTo>
                      <a:lnTo>
                        <a:pt x="66" y="24"/>
                      </a:lnTo>
                      <a:lnTo>
                        <a:pt x="66" y="12"/>
                      </a:lnTo>
                      <a:lnTo>
                        <a:pt x="73" y="4"/>
                      </a:lnTo>
                      <a:lnTo>
                        <a:pt x="1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0" name="Freeform 327">
                  <a:extLst>
                    <a:ext uri="{FF2B5EF4-FFF2-40B4-BE49-F238E27FC236}">
                      <a16:creationId xmlns:a16="http://schemas.microsoft.com/office/drawing/2014/main" id="{CCF85FBB-0F0E-40B1-90E6-638D18CF7CCA}"/>
                    </a:ext>
                  </a:extLst>
                </p:cNvPr>
                <p:cNvSpPr>
                  <a:spLocks/>
                </p:cNvSpPr>
                <p:nvPr/>
              </p:nvSpPr>
              <p:spPr bwMode="auto">
                <a:xfrm>
                  <a:off x="2265362" y="1625600"/>
                  <a:ext cx="88900" cy="38100"/>
                </a:xfrm>
                <a:custGeom>
                  <a:avLst/>
                  <a:gdLst>
                    <a:gd name="T0" fmla="*/ 33 w 33"/>
                    <a:gd name="T1" fmla="*/ 8 h 14"/>
                    <a:gd name="T2" fmla="*/ 21 w 33"/>
                    <a:gd name="T3" fmla="*/ 0 h 14"/>
                    <a:gd name="T4" fmla="*/ 4 w 33"/>
                    <a:gd name="T5" fmla="*/ 3 h 14"/>
                    <a:gd name="T6" fmla="*/ 0 w 33"/>
                    <a:gd name="T7" fmla="*/ 10 h 14"/>
                    <a:gd name="T8" fmla="*/ 7 w 33"/>
                    <a:gd name="T9" fmla="*/ 14 h 14"/>
                    <a:gd name="T10" fmla="*/ 29 w 33"/>
                    <a:gd name="T11" fmla="*/ 12 h 14"/>
                    <a:gd name="T12" fmla="*/ 33 w 33"/>
                    <a:gd name="T13" fmla="*/ 8 h 14"/>
                  </a:gdLst>
                  <a:ahLst/>
                  <a:cxnLst>
                    <a:cxn ang="0">
                      <a:pos x="T0" y="T1"/>
                    </a:cxn>
                    <a:cxn ang="0">
                      <a:pos x="T2" y="T3"/>
                    </a:cxn>
                    <a:cxn ang="0">
                      <a:pos x="T4" y="T5"/>
                    </a:cxn>
                    <a:cxn ang="0">
                      <a:pos x="T6" y="T7"/>
                    </a:cxn>
                    <a:cxn ang="0">
                      <a:pos x="T8" y="T9"/>
                    </a:cxn>
                    <a:cxn ang="0">
                      <a:pos x="T10" y="T11"/>
                    </a:cxn>
                    <a:cxn ang="0">
                      <a:pos x="T12" y="T13"/>
                    </a:cxn>
                  </a:cxnLst>
                  <a:rect l="0" t="0" r="r" b="b"/>
                  <a:pathLst>
                    <a:path w="33" h="14">
                      <a:moveTo>
                        <a:pt x="33" y="8"/>
                      </a:moveTo>
                      <a:cubicBezTo>
                        <a:pt x="21" y="0"/>
                        <a:pt x="21" y="0"/>
                        <a:pt x="21" y="0"/>
                      </a:cubicBezTo>
                      <a:cubicBezTo>
                        <a:pt x="15" y="1"/>
                        <a:pt x="9" y="2"/>
                        <a:pt x="4" y="3"/>
                      </a:cubicBezTo>
                      <a:cubicBezTo>
                        <a:pt x="0" y="10"/>
                        <a:pt x="0" y="10"/>
                        <a:pt x="0" y="10"/>
                      </a:cubicBezTo>
                      <a:cubicBezTo>
                        <a:pt x="7" y="14"/>
                        <a:pt x="7" y="14"/>
                        <a:pt x="7" y="14"/>
                      </a:cubicBezTo>
                      <a:cubicBezTo>
                        <a:pt x="14" y="14"/>
                        <a:pt x="22" y="13"/>
                        <a:pt x="29" y="12"/>
                      </a:cubicBezTo>
                      <a:lnTo>
                        <a:pt x="33"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1" name="Freeform 328">
                  <a:extLst>
                    <a:ext uri="{FF2B5EF4-FFF2-40B4-BE49-F238E27FC236}">
                      <a16:creationId xmlns:a16="http://schemas.microsoft.com/office/drawing/2014/main" id="{75EB6B1B-FD05-4294-A31A-A0F9D7C276E2}"/>
                    </a:ext>
                  </a:extLst>
                </p:cNvPr>
                <p:cNvSpPr>
                  <a:spLocks/>
                </p:cNvSpPr>
                <p:nvPr/>
              </p:nvSpPr>
              <p:spPr bwMode="auto">
                <a:xfrm>
                  <a:off x="2109787" y="1944688"/>
                  <a:ext cx="147637" cy="111125"/>
                </a:xfrm>
                <a:custGeom>
                  <a:avLst/>
                  <a:gdLst>
                    <a:gd name="T0" fmla="*/ 55 w 55"/>
                    <a:gd name="T1" fmla="*/ 30 h 41"/>
                    <a:gd name="T2" fmla="*/ 41 w 55"/>
                    <a:gd name="T3" fmla="*/ 20 h 41"/>
                    <a:gd name="T4" fmla="*/ 32 w 55"/>
                    <a:gd name="T5" fmla="*/ 11 h 41"/>
                    <a:gd name="T6" fmla="*/ 24 w 55"/>
                    <a:gd name="T7" fmla="*/ 10 h 41"/>
                    <a:gd name="T8" fmla="*/ 18 w 55"/>
                    <a:gd name="T9" fmla="*/ 8 h 41"/>
                    <a:gd name="T10" fmla="*/ 19 w 55"/>
                    <a:gd name="T11" fmla="*/ 0 h 41"/>
                    <a:gd name="T12" fmla="*/ 9 w 55"/>
                    <a:gd name="T13" fmla="*/ 9 h 41"/>
                    <a:gd name="T14" fmla="*/ 8 w 55"/>
                    <a:gd name="T15" fmla="*/ 18 h 41"/>
                    <a:gd name="T16" fmla="*/ 1 w 55"/>
                    <a:gd name="T17" fmla="*/ 28 h 41"/>
                    <a:gd name="T18" fmla="*/ 0 w 55"/>
                    <a:gd name="T19" fmla="*/ 37 h 41"/>
                    <a:gd name="T20" fmla="*/ 11 w 55"/>
                    <a:gd name="T21" fmla="*/ 34 h 41"/>
                    <a:gd name="T22" fmla="*/ 13 w 55"/>
                    <a:gd name="T23" fmla="*/ 41 h 41"/>
                    <a:gd name="T24" fmla="*/ 23 w 55"/>
                    <a:gd name="T25" fmla="*/ 39 h 41"/>
                    <a:gd name="T26" fmla="*/ 30 w 55"/>
                    <a:gd name="T27" fmla="*/ 30 h 41"/>
                    <a:gd name="T28" fmla="*/ 35 w 55"/>
                    <a:gd name="T29" fmla="*/ 27 h 41"/>
                    <a:gd name="T30" fmla="*/ 36 w 55"/>
                    <a:gd name="T31" fmla="*/ 33 h 41"/>
                    <a:gd name="T32" fmla="*/ 42 w 55"/>
                    <a:gd name="T33" fmla="*/ 32 h 41"/>
                    <a:gd name="T34" fmla="*/ 52 w 55"/>
                    <a:gd name="T35" fmla="*/ 36 h 41"/>
                    <a:gd name="T36" fmla="*/ 55 w 55"/>
                    <a:gd name="T37" fmla="*/ 3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 h="41">
                      <a:moveTo>
                        <a:pt x="55" y="30"/>
                      </a:moveTo>
                      <a:cubicBezTo>
                        <a:pt x="50" y="27"/>
                        <a:pt x="45" y="24"/>
                        <a:pt x="41" y="20"/>
                      </a:cubicBezTo>
                      <a:cubicBezTo>
                        <a:pt x="38" y="18"/>
                        <a:pt x="35" y="14"/>
                        <a:pt x="32" y="11"/>
                      </a:cubicBezTo>
                      <a:cubicBezTo>
                        <a:pt x="29" y="11"/>
                        <a:pt x="27" y="11"/>
                        <a:pt x="24" y="10"/>
                      </a:cubicBezTo>
                      <a:cubicBezTo>
                        <a:pt x="22" y="10"/>
                        <a:pt x="20" y="9"/>
                        <a:pt x="18" y="8"/>
                      </a:cubicBezTo>
                      <a:cubicBezTo>
                        <a:pt x="19" y="0"/>
                        <a:pt x="19" y="0"/>
                        <a:pt x="19" y="0"/>
                      </a:cubicBezTo>
                      <a:cubicBezTo>
                        <a:pt x="9" y="9"/>
                        <a:pt x="9" y="9"/>
                        <a:pt x="9" y="9"/>
                      </a:cubicBezTo>
                      <a:cubicBezTo>
                        <a:pt x="8" y="18"/>
                        <a:pt x="8" y="18"/>
                        <a:pt x="8" y="18"/>
                      </a:cubicBezTo>
                      <a:cubicBezTo>
                        <a:pt x="1" y="28"/>
                        <a:pt x="1" y="28"/>
                        <a:pt x="1" y="28"/>
                      </a:cubicBezTo>
                      <a:cubicBezTo>
                        <a:pt x="0" y="37"/>
                        <a:pt x="0" y="37"/>
                        <a:pt x="0" y="37"/>
                      </a:cubicBezTo>
                      <a:cubicBezTo>
                        <a:pt x="11" y="34"/>
                        <a:pt x="11" y="34"/>
                        <a:pt x="11" y="34"/>
                      </a:cubicBezTo>
                      <a:cubicBezTo>
                        <a:pt x="13" y="41"/>
                        <a:pt x="13" y="41"/>
                        <a:pt x="13" y="41"/>
                      </a:cubicBezTo>
                      <a:cubicBezTo>
                        <a:pt x="23" y="39"/>
                        <a:pt x="23" y="39"/>
                        <a:pt x="23" y="39"/>
                      </a:cubicBezTo>
                      <a:cubicBezTo>
                        <a:pt x="25" y="36"/>
                        <a:pt x="28" y="33"/>
                        <a:pt x="30" y="30"/>
                      </a:cubicBezTo>
                      <a:cubicBezTo>
                        <a:pt x="32" y="28"/>
                        <a:pt x="33" y="28"/>
                        <a:pt x="35" y="27"/>
                      </a:cubicBezTo>
                      <a:cubicBezTo>
                        <a:pt x="36" y="33"/>
                        <a:pt x="36" y="33"/>
                        <a:pt x="36" y="33"/>
                      </a:cubicBezTo>
                      <a:cubicBezTo>
                        <a:pt x="42" y="32"/>
                        <a:pt x="42" y="32"/>
                        <a:pt x="42" y="32"/>
                      </a:cubicBezTo>
                      <a:cubicBezTo>
                        <a:pt x="52" y="36"/>
                        <a:pt x="52" y="36"/>
                        <a:pt x="52" y="36"/>
                      </a:cubicBezTo>
                      <a:lnTo>
                        <a:pt x="55" y="3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2" name="Freeform 329">
                  <a:extLst>
                    <a:ext uri="{FF2B5EF4-FFF2-40B4-BE49-F238E27FC236}">
                      <a16:creationId xmlns:a16="http://schemas.microsoft.com/office/drawing/2014/main" id="{9DAAC486-1AF2-4D96-89FE-B5A787001AE2}"/>
                    </a:ext>
                  </a:extLst>
                </p:cNvPr>
                <p:cNvSpPr>
                  <a:spLocks/>
                </p:cNvSpPr>
                <p:nvPr/>
              </p:nvSpPr>
              <p:spPr bwMode="auto">
                <a:xfrm>
                  <a:off x="2190750" y="2055813"/>
                  <a:ext cx="53975" cy="44450"/>
                </a:xfrm>
                <a:custGeom>
                  <a:avLst/>
                  <a:gdLst>
                    <a:gd name="T0" fmla="*/ 0 w 34"/>
                    <a:gd name="T1" fmla="*/ 25 h 28"/>
                    <a:gd name="T2" fmla="*/ 7 w 34"/>
                    <a:gd name="T3" fmla="*/ 28 h 28"/>
                    <a:gd name="T4" fmla="*/ 25 w 34"/>
                    <a:gd name="T5" fmla="*/ 22 h 28"/>
                    <a:gd name="T6" fmla="*/ 34 w 34"/>
                    <a:gd name="T7" fmla="*/ 0 h 28"/>
                    <a:gd name="T8" fmla="*/ 27 w 34"/>
                    <a:gd name="T9" fmla="*/ 1 h 28"/>
                    <a:gd name="T10" fmla="*/ 12 w 34"/>
                    <a:gd name="T11" fmla="*/ 10 h 28"/>
                    <a:gd name="T12" fmla="*/ 0 w 34"/>
                    <a:gd name="T13" fmla="*/ 25 h 28"/>
                  </a:gdLst>
                  <a:ahLst/>
                  <a:cxnLst>
                    <a:cxn ang="0">
                      <a:pos x="T0" y="T1"/>
                    </a:cxn>
                    <a:cxn ang="0">
                      <a:pos x="T2" y="T3"/>
                    </a:cxn>
                    <a:cxn ang="0">
                      <a:pos x="T4" y="T5"/>
                    </a:cxn>
                    <a:cxn ang="0">
                      <a:pos x="T6" y="T7"/>
                    </a:cxn>
                    <a:cxn ang="0">
                      <a:pos x="T8" y="T9"/>
                    </a:cxn>
                    <a:cxn ang="0">
                      <a:pos x="T10" y="T11"/>
                    </a:cxn>
                    <a:cxn ang="0">
                      <a:pos x="T12" y="T13"/>
                    </a:cxn>
                  </a:cxnLst>
                  <a:rect l="0" t="0" r="r" b="b"/>
                  <a:pathLst>
                    <a:path w="34" h="28">
                      <a:moveTo>
                        <a:pt x="0" y="25"/>
                      </a:moveTo>
                      <a:lnTo>
                        <a:pt x="7" y="28"/>
                      </a:lnTo>
                      <a:lnTo>
                        <a:pt x="25" y="22"/>
                      </a:lnTo>
                      <a:lnTo>
                        <a:pt x="34" y="0"/>
                      </a:lnTo>
                      <a:lnTo>
                        <a:pt x="27" y="1"/>
                      </a:lnTo>
                      <a:lnTo>
                        <a:pt x="12" y="10"/>
                      </a:lnTo>
                      <a:lnTo>
                        <a:pt x="0" y="2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3" name="Freeform 330">
                  <a:extLst>
                    <a:ext uri="{FF2B5EF4-FFF2-40B4-BE49-F238E27FC236}">
                      <a16:creationId xmlns:a16="http://schemas.microsoft.com/office/drawing/2014/main" id="{91A0039B-542F-4949-9EBB-27F8668D692A}"/>
                    </a:ext>
                  </a:extLst>
                </p:cNvPr>
                <p:cNvSpPr>
                  <a:spLocks/>
                </p:cNvSpPr>
                <p:nvPr/>
              </p:nvSpPr>
              <p:spPr bwMode="auto">
                <a:xfrm>
                  <a:off x="2611437" y="2111375"/>
                  <a:ext cx="26987" cy="38100"/>
                </a:xfrm>
                <a:custGeom>
                  <a:avLst/>
                  <a:gdLst>
                    <a:gd name="T0" fmla="*/ 0 w 17"/>
                    <a:gd name="T1" fmla="*/ 10 h 24"/>
                    <a:gd name="T2" fmla="*/ 12 w 17"/>
                    <a:gd name="T3" fmla="*/ 24 h 24"/>
                    <a:gd name="T4" fmla="*/ 17 w 17"/>
                    <a:gd name="T5" fmla="*/ 4 h 24"/>
                    <a:gd name="T6" fmla="*/ 12 w 17"/>
                    <a:gd name="T7" fmla="*/ 0 h 24"/>
                    <a:gd name="T8" fmla="*/ 7 w 17"/>
                    <a:gd name="T9" fmla="*/ 2 h 24"/>
                    <a:gd name="T10" fmla="*/ 0 w 17"/>
                    <a:gd name="T11" fmla="*/ 10 h 24"/>
                  </a:gdLst>
                  <a:ahLst/>
                  <a:cxnLst>
                    <a:cxn ang="0">
                      <a:pos x="T0" y="T1"/>
                    </a:cxn>
                    <a:cxn ang="0">
                      <a:pos x="T2" y="T3"/>
                    </a:cxn>
                    <a:cxn ang="0">
                      <a:pos x="T4" y="T5"/>
                    </a:cxn>
                    <a:cxn ang="0">
                      <a:pos x="T6" y="T7"/>
                    </a:cxn>
                    <a:cxn ang="0">
                      <a:pos x="T8" y="T9"/>
                    </a:cxn>
                    <a:cxn ang="0">
                      <a:pos x="T10" y="T11"/>
                    </a:cxn>
                  </a:cxnLst>
                  <a:rect l="0" t="0" r="r" b="b"/>
                  <a:pathLst>
                    <a:path w="17" h="24">
                      <a:moveTo>
                        <a:pt x="0" y="10"/>
                      </a:moveTo>
                      <a:lnTo>
                        <a:pt x="12" y="24"/>
                      </a:lnTo>
                      <a:lnTo>
                        <a:pt x="17" y="4"/>
                      </a:lnTo>
                      <a:lnTo>
                        <a:pt x="12" y="0"/>
                      </a:lnTo>
                      <a:lnTo>
                        <a:pt x="7" y="2"/>
                      </a:lnTo>
                      <a:lnTo>
                        <a:pt x="0"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4" name="Freeform 331">
                  <a:extLst>
                    <a:ext uri="{FF2B5EF4-FFF2-40B4-BE49-F238E27FC236}">
                      <a16:creationId xmlns:a16="http://schemas.microsoft.com/office/drawing/2014/main" id="{09D0E40A-C9DD-4FC6-8BDE-3EFB52C2C231}"/>
                    </a:ext>
                  </a:extLst>
                </p:cNvPr>
                <p:cNvSpPr>
                  <a:spLocks/>
                </p:cNvSpPr>
                <p:nvPr/>
              </p:nvSpPr>
              <p:spPr bwMode="auto">
                <a:xfrm>
                  <a:off x="1465262" y="1454150"/>
                  <a:ext cx="188912" cy="74612"/>
                </a:xfrm>
                <a:custGeom>
                  <a:avLst/>
                  <a:gdLst>
                    <a:gd name="T0" fmla="*/ 8 w 70"/>
                    <a:gd name="T1" fmla="*/ 21 h 28"/>
                    <a:gd name="T2" fmla="*/ 10 w 70"/>
                    <a:gd name="T3" fmla="*/ 28 h 28"/>
                    <a:gd name="T4" fmla="*/ 16 w 70"/>
                    <a:gd name="T5" fmla="*/ 23 h 28"/>
                    <a:gd name="T6" fmla="*/ 18 w 70"/>
                    <a:gd name="T7" fmla="*/ 27 h 28"/>
                    <a:gd name="T8" fmla="*/ 47 w 70"/>
                    <a:gd name="T9" fmla="*/ 10 h 28"/>
                    <a:gd name="T10" fmla="*/ 43 w 70"/>
                    <a:gd name="T11" fmla="*/ 16 h 28"/>
                    <a:gd name="T12" fmla="*/ 47 w 70"/>
                    <a:gd name="T13" fmla="*/ 19 h 28"/>
                    <a:gd name="T14" fmla="*/ 70 w 70"/>
                    <a:gd name="T15" fmla="*/ 5 h 28"/>
                    <a:gd name="T16" fmla="*/ 67 w 70"/>
                    <a:gd name="T17" fmla="*/ 1 h 28"/>
                    <a:gd name="T18" fmla="*/ 53 w 70"/>
                    <a:gd name="T19" fmla="*/ 4 h 28"/>
                    <a:gd name="T20" fmla="*/ 52 w 70"/>
                    <a:gd name="T21" fmla="*/ 0 h 28"/>
                    <a:gd name="T22" fmla="*/ 21 w 70"/>
                    <a:gd name="T23" fmla="*/ 12 h 28"/>
                    <a:gd name="T24" fmla="*/ 14 w 70"/>
                    <a:gd name="T25" fmla="*/ 10 h 28"/>
                    <a:gd name="T26" fmla="*/ 7 w 70"/>
                    <a:gd name="T27" fmla="*/ 12 h 28"/>
                    <a:gd name="T28" fmla="*/ 5 w 70"/>
                    <a:gd name="T29" fmla="*/ 17 h 28"/>
                    <a:gd name="T30" fmla="*/ 0 w 70"/>
                    <a:gd name="T31" fmla="*/ 19 h 28"/>
                    <a:gd name="T32" fmla="*/ 4 w 70"/>
                    <a:gd name="T33" fmla="*/ 23 h 28"/>
                    <a:gd name="T34" fmla="*/ 8 w 70"/>
                    <a:gd name="T35" fmla="*/ 2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 h="28">
                      <a:moveTo>
                        <a:pt x="8" y="21"/>
                      </a:moveTo>
                      <a:cubicBezTo>
                        <a:pt x="10" y="28"/>
                        <a:pt x="10" y="28"/>
                        <a:pt x="10" y="28"/>
                      </a:cubicBezTo>
                      <a:cubicBezTo>
                        <a:pt x="16" y="23"/>
                        <a:pt x="16" y="23"/>
                        <a:pt x="16" y="23"/>
                      </a:cubicBezTo>
                      <a:cubicBezTo>
                        <a:pt x="18" y="27"/>
                        <a:pt x="18" y="27"/>
                        <a:pt x="18" y="27"/>
                      </a:cubicBezTo>
                      <a:cubicBezTo>
                        <a:pt x="27" y="21"/>
                        <a:pt x="37" y="15"/>
                        <a:pt x="47" y="10"/>
                      </a:cubicBezTo>
                      <a:cubicBezTo>
                        <a:pt x="43" y="16"/>
                        <a:pt x="43" y="16"/>
                        <a:pt x="43" y="16"/>
                      </a:cubicBezTo>
                      <a:cubicBezTo>
                        <a:pt x="47" y="19"/>
                        <a:pt x="47" y="19"/>
                        <a:pt x="47" y="19"/>
                      </a:cubicBezTo>
                      <a:cubicBezTo>
                        <a:pt x="55" y="14"/>
                        <a:pt x="63" y="9"/>
                        <a:pt x="70" y="5"/>
                      </a:cubicBezTo>
                      <a:cubicBezTo>
                        <a:pt x="67" y="1"/>
                        <a:pt x="67" y="1"/>
                        <a:pt x="67" y="1"/>
                      </a:cubicBezTo>
                      <a:cubicBezTo>
                        <a:pt x="62" y="2"/>
                        <a:pt x="57" y="3"/>
                        <a:pt x="53" y="4"/>
                      </a:cubicBezTo>
                      <a:cubicBezTo>
                        <a:pt x="52" y="0"/>
                        <a:pt x="52" y="0"/>
                        <a:pt x="52" y="0"/>
                      </a:cubicBezTo>
                      <a:cubicBezTo>
                        <a:pt x="42" y="5"/>
                        <a:pt x="31" y="8"/>
                        <a:pt x="21" y="12"/>
                      </a:cubicBezTo>
                      <a:cubicBezTo>
                        <a:pt x="14" y="10"/>
                        <a:pt x="14" y="10"/>
                        <a:pt x="14" y="10"/>
                      </a:cubicBezTo>
                      <a:cubicBezTo>
                        <a:pt x="7" y="12"/>
                        <a:pt x="7" y="12"/>
                        <a:pt x="7" y="12"/>
                      </a:cubicBezTo>
                      <a:cubicBezTo>
                        <a:pt x="5" y="17"/>
                        <a:pt x="5" y="17"/>
                        <a:pt x="5" y="17"/>
                      </a:cubicBezTo>
                      <a:cubicBezTo>
                        <a:pt x="0" y="19"/>
                        <a:pt x="0" y="19"/>
                        <a:pt x="0" y="19"/>
                      </a:cubicBezTo>
                      <a:cubicBezTo>
                        <a:pt x="4" y="23"/>
                        <a:pt x="4" y="23"/>
                        <a:pt x="4" y="23"/>
                      </a:cubicBezTo>
                      <a:lnTo>
                        <a:pt x="8" y="2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5" name="Freeform 332">
                  <a:extLst>
                    <a:ext uri="{FF2B5EF4-FFF2-40B4-BE49-F238E27FC236}">
                      <a16:creationId xmlns:a16="http://schemas.microsoft.com/office/drawing/2014/main" id="{9785440C-AC6F-4D80-9C83-CD184ED848A1}"/>
                    </a:ext>
                  </a:extLst>
                </p:cNvPr>
                <p:cNvSpPr>
                  <a:spLocks/>
                </p:cNvSpPr>
                <p:nvPr/>
              </p:nvSpPr>
              <p:spPr bwMode="auto">
                <a:xfrm>
                  <a:off x="1516062" y="1520825"/>
                  <a:ext cx="50800" cy="26987"/>
                </a:xfrm>
                <a:custGeom>
                  <a:avLst/>
                  <a:gdLst>
                    <a:gd name="T0" fmla="*/ 14 w 32"/>
                    <a:gd name="T1" fmla="*/ 0 h 17"/>
                    <a:gd name="T2" fmla="*/ 0 w 32"/>
                    <a:gd name="T3" fmla="*/ 7 h 17"/>
                    <a:gd name="T4" fmla="*/ 5 w 32"/>
                    <a:gd name="T5" fmla="*/ 17 h 17"/>
                    <a:gd name="T6" fmla="*/ 32 w 32"/>
                    <a:gd name="T7" fmla="*/ 2 h 17"/>
                    <a:gd name="T8" fmla="*/ 14 w 32"/>
                    <a:gd name="T9" fmla="*/ 0 h 17"/>
                  </a:gdLst>
                  <a:ahLst/>
                  <a:cxnLst>
                    <a:cxn ang="0">
                      <a:pos x="T0" y="T1"/>
                    </a:cxn>
                    <a:cxn ang="0">
                      <a:pos x="T2" y="T3"/>
                    </a:cxn>
                    <a:cxn ang="0">
                      <a:pos x="T4" y="T5"/>
                    </a:cxn>
                    <a:cxn ang="0">
                      <a:pos x="T6" y="T7"/>
                    </a:cxn>
                    <a:cxn ang="0">
                      <a:pos x="T8" y="T9"/>
                    </a:cxn>
                  </a:cxnLst>
                  <a:rect l="0" t="0" r="r" b="b"/>
                  <a:pathLst>
                    <a:path w="32" h="17">
                      <a:moveTo>
                        <a:pt x="14" y="0"/>
                      </a:moveTo>
                      <a:lnTo>
                        <a:pt x="0" y="7"/>
                      </a:lnTo>
                      <a:lnTo>
                        <a:pt x="5" y="17"/>
                      </a:lnTo>
                      <a:lnTo>
                        <a:pt x="32" y="2"/>
                      </a:lnTo>
                      <a:lnTo>
                        <a:pt x="14"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6" name="Freeform 333">
                  <a:extLst>
                    <a:ext uri="{FF2B5EF4-FFF2-40B4-BE49-F238E27FC236}">
                      <a16:creationId xmlns:a16="http://schemas.microsoft.com/office/drawing/2014/main" id="{74C56B7A-BC42-4C63-A5E7-F87AC7D87621}"/>
                    </a:ext>
                  </a:extLst>
                </p:cNvPr>
                <p:cNvSpPr>
                  <a:spLocks/>
                </p:cNvSpPr>
                <p:nvPr/>
              </p:nvSpPr>
              <p:spPr bwMode="auto">
                <a:xfrm>
                  <a:off x="1290637" y="1577975"/>
                  <a:ext cx="225425" cy="147637"/>
                </a:xfrm>
                <a:custGeom>
                  <a:avLst/>
                  <a:gdLst>
                    <a:gd name="T0" fmla="*/ 4 w 84"/>
                    <a:gd name="T1" fmla="*/ 53 h 55"/>
                    <a:gd name="T2" fmla="*/ 8 w 84"/>
                    <a:gd name="T3" fmla="*/ 55 h 55"/>
                    <a:gd name="T4" fmla="*/ 22 w 84"/>
                    <a:gd name="T5" fmla="*/ 49 h 55"/>
                    <a:gd name="T6" fmla="*/ 23 w 84"/>
                    <a:gd name="T7" fmla="*/ 43 h 55"/>
                    <a:gd name="T8" fmla="*/ 32 w 84"/>
                    <a:gd name="T9" fmla="*/ 46 h 55"/>
                    <a:gd name="T10" fmla="*/ 51 w 84"/>
                    <a:gd name="T11" fmla="*/ 28 h 55"/>
                    <a:gd name="T12" fmla="*/ 78 w 84"/>
                    <a:gd name="T13" fmla="*/ 20 h 55"/>
                    <a:gd name="T14" fmla="*/ 84 w 84"/>
                    <a:gd name="T15" fmla="*/ 12 h 55"/>
                    <a:gd name="T16" fmla="*/ 68 w 84"/>
                    <a:gd name="T17" fmla="*/ 9 h 55"/>
                    <a:gd name="T18" fmla="*/ 58 w 84"/>
                    <a:gd name="T19" fmla="*/ 8 h 55"/>
                    <a:gd name="T20" fmla="*/ 43 w 84"/>
                    <a:gd name="T21" fmla="*/ 0 h 55"/>
                    <a:gd name="T22" fmla="*/ 29 w 84"/>
                    <a:gd name="T23" fmla="*/ 3 h 55"/>
                    <a:gd name="T24" fmla="*/ 25 w 84"/>
                    <a:gd name="T25" fmla="*/ 12 h 55"/>
                    <a:gd name="T26" fmla="*/ 15 w 84"/>
                    <a:gd name="T27" fmla="*/ 15 h 55"/>
                    <a:gd name="T28" fmla="*/ 13 w 84"/>
                    <a:gd name="T29" fmla="*/ 23 h 55"/>
                    <a:gd name="T30" fmla="*/ 6 w 84"/>
                    <a:gd name="T31" fmla="*/ 24 h 55"/>
                    <a:gd name="T32" fmla="*/ 0 w 84"/>
                    <a:gd name="T33" fmla="*/ 34 h 55"/>
                    <a:gd name="T34" fmla="*/ 8 w 84"/>
                    <a:gd name="T35" fmla="*/ 42 h 55"/>
                    <a:gd name="T36" fmla="*/ 4 w 84"/>
                    <a:gd name="T37" fmla="*/ 5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 h="55">
                      <a:moveTo>
                        <a:pt x="4" y="53"/>
                      </a:moveTo>
                      <a:cubicBezTo>
                        <a:pt x="8" y="55"/>
                        <a:pt x="8" y="55"/>
                        <a:pt x="8" y="55"/>
                      </a:cubicBezTo>
                      <a:cubicBezTo>
                        <a:pt x="22" y="49"/>
                        <a:pt x="22" y="49"/>
                        <a:pt x="22" y="49"/>
                      </a:cubicBezTo>
                      <a:cubicBezTo>
                        <a:pt x="23" y="43"/>
                        <a:pt x="23" y="43"/>
                        <a:pt x="23" y="43"/>
                      </a:cubicBezTo>
                      <a:cubicBezTo>
                        <a:pt x="32" y="46"/>
                        <a:pt x="32" y="46"/>
                        <a:pt x="32" y="46"/>
                      </a:cubicBezTo>
                      <a:cubicBezTo>
                        <a:pt x="38" y="40"/>
                        <a:pt x="45" y="34"/>
                        <a:pt x="51" y="28"/>
                      </a:cubicBezTo>
                      <a:cubicBezTo>
                        <a:pt x="78" y="20"/>
                        <a:pt x="78" y="20"/>
                        <a:pt x="78" y="20"/>
                      </a:cubicBezTo>
                      <a:cubicBezTo>
                        <a:pt x="84" y="12"/>
                        <a:pt x="84" y="12"/>
                        <a:pt x="84" y="12"/>
                      </a:cubicBezTo>
                      <a:cubicBezTo>
                        <a:pt x="78" y="11"/>
                        <a:pt x="73" y="10"/>
                        <a:pt x="68" y="9"/>
                      </a:cubicBezTo>
                      <a:cubicBezTo>
                        <a:pt x="64" y="8"/>
                        <a:pt x="61" y="8"/>
                        <a:pt x="58" y="8"/>
                      </a:cubicBezTo>
                      <a:cubicBezTo>
                        <a:pt x="43" y="0"/>
                        <a:pt x="43" y="0"/>
                        <a:pt x="43" y="0"/>
                      </a:cubicBezTo>
                      <a:cubicBezTo>
                        <a:pt x="29" y="3"/>
                        <a:pt x="29" y="3"/>
                        <a:pt x="29" y="3"/>
                      </a:cubicBezTo>
                      <a:cubicBezTo>
                        <a:pt x="25" y="12"/>
                        <a:pt x="25" y="12"/>
                        <a:pt x="25" y="12"/>
                      </a:cubicBezTo>
                      <a:cubicBezTo>
                        <a:pt x="15" y="15"/>
                        <a:pt x="15" y="15"/>
                        <a:pt x="15" y="15"/>
                      </a:cubicBezTo>
                      <a:cubicBezTo>
                        <a:pt x="13" y="23"/>
                        <a:pt x="13" y="23"/>
                        <a:pt x="13" y="23"/>
                      </a:cubicBezTo>
                      <a:cubicBezTo>
                        <a:pt x="6" y="24"/>
                        <a:pt x="6" y="24"/>
                        <a:pt x="6" y="24"/>
                      </a:cubicBezTo>
                      <a:cubicBezTo>
                        <a:pt x="0" y="34"/>
                        <a:pt x="0" y="34"/>
                        <a:pt x="0" y="34"/>
                      </a:cubicBezTo>
                      <a:cubicBezTo>
                        <a:pt x="8" y="42"/>
                        <a:pt x="8" y="42"/>
                        <a:pt x="8" y="42"/>
                      </a:cubicBezTo>
                      <a:lnTo>
                        <a:pt x="4" y="5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7" name="Freeform 334">
                  <a:extLst>
                    <a:ext uri="{FF2B5EF4-FFF2-40B4-BE49-F238E27FC236}">
                      <a16:creationId xmlns:a16="http://schemas.microsoft.com/office/drawing/2014/main" id="{41C22D04-9E1C-4B58-A635-13B498CB7510}"/>
                    </a:ext>
                  </a:extLst>
                </p:cNvPr>
                <p:cNvSpPr>
                  <a:spLocks/>
                </p:cNvSpPr>
                <p:nvPr/>
              </p:nvSpPr>
              <p:spPr bwMode="auto">
                <a:xfrm>
                  <a:off x="1725612" y="1435100"/>
                  <a:ext cx="85725" cy="39687"/>
                </a:xfrm>
                <a:custGeom>
                  <a:avLst/>
                  <a:gdLst>
                    <a:gd name="T0" fmla="*/ 29 w 32"/>
                    <a:gd name="T1" fmla="*/ 8 h 15"/>
                    <a:gd name="T2" fmla="*/ 32 w 32"/>
                    <a:gd name="T3" fmla="*/ 3 h 15"/>
                    <a:gd name="T4" fmla="*/ 11 w 32"/>
                    <a:gd name="T5" fmla="*/ 0 h 15"/>
                    <a:gd name="T6" fmla="*/ 8 w 32"/>
                    <a:gd name="T7" fmla="*/ 3 h 15"/>
                    <a:gd name="T8" fmla="*/ 18 w 32"/>
                    <a:gd name="T9" fmla="*/ 5 h 15"/>
                    <a:gd name="T10" fmla="*/ 1 w 32"/>
                    <a:gd name="T11" fmla="*/ 8 h 15"/>
                    <a:gd name="T12" fmla="*/ 0 w 32"/>
                    <a:gd name="T13" fmla="*/ 11 h 15"/>
                    <a:gd name="T14" fmla="*/ 11 w 32"/>
                    <a:gd name="T15" fmla="*/ 15 h 15"/>
                    <a:gd name="T16" fmla="*/ 29 w 32"/>
                    <a:gd name="T17"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15">
                      <a:moveTo>
                        <a:pt x="29" y="8"/>
                      </a:moveTo>
                      <a:cubicBezTo>
                        <a:pt x="32" y="3"/>
                        <a:pt x="32" y="3"/>
                        <a:pt x="32" y="3"/>
                      </a:cubicBezTo>
                      <a:cubicBezTo>
                        <a:pt x="26" y="2"/>
                        <a:pt x="18" y="1"/>
                        <a:pt x="11" y="0"/>
                      </a:cubicBezTo>
                      <a:cubicBezTo>
                        <a:pt x="8" y="3"/>
                        <a:pt x="8" y="3"/>
                        <a:pt x="8" y="3"/>
                      </a:cubicBezTo>
                      <a:cubicBezTo>
                        <a:pt x="18" y="5"/>
                        <a:pt x="18" y="5"/>
                        <a:pt x="18" y="5"/>
                      </a:cubicBezTo>
                      <a:cubicBezTo>
                        <a:pt x="12" y="6"/>
                        <a:pt x="7" y="7"/>
                        <a:pt x="1" y="8"/>
                      </a:cubicBezTo>
                      <a:cubicBezTo>
                        <a:pt x="0" y="11"/>
                        <a:pt x="0" y="11"/>
                        <a:pt x="0" y="11"/>
                      </a:cubicBezTo>
                      <a:cubicBezTo>
                        <a:pt x="11" y="15"/>
                        <a:pt x="11" y="15"/>
                        <a:pt x="11" y="15"/>
                      </a:cubicBezTo>
                      <a:lnTo>
                        <a:pt x="29"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8" name="Freeform 335">
                  <a:extLst>
                    <a:ext uri="{FF2B5EF4-FFF2-40B4-BE49-F238E27FC236}">
                      <a16:creationId xmlns:a16="http://schemas.microsoft.com/office/drawing/2014/main" id="{6B9B8871-AA66-4EE5-8F3D-1BEC19E20126}"/>
                    </a:ext>
                  </a:extLst>
                </p:cNvPr>
                <p:cNvSpPr>
                  <a:spLocks/>
                </p:cNvSpPr>
                <p:nvPr/>
              </p:nvSpPr>
              <p:spPr bwMode="auto">
                <a:xfrm>
                  <a:off x="1822450" y="1517650"/>
                  <a:ext cx="120650" cy="80962"/>
                </a:xfrm>
                <a:custGeom>
                  <a:avLst/>
                  <a:gdLst>
                    <a:gd name="T0" fmla="*/ 14 w 76"/>
                    <a:gd name="T1" fmla="*/ 22 h 51"/>
                    <a:gd name="T2" fmla="*/ 10 w 76"/>
                    <a:gd name="T3" fmla="*/ 34 h 51"/>
                    <a:gd name="T4" fmla="*/ 20 w 76"/>
                    <a:gd name="T5" fmla="*/ 41 h 51"/>
                    <a:gd name="T6" fmla="*/ 37 w 76"/>
                    <a:gd name="T7" fmla="*/ 39 h 51"/>
                    <a:gd name="T8" fmla="*/ 39 w 76"/>
                    <a:gd name="T9" fmla="*/ 51 h 51"/>
                    <a:gd name="T10" fmla="*/ 63 w 76"/>
                    <a:gd name="T11" fmla="*/ 51 h 51"/>
                    <a:gd name="T12" fmla="*/ 64 w 76"/>
                    <a:gd name="T13" fmla="*/ 38 h 51"/>
                    <a:gd name="T14" fmla="*/ 76 w 76"/>
                    <a:gd name="T15" fmla="*/ 22 h 51"/>
                    <a:gd name="T16" fmla="*/ 73 w 76"/>
                    <a:gd name="T17" fmla="*/ 11 h 51"/>
                    <a:gd name="T18" fmla="*/ 53 w 76"/>
                    <a:gd name="T19" fmla="*/ 9 h 51"/>
                    <a:gd name="T20" fmla="*/ 59 w 76"/>
                    <a:gd name="T21" fmla="*/ 27 h 51"/>
                    <a:gd name="T22" fmla="*/ 49 w 76"/>
                    <a:gd name="T23" fmla="*/ 29 h 51"/>
                    <a:gd name="T24" fmla="*/ 37 w 76"/>
                    <a:gd name="T25" fmla="*/ 12 h 51"/>
                    <a:gd name="T26" fmla="*/ 29 w 76"/>
                    <a:gd name="T27" fmla="*/ 22 h 51"/>
                    <a:gd name="T28" fmla="*/ 15 w 76"/>
                    <a:gd name="T29" fmla="*/ 0 h 51"/>
                    <a:gd name="T30" fmla="*/ 0 w 76"/>
                    <a:gd name="T31" fmla="*/ 9 h 51"/>
                    <a:gd name="T32" fmla="*/ 7 w 76"/>
                    <a:gd name="T33" fmla="*/ 22 h 51"/>
                    <a:gd name="T34" fmla="*/ 14 w 76"/>
                    <a:gd name="T35" fmla="*/ 2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 h="51">
                      <a:moveTo>
                        <a:pt x="14" y="22"/>
                      </a:moveTo>
                      <a:lnTo>
                        <a:pt x="10" y="34"/>
                      </a:lnTo>
                      <a:lnTo>
                        <a:pt x="20" y="41"/>
                      </a:lnTo>
                      <a:lnTo>
                        <a:pt x="37" y="39"/>
                      </a:lnTo>
                      <a:lnTo>
                        <a:pt x="39" y="51"/>
                      </a:lnTo>
                      <a:lnTo>
                        <a:pt x="63" y="51"/>
                      </a:lnTo>
                      <a:lnTo>
                        <a:pt x="64" y="38"/>
                      </a:lnTo>
                      <a:lnTo>
                        <a:pt x="76" y="22"/>
                      </a:lnTo>
                      <a:lnTo>
                        <a:pt x="73" y="11"/>
                      </a:lnTo>
                      <a:lnTo>
                        <a:pt x="53" y="9"/>
                      </a:lnTo>
                      <a:lnTo>
                        <a:pt x="59" y="27"/>
                      </a:lnTo>
                      <a:lnTo>
                        <a:pt x="49" y="29"/>
                      </a:lnTo>
                      <a:lnTo>
                        <a:pt x="37" y="12"/>
                      </a:lnTo>
                      <a:lnTo>
                        <a:pt x="29" y="22"/>
                      </a:lnTo>
                      <a:lnTo>
                        <a:pt x="15" y="0"/>
                      </a:lnTo>
                      <a:lnTo>
                        <a:pt x="0" y="9"/>
                      </a:lnTo>
                      <a:lnTo>
                        <a:pt x="7" y="22"/>
                      </a:lnTo>
                      <a:lnTo>
                        <a:pt x="14" y="2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9" name="Freeform 336">
                  <a:extLst>
                    <a:ext uri="{FF2B5EF4-FFF2-40B4-BE49-F238E27FC236}">
                      <a16:creationId xmlns:a16="http://schemas.microsoft.com/office/drawing/2014/main" id="{73D857A4-B85D-4B87-949A-5BC6E40161E7}"/>
                    </a:ext>
                  </a:extLst>
                </p:cNvPr>
                <p:cNvSpPr>
                  <a:spLocks/>
                </p:cNvSpPr>
                <p:nvPr/>
              </p:nvSpPr>
              <p:spPr bwMode="auto">
                <a:xfrm>
                  <a:off x="1782762" y="1630363"/>
                  <a:ext cx="133350" cy="111125"/>
                </a:xfrm>
                <a:custGeom>
                  <a:avLst/>
                  <a:gdLst>
                    <a:gd name="T0" fmla="*/ 5 w 50"/>
                    <a:gd name="T1" fmla="*/ 9 h 41"/>
                    <a:gd name="T2" fmla="*/ 0 w 50"/>
                    <a:gd name="T3" fmla="*/ 12 h 41"/>
                    <a:gd name="T4" fmla="*/ 5 w 50"/>
                    <a:gd name="T5" fmla="*/ 21 h 41"/>
                    <a:gd name="T6" fmla="*/ 5 w 50"/>
                    <a:gd name="T7" fmla="*/ 31 h 41"/>
                    <a:gd name="T8" fmla="*/ 11 w 50"/>
                    <a:gd name="T9" fmla="*/ 32 h 41"/>
                    <a:gd name="T10" fmla="*/ 16 w 50"/>
                    <a:gd name="T11" fmla="*/ 27 h 41"/>
                    <a:gd name="T12" fmla="*/ 26 w 50"/>
                    <a:gd name="T13" fmla="*/ 41 h 41"/>
                    <a:gd name="T14" fmla="*/ 48 w 50"/>
                    <a:gd name="T15" fmla="*/ 31 h 41"/>
                    <a:gd name="T16" fmla="*/ 50 w 50"/>
                    <a:gd name="T17" fmla="*/ 20 h 41"/>
                    <a:gd name="T18" fmla="*/ 44 w 50"/>
                    <a:gd name="T19" fmla="*/ 18 h 41"/>
                    <a:gd name="T20" fmla="*/ 38 w 50"/>
                    <a:gd name="T21" fmla="*/ 20 h 41"/>
                    <a:gd name="T22" fmla="*/ 40 w 50"/>
                    <a:gd name="T23" fmla="*/ 12 h 41"/>
                    <a:gd name="T24" fmla="*/ 48 w 50"/>
                    <a:gd name="T25" fmla="*/ 12 h 41"/>
                    <a:gd name="T26" fmla="*/ 47 w 50"/>
                    <a:gd name="T27" fmla="*/ 0 h 41"/>
                    <a:gd name="T28" fmla="*/ 22 w 50"/>
                    <a:gd name="T29" fmla="*/ 0 h 41"/>
                    <a:gd name="T30" fmla="*/ 16 w 50"/>
                    <a:gd name="T31" fmla="*/ 6 h 41"/>
                    <a:gd name="T32" fmla="*/ 22 w 50"/>
                    <a:gd name="T33" fmla="*/ 11 h 41"/>
                    <a:gd name="T34" fmla="*/ 22 w 50"/>
                    <a:gd name="T35" fmla="*/ 17 h 41"/>
                    <a:gd name="T36" fmla="*/ 12 w 50"/>
                    <a:gd name="T37" fmla="*/ 15 h 41"/>
                    <a:gd name="T38" fmla="*/ 10 w 50"/>
                    <a:gd name="T39" fmla="*/ 11 h 41"/>
                    <a:gd name="T40" fmla="*/ 5 w 50"/>
                    <a:gd name="T41" fmla="*/ 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41">
                      <a:moveTo>
                        <a:pt x="5" y="9"/>
                      </a:moveTo>
                      <a:cubicBezTo>
                        <a:pt x="0" y="12"/>
                        <a:pt x="0" y="12"/>
                        <a:pt x="0" y="12"/>
                      </a:cubicBezTo>
                      <a:cubicBezTo>
                        <a:pt x="5" y="21"/>
                        <a:pt x="5" y="21"/>
                        <a:pt x="5" y="21"/>
                      </a:cubicBezTo>
                      <a:cubicBezTo>
                        <a:pt x="5" y="31"/>
                        <a:pt x="5" y="31"/>
                        <a:pt x="5" y="31"/>
                      </a:cubicBezTo>
                      <a:cubicBezTo>
                        <a:pt x="11" y="32"/>
                        <a:pt x="11" y="32"/>
                        <a:pt x="11" y="32"/>
                      </a:cubicBezTo>
                      <a:cubicBezTo>
                        <a:pt x="16" y="27"/>
                        <a:pt x="16" y="27"/>
                        <a:pt x="16" y="27"/>
                      </a:cubicBezTo>
                      <a:cubicBezTo>
                        <a:pt x="26" y="41"/>
                        <a:pt x="26" y="41"/>
                        <a:pt x="26" y="41"/>
                      </a:cubicBezTo>
                      <a:cubicBezTo>
                        <a:pt x="33" y="38"/>
                        <a:pt x="40" y="34"/>
                        <a:pt x="48" y="31"/>
                      </a:cubicBezTo>
                      <a:cubicBezTo>
                        <a:pt x="50" y="20"/>
                        <a:pt x="50" y="20"/>
                        <a:pt x="50" y="20"/>
                      </a:cubicBezTo>
                      <a:cubicBezTo>
                        <a:pt x="44" y="18"/>
                        <a:pt x="44" y="18"/>
                        <a:pt x="44" y="18"/>
                      </a:cubicBezTo>
                      <a:cubicBezTo>
                        <a:pt x="38" y="20"/>
                        <a:pt x="38" y="20"/>
                        <a:pt x="38" y="20"/>
                      </a:cubicBezTo>
                      <a:cubicBezTo>
                        <a:pt x="40" y="12"/>
                        <a:pt x="40" y="12"/>
                        <a:pt x="40" y="12"/>
                      </a:cubicBezTo>
                      <a:cubicBezTo>
                        <a:pt x="48" y="12"/>
                        <a:pt x="48" y="12"/>
                        <a:pt x="48" y="12"/>
                      </a:cubicBezTo>
                      <a:cubicBezTo>
                        <a:pt x="47" y="0"/>
                        <a:pt x="47" y="0"/>
                        <a:pt x="47" y="0"/>
                      </a:cubicBezTo>
                      <a:cubicBezTo>
                        <a:pt x="39" y="0"/>
                        <a:pt x="31" y="0"/>
                        <a:pt x="22" y="0"/>
                      </a:cubicBezTo>
                      <a:cubicBezTo>
                        <a:pt x="16" y="6"/>
                        <a:pt x="16" y="6"/>
                        <a:pt x="16" y="6"/>
                      </a:cubicBezTo>
                      <a:cubicBezTo>
                        <a:pt x="22" y="11"/>
                        <a:pt x="22" y="11"/>
                        <a:pt x="22" y="11"/>
                      </a:cubicBezTo>
                      <a:cubicBezTo>
                        <a:pt x="22" y="17"/>
                        <a:pt x="22" y="17"/>
                        <a:pt x="22" y="17"/>
                      </a:cubicBezTo>
                      <a:cubicBezTo>
                        <a:pt x="12" y="15"/>
                        <a:pt x="12" y="15"/>
                        <a:pt x="12" y="15"/>
                      </a:cubicBezTo>
                      <a:cubicBezTo>
                        <a:pt x="10" y="11"/>
                        <a:pt x="10" y="11"/>
                        <a:pt x="10" y="11"/>
                      </a:cubicBezTo>
                      <a:lnTo>
                        <a:pt x="5"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0" name="Freeform 337">
                  <a:extLst>
                    <a:ext uri="{FF2B5EF4-FFF2-40B4-BE49-F238E27FC236}">
                      <a16:creationId xmlns:a16="http://schemas.microsoft.com/office/drawing/2014/main" id="{26413DD9-2BD2-42FC-955B-C5651F6E7FF4}"/>
                    </a:ext>
                  </a:extLst>
                </p:cNvPr>
                <p:cNvSpPr>
                  <a:spLocks/>
                </p:cNvSpPr>
                <p:nvPr/>
              </p:nvSpPr>
              <p:spPr bwMode="auto">
                <a:xfrm>
                  <a:off x="1814512" y="1770063"/>
                  <a:ext cx="101600" cy="84137"/>
                </a:xfrm>
                <a:custGeom>
                  <a:avLst/>
                  <a:gdLst>
                    <a:gd name="T0" fmla="*/ 32 w 64"/>
                    <a:gd name="T1" fmla="*/ 2 h 53"/>
                    <a:gd name="T2" fmla="*/ 0 w 64"/>
                    <a:gd name="T3" fmla="*/ 34 h 53"/>
                    <a:gd name="T4" fmla="*/ 3 w 64"/>
                    <a:gd name="T5" fmla="*/ 39 h 53"/>
                    <a:gd name="T6" fmla="*/ 17 w 64"/>
                    <a:gd name="T7" fmla="*/ 39 h 53"/>
                    <a:gd name="T8" fmla="*/ 27 w 64"/>
                    <a:gd name="T9" fmla="*/ 51 h 53"/>
                    <a:gd name="T10" fmla="*/ 46 w 64"/>
                    <a:gd name="T11" fmla="*/ 53 h 53"/>
                    <a:gd name="T12" fmla="*/ 64 w 64"/>
                    <a:gd name="T13" fmla="*/ 36 h 53"/>
                    <a:gd name="T14" fmla="*/ 51 w 64"/>
                    <a:gd name="T15" fmla="*/ 17 h 53"/>
                    <a:gd name="T16" fmla="*/ 42 w 64"/>
                    <a:gd name="T17" fmla="*/ 19 h 53"/>
                    <a:gd name="T18" fmla="*/ 37 w 64"/>
                    <a:gd name="T19" fmla="*/ 0 h 53"/>
                    <a:gd name="T20" fmla="*/ 32 w 64"/>
                    <a:gd name="T21" fmla="*/ 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53">
                      <a:moveTo>
                        <a:pt x="32" y="2"/>
                      </a:moveTo>
                      <a:lnTo>
                        <a:pt x="0" y="34"/>
                      </a:lnTo>
                      <a:lnTo>
                        <a:pt x="3" y="39"/>
                      </a:lnTo>
                      <a:lnTo>
                        <a:pt x="17" y="39"/>
                      </a:lnTo>
                      <a:lnTo>
                        <a:pt x="27" y="51"/>
                      </a:lnTo>
                      <a:lnTo>
                        <a:pt x="46" y="53"/>
                      </a:lnTo>
                      <a:lnTo>
                        <a:pt x="64" y="36"/>
                      </a:lnTo>
                      <a:lnTo>
                        <a:pt x="51" y="17"/>
                      </a:lnTo>
                      <a:lnTo>
                        <a:pt x="42" y="19"/>
                      </a:lnTo>
                      <a:lnTo>
                        <a:pt x="37" y="0"/>
                      </a:lnTo>
                      <a:lnTo>
                        <a:pt x="32"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1" name="Freeform 338">
                  <a:extLst>
                    <a:ext uri="{FF2B5EF4-FFF2-40B4-BE49-F238E27FC236}">
                      <a16:creationId xmlns:a16="http://schemas.microsoft.com/office/drawing/2014/main" id="{F164E780-C615-4C61-9A46-FBE8914C050A}"/>
                    </a:ext>
                  </a:extLst>
                </p:cNvPr>
                <p:cNvSpPr>
                  <a:spLocks/>
                </p:cNvSpPr>
                <p:nvPr/>
              </p:nvSpPr>
              <p:spPr bwMode="auto">
                <a:xfrm>
                  <a:off x="2714625" y="2659063"/>
                  <a:ext cx="31750" cy="42862"/>
                </a:xfrm>
                <a:custGeom>
                  <a:avLst/>
                  <a:gdLst>
                    <a:gd name="T0" fmla="*/ 10 w 12"/>
                    <a:gd name="T1" fmla="*/ 0 h 16"/>
                    <a:gd name="T2" fmla="*/ 6 w 12"/>
                    <a:gd name="T3" fmla="*/ 2 h 16"/>
                    <a:gd name="T4" fmla="*/ 0 w 12"/>
                    <a:gd name="T5" fmla="*/ 11 h 16"/>
                    <a:gd name="T6" fmla="*/ 2 w 12"/>
                    <a:gd name="T7" fmla="*/ 15 h 16"/>
                    <a:gd name="T8" fmla="*/ 5 w 12"/>
                    <a:gd name="T9" fmla="*/ 16 h 16"/>
                    <a:gd name="T10" fmla="*/ 8 w 12"/>
                    <a:gd name="T11" fmla="*/ 12 h 16"/>
                    <a:gd name="T12" fmla="*/ 8 w 12"/>
                    <a:gd name="T13" fmla="*/ 8 h 16"/>
                    <a:gd name="T14" fmla="*/ 12 w 12"/>
                    <a:gd name="T15" fmla="*/ 2 h 16"/>
                    <a:gd name="T16" fmla="*/ 10 w 12"/>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6">
                      <a:moveTo>
                        <a:pt x="10" y="0"/>
                      </a:moveTo>
                      <a:cubicBezTo>
                        <a:pt x="6" y="2"/>
                        <a:pt x="6" y="2"/>
                        <a:pt x="6" y="2"/>
                      </a:cubicBezTo>
                      <a:cubicBezTo>
                        <a:pt x="4" y="5"/>
                        <a:pt x="2" y="8"/>
                        <a:pt x="0" y="11"/>
                      </a:cubicBezTo>
                      <a:cubicBezTo>
                        <a:pt x="2" y="15"/>
                        <a:pt x="2" y="15"/>
                        <a:pt x="2" y="15"/>
                      </a:cubicBezTo>
                      <a:cubicBezTo>
                        <a:pt x="5" y="16"/>
                        <a:pt x="5" y="16"/>
                        <a:pt x="5" y="16"/>
                      </a:cubicBezTo>
                      <a:cubicBezTo>
                        <a:pt x="8" y="12"/>
                        <a:pt x="8" y="12"/>
                        <a:pt x="8" y="12"/>
                      </a:cubicBezTo>
                      <a:cubicBezTo>
                        <a:pt x="8" y="8"/>
                        <a:pt x="8" y="8"/>
                        <a:pt x="8" y="8"/>
                      </a:cubicBezTo>
                      <a:cubicBezTo>
                        <a:pt x="12" y="2"/>
                        <a:pt x="12" y="2"/>
                        <a:pt x="12" y="2"/>
                      </a:cubicBezTo>
                      <a:lnTo>
                        <a:pt x="1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2" name="Freeform 339">
                  <a:extLst>
                    <a:ext uri="{FF2B5EF4-FFF2-40B4-BE49-F238E27FC236}">
                      <a16:creationId xmlns:a16="http://schemas.microsoft.com/office/drawing/2014/main" id="{9F160A73-54D5-45D7-9048-C782F4BB2CAE}"/>
                    </a:ext>
                  </a:extLst>
                </p:cNvPr>
                <p:cNvSpPr>
                  <a:spLocks/>
                </p:cNvSpPr>
                <p:nvPr/>
              </p:nvSpPr>
              <p:spPr bwMode="auto">
                <a:xfrm>
                  <a:off x="2738437" y="2681288"/>
                  <a:ext cx="12700" cy="28575"/>
                </a:xfrm>
                <a:custGeom>
                  <a:avLst/>
                  <a:gdLst>
                    <a:gd name="T0" fmla="*/ 3 w 8"/>
                    <a:gd name="T1" fmla="*/ 5 h 18"/>
                    <a:gd name="T2" fmla="*/ 0 w 8"/>
                    <a:gd name="T3" fmla="*/ 13 h 18"/>
                    <a:gd name="T4" fmla="*/ 3 w 8"/>
                    <a:gd name="T5" fmla="*/ 18 h 18"/>
                    <a:gd name="T6" fmla="*/ 8 w 8"/>
                    <a:gd name="T7" fmla="*/ 7 h 18"/>
                    <a:gd name="T8" fmla="*/ 7 w 8"/>
                    <a:gd name="T9" fmla="*/ 0 h 18"/>
                    <a:gd name="T10" fmla="*/ 3 w 8"/>
                    <a:gd name="T11" fmla="*/ 5 h 18"/>
                  </a:gdLst>
                  <a:ahLst/>
                  <a:cxnLst>
                    <a:cxn ang="0">
                      <a:pos x="T0" y="T1"/>
                    </a:cxn>
                    <a:cxn ang="0">
                      <a:pos x="T2" y="T3"/>
                    </a:cxn>
                    <a:cxn ang="0">
                      <a:pos x="T4" y="T5"/>
                    </a:cxn>
                    <a:cxn ang="0">
                      <a:pos x="T6" y="T7"/>
                    </a:cxn>
                    <a:cxn ang="0">
                      <a:pos x="T8" y="T9"/>
                    </a:cxn>
                    <a:cxn ang="0">
                      <a:pos x="T10" y="T11"/>
                    </a:cxn>
                  </a:cxnLst>
                  <a:rect l="0" t="0" r="r" b="b"/>
                  <a:pathLst>
                    <a:path w="8" h="18">
                      <a:moveTo>
                        <a:pt x="3" y="5"/>
                      </a:moveTo>
                      <a:lnTo>
                        <a:pt x="0" y="13"/>
                      </a:lnTo>
                      <a:lnTo>
                        <a:pt x="3" y="18"/>
                      </a:lnTo>
                      <a:lnTo>
                        <a:pt x="8" y="7"/>
                      </a:lnTo>
                      <a:lnTo>
                        <a:pt x="7" y="0"/>
                      </a:lnTo>
                      <a:lnTo>
                        <a:pt x="3"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3" name="Freeform 340">
                  <a:extLst>
                    <a:ext uri="{FF2B5EF4-FFF2-40B4-BE49-F238E27FC236}">
                      <a16:creationId xmlns:a16="http://schemas.microsoft.com/office/drawing/2014/main" id="{E1516F2B-72A1-4F02-88F5-ABCDEB964976}"/>
                    </a:ext>
                  </a:extLst>
                </p:cNvPr>
                <p:cNvSpPr>
                  <a:spLocks/>
                </p:cNvSpPr>
                <p:nvPr/>
              </p:nvSpPr>
              <p:spPr bwMode="auto">
                <a:xfrm>
                  <a:off x="2655887" y="2657475"/>
                  <a:ext cx="47625" cy="39687"/>
                </a:xfrm>
                <a:custGeom>
                  <a:avLst/>
                  <a:gdLst>
                    <a:gd name="T0" fmla="*/ 16 w 30"/>
                    <a:gd name="T1" fmla="*/ 13 h 25"/>
                    <a:gd name="T2" fmla="*/ 11 w 30"/>
                    <a:gd name="T3" fmla="*/ 11 h 25"/>
                    <a:gd name="T4" fmla="*/ 8 w 30"/>
                    <a:gd name="T5" fmla="*/ 1 h 25"/>
                    <a:gd name="T6" fmla="*/ 3 w 30"/>
                    <a:gd name="T7" fmla="*/ 0 h 25"/>
                    <a:gd name="T8" fmla="*/ 0 w 30"/>
                    <a:gd name="T9" fmla="*/ 8 h 25"/>
                    <a:gd name="T10" fmla="*/ 5 w 30"/>
                    <a:gd name="T11" fmla="*/ 18 h 25"/>
                    <a:gd name="T12" fmla="*/ 13 w 30"/>
                    <a:gd name="T13" fmla="*/ 18 h 25"/>
                    <a:gd name="T14" fmla="*/ 15 w 30"/>
                    <a:gd name="T15" fmla="*/ 25 h 25"/>
                    <a:gd name="T16" fmla="*/ 20 w 30"/>
                    <a:gd name="T17" fmla="*/ 25 h 25"/>
                    <a:gd name="T18" fmla="*/ 30 w 30"/>
                    <a:gd name="T19" fmla="*/ 13 h 25"/>
                    <a:gd name="T20" fmla="*/ 25 w 30"/>
                    <a:gd name="T21" fmla="*/ 10 h 25"/>
                    <a:gd name="T22" fmla="*/ 16 w 30"/>
                    <a:gd name="T23"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25">
                      <a:moveTo>
                        <a:pt x="16" y="13"/>
                      </a:moveTo>
                      <a:lnTo>
                        <a:pt x="11" y="11"/>
                      </a:lnTo>
                      <a:lnTo>
                        <a:pt x="8" y="1"/>
                      </a:lnTo>
                      <a:lnTo>
                        <a:pt x="3" y="0"/>
                      </a:lnTo>
                      <a:lnTo>
                        <a:pt x="0" y="8"/>
                      </a:lnTo>
                      <a:lnTo>
                        <a:pt x="5" y="18"/>
                      </a:lnTo>
                      <a:lnTo>
                        <a:pt x="13" y="18"/>
                      </a:lnTo>
                      <a:lnTo>
                        <a:pt x="15" y="25"/>
                      </a:lnTo>
                      <a:lnTo>
                        <a:pt x="20" y="25"/>
                      </a:lnTo>
                      <a:lnTo>
                        <a:pt x="30" y="13"/>
                      </a:lnTo>
                      <a:lnTo>
                        <a:pt x="25" y="10"/>
                      </a:lnTo>
                      <a:lnTo>
                        <a:pt x="16" y="1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4" name="Freeform 341">
                  <a:extLst>
                    <a:ext uri="{FF2B5EF4-FFF2-40B4-BE49-F238E27FC236}">
                      <a16:creationId xmlns:a16="http://schemas.microsoft.com/office/drawing/2014/main" id="{0B711699-6D90-46D1-8766-80DE321C1807}"/>
                    </a:ext>
                  </a:extLst>
                </p:cNvPr>
                <p:cNvSpPr>
                  <a:spLocks/>
                </p:cNvSpPr>
                <p:nvPr/>
              </p:nvSpPr>
              <p:spPr bwMode="auto">
                <a:xfrm>
                  <a:off x="2768600" y="2479675"/>
                  <a:ext cx="160337" cy="195262"/>
                </a:xfrm>
                <a:custGeom>
                  <a:avLst/>
                  <a:gdLst>
                    <a:gd name="T0" fmla="*/ 56 w 60"/>
                    <a:gd name="T1" fmla="*/ 61 h 73"/>
                    <a:gd name="T2" fmla="*/ 56 w 60"/>
                    <a:gd name="T3" fmla="*/ 56 h 73"/>
                    <a:gd name="T4" fmla="*/ 50 w 60"/>
                    <a:gd name="T5" fmla="*/ 60 h 73"/>
                    <a:gd name="T6" fmla="*/ 48 w 60"/>
                    <a:gd name="T7" fmla="*/ 53 h 73"/>
                    <a:gd name="T8" fmla="*/ 56 w 60"/>
                    <a:gd name="T9" fmla="*/ 43 h 73"/>
                    <a:gd name="T10" fmla="*/ 54 w 60"/>
                    <a:gd name="T11" fmla="*/ 43 h 73"/>
                    <a:gd name="T12" fmla="*/ 48 w 60"/>
                    <a:gd name="T13" fmla="*/ 46 h 73"/>
                    <a:gd name="T14" fmla="*/ 47 w 60"/>
                    <a:gd name="T15" fmla="*/ 42 h 73"/>
                    <a:gd name="T16" fmla="*/ 49 w 60"/>
                    <a:gd name="T17" fmla="*/ 37 h 73"/>
                    <a:gd name="T18" fmla="*/ 48 w 60"/>
                    <a:gd name="T19" fmla="*/ 36 h 73"/>
                    <a:gd name="T20" fmla="*/ 37 w 60"/>
                    <a:gd name="T21" fmla="*/ 39 h 73"/>
                    <a:gd name="T22" fmla="*/ 32 w 60"/>
                    <a:gd name="T23" fmla="*/ 35 h 73"/>
                    <a:gd name="T24" fmla="*/ 35 w 60"/>
                    <a:gd name="T25" fmla="*/ 29 h 73"/>
                    <a:gd name="T26" fmla="*/ 31 w 60"/>
                    <a:gd name="T27" fmla="*/ 28 h 73"/>
                    <a:gd name="T28" fmla="*/ 23 w 60"/>
                    <a:gd name="T29" fmla="*/ 34 h 73"/>
                    <a:gd name="T30" fmla="*/ 23 w 60"/>
                    <a:gd name="T31" fmla="*/ 30 h 73"/>
                    <a:gd name="T32" fmla="*/ 30 w 60"/>
                    <a:gd name="T33" fmla="*/ 16 h 73"/>
                    <a:gd name="T34" fmla="*/ 33 w 60"/>
                    <a:gd name="T35" fmla="*/ 13 h 73"/>
                    <a:gd name="T36" fmla="*/ 32 w 60"/>
                    <a:gd name="T37" fmla="*/ 9 h 73"/>
                    <a:gd name="T38" fmla="*/ 37 w 60"/>
                    <a:gd name="T39" fmla="*/ 7 h 73"/>
                    <a:gd name="T40" fmla="*/ 37 w 60"/>
                    <a:gd name="T41" fmla="*/ 0 h 73"/>
                    <a:gd name="T42" fmla="*/ 29 w 60"/>
                    <a:gd name="T43" fmla="*/ 5 h 73"/>
                    <a:gd name="T44" fmla="*/ 14 w 60"/>
                    <a:gd name="T45" fmla="*/ 31 h 73"/>
                    <a:gd name="T46" fmla="*/ 5 w 60"/>
                    <a:gd name="T47" fmla="*/ 45 h 73"/>
                    <a:gd name="T48" fmla="*/ 5 w 60"/>
                    <a:gd name="T49" fmla="*/ 47 h 73"/>
                    <a:gd name="T50" fmla="*/ 9 w 60"/>
                    <a:gd name="T51" fmla="*/ 50 h 73"/>
                    <a:gd name="T52" fmla="*/ 5 w 60"/>
                    <a:gd name="T53" fmla="*/ 53 h 73"/>
                    <a:gd name="T54" fmla="*/ 0 w 60"/>
                    <a:gd name="T55" fmla="*/ 61 h 73"/>
                    <a:gd name="T56" fmla="*/ 2 w 60"/>
                    <a:gd name="T57" fmla="*/ 65 h 73"/>
                    <a:gd name="T58" fmla="*/ 10 w 60"/>
                    <a:gd name="T59" fmla="*/ 59 h 73"/>
                    <a:gd name="T60" fmla="*/ 19 w 60"/>
                    <a:gd name="T61" fmla="*/ 59 h 73"/>
                    <a:gd name="T62" fmla="*/ 24 w 60"/>
                    <a:gd name="T63" fmla="*/ 61 h 73"/>
                    <a:gd name="T64" fmla="*/ 29 w 60"/>
                    <a:gd name="T65" fmla="*/ 59 h 73"/>
                    <a:gd name="T66" fmla="*/ 30 w 60"/>
                    <a:gd name="T67" fmla="*/ 61 h 73"/>
                    <a:gd name="T68" fmla="*/ 37 w 60"/>
                    <a:gd name="T69" fmla="*/ 59 h 73"/>
                    <a:gd name="T70" fmla="*/ 37 w 60"/>
                    <a:gd name="T71" fmla="*/ 62 h 73"/>
                    <a:gd name="T72" fmla="*/ 28 w 60"/>
                    <a:gd name="T73" fmla="*/ 69 h 73"/>
                    <a:gd name="T74" fmla="*/ 30 w 60"/>
                    <a:gd name="T75" fmla="*/ 70 h 73"/>
                    <a:gd name="T76" fmla="*/ 39 w 60"/>
                    <a:gd name="T77" fmla="*/ 66 h 73"/>
                    <a:gd name="T78" fmla="*/ 44 w 60"/>
                    <a:gd name="T79" fmla="*/ 58 h 73"/>
                    <a:gd name="T80" fmla="*/ 46 w 60"/>
                    <a:gd name="T81" fmla="*/ 62 h 73"/>
                    <a:gd name="T82" fmla="*/ 45 w 60"/>
                    <a:gd name="T83" fmla="*/ 69 h 73"/>
                    <a:gd name="T84" fmla="*/ 46 w 60"/>
                    <a:gd name="T85" fmla="*/ 71 h 73"/>
                    <a:gd name="T86" fmla="*/ 50 w 60"/>
                    <a:gd name="T87" fmla="*/ 67 h 73"/>
                    <a:gd name="T88" fmla="*/ 51 w 60"/>
                    <a:gd name="T89" fmla="*/ 73 h 73"/>
                    <a:gd name="T90" fmla="*/ 57 w 60"/>
                    <a:gd name="T91" fmla="*/ 70 h 73"/>
                    <a:gd name="T92" fmla="*/ 60 w 60"/>
                    <a:gd name="T93" fmla="*/ 63 h 73"/>
                    <a:gd name="T94" fmla="*/ 59 w 60"/>
                    <a:gd name="T95" fmla="*/ 61 h 73"/>
                    <a:gd name="T96" fmla="*/ 56 w 60"/>
                    <a:gd name="T97" fmla="*/ 6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0" h="73">
                      <a:moveTo>
                        <a:pt x="56" y="61"/>
                      </a:moveTo>
                      <a:cubicBezTo>
                        <a:pt x="56" y="56"/>
                        <a:pt x="56" y="56"/>
                        <a:pt x="56" y="56"/>
                      </a:cubicBezTo>
                      <a:cubicBezTo>
                        <a:pt x="50" y="60"/>
                        <a:pt x="50" y="60"/>
                        <a:pt x="50" y="60"/>
                      </a:cubicBezTo>
                      <a:cubicBezTo>
                        <a:pt x="48" y="53"/>
                        <a:pt x="48" y="53"/>
                        <a:pt x="48" y="53"/>
                      </a:cubicBezTo>
                      <a:cubicBezTo>
                        <a:pt x="56" y="43"/>
                        <a:pt x="56" y="43"/>
                        <a:pt x="56" y="43"/>
                      </a:cubicBezTo>
                      <a:cubicBezTo>
                        <a:pt x="54" y="43"/>
                        <a:pt x="54" y="43"/>
                        <a:pt x="54" y="43"/>
                      </a:cubicBezTo>
                      <a:cubicBezTo>
                        <a:pt x="48" y="46"/>
                        <a:pt x="48" y="46"/>
                        <a:pt x="48" y="46"/>
                      </a:cubicBezTo>
                      <a:cubicBezTo>
                        <a:pt x="47" y="42"/>
                        <a:pt x="47" y="42"/>
                        <a:pt x="47" y="42"/>
                      </a:cubicBezTo>
                      <a:cubicBezTo>
                        <a:pt x="49" y="37"/>
                        <a:pt x="49" y="37"/>
                        <a:pt x="49" y="37"/>
                      </a:cubicBezTo>
                      <a:cubicBezTo>
                        <a:pt x="48" y="36"/>
                        <a:pt x="48" y="36"/>
                        <a:pt x="48" y="36"/>
                      </a:cubicBezTo>
                      <a:cubicBezTo>
                        <a:pt x="37" y="39"/>
                        <a:pt x="37" y="39"/>
                        <a:pt x="37" y="39"/>
                      </a:cubicBezTo>
                      <a:cubicBezTo>
                        <a:pt x="32" y="35"/>
                        <a:pt x="32" y="35"/>
                        <a:pt x="32" y="35"/>
                      </a:cubicBezTo>
                      <a:cubicBezTo>
                        <a:pt x="35" y="29"/>
                        <a:pt x="35" y="29"/>
                        <a:pt x="35" y="29"/>
                      </a:cubicBezTo>
                      <a:cubicBezTo>
                        <a:pt x="31" y="28"/>
                        <a:pt x="31" y="28"/>
                        <a:pt x="31" y="28"/>
                      </a:cubicBezTo>
                      <a:cubicBezTo>
                        <a:pt x="23" y="34"/>
                        <a:pt x="23" y="34"/>
                        <a:pt x="23" y="34"/>
                      </a:cubicBezTo>
                      <a:cubicBezTo>
                        <a:pt x="23" y="30"/>
                        <a:pt x="23" y="30"/>
                        <a:pt x="23" y="30"/>
                      </a:cubicBezTo>
                      <a:cubicBezTo>
                        <a:pt x="30" y="16"/>
                        <a:pt x="30" y="16"/>
                        <a:pt x="30" y="16"/>
                      </a:cubicBezTo>
                      <a:cubicBezTo>
                        <a:pt x="33" y="13"/>
                        <a:pt x="33" y="13"/>
                        <a:pt x="33" y="13"/>
                      </a:cubicBezTo>
                      <a:cubicBezTo>
                        <a:pt x="32" y="9"/>
                        <a:pt x="32" y="9"/>
                        <a:pt x="32" y="9"/>
                      </a:cubicBezTo>
                      <a:cubicBezTo>
                        <a:pt x="37" y="7"/>
                        <a:pt x="37" y="7"/>
                        <a:pt x="37" y="7"/>
                      </a:cubicBezTo>
                      <a:cubicBezTo>
                        <a:pt x="37" y="0"/>
                        <a:pt x="37" y="0"/>
                        <a:pt x="37" y="0"/>
                      </a:cubicBezTo>
                      <a:cubicBezTo>
                        <a:pt x="29" y="5"/>
                        <a:pt x="29" y="5"/>
                        <a:pt x="29" y="5"/>
                      </a:cubicBezTo>
                      <a:cubicBezTo>
                        <a:pt x="20" y="22"/>
                        <a:pt x="14" y="31"/>
                        <a:pt x="14" y="31"/>
                      </a:cubicBezTo>
                      <a:cubicBezTo>
                        <a:pt x="13" y="32"/>
                        <a:pt x="10" y="37"/>
                        <a:pt x="5" y="45"/>
                      </a:cubicBezTo>
                      <a:cubicBezTo>
                        <a:pt x="5" y="47"/>
                        <a:pt x="5" y="47"/>
                        <a:pt x="5" y="47"/>
                      </a:cubicBezTo>
                      <a:cubicBezTo>
                        <a:pt x="9" y="50"/>
                        <a:pt x="9" y="50"/>
                        <a:pt x="9" y="50"/>
                      </a:cubicBezTo>
                      <a:cubicBezTo>
                        <a:pt x="5" y="53"/>
                        <a:pt x="5" y="53"/>
                        <a:pt x="5" y="53"/>
                      </a:cubicBezTo>
                      <a:cubicBezTo>
                        <a:pt x="0" y="61"/>
                        <a:pt x="0" y="61"/>
                        <a:pt x="0" y="61"/>
                      </a:cubicBezTo>
                      <a:cubicBezTo>
                        <a:pt x="2" y="65"/>
                        <a:pt x="2" y="65"/>
                        <a:pt x="2" y="65"/>
                      </a:cubicBezTo>
                      <a:cubicBezTo>
                        <a:pt x="10" y="59"/>
                        <a:pt x="10" y="59"/>
                        <a:pt x="10" y="59"/>
                      </a:cubicBezTo>
                      <a:cubicBezTo>
                        <a:pt x="19" y="59"/>
                        <a:pt x="19" y="59"/>
                        <a:pt x="19" y="59"/>
                      </a:cubicBezTo>
                      <a:cubicBezTo>
                        <a:pt x="24" y="61"/>
                        <a:pt x="24" y="61"/>
                        <a:pt x="24" y="61"/>
                      </a:cubicBezTo>
                      <a:cubicBezTo>
                        <a:pt x="29" y="59"/>
                        <a:pt x="29" y="59"/>
                        <a:pt x="29" y="59"/>
                      </a:cubicBezTo>
                      <a:cubicBezTo>
                        <a:pt x="30" y="61"/>
                        <a:pt x="30" y="61"/>
                        <a:pt x="30" y="61"/>
                      </a:cubicBezTo>
                      <a:cubicBezTo>
                        <a:pt x="37" y="59"/>
                        <a:pt x="37" y="59"/>
                        <a:pt x="37" y="59"/>
                      </a:cubicBezTo>
                      <a:cubicBezTo>
                        <a:pt x="37" y="62"/>
                        <a:pt x="37" y="62"/>
                        <a:pt x="37" y="62"/>
                      </a:cubicBezTo>
                      <a:cubicBezTo>
                        <a:pt x="28" y="69"/>
                        <a:pt x="28" y="69"/>
                        <a:pt x="28" y="69"/>
                      </a:cubicBezTo>
                      <a:cubicBezTo>
                        <a:pt x="30" y="70"/>
                        <a:pt x="30" y="70"/>
                        <a:pt x="30" y="70"/>
                      </a:cubicBezTo>
                      <a:cubicBezTo>
                        <a:pt x="39" y="66"/>
                        <a:pt x="39" y="66"/>
                        <a:pt x="39" y="66"/>
                      </a:cubicBezTo>
                      <a:cubicBezTo>
                        <a:pt x="44" y="58"/>
                        <a:pt x="44" y="58"/>
                        <a:pt x="44" y="58"/>
                      </a:cubicBezTo>
                      <a:cubicBezTo>
                        <a:pt x="46" y="62"/>
                        <a:pt x="46" y="62"/>
                        <a:pt x="46" y="62"/>
                      </a:cubicBezTo>
                      <a:cubicBezTo>
                        <a:pt x="45" y="69"/>
                        <a:pt x="45" y="69"/>
                        <a:pt x="45" y="69"/>
                      </a:cubicBezTo>
                      <a:cubicBezTo>
                        <a:pt x="46" y="71"/>
                        <a:pt x="46" y="71"/>
                        <a:pt x="46" y="71"/>
                      </a:cubicBezTo>
                      <a:cubicBezTo>
                        <a:pt x="50" y="67"/>
                        <a:pt x="50" y="67"/>
                        <a:pt x="50" y="67"/>
                      </a:cubicBezTo>
                      <a:cubicBezTo>
                        <a:pt x="51" y="73"/>
                        <a:pt x="51" y="73"/>
                        <a:pt x="51" y="73"/>
                      </a:cubicBezTo>
                      <a:cubicBezTo>
                        <a:pt x="57" y="70"/>
                        <a:pt x="57" y="70"/>
                        <a:pt x="57" y="70"/>
                      </a:cubicBezTo>
                      <a:cubicBezTo>
                        <a:pt x="60" y="63"/>
                        <a:pt x="60" y="63"/>
                        <a:pt x="60" y="63"/>
                      </a:cubicBezTo>
                      <a:cubicBezTo>
                        <a:pt x="59" y="61"/>
                        <a:pt x="59" y="61"/>
                        <a:pt x="59" y="61"/>
                      </a:cubicBezTo>
                      <a:lnTo>
                        <a:pt x="56" y="6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5" name="Freeform 342">
                  <a:extLst>
                    <a:ext uri="{FF2B5EF4-FFF2-40B4-BE49-F238E27FC236}">
                      <a16:creationId xmlns:a16="http://schemas.microsoft.com/office/drawing/2014/main" id="{1A26DB58-1BDC-46B9-A6D2-008CE217B9A0}"/>
                    </a:ext>
                  </a:extLst>
                </p:cNvPr>
                <p:cNvSpPr>
                  <a:spLocks/>
                </p:cNvSpPr>
                <p:nvPr/>
              </p:nvSpPr>
              <p:spPr bwMode="auto">
                <a:xfrm>
                  <a:off x="2649537" y="2557463"/>
                  <a:ext cx="65087" cy="31750"/>
                </a:xfrm>
                <a:custGeom>
                  <a:avLst/>
                  <a:gdLst>
                    <a:gd name="T0" fmla="*/ 21 w 24"/>
                    <a:gd name="T1" fmla="*/ 8 h 12"/>
                    <a:gd name="T2" fmla="*/ 18 w 24"/>
                    <a:gd name="T3" fmla="*/ 6 h 12"/>
                    <a:gd name="T4" fmla="*/ 10 w 24"/>
                    <a:gd name="T5" fmla="*/ 0 h 12"/>
                    <a:gd name="T6" fmla="*/ 2 w 24"/>
                    <a:gd name="T7" fmla="*/ 0 h 12"/>
                    <a:gd name="T8" fmla="*/ 0 w 24"/>
                    <a:gd name="T9" fmla="*/ 0 h 12"/>
                    <a:gd name="T10" fmla="*/ 12 w 24"/>
                    <a:gd name="T11" fmla="*/ 10 h 12"/>
                    <a:gd name="T12" fmla="*/ 18 w 24"/>
                    <a:gd name="T13" fmla="*/ 12 h 12"/>
                    <a:gd name="T14" fmla="*/ 24 w 24"/>
                    <a:gd name="T15" fmla="*/ 9 h 12"/>
                    <a:gd name="T16" fmla="*/ 21 w 24"/>
                    <a:gd name="T17"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2">
                      <a:moveTo>
                        <a:pt x="21" y="8"/>
                      </a:moveTo>
                      <a:cubicBezTo>
                        <a:pt x="20" y="7"/>
                        <a:pt x="18" y="6"/>
                        <a:pt x="18" y="6"/>
                      </a:cubicBezTo>
                      <a:cubicBezTo>
                        <a:pt x="15" y="4"/>
                        <a:pt x="12" y="2"/>
                        <a:pt x="10" y="0"/>
                      </a:cubicBezTo>
                      <a:cubicBezTo>
                        <a:pt x="2" y="0"/>
                        <a:pt x="2" y="0"/>
                        <a:pt x="2" y="0"/>
                      </a:cubicBezTo>
                      <a:cubicBezTo>
                        <a:pt x="0" y="0"/>
                        <a:pt x="0" y="0"/>
                        <a:pt x="0" y="0"/>
                      </a:cubicBezTo>
                      <a:cubicBezTo>
                        <a:pt x="4" y="4"/>
                        <a:pt x="8" y="8"/>
                        <a:pt x="12" y="10"/>
                      </a:cubicBezTo>
                      <a:cubicBezTo>
                        <a:pt x="13" y="11"/>
                        <a:pt x="15" y="12"/>
                        <a:pt x="18" y="12"/>
                      </a:cubicBezTo>
                      <a:cubicBezTo>
                        <a:pt x="24" y="9"/>
                        <a:pt x="24" y="9"/>
                        <a:pt x="24" y="9"/>
                      </a:cubicBezTo>
                      <a:lnTo>
                        <a:pt x="21"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6" name="Freeform 343">
                  <a:extLst>
                    <a:ext uri="{FF2B5EF4-FFF2-40B4-BE49-F238E27FC236}">
                      <a16:creationId xmlns:a16="http://schemas.microsoft.com/office/drawing/2014/main" id="{9A86B597-9699-4B17-A593-8AB5ED34A296}"/>
                    </a:ext>
                  </a:extLst>
                </p:cNvPr>
                <p:cNvSpPr>
                  <a:spLocks/>
                </p:cNvSpPr>
                <p:nvPr/>
              </p:nvSpPr>
              <p:spPr bwMode="auto">
                <a:xfrm>
                  <a:off x="2105025" y="1308100"/>
                  <a:ext cx="357187" cy="239712"/>
                </a:xfrm>
                <a:custGeom>
                  <a:avLst/>
                  <a:gdLst>
                    <a:gd name="T0" fmla="*/ 36 w 133"/>
                    <a:gd name="T1" fmla="*/ 30 h 89"/>
                    <a:gd name="T2" fmla="*/ 45 w 133"/>
                    <a:gd name="T3" fmla="*/ 29 h 89"/>
                    <a:gd name="T4" fmla="*/ 67 w 133"/>
                    <a:gd name="T5" fmla="*/ 21 h 89"/>
                    <a:gd name="T6" fmla="*/ 63 w 133"/>
                    <a:gd name="T7" fmla="*/ 25 h 89"/>
                    <a:gd name="T8" fmla="*/ 53 w 133"/>
                    <a:gd name="T9" fmla="*/ 33 h 89"/>
                    <a:gd name="T10" fmla="*/ 58 w 133"/>
                    <a:gd name="T11" fmla="*/ 39 h 89"/>
                    <a:gd name="T12" fmla="*/ 48 w 133"/>
                    <a:gd name="T13" fmla="*/ 37 h 89"/>
                    <a:gd name="T14" fmla="*/ 38 w 133"/>
                    <a:gd name="T15" fmla="*/ 36 h 89"/>
                    <a:gd name="T16" fmla="*/ 35 w 133"/>
                    <a:gd name="T17" fmla="*/ 42 h 89"/>
                    <a:gd name="T18" fmla="*/ 41 w 133"/>
                    <a:gd name="T19" fmla="*/ 44 h 89"/>
                    <a:gd name="T20" fmla="*/ 39 w 133"/>
                    <a:gd name="T21" fmla="*/ 50 h 89"/>
                    <a:gd name="T22" fmla="*/ 51 w 133"/>
                    <a:gd name="T23" fmla="*/ 50 h 89"/>
                    <a:gd name="T24" fmla="*/ 45 w 133"/>
                    <a:gd name="T25" fmla="*/ 54 h 89"/>
                    <a:gd name="T26" fmla="*/ 37 w 133"/>
                    <a:gd name="T27" fmla="*/ 54 h 89"/>
                    <a:gd name="T28" fmla="*/ 29 w 133"/>
                    <a:gd name="T29" fmla="*/ 62 h 89"/>
                    <a:gd name="T30" fmla="*/ 35 w 133"/>
                    <a:gd name="T31" fmla="*/ 62 h 89"/>
                    <a:gd name="T32" fmla="*/ 40 w 133"/>
                    <a:gd name="T33" fmla="*/ 70 h 89"/>
                    <a:gd name="T34" fmla="*/ 36 w 133"/>
                    <a:gd name="T35" fmla="*/ 71 h 89"/>
                    <a:gd name="T36" fmla="*/ 30 w 133"/>
                    <a:gd name="T37" fmla="*/ 65 h 89"/>
                    <a:gd name="T38" fmla="*/ 22 w 133"/>
                    <a:gd name="T39" fmla="*/ 67 h 89"/>
                    <a:gd name="T40" fmla="*/ 21 w 133"/>
                    <a:gd name="T41" fmla="*/ 74 h 89"/>
                    <a:gd name="T42" fmla="*/ 8 w 133"/>
                    <a:gd name="T43" fmla="*/ 74 h 89"/>
                    <a:gd name="T44" fmla="*/ 0 w 133"/>
                    <a:gd name="T45" fmla="*/ 82 h 89"/>
                    <a:gd name="T46" fmla="*/ 6 w 133"/>
                    <a:gd name="T47" fmla="*/ 86 h 89"/>
                    <a:gd name="T48" fmla="*/ 9 w 133"/>
                    <a:gd name="T49" fmla="*/ 89 h 89"/>
                    <a:gd name="T50" fmla="*/ 13 w 133"/>
                    <a:gd name="T51" fmla="*/ 86 h 89"/>
                    <a:gd name="T52" fmla="*/ 29 w 133"/>
                    <a:gd name="T53" fmla="*/ 88 h 89"/>
                    <a:gd name="T54" fmla="*/ 34 w 133"/>
                    <a:gd name="T55" fmla="*/ 81 h 89"/>
                    <a:gd name="T56" fmla="*/ 51 w 133"/>
                    <a:gd name="T57" fmla="*/ 82 h 89"/>
                    <a:gd name="T58" fmla="*/ 51 w 133"/>
                    <a:gd name="T59" fmla="*/ 87 h 89"/>
                    <a:gd name="T60" fmla="*/ 64 w 133"/>
                    <a:gd name="T61" fmla="*/ 86 h 89"/>
                    <a:gd name="T62" fmla="*/ 77 w 133"/>
                    <a:gd name="T63" fmla="*/ 77 h 89"/>
                    <a:gd name="T64" fmla="*/ 69 w 133"/>
                    <a:gd name="T65" fmla="*/ 71 h 89"/>
                    <a:gd name="T66" fmla="*/ 61 w 133"/>
                    <a:gd name="T67" fmla="*/ 71 h 89"/>
                    <a:gd name="T68" fmla="*/ 66 w 133"/>
                    <a:gd name="T69" fmla="*/ 67 h 89"/>
                    <a:gd name="T70" fmla="*/ 79 w 133"/>
                    <a:gd name="T71" fmla="*/ 65 h 89"/>
                    <a:gd name="T72" fmla="*/ 86 w 133"/>
                    <a:gd name="T73" fmla="*/ 66 h 89"/>
                    <a:gd name="T74" fmla="*/ 90 w 133"/>
                    <a:gd name="T75" fmla="*/ 62 h 89"/>
                    <a:gd name="T76" fmla="*/ 82 w 133"/>
                    <a:gd name="T77" fmla="*/ 58 h 89"/>
                    <a:gd name="T78" fmla="*/ 87 w 133"/>
                    <a:gd name="T79" fmla="*/ 56 h 89"/>
                    <a:gd name="T80" fmla="*/ 96 w 133"/>
                    <a:gd name="T81" fmla="*/ 57 h 89"/>
                    <a:gd name="T82" fmla="*/ 102 w 133"/>
                    <a:gd name="T83" fmla="*/ 51 h 89"/>
                    <a:gd name="T84" fmla="*/ 93 w 133"/>
                    <a:gd name="T85" fmla="*/ 49 h 89"/>
                    <a:gd name="T86" fmla="*/ 97 w 133"/>
                    <a:gd name="T87" fmla="*/ 46 h 89"/>
                    <a:gd name="T88" fmla="*/ 110 w 133"/>
                    <a:gd name="T89" fmla="*/ 46 h 89"/>
                    <a:gd name="T90" fmla="*/ 117 w 133"/>
                    <a:gd name="T91" fmla="*/ 40 h 89"/>
                    <a:gd name="T92" fmla="*/ 133 w 133"/>
                    <a:gd name="T93" fmla="*/ 23 h 89"/>
                    <a:gd name="T94" fmla="*/ 124 w 133"/>
                    <a:gd name="T95" fmla="*/ 19 h 89"/>
                    <a:gd name="T96" fmla="*/ 133 w 133"/>
                    <a:gd name="T97" fmla="*/ 15 h 89"/>
                    <a:gd name="T98" fmla="*/ 132 w 133"/>
                    <a:gd name="T99" fmla="*/ 8 h 89"/>
                    <a:gd name="T100" fmla="*/ 125 w 133"/>
                    <a:gd name="T101" fmla="*/ 5 h 89"/>
                    <a:gd name="T102" fmla="*/ 101 w 133"/>
                    <a:gd name="T103" fmla="*/ 0 h 89"/>
                    <a:gd name="T104" fmla="*/ 68 w 133"/>
                    <a:gd name="T105" fmla="*/ 5 h 89"/>
                    <a:gd name="T106" fmla="*/ 56 w 133"/>
                    <a:gd name="T107" fmla="*/ 11 h 89"/>
                    <a:gd name="T108" fmla="*/ 48 w 133"/>
                    <a:gd name="T109" fmla="*/ 13 h 89"/>
                    <a:gd name="T110" fmla="*/ 44 w 133"/>
                    <a:gd name="T111" fmla="*/ 16 h 89"/>
                    <a:gd name="T112" fmla="*/ 29 w 133"/>
                    <a:gd name="T113" fmla="*/ 16 h 89"/>
                    <a:gd name="T114" fmla="*/ 24 w 133"/>
                    <a:gd name="T115" fmla="*/ 18 h 89"/>
                    <a:gd name="T116" fmla="*/ 29 w 133"/>
                    <a:gd name="T117" fmla="*/ 26 h 89"/>
                    <a:gd name="T118" fmla="*/ 36 w 133"/>
                    <a:gd name="T119" fmla="*/ 3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3" h="89">
                      <a:moveTo>
                        <a:pt x="36" y="30"/>
                      </a:moveTo>
                      <a:cubicBezTo>
                        <a:pt x="39" y="30"/>
                        <a:pt x="42" y="30"/>
                        <a:pt x="45" y="29"/>
                      </a:cubicBezTo>
                      <a:cubicBezTo>
                        <a:pt x="53" y="27"/>
                        <a:pt x="60" y="24"/>
                        <a:pt x="67" y="21"/>
                      </a:cubicBezTo>
                      <a:cubicBezTo>
                        <a:pt x="66" y="22"/>
                        <a:pt x="64" y="24"/>
                        <a:pt x="63" y="25"/>
                      </a:cubicBezTo>
                      <a:cubicBezTo>
                        <a:pt x="60" y="28"/>
                        <a:pt x="56" y="31"/>
                        <a:pt x="53" y="33"/>
                      </a:cubicBezTo>
                      <a:cubicBezTo>
                        <a:pt x="58" y="39"/>
                        <a:pt x="58" y="39"/>
                        <a:pt x="58" y="39"/>
                      </a:cubicBezTo>
                      <a:cubicBezTo>
                        <a:pt x="55" y="38"/>
                        <a:pt x="51" y="37"/>
                        <a:pt x="48" y="37"/>
                      </a:cubicBezTo>
                      <a:cubicBezTo>
                        <a:pt x="45" y="36"/>
                        <a:pt x="42" y="36"/>
                        <a:pt x="38" y="36"/>
                      </a:cubicBezTo>
                      <a:cubicBezTo>
                        <a:pt x="35" y="42"/>
                        <a:pt x="35" y="42"/>
                        <a:pt x="35" y="42"/>
                      </a:cubicBezTo>
                      <a:cubicBezTo>
                        <a:pt x="41" y="44"/>
                        <a:pt x="41" y="44"/>
                        <a:pt x="41" y="44"/>
                      </a:cubicBezTo>
                      <a:cubicBezTo>
                        <a:pt x="39" y="50"/>
                        <a:pt x="39" y="50"/>
                        <a:pt x="39" y="50"/>
                      </a:cubicBezTo>
                      <a:cubicBezTo>
                        <a:pt x="51" y="50"/>
                        <a:pt x="51" y="50"/>
                        <a:pt x="51" y="50"/>
                      </a:cubicBezTo>
                      <a:cubicBezTo>
                        <a:pt x="45" y="54"/>
                        <a:pt x="45" y="54"/>
                        <a:pt x="45" y="54"/>
                      </a:cubicBezTo>
                      <a:cubicBezTo>
                        <a:pt x="37" y="54"/>
                        <a:pt x="37" y="54"/>
                        <a:pt x="37" y="54"/>
                      </a:cubicBezTo>
                      <a:cubicBezTo>
                        <a:pt x="29" y="62"/>
                        <a:pt x="29" y="62"/>
                        <a:pt x="29" y="62"/>
                      </a:cubicBezTo>
                      <a:cubicBezTo>
                        <a:pt x="35" y="62"/>
                        <a:pt x="35" y="62"/>
                        <a:pt x="35" y="62"/>
                      </a:cubicBezTo>
                      <a:cubicBezTo>
                        <a:pt x="40" y="70"/>
                        <a:pt x="40" y="70"/>
                        <a:pt x="40" y="70"/>
                      </a:cubicBezTo>
                      <a:cubicBezTo>
                        <a:pt x="36" y="71"/>
                        <a:pt x="36" y="71"/>
                        <a:pt x="36" y="71"/>
                      </a:cubicBezTo>
                      <a:cubicBezTo>
                        <a:pt x="30" y="65"/>
                        <a:pt x="30" y="65"/>
                        <a:pt x="30" y="65"/>
                      </a:cubicBezTo>
                      <a:cubicBezTo>
                        <a:pt x="22" y="67"/>
                        <a:pt x="22" y="67"/>
                        <a:pt x="22" y="67"/>
                      </a:cubicBezTo>
                      <a:cubicBezTo>
                        <a:pt x="21" y="74"/>
                        <a:pt x="21" y="74"/>
                        <a:pt x="21" y="74"/>
                      </a:cubicBezTo>
                      <a:cubicBezTo>
                        <a:pt x="8" y="74"/>
                        <a:pt x="8" y="74"/>
                        <a:pt x="8" y="74"/>
                      </a:cubicBezTo>
                      <a:cubicBezTo>
                        <a:pt x="0" y="82"/>
                        <a:pt x="0" y="82"/>
                        <a:pt x="0" y="82"/>
                      </a:cubicBezTo>
                      <a:cubicBezTo>
                        <a:pt x="2" y="83"/>
                        <a:pt x="4" y="84"/>
                        <a:pt x="6" y="86"/>
                      </a:cubicBezTo>
                      <a:cubicBezTo>
                        <a:pt x="7" y="87"/>
                        <a:pt x="8" y="88"/>
                        <a:pt x="9" y="89"/>
                      </a:cubicBezTo>
                      <a:cubicBezTo>
                        <a:pt x="13" y="86"/>
                        <a:pt x="13" y="86"/>
                        <a:pt x="13" y="86"/>
                      </a:cubicBezTo>
                      <a:cubicBezTo>
                        <a:pt x="29" y="88"/>
                        <a:pt x="29" y="88"/>
                        <a:pt x="29" y="88"/>
                      </a:cubicBezTo>
                      <a:cubicBezTo>
                        <a:pt x="34" y="81"/>
                        <a:pt x="34" y="81"/>
                        <a:pt x="34" y="81"/>
                      </a:cubicBezTo>
                      <a:cubicBezTo>
                        <a:pt x="51" y="82"/>
                        <a:pt x="51" y="82"/>
                        <a:pt x="51" y="82"/>
                      </a:cubicBezTo>
                      <a:cubicBezTo>
                        <a:pt x="51" y="87"/>
                        <a:pt x="51" y="87"/>
                        <a:pt x="51" y="87"/>
                      </a:cubicBezTo>
                      <a:cubicBezTo>
                        <a:pt x="64" y="86"/>
                        <a:pt x="64" y="86"/>
                        <a:pt x="64" y="86"/>
                      </a:cubicBezTo>
                      <a:cubicBezTo>
                        <a:pt x="77" y="77"/>
                        <a:pt x="77" y="77"/>
                        <a:pt x="77" y="77"/>
                      </a:cubicBezTo>
                      <a:cubicBezTo>
                        <a:pt x="69" y="71"/>
                        <a:pt x="69" y="71"/>
                        <a:pt x="69" y="71"/>
                      </a:cubicBezTo>
                      <a:cubicBezTo>
                        <a:pt x="61" y="71"/>
                        <a:pt x="61" y="71"/>
                        <a:pt x="61" y="71"/>
                      </a:cubicBezTo>
                      <a:cubicBezTo>
                        <a:pt x="66" y="67"/>
                        <a:pt x="66" y="67"/>
                        <a:pt x="66" y="67"/>
                      </a:cubicBezTo>
                      <a:cubicBezTo>
                        <a:pt x="70" y="66"/>
                        <a:pt x="75" y="66"/>
                        <a:pt x="79" y="65"/>
                      </a:cubicBezTo>
                      <a:cubicBezTo>
                        <a:pt x="82" y="65"/>
                        <a:pt x="84" y="65"/>
                        <a:pt x="86" y="66"/>
                      </a:cubicBezTo>
                      <a:cubicBezTo>
                        <a:pt x="90" y="62"/>
                        <a:pt x="90" y="62"/>
                        <a:pt x="90" y="62"/>
                      </a:cubicBezTo>
                      <a:cubicBezTo>
                        <a:pt x="82" y="58"/>
                        <a:pt x="82" y="58"/>
                        <a:pt x="82" y="58"/>
                      </a:cubicBezTo>
                      <a:cubicBezTo>
                        <a:pt x="87" y="56"/>
                        <a:pt x="87" y="56"/>
                        <a:pt x="87" y="56"/>
                      </a:cubicBezTo>
                      <a:cubicBezTo>
                        <a:pt x="96" y="57"/>
                        <a:pt x="96" y="57"/>
                        <a:pt x="96" y="57"/>
                      </a:cubicBezTo>
                      <a:cubicBezTo>
                        <a:pt x="102" y="51"/>
                        <a:pt x="102" y="51"/>
                        <a:pt x="102" y="51"/>
                      </a:cubicBezTo>
                      <a:cubicBezTo>
                        <a:pt x="93" y="49"/>
                        <a:pt x="93" y="49"/>
                        <a:pt x="93" y="49"/>
                      </a:cubicBezTo>
                      <a:cubicBezTo>
                        <a:pt x="97" y="46"/>
                        <a:pt x="97" y="46"/>
                        <a:pt x="97" y="46"/>
                      </a:cubicBezTo>
                      <a:cubicBezTo>
                        <a:pt x="110" y="46"/>
                        <a:pt x="110" y="46"/>
                        <a:pt x="110" y="46"/>
                      </a:cubicBezTo>
                      <a:cubicBezTo>
                        <a:pt x="113" y="44"/>
                        <a:pt x="115" y="42"/>
                        <a:pt x="117" y="40"/>
                      </a:cubicBezTo>
                      <a:cubicBezTo>
                        <a:pt x="122" y="34"/>
                        <a:pt x="128" y="29"/>
                        <a:pt x="133" y="23"/>
                      </a:cubicBezTo>
                      <a:cubicBezTo>
                        <a:pt x="124" y="19"/>
                        <a:pt x="124" y="19"/>
                        <a:pt x="124" y="19"/>
                      </a:cubicBezTo>
                      <a:cubicBezTo>
                        <a:pt x="133" y="15"/>
                        <a:pt x="133" y="15"/>
                        <a:pt x="133" y="15"/>
                      </a:cubicBezTo>
                      <a:cubicBezTo>
                        <a:pt x="132" y="8"/>
                        <a:pt x="132" y="8"/>
                        <a:pt x="132" y="8"/>
                      </a:cubicBezTo>
                      <a:cubicBezTo>
                        <a:pt x="130" y="7"/>
                        <a:pt x="128" y="6"/>
                        <a:pt x="125" y="5"/>
                      </a:cubicBezTo>
                      <a:cubicBezTo>
                        <a:pt x="117" y="3"/>
                        <a:pt x="109" y="1"/>
                        <a:pt x="101" y="0"/>
                      </a:cubicBezTo>
                      <a:cubicBezTo>
                        <a:pt x="68" y="5"/>
                        <a:pt x="68" y="5"/>
                        <a:pt x="68" y="5"/>
                      </a:cubicBezTo>
                      <a:cubicBezTo>
                        <a:pt x="64" y="8"/>
                        <a:pt x="60" y="10"/>
                        <a:pt x="56" y="11"/>
                      </a:cubicBezTo>
                      <a:cubicBezTo>
                        <a:pt x="53" y="12"/>
                        <a:pt x="51" y="12"/>
                        <a:pt x="48" y="13"/>
                      </a:cubicBezTo>
                      <a:cubicBezTo>
                        <a:pt x="44" y="16"/>
                        <a:pt x="44" y="16"/>
                        <a:pt x="44" y="16"/>
                      </a:cubicBezTo>
                      <a:cubicBezTo>
                        <a:pt x="39" y="16"/>
                        <a:pt x="35" y="16"/>
                        <a:pt x="29" y="16"/>
                      </a:cubicBezTo>
                      <a:cubicBezTo>
                        <a:pt x="28" y="16"/>
                        <a:pt x="26" y="17"/>
                        <a:pt x="24" y="18"/>
                      </a:cubicBezTo>
                      <a:cubicBezTo>
                        <a:pt x="29" y="26"/>
                        <a:pt x="29" y="26"/>
                        <a:pt x="29" y="26"/>
                      </a:cubicBezTo>
                      <a:lnTo>
                        <a:pt x="36" y="3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7" name="Freeform 344">
                  <a:extLst>
                    <a:ext uri="{FF2B5EF4-FFF2-40B4-BE49-F238E27FC236}">
                      <a16:creationId xmlns:a16="http://schemas.microsoft.com/office/drawing/2014/main" id="{D2905895-0AAA-4336-8748-DF5D04889B2F}"/>
                    </a:ext>
                  </a:extLst>
                </p:cNvPr>
                <p:cNvSpPr>
                  <a:spLocks/>
                </p:cNvSpPr>
                <p:nvPr/>
              </p:nvSpPr>
              <p:spPr bwMode="auto">
                <a:xfrm>
                  <a:off x="2058987" y="1636713"/>
                  <a:ext cx="649287" cy="477837"/>
                </a:xfrm>
                <a:custGeom>
                  <a:avLst/>
                  <a:gdLst>
                    <a:gd name="T0" fmla="*/ 128 w 242"/>
                    <a:gd name="T1" fmla="*/ 21 h 178"/>
                    <a:gd name="T2" fmla="*/ 123 w 242"/>
                    <a:gd name="T3" fmla="*/ 14 h 178"/>
                    <a:gd name="T4" fmla="*/ 93 w 242"/>
                    <a:gd name="T5" fmla="*/ 15 h 178"/>
                    <a:gd name="T6" fmla="*/ 90 w 242"/>
                    <a:gd name="T7" fmla="*/ 24 h 178"/>
                    <a:gd name="T8" fmla="*/ 70 w 242"/>
                    <a:gd name="T9" fmla="*/ 25 h 178"/>
                    <a:gd name="T10" fmla="*/ 70 w 242"/>
                    <a:gd name="T11" fmla="*/ 0 h 178"/>
                    <a:gd name="T12" fmla="*/ 39 w 242"/>
                    <a:gd name="T13" fmla="*/ 12 h 178"/>
                    <a:gd name="T14" fmla="*/ 42 w 242"/>
                    <a:gd name="T15" fmla="*/ 22 h 178"/>
                    <a:gd name="T16" fmla="*/ 35 w 242"/>
                    <a:gd name="T17" fmla="*/ 19 h 178"/>
                    <a:gd name="T18" fmla="*/ 40 w 242"/>
                    <a:gd name="T19" fmla="*/ 2 h 178"/>
                    <a:gd name="T20" fmla="*/ 12 w 242"/>
                    <a:gd name="T21" fmla="*/ 13 h 178"/>
                    <a:gd name="T22" fmla="*/ 11 w 242"/>
                    <a:gd name="T23" fmla="*/ 33 h 178"/>
                    <a:gd name="T24" fmla="*/ 17 w 242"/>
                    <a:gd name="T25" fmla="*/ 38 h 178"/>
                    <a:gd name="T26" fmla="*/ 41 w 242"/>
                    <a:gd name="T27" fmla="*/ 50 h 178"/>
                    <a:gd name="T28" fmla="*/ 63 w 242"/>
                    <a:gd name="T29" fmla="*/ 47 h 178"/>
                    <a:gd name="T30" fmla="*/ 77 w 242"/>
                    <a:gd name="T31" fmla="*/ 49 h 178"/>
                    <a:gd name="T32" fmla="*/ 93 w 242"/>
                    <a:gd name="T33" fmla="*/ 51 h 178"/>
                    <a:gd name="T34" fmla="*/ 98 w 242"/>
                    <a:gd name="T35" fmla="*/ 46 h 178"/>
                    <a:gd name="T36" fmla="*/ 107 w 242"/>
                    <a:gd name="T37" fmla="*/ 60 h 178"/>
                    <a:gd name="T38" fmla="*/ 113 w 242"/>
                    <a:gd name="T39" fmla="*/ 66 h 178"/>
                    <a:gd name="T40" fmla="*/ 117 w 242"/>
                    <a:gd name="T41" fmla="*/ 73 h 178"/>
                    <a:gd name="T42" fmla="*/ 143 w 242"/>
                    <a:gd name="T43" fmla="*/ 107 h 178"/>
                    <a:gd name="T44" fmla="*/ 136 w 242"/>
                    <a:gd name="T45" fmla="*/ 123 h 178"/>
                    <a:gd name="T46" fmla="*/ 111 w 242"/>
                    <a:gd name="T47" fmla="*/ 118 h 178"/>
                    <a:gd name="T48" fmla="*/ 102 w 242"/>
                    <a:gd name="T49" fmla="*/ 120 h 178"/>
                    <a:gd name="T50" fmla="*/ 97 w 242"/>
                    <a:gd name="T51" fmla="*/ 131 h 178"/>
                    <a:gd name="T52" fmla="*/ 105 w 242"/>
                    <a:gd name="T53" fmla="*/ 141 h 178"/>
                    <a:gd name="T54" fmla="*/ 116 w 242"/>
                    <a:gd name="T55" fmla="*/ 137 h 178"/>
                    <a:gd name="T56" fmla="*/ 129 w 242"/>
                    <a:gd name="T57" fmla="*/ 136 h 178"/>
                    <a:gd name="T58" fmla="*/ 156 w 242"/>
                    <a:gd name="T59" fmla="*/ 161 h 178"/>
                    <a:gd name="T60" fmla="*/ 168 w 242"/>
                    <a:gd name="T61" fmla="*/ 164 h 178"/>
                    <a:gd name="T62" fmla="*/ 194 w 242"/>
                    <a:gd name="T63" fmla="*/ 177 h 178"/>
                    <a:gd name="T64" fmla="*/ 203 w 242"/>
                    <a:gd name="T65" fmla="*/ 173 h 178"/>
                    <a:gd name="T66" fmla="*/ 197 w 242"/>
                    <a:gd name="T67" fmla="*/ 157 h 178"/>
                    <a:gd name="T68" fmla="*/ 217 w 242"/>
                    <a:gd name="T69" fmla="*/ 172 h 178"/>
                    <a:gd name="T70" fmla="*/ 217 w 242"/>
                    <a:gd name="T71" fmla="*/ 164 h 178"/>
                    <a:gd name="T72" fmla="*/ 215 w 242"/>
                    <a:gd name="T73" fmla="*/ 155 h 178"/>
                    <a:gd name="T74" fmla="*/ 211 w 242"/>
                    <a:gd name="T75" fmla="*/ 147 h 178"/>
                    <a:gd name="T76" fmla="*/ 206 w 242"/>
                    <a:gd name="T77" fmla="*/ 142 h 178"/>
                    <a:gd name="T78" fmla="*/ 184 w 242"/>
                    <a:gd name="T79" fmla="*/ 108 h 178"/>
                    <a:gd name="T80" fmla="*/ 214 w 242"/>
                    <a:gd name="T81" fmla="*/ 125 h 178"/>
                    <a:gd name="T82" fmla="*/ 240 w 242"/>
                    <a:gd name="T83" fmla="*/ 128 h 178"/>
                    <a:gd name="T84" fmla="*/ 242 w 242"/>
                    <a:gd name="T85" fmla="*/ 113 h 178"/>
                    <a:gd name="T86" fmla="*/ 227 w 242"/>
                    <a:gd name="T87" fmla="*/ 107 h 178"/>
                    <a:gd name="T88" fmla="*/ 233 w 242"/>
                    <a:gd name="T89" fmla="*/ 100 h 178"/>
                    <a:gd name="T90" fmla="*/ 221 w 242"/>
                    <a:gd name="T91" fmla="*/ 97 h 178"/>
                    <a:gd name="T92" fmla="*/ 191 w 242"/>
                    <a:gd name="T93" fmla="*/ 78 h 178"/>
                    <a:gd name="T94" fmla="*/ 198 w 242"/>
                    <a:gd name="T95" fmla="*/ 73 h 178"/>
                    <a:gd name="T96" fmla="*/ 185 w 242"/>
                    <a:gd name="T97" fmla="*/ 71 h 178"/>
                    <a:gd name="T98" fmla="*/ 188 w 242"/>
                    <a:gd name="T99" fmla="*/ 59 h 178"/>
                    <a:gd name="T100" fmla="*/ 179 w 242"/>
                    <a:gd name="T101" fmla="*/ 43 h 178"/>
                    <a:gd name="T102" fmla="*/ 175 w 242"/>
                    <a:gd name="T103" fmla="*/ 39 h 178"/>
                    <a:gd name="T104" fmla="*/ 154 w 242"/>
                    <a:gd name="T105" fmla="*/ 39 h 178"/>
                    <a:gd name="T106" fmla="*/ 151 w 242"/>
                    <a:gd name="T107" fmla="*/ 29 h 178"/>
                    <a:gd name="T108" fmla="*/ 133 w 242"/>
                    <a:gd name="T109" fmla="*/ 2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2" h="178">
                      <a:moveTo>
                        <a:pt x="133" y="27"/>
                      </a:moveTo>
                      <a:cubicBezTo>
                        <a:pt x="128" y="21"/>
                        <a:pt x="128" y="21"/>
                        <a:pt x="128" y="21"/>
                      </a:cubicBezTo>
                      <a:cubicBezTo>
                        <a:pt x="123" y="22"/>
                        <a:pt x="123" y="22"/>
                        <a:pt x="123" y="22"/>
                      </a:cubicBezTo>
                      <a:cubicBezTo>
                        <a:pt x="123" y="14"/>
                        <a:pt x="123" y="14"/>
                        <a:pt x="123" y="14"/>
                      </a:cubicBezTo>
                      <a:cubicBezTo>
                        <a:pt x="118" y="10"/>
                        <a:pt x="118" y="10"/>
                        <a:pt x="118" y="10"/>
                      </a:cubicBezTo>
                      <a:cubicBezTo>
                        <a:pt x="110" y="12"/>
                        <a:pt x="101" y="13"/>
                        <a:pt x="93" y="15"/>
                      </a:cubicBezTo>
                      <a:cubicBezTo>
                        <a:pt x="96" y="19"/>
                        <a:pt x="96" y="19"/>
                        <a:pt x="96" y="19"/>
                      </a:cubicBezTo>
                      <a:cubicBezTo>
                        <a:pt x="90" y="24"/>
                        <a:pt x="90" y="24"/>
                        <a:pt x="90" y="24"/>
                      </a:cubicBezTo>
                      <a:cubicBezTo>
                        <a:pt x="77" y="22"/>
                        <a:pt x="77" y="22"/>
                        <a:pt x="77" y="22"/>
                      </a:cubicBezTo>
                      <a:cubicBezTo>
                        <a:pt x="70" y="25"/>
                        <a:pt x="70" y="25"/>
                        <a:pt x="70" y="25"/>
                      </a:cubicBezTo>
                      <a:cubicBezTo>
                        <a:pt x="72" y="21"/>
                        <a:pt x="72" y="15"/>
                        <a:pt x="72" y="10"/>
                      </a:cubicBezTo>
                      <a:cubicBezTo>
                        <a:pt x="72" y="7"/>
                        <a:pt x="71" y="4"/>
                        <a:pt x="70" y="0"/>
                      </a:cubicBezTo>
                      <a:cubicBezTo>
                        <a:pt x="62" y="0"/>
                        <a:pt x="62" y="0"/>
                        <a:pt x="62" y="0"/>
                      </a:cubicBezTo>
                      <a:cubicBezTo>
                        <a:pt x="39" y="12"/>
                        <a:pt x="39" y="12"/>
                        <a:pt x="39" y="12"/>
                      </a:cubicBezTo>
                      <a:cubicBezTo>
                        <a:pt x="39" y="19"/>
                        <a:pt x="39" y="19"/>
                        <a:pt x="39" y="19"/>
                      </a:cubicBezTo>
                      <a:cubicBezTo>
                        <a:pt x="42" y="22"/>
                        <a:pt x="42" y="22"/>
                        <a:pt x="42" y="22"/>
                      </a:cubicBezTo>
                      <a:cubicBezTo>
                        <a:pt x="43" y="30"/>
                        <a:pt x="43" y="30"/>
                        <a:pt x="43" y="30"/>
                      </a:cubicBezTo>
                      <a:cubicBezTo>
                        <a:pt x="40" y="27"/>
                        <a:pt x="38" y="23"/>
                        <a:pt x="35" y="19"/>
                      </a:cubicBezTo>
                      <a:cubicBezTo>
                        <a:pt x="34" y="18"/>
                        <a:pt x="33" y="15"/>
                        <a:pt x="32" y="13"/>
                      </a:cubicBezTo>
                      <a:cubicBezTo>
                        <a:pt x="40" y="2"/>
                        <a:pt x="40" y="2"/>
                        <a:pt x="40" y="2"/>
                      </a:cubicBezTo>
                      <a:cubicBezTo>
                        <a:pt x="37" y="0"/>
                        <a:pt x="37" y="0"/>
                        <a:pt x="37" y="0"/>
                      </a:cubicBezTo>
                      <a:cubicBezTo>
                        <a:pt x="28" y="4"/>
                        <a:pt x="20" y="8"/>
                        <a:pt x="12" y="13"/>
                      </a:cubicBezTo>
                      <a:cubicBezTo>
                        <a:pt x="7" y="15"/>
                        <a:pt x="4" y="18"/>
                        <a:pt x="0" y="22"/>
                      </a:cubicBezTo>
                      <a:cubicBezTo>
                        <a:pt x="11" y="33"/>
                        <a:pt x="11" y="33"/>
                        <a:pt x="11" y="33"/>
                      </a:cubicBezTo>
                      <a:cubicBezTo>
                        <a:pt x="17" y="33"/>
                        <a:pt x="17" y="33"/>
                        <a:pt x="17" y="33"/>
                      </a:cubicBezTo>
                      <a:cubicBezTo>
                        <a:pt x="17" y="38"/>
                        <a:pt x="17" y="38"/>
                        <a:pt x="17" y="38"/>
                      </a:cubicBezTo>
                      <a:cubicBezTo>
                        <a:pt x="24" y="41"/>
                        <a:pt x="32" y="44"/>
                        <a:pt x="39" y="48"/>
                      </a:cubicBezTo>
                      <a:cubicBezTo>
                        <a:pt x="41" y="50"/>
                        <a:pt x="41" y="50"/>
                        <a:pt x="41" y="50"/>
                      </a:cubicBezTo>
                      <a:cubicBezTo>
                        <a:pt x="49" y="51"/>
                        <a:pt x="56" y="52"/>
                        <a:pt x="63" y="53"/>
                      </a:cubicBezTo>
                      <a:cubicBezTo>
                        <a:pt x="63" y="47"/>
                        <a:pt x="63" y="47"/>
                        <a:pt x="63" y="47"/>
                      </a:cubicBezTo>
                      <a:cubicBezTo>
                        <a:pt x="69" y="53"/>
                        <a:pt x="69" y="53"/>
                        <a:pt x="69" y="53"/>
                      </a:cubicBezTo>
                      <a:cubicBezTo>
                        <a:pt x="77" y="49"/>
                        <a:pt x="77" y="49"/>
                        <a:pt x="77" y="49"/>
                      </a:cubicBezTo>
                      <a:cubicBezTo>
                        <a:pt x="87" y="53"/>
                        <a:pt x="87" y="53"/>
                        <a:pt x="87" y="53"/>
                      </a:cubicBezTo>
                      <a:cubicBezTo>
                        <a:pt x="93" y="51"/>
                        <a:pt x="93" y="51"/>
                        <a:pt x="93" y="51"/>
                      </a:cubicBezTo>
                      <a:cubicBezTo>
                        <a:pt x="92" y="44"/>
                        <a:pt x="92" y="44"/>
                        <a:pt x="92" y="44"/>
                      </a:cubicBezTo>
                      <a:cubicBezTo>
                        <a:pt x="98" y="46"/>
                        <a:pt x="98" y="46"/>
                        <a:pt x="98" y="46"/>
                      </a:cubicBezTo>
                      <a:cubicBezTo>
                        <a:pt x="100" y="56"/>
                        <a:pt x="100" y="56"/>
                        <a:pt x="100" y="56"/>
                      </a:cubicBezTo>
                      <a:cubicBezTo>
                        <a:pt x="107" y="60"/>
                        <a:pt x="107" y="60"/>
                        <a:pt x="107" y="60"/>
                      </a:cubicBezTo>
                      <a:cubicBezTo>
                        <a:pt x="110" y="67"/>
                        <a:pt x="110" y="67"/>
                        <a:pt x="110" y="67"/>
                      </a:cubicBezTo>
                      <a:cubicBezTo>
                        <a:pt x="113" y="66"/>
                        <a:pt x="113" y="66"/>
                        <a:pt x="113" y="66"/>
                      </a:cubicBezTo>
                      <a:cubicBezTo>
                        <a:pt x="117" y="68"/>
                        <a:pt x="117" y="68"/>
                        <a:pt x="117" y="68"/>
                      </a:cubicBezTo>
                      <a:cubicBezTo>
                        <a:pt x="117" y="73"/>
                        <a:pt x="117" y="73"/>
                        <a:pt x="117" y="73"/>
                      </a:cubicBezTo>
                      <a:cubicBezTo>
                        <a:pt x="123" y="70"/>
                        <a:pt x="123" y="70"/>
                        <a:pt x="123" y="70"/>
                      </a:cubicBezTo>
                      <a:cubicBezTo>
                        <a:pt x="130" y="82"/>
                        <a:pt x="136" y="94"/>
                        <a:pt x="143" y="107"/>
                      </a:cubicBezTo>
                      <a:cubicBezTo>
                        <a:pt x="134" y="117"/>
                        <a:pt x="134" y="117"/>
                        <a:pt x="134" y="117"/>
                      </a:cubicBezTo>
                      <a:cubicBezTo>
                        <a:pt x="136" y="123"/>
                        <a:pt x="136" y="123"/>
                        <a:pt x="136" y="123"/>
                      </a:cubicBezTo>
                      <a:cubicBezTo>
                        <a:pt x="113" y="122"/>
                        <a:pt x="113" y="122"/>
                        <a:pt x="113" y="122"/>
                      </a:cubicBezTo>
                      <a:cubicBezTo>
                        <a:pt x="111" y="118"/>
                        <a:pt x="111" y="118"/>
                        <a:pt x="111" y="118"/>
                      </a:cubicBezTo>
                      <a:cubicBezTo>
                        <a:pt x="104" y="116"/>
                        <a:pt x="104" y="116"/>
                        <a:pt x="104" y="116"/>
                      </a:cubicBezTo>
                      <a:cubicBezTo>
                        <a:pt x="102" y="120"/>
                        <a:pt x="102" y="120"/>
                        <a:pt x="102" y="120"/>
                      </a:cubicBezTo>
                      <a:cubicBezTo>
                        <a:pt x="103" y="125"/>
                        <a:pt x="103" y="125"/>
                        <a:pt x="103" y="125"/>
                      </a:cubicBezTo>
                      <a:cubicBezTo>
                        <a:pt x="97" y="131"/>
                        <a:pt x="97" y="131"/>
                        <a:pt x="97" y="131"/>
                      </a:cubicBezTo>
                      <a:cubicBezTo>
                        <a:pt x="97" y="138"/>
                        <a:pt x="97" y="138"/>
                        <a:pt x="97" y="138"/>
                      </a:cubicBezTo>
                      <a:cubicBezTo>
                        <a:pt x="99" y="139"/>
                        <a:pt x="102" y="140"/>
                        <a:pt x="105" y="141"/>
                      </a:cubicBezTo>
                      <a:cubicBezTo>
                        <a:pt x="107" y="142"/>
                        <a:pt x="110" y="142"/>
                        <a:pt x="112" y="142"/>
                      </a:cubicBezTo>
                      <a:cubicBezTo>
                        <a:pt x="116" y="137"/>
                        <a:pt x="116" y="137"/>
                        <a:pt x="116" y="137"/>
                      </a:cubicBezTo>
                      <a:cubicBezTo>
                        <a:pt x="119" y="137"/>
                        <a:pt x="122" y="137"/>
                        <a:pt x="124" y="137"/>
                      </a:cubicBezTo>
                      <a:cubicBezTo>
                        <a:pt x="126" y="137"/>
                        <a:pt x="128" y="136"/>
                        <a:pt x="129" y="136"/>
                      </a:cubicBezTo>
                      <a:cubicBezTo>
                        <a:pt x="136" y="144"/>
                        <a:pt x="144" y="152"/>
                        <a:pt x="151" y="160"/>
                      </a:cubicBezTo>
                      <a:cubicBezTo>
                        <a:pt x="153" y="160"/>
                        <a:pt x="154" y="160"/>
                        <a:pt x="156" y="161"/>
                      </a:cubicBezTo>
                      <a:cubicBezTo>
                        <a:pt x="159" y="163"/>
                        <a:pt x="162" y="164"/>
                        <a:pt x="165" y="166"/>
                      </a:cubicBezTo>
                      <a:cubicBezTo>
                        <a:pt x="168" y="164"/>
                        <a:pt x="168" y="164"/>
                        <a:pt x="168" y="164"/>
                      </a:cubicBezTo>
                      <a:cubicBezTo>
                        <a:pt x="175" y="169"/>
                        <a:pt x="181" y="173"/>
                        <a:pt x="187" y="178"/>
                      </a:cubicBezTo>
                      <a:cubicBezTo>
                        <a:pt x="190" y="177"/>
                        <a:pt x="192" y="177"/>
                        <a:pt x="194" y="177"/>
                      </a:cubicBezTo>
                      <a:cubicBezTo>
                        <a:pt x="197" y="177"/>
                        <a:pt x="200" y="178"/>
                        <a:pt x="203" y="178"/>
                      </a:cubicBezTo>
                      <a:cubicBezTo>
                        <a:pt x="203" y="173"/>
                        <a:pt x="203" y="173"/>
                        <a:pt x="203" y="173"/>
                      </a:cubicBezTo>
                      <a:cubicBezTo>
                        <a:pt x="197" y="166"/>
                        <a:pt x="190" y="160"/>
                        <a:pt x="184" y="152"/>
                      </a:cubicBezTo>
                      <a:cubicBezTo>
                        <a:pt x="197" y="157"/>
                        <a:pt x="197" y="157"/>
                        <a:pt x="197" y="157"/>
                      </a:cubicBezTo>
                      <a:cubicBezTo>
                        <a:pt x="199" y="162"/>
                        <a:pt x="199" y="162"/>
                        <a:pt x="199" y="162"/>
                      </a:cubicBezTo>
                      <a:cubicBezTo>
                        <a:pt x="217" y="172"/>
                        <a:pt x="217" y="172"/>
                        <a:pt x="217" y="172"/>
                      </a:cubicBezTo>
                      <a:cubicBezTo>
                        <a:pt x="217" y="171"/>
                        <a:pt x="217" y="170"/>
                        <a:pt x="217" y="169"/>
                      </a:cubicBezTo>
                      <a:cubicBezTo>
                        <a:pt x="217" y="167"/>
                        <a:pt x="217" y="166"/>
                        <a:pt x="217" y="164"/>
                      </a:cubicBezTo>
                      <a:cubicBezTo>
                        <a:pt x="221" y="163"/>
                        <a:pt x="221" y="163"/>
                        <a:pt x="221" y="163"/>
                      </a:cubicBezTo>
                      <a:cubicBezTo>
                        <a:pt x="215" y="155"/>
                        <a:pt x="215" y="155"/>
                        <a:pt x="215" y="155"/>
                      </a:cubicBezTo>
                      <a:cubicBezTo>
                        <a:pt x="215" y="150"/>
                        <a:pt x="215" y="150"/>
                        <a:pt x="215" y="150"/>
                      </a:cubicBezTo>
                      <a:cubicBezTo>
                        <a:pt x="211" y="147"/>
                        <a:pt x="211" y="147"/>
                        <a:pt x="211" y="147"/>
                      </a:cubicBezTo>
                      <a:cubicBezTo>
                        <a:pt x="206" y="147"/>
                        <a:pt x="206" y="147"/>
                        <a:pt x="206" y="147"/>
                      </a:cubicBezTo>
                      <a:cubicBezTo>
                        <a:pt x="206" y="142"/>
                        <a:pt x="206" y="142"/>
                        <a:pt x="206" y="142"/>
                      </a:cubicBezTo>
                      <a:cubicBezTo>
                        <a:pt x="191" y="129"/>
                        <a:pt x="191" y="129"/>
                        <a:pt x="191" y="129"/>
                      </a:cubicBezTo>
                      <a:cubicBezTo>
                        <a:pt x="184" y="108"/>
                        <a:pt x="184" y="108"/>
                        <a:pt x="184" y="108"/>
                      </a:cubicBezTo>
                      <a:cubicBezTo>
                        <a:pt x="189" y="108"/>
                        <a:pt x="189" y="108"/>
                        <a:pt x="189" y="108"/>
                      </a:cubicBezTo>
                      <a:cubicBezTo>
                        <a:pt x="197" y="114"/>
                        <a:pt x="206" y="120"/>
                        <a:pt x="214" y="125"/>
                      </a:cubicBezTo>
                      <a:cubicBezTo>
                        <a:pt x="222" y="129"/>
                        <a:pt x="229" y="131"/>
                        <a:pt x="238" y="134"/>
                      </a:cubicBezTo>
                      <a:cubicBezTo>
                        <a:pt x="240" y="128"/>
                        <a:pt x="240" y="128"/>
                        <a:pt x="240" y="128"/>
                      </a:cubicBezTo>
                      <a:cubicBezTo>
                        <a:pt x="233" y="123"/>
                        <a:pt x="233" y="123"/>
                        <a:pt x="233" y="123"/>
                      </a:cubicBezTo>
                      <a:cubicBezTo>
                        <a:pt x="242" y="113"/>
                        <a:pt x="242" y="113"/>
                        <a:pt x="242" y="113"/>
                      </a:cubicBezTo>
                      <a:cubicBezTo>
                        <a:pt x="241" y="108"/>
                        <a:pt x="241" y="108"/>
                        <a:pt x="241" y="108"/>
                      </a:cubicBezTo>
                      <a:cubicBezTo>
                        <a:pt x="227" y="107"/>
                        <a:pt x="227" y="107"/>
                        <a:pt x="227" y="107"/>
                      </a:cubicBezTo>
                      <a:cubicBezTo>
                        <a:pt x="228" y="101"/>
                        <a:pt x="228" y="101"/>
                        <a:pt x="228" y="101"/>
                      </a:cubicBezTo>
                      <a:cubicBezTo>
                        <a:pt x="233" y="100"/>
                        <a:pt x="233" y="100"/>
                        <a:pt x="233" y="100"/>
                      </a:cubicBezTo>
                      <a:cubicBezTo>
                        <a:pt x="227" y="94"/>
                        <a:pt x="227" y="94"/>
                        <a:pt x="227" y="94"/>
                      </a:cubicBezTo>
                      <a:cubicBezTo>
                        <a:pt x="221" y="97"/>
                        <a:pt x="221" y="97"/>
                        <a:pt x="221" y="97"/>
                      </a:cubicBezTo>
                      <a:cubicBezTo>
                        <a:pt x="214" y="95"/>
                        <a:pt x="208" y="92"/>
                        <a:pt x="202" y="88"/>
                      </a:cubicBezTo>
                      <a:cubicBezTo>
                        <a:pt x="198" y="86"/>
                        <a:pt x="194" y="82"/>
                        <a:pt x="191" y="78"/>
                      </a:cubicBezTo>
                      <a:cubicBezTo>
                        <a:pt x="198" y="78"/>
                        <a:pt x="198" y="78"/>
                        <a:pt x="198" y="78"/>
                      </a:cubicBezTo>
                      <a:cubicBezTo>
                        <a:pt x="198" y="73"/>
                        <a:pt x="198" y="73"/>
                        <a:pt x="198" y="73"/>
                      </a:cubicBezTo>
                      <a:cubicBezTo>
                        <a:pt x="188" y="69"/>
                        <a:pt x="188" y="69"/>
                        <a:pt x="188" y="69"/>
                      </a:cubicBezTo>
                      <a:cubicBezTo>
                        <a:pt x="185" y="71"/>
                        <a:pt x="185" y="71"/>
                        <a:pt x="185" y="71"/>
                      </a:cubicBezTo>
                      <a:cubicBezTo>
                        <a:pt x="180" y="65"/>
                        <a:pt x="180" y="65"/>
                        <a:pt x="180" y="65"/>
                      </a:cubicBezTo>
                      <a:cubicBezTo>
                        <a:pt x="188" y="59"/>
                        <a:pt x="188" y="59"/>
                        <a:pt x="188" y="59"/>
                      </a:cubicBezTo>
                      <a:cubicBezTo>
                        <a:pt x="185" y="56"/>
                        <a:pt x="184" y="53"/>
                        <a:pt x="182" y="50"/>
                      </a:cubicBezTo>
                      <a:cubicBezTo>
                        <a:pt x="180" y="48"/>
                        <a:pt x="180" y="46"/>
                        <a:pt x="179" y="43"/>
                      </a:cubicBezTo>
                      <a:cubicBezTo>
                        <a:pt x="171" y="46"/>
                        <a:pt x="171" y="46"/>
                        <a:pt x="171" y="46"/>
                      </a:cubicBezTo>
                      <a:cubicBezTo>
                        <a:pt x="175" y="39"/>
                        <a:pt x="175" y="39"/>
                        <a:pt x="175" y="39"/>
                      </a:cubicBezTo>
                      <a:cubicBezTo>
                        <a:pt x="160" y="33"/>
                        <a:pt x="160" y="33"/>
                        <a:pt x="160" y="33"/>
                      </a:cubicBezTo>
                      <a:cubicBezTo>
                        <a:pt x="154" y="39"/>
                        <a:pt x="154" y="39"/>
                        <a:pt x="154" y="39"/>
                      </a:cubicBezTo>
                      <a:cubicBezTo>
                        <a:pt x="154" y="31"/>
                        <a:pt x="154" y="31"/>
                        <a:pt x="154" y="31"/>
                      </a:cubicBezTo>
                      <a:cubicBezTo>
                        <a:pt x="151" y="29"/>
                        <a:pt x="151" y="29"/>
                        <a:pt x="151" y="29"/>
                      </a:cubicBezTo>
                      <a:cubicBezTo>
                        <a:pt x="145" y="30"/>
                        <a:pt x="138" y="31"/>
                        <a:pt x="131" y="32"/>
                      </a:cubicBezTo>
                      <a:lnTo>
                        <a:pt x="133" y="2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8" name="Freeform 345">
                  <a:extLst>
                    <a:ext uri="{FF2B5EF4-FFF2-40B4-BE49-F238E27FC236}">
                      <a16:creationId xmlns:a16="http://schemas.microsoft.com/office/drawing/2014/main" id="{4B0ECAED-A05E-47DA-9A04-47D456B3F887}"/>
                    </a:ext>
                  </a:extLst>
                </p:cNvPr>
                <p:cNvSpPr>
                  <a:spLocks/>
                </p:cNvSpPr>
                <p:nvPr/>
              </p:nvSpPr>
              <p:spPr bwMode="auto">
                <a:xfrm>
                  <a:off x="1541462" y="1489075"/>
                  <a:ext cx="252412" cy="109537"/>
                </a:xfrm>
                <a:custGeom>
                  <a:avLst/>
                  <a:gdLst>
                    <a:gd name="T0" fmla="*/ 36 w 94"/>
                    <a:gd name="T1" fmla="*/ 9 h 41"/>
                    <a:gd name="T2" fmla="*/ 36 w 94"/>
                    <a:gd name="T3" fmla="*/ 4 h 41"/>
                    <a:gd name="T4" fmla="*/ 28 w 94"/>
                    <a:gd name="T5" fmla="*/ 4 h 41"/>
                    <a:gd name="T6" fmla="*/ 19 w 94"/>
                    <a:gd name="T7" fmla="*/ 11 h 41"/>
                    <a:gd name="T8" fmla="*/ 20 w 94"/>
                    <a:gd name="T9" fmla="*/ 16 h 41"/>
                    <a:gd name="T10" fmla="*/ 13 w 94"/>
                    <a:gd name="T11" fmla="*/ 15 h 41"/>
                    <a:gd name="T12" fmla="*/ 7 w 94"/>
                    <a:gd name="T13" fmla="*/ 22 h 41"/>
                    <a:gd name="T14" fmla="*/ 0 w 94"/>
                    <a:gd name="T15" fmla="*/ 23 h 41"/>
                    <a:gd name="T16" fmla="*/ 22 w 94"/>
                    <a:gd name="T17" fmla="*/ 31 h 41"/>
                    <a:gd name="T18" fmla="*/ 27 w 94"/>
                    <a:gd name="T19" fmla="*/ 24 h 41"/>
                    <a:gd name="T20" fmla="*/ 30 w 94"/>
                    <a:gd name="T21" fmla="*/ 24 h 41"/>
                    <a:gd name="T22" fmla="*/ 30 w 94"/>
                    <a:gd name="T23" fmla="*/ 30 h 41"/>
                    <a:gd name="T24" fmla="*/ 45 w 94"/>
                    <a:gd name="T25" fmla="*/ 26 h 41"/>
                    <a:gd name="T26" fmla="*/ 47 w 94"/>
                    <a:gd name="T27" fmla="*/ 29 h 41"/>
                    <a:gd name="T28" fmla="*/ 25 w 94"/>
                    <a:gd name="T29" fmla="*/ 36 h 41"/>
                    <a:gd name="T30" fmla="*/ 27 w 94"/>
                    <a:gd name="T31" fmla="*/ 41 h 41"/>
                    <a:gd name="T32" fmla="*/ 48 w 94"/>
                    <a:gd name="T33" fmla="*/ 37 h 41"/>
                    <a:gd name="T34" fmla="*/ 61 w 94"/>
                    <a:gd name="T35" fmla="*/ 31 h 41"/>
                    <a:gd name="T36" fmla="*/ 63 w 94"/>
                    <a:gd name="T37" fmla="*/ 36 h 41"/>
                    <a:gd name="T38" fmla="*/ 80 w 94"/>
                    <a:gd name="T39" fmla="*/ 36 h 41"/>
                    <a:gd name="T40" fmla="*/ 83 w 94"/>
                    <a:gd name="T41" fmla="*/ 28 h 41"/>
                    <a:gd name="T42" fmla="*/ 89 w 94"/>
                    <a:gd name="T43" fmla="*/ 26 h 41"/>
                    <a:gd name="T44" fmla="*/ 94 w 94"/>
                    <a:gd name="T45" fmla="*/ 19 h 41"/>
                    <a:gd name="T46" fmla="*/ 89 w 94"/>
                    <a:gd name="T47" fmla="*/ 13 h 41"/>
                    <a:gd name="T48" fmla="*/ 83 w 94"/>
                    <a:gd name="T49" fmla="*/ 18 h 41"/>
                    <a:gd name="T50" fmla="*/ 78 w 94"/>
                    <a:gd name="T51" fmla="*/ 8 h 41"/>
                    <a:gd name="T52" fmla="*/ 83 w 94"/>
                    <a:gd name="T53" fmla="*/ 2 h 41"/>
                    <a:gd name="T54" fmla="*/ 80 w 94"/>
                    <a:gd name="T55" fmla="*/ 0 h 41"/>
                    <a:gd name="T56" fmla="*/ 69 w 94"/>
                    <a:gd name="T57" fmla="*/ 5 h 41"/>
                    <a:gd name="T58" fmla="*/ 69 w 94"/>
                    <a:gd name="T59" fmla="*/ 10 h 41"/>
                    <a:gd name="T60" fmla="*/ 64 w 94"/>
                    <a:gd name="T61" fmla="*/ 14 h 41"/>
                    <a:gd name="T62" fmla="*/ 67 w 94"/>
                    <a:gd name="T63" fmla="*/ 18 h 41"/>
                    <a:gd name="T64" fmla="*/ 65 w 94"/>
                    <a:gd name="T65" fmla="*/ 21 h 41"/>
                    <a:gd name="T66" fmla="*/ 59 w 94"/>
                    <a:gd name="T67" fmla="*/ 19 h 41"/>
                    <a:gd name="T68" fmla="*/ 54 w 94"/>
                    <a:gd name="T69" fmla="*/ 21 h 41"/>
                    <a:gd name="T70" fmla="*/ 42 w 94"/>
                    <a:gd name="T71" fmla="*/ 10 h 41"/>
                    <a:gd name="T72" fmla="*/ 36 w 94"/>
                    <a:gd name="T73" fmla="*/ 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4" h="41">
                      <a:moveTo>
                        <a:pt x="36" y="9"/>
                      </a:moveTo>
                      <a:cubicBezTo>
                        <a:pt x="36" y="4"/>
                        <a:pt x="36" y="4"/>
                        <a:pt x="36" y="4"/>
                      </a:cubicBezTo>
                      <a:cubicBezTo>
                        <a:pt x="28" y="4"/>
                        <a:pt x="28" y="4"/>
                        <a:pt x="28" y="4"/>
                      </a:cubicBezTo>
                      <a:cubicBezTo>
                        <a:pt x="19" y="11"/>
                        <a:pt x="19" y="11"/>
                        <a:pt x="19" y="11"/>
                      </a:cubicBezTo>
                      <a:cubicBezTo>
                        <a:pt x="20" y="16"/>
                        <a:pt x="20" y="16"/>
                        <a:pt x="20" y="16"/>
                      </a:cubicBezTo>
                      <a:cubicBezTo>
                        <a:pt x="13" y="15"/>
                        <a:pt x="13" y="15"/>
                        <a:pt x="13" y="15"/>
                      </a:cubicBezTo>
                      <a:cubicBezTo>
                        <a:pt x="7" y="22"/>
                        <a:pt x="7" y="22"/>
                        <a:pt x="7" y="22"/>
                      </a:cubicBezTo>
                      <a:cubicBezTo>
                        <a:pt x="0" y="23"/>
                        <a:pt x="0" y="23"/>
                        <a:pt x="0" y="23"/>
                      </a:cubicBezTo>
                      <a:cubicBezTo>
                        <a:pt x="7" y="26"/>
                        <a:pt x="14" y="28"/>
                        <a:pt x="22" y="31"/>
                      </a:cubicBezTo>
                      <a:cubicBezTo>
                        <a:pt x="27" y="24"/>
                        <a:pt x="27" y="24"/>
                        <a:pt x="27" y="24"/>
                      </a:cubicBezTo>
                      <a:cubicBezTo>
                        <a:pt x="30" y="24"/>
                        <a:pt x="30" y="24"/>
                        <a:pt x="30" y="24"/>
                      </a:cubicBezTo>
                      <a:cubicBezTo>
                        <a:pt x="30" y="30"/>
                        <a:pt x="30" y="30"/>
                        <a:pt x="30" y="30"/>
                      </a:cubicBezTo>
                      <a:cubicBezTo>
                        <a:pt x="45" y="26"/>
                        <a:pt x="45" y="26"/>
                        <a:pt x="45" y="26"/>
                      </a:cubicBezTo>
                      <a:cubicBezTo>
                        <a:pt x="47" y="29"/>
                        <a:pt x="47" y="29"/>
                        <a:pt x="47" y="29"/>
                      </a:cubicBezTo>
                      <a:cubicBezTo>
                        <a:pt x="40" y="31"/>
                        <a:pt x="32" y="34"/>
                        <a:pt x="25" y="36"/>
                      </a:cubicBezTo>
                      <a:cubicBezTo>
                        <a:pt x="27" y="41"/>
                        <a:pt x="27" y="41"/>
                        <a:pt x="27" y="41"/>
                      </a:cubicBezTo>
                      <a:cubicBezTo>
                        <a:pt x="34" y="41"/>
                        <a:pt x="41" y="39"/>
                        <a:pt x="48" y="37"/>
                      </a:cubicBezTo>
                      <a:cubicBezTo>
                        <a:pt x="53" y="36"/>
                        <a:pt x="57" y="34"/>
                        <a:pt x="61" y="31"/>
                      </a:cubicBezTo>
                      <a:cubicBezTo>
                        <a:pt x="63" y="36"/>
                        <a:pt x="63" y="36"/>
                        <a:pt x="63" y="36"/>
                      </a:cubicBezTo>
                      <a:cubicBezTo>
                        <a:pt x="80" y="36"/>
                        <a:pt x="80" y="36"/>
                        <a:pt x="80" y="36"/>
                      </a:cubicBezTo>
                      <a:cubicBezTo>
                        <a:pt x="83" y="28"/>
                        <a:pt x="83" y="28"/>
                        <a:pt x="83" y="28"/>
                      </a:cubicBezTo>
                      <a:cubicBezTo>
                        <a:pt x="89" y="26"/>
                        <a:pt x="89" y="26"/>
                        <a:pt x="89" y="26"/>
                      </a:cubicBezTo>
                      <a:cubicBezTo>
                        <a:pt x="94" y="19"/>
                        <a:pt x="94" y="19"/>
                        <a:pt x="94" y="19"/>
                      </a:cubicBezTo>
                      <a:cubicBezTo>
                        <a:pt x="89" y="13"/>
                        <a:pt x="89" y="13"/>
                        <a:pt x="89" y="13"/>
                      </a:cubicBezTo>
                      <a:cubicBezTo>
                        <a:pt x="83" y="18"/>
                        <a:pt x="83" y="18"/>
                        <a:pt x="83" y="18"/>
                      </a:cubicBezTo>
                      <a:cubicBezTo>
                        <a:pt x="78" y="8"/>
                        <a:pt x="78" y="8"/>
                        <a:pt x="78" y="8"/>
                      </a:cubicBezTo>
                      <a:cubicBezTo>
                        <a:pt x="83" y="2"/>
                        <a:pt x="83" y="2"/>
                        <a:pt x="83" y="2"/>
                      </a:cubicBezTo>
                      <a:cubicBezTo>
                        <a:pt x="80" y="0"/>
                        <a:pt x="80" y="0"/>
                        <a:pt x="80" y="0"/>
                      </a:cubicBezTo>
                      <a:cubicBezTo>
                        <a:pt x="69" y="5"/>
                        <a:pt x="69" y="5"/>
                        <a:pt x="69" y="5"/>
                      </a:cubicBezTo>
                      <a:cubicBezTo>
                        <a:pt x="69" y="10"/>
                        <a:pt x="69" y="10"/>
                        <a:pt x="69" y="10"/>
                      </a:cubicBezTo>
                      <a:cubicBezTo>
                        <a:pt x="64" y="14"/>
                        <a:pt x="64" y="14"/>
                        <a:pt x="64" y="14"/>
                      </a:cubicBezTo>
                      <a:cubicBezTo>
                        <a:pt x="67" y="18"/>
                        <a:pt x="67" y="18"/>
                        <a:pt x="67" y="18"/>
                      </a:cubicBezTo>
                      <a:cubicBezTo>
                        <a:pt x="65" y="21"/>
                        <a:pt x="65" y="21"/>
                        <a:pt x="65" y="21"/>
                      </a:cubicBezTo>
                      <a:cubicBezTo>
                        <a:pt x="59" y="19"/>
                        <a:pt x="59" y="19"/>
                        <a:pt x="59" y="19"/>
                      </a:cubicBezTo>
                      <a:cubicBezTo>
                        <a:pt x="54" y="21"/>
                        <a:pt x="54" y="21"/>
                        <a:pt x="54" y="21"/>
                      </a:cubicBezTo>
                      <a:cubicBezTo>
                        <a:pt x="42" y="10"/>
                        <a:pt x="42" y="10"/>
                        <a:pt x="42" y="10"/>
                      </a:cubicBezTo>
                      <a:lnTo>
                        <a:pt x="36"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9" name="Freeform 346">
                  <a:extLst>
                    <a:ext uri="{FF2B5EF4-FFF2-40B4-BE49-F238E27FC236}">
                      <a16:creationId xmlns:a16="http://schemas.microsoft.com/office/drawing/2014/main" id="{E7253A54-68E2-472F-A6BC-066DB718FB29}"/>
                    </a:ext>
                  </a:extLst>
                </p:cNvPr>
                <p:cNvSpPr>
                  <a:spLocks/>
                </p:cNvSpPr>
                <p:nvPr/>
              </p:nvSpPr>
              <p:spPr bwMode="auto">
                <a:xfrm>
                  <a:off x="1414462" y="1622425"/>
                  <a:ext cx="361950" cy="209550"/>
                </a:xfrm>
                <a:custGeom>
                  <a:avLst/>
                  <a:gdLst>
                    <a:gd name="T0" fmla="*/ 135 w 135"/>
                    <a:gd name="T1" fmla="*/ 55 h 78"/>
                    <a:gd name="T2" fmla="*/ 121 w 135"/>
                    <a:gd name="T3" fmla="*/ 32 h 78"/>
                    <a:gd name="T4" fmla="*/ 119 w 135"/>
                    <a:gd name="T5" fmla="*/ 15 h 78"/>
                    <a:gd name="T6" fmla="*/ 108 w 135"/>
                    <a:gd name="T7" fmla="*/ 3 h 78"/>
                    <a:gd name="T8" fmla="*/ 104 w 135"/>
                    <a:gd name="T9" fmla="*/ 7 h 78"/>
                    <a:gd name="T10" fmla="*/ 103 w 135"/>
                    <a:gd name="T11" fmla="*/ 15 h 78"/>
                    <a:gd name="T12" fmla="*/ 92 w 135"/>
                    <a:gd name="T13" fmla="*/ 26 h 78"/>
                    <a:gd name="T14" fmla="*/ 89 w 135"/>
                    <a:gd name="T15" fmla="*/ 21 h 78"/>
                    <a:gd name="T16" fmla="*/ 93 w 135"/>
                    <a:gd name="T17" fmla="*/ 15 h 78"/>
                    <a:gd name="T18" fmla="*/ 90 w 135"/>
                    <a:gd name="T19" fmla="*/ 10 h 78"/>
                    <a:gd name="T20" fmla="*/ 86 w 135"/>
                    <a:gd name="T21" fmla="*/ 7 h 78"/>
                    <a:gd name="T22" fmla="*/ 75 w 135"/>
                    <a:gd name="T23" fmla="*/ 13 h 78"/>
                    <a:gd name="T24" fmla="*/ 63 w 135"/>
                    <a:gd name="T25" fmla="*/ 2 h 78"/>
                    <a:gd name="T26" fmla="*/ 60 w 135"/>
                    <a:gd name="T27" fmla="*/ 4 h 78"/>
                    <a:gd name="T28" fmla="*/ 61 w 135"/>
                    <a:gd name="T29" fmla="*/ 9 h 78"/>
                    <a:gd name="T30" fmla="*/ 57 w 135"/>
                    <a:gd name="T31" fmla="*/ 13 h 78"/>
                    <a:gd name="T32" fmla="*/ 57 w 135"/>
                    <a:gd name="T33" fmla="*/ 18 h 78"/>
                    <a:gd name="T34" fmla="*/ 50 w 135"/>
                    <a:gd name="T35" fmla="*/ 19 h 78"/>
                    <a:gd name="T36" fmla="*/ 44 w 135"/>
                    <a:gd name="T37" fmla="*/ 13 h 78"/>
                    <a:gd name="T38" fmla="*/ 52 w 135"/>
                    <a:gd name="T39" fmla="*/ 3 h 78"/>
                    <a:gd name="T40" fmla="*/ 46 w 135"/>
                    <a:gd name="T41" fmla="*/ 0 h 78"/>
                    <a:gd name="T42" fmla="*/ 14 w 135"/>
                    <a:gd name="T43" fmla="*/ 14 h 78"/>
                    <a:gd name="T44" fmla="*/ 15 w 135"/>
                    <a:gd name="T45" fmla="*/ 20 h 78"/>
                    <a:gd name="T46" fmla="*/ 5 w 135"/>
                    <a:gd name="T47" fmla="*/ 22 h 78"/>
                    <a:gd name="T48" fmla="*/ 3 w 135"/>
                    <a:gd name="T49" fmla="*/ 27 h 78"/>
                    <a:gd name="T50" fmla="*/ 11 w 135"/>
                    <a:gd name="T51" fmla="*/ 32 h 78"/>
                    <a:gd name="T52" fmla="*/ 0 w 135"/>
                    <a:gd name="T53" fmla="*/ 35 h 78"/>
                    <a:gd name="T54" fmla="*/ 3 w 135"/>
                    <a:gd name="T55" fmla="*/ 39 h 78"/>
                    <a:gd name="T56" fmla="*/ 17 w 135"/>
                    <a:gd name="T57" fmla="*/ 40 h 78"/>
                    <a:gd name="T58" fmla="*/ 25 w 135"/>
                    <a:gd name="T59" fmla="*/ 38 h 78"/>
                    <a:gd name="T60" fmla="*/ 63 w 135"/>
                    <a:gd name="T61" fmla="*/ 43 h 78"/>
                    <a:gd name="T62" fmla="*/ 64 w 135"/>
                    <a:gd name="T63" fmla="*/ 46 h 78"/>
                    <a:gd name="T64" fmla="*/ 43 w 135"/>
                    <a:gd name="T65" fmla="*/ 50 h 78"/>
                    <a:gd name="T66" fmla="*/ 26 w 135"/>
                    <a:gd name="T67" fmla="*/ 48 h 78"/>
                    <a:gd name="T68" fmla="*/ 22 w 135"/>
                    <a:gd name="T69" fmla="*/ 51 h 78"/>
                    <a:gd name="T70" fmla="*/ 9 w 135"/>
                    <a:gd name="T71" fmla="*/ 47 h 78"/>
                    <a:gd name="T72" fmla="*/ 4 w 135"/>
                    <a:gd name="T73" fmla="*/ 54 h 78"/>
                    <a:gd name="T74" fmla="*/ 19 w 135"/>
                    <a:gd name="T75" fmla="*/ 67 h 78"/>
                    <a:gd name="T76" fmla="*/ 26 w 135"/>
                    <a:gd name="T77" fmla="*/ 65 h 78"/>
                    <a:gd name="T78" fmla="*/ 31 w 135"/>
                    <a:gd name="T79" fmla="*/ 68 h 78"/>
                    <a:gd name="T80" fmla="*/ 26 w 135"/>
                    <a:gd name="T81" fmla="*/ 78 h 78"/>
                    <a:gd name="T82" fmla="*/ 56 w 135"/>
                    <a:gd name="T83" fmla="*/ 76 h 78"/>
                    <a:gd name="T84" fmla="*/ 97 w 135"/>
                    <a:gd name="T85" fmla="*/ 68 h 78"/>
                    <a:gd name="T86" fmla="*/ 104 w 135"/>
                    <a:gd name="T87" fmla="*/ 59 h 78"/>
                    <a:gd name="T88" fmla="*/ 107 w 135"/>
                    <a:gd name="T89" fmla="*/ 60 h 78"/>
                    <a:gd name="T90" fmla="*/ 104 w 135"/>
                    <a:gd name="T91" fmla="*/ 67 h 78"/>
                    <a:gd name="T92" fmla="*/ 121 w 135"/>
                    <a:gd name="T93" fmla="*/ 73 h 78"/>
                    <a:gd name="T94" fmla="*/ 129 w 135"/>
                    <a:gd name="T95" fmla="*/ 73 h 78"/>
                    <a:gd name="T96" fmla="*/ 130 w 135"/>
                    <a:gd name="T97" fmla="*/ 66 h 78"/>
                    <a:gd name="T98" fmla="*/ 123 w 135"/>
                    <a:gd name="T99" fmla="*/ 64 h 78"/>
                    <a:gd name="T100" fmla="*/ 123 w 135"/>
                    <a:gd name="T101" fmla="*/ 60 h 78"/>
                    <a:gd name="T102" fmla="*/ 135 w 135"/>
                    <a:gd name="T103" fmla="*/ 61 h 78"/>
                    <a:gd name="T104" fmla="*/ 135 w 135"/>
                    <a:gd name="T105" fmla="*/ 5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5" h="78">
                      <a:moveTo>
                        <a:pt x="135" y="55"/>
                      </a:moveTo>
                      <a:cubicBezTo>
                        <a:pt x="129" y="48"/>
                        <a:pt x="124" y="41"/>
                        <a:pt x="121" y="32"/>
                      </a:cubicBezTo>
                      <a:cubicBezTo>
                        <a:pt x="119" y="27"/>
                        <a:pt x="118" y="21"/>
                        <a:pt x="119" y="15"/>
                      </a:cubicBezTo>
                      <a:cubicBezTo>
                        <a:pt x="108" y="3"/>
                        <a:pt x="108" y="3"/>
                        <a:pt x="108" y="3"/>
                      </a:cubicBezTo>
                      <a:cubicBezTo>
                        <a:pt x="104" y="7"/>
                        <a:pt x="104" y="7"/>
                        <a:pt x="104" y="7"/>
                      </a:cubicBezTo>
                      <a:cubicBezTo>
                        <a:pt x="103" y="15"/>
                        <a:pt x="103" y="15"/>
                        <a:pt x="103" y="15"/>
                      </a:cubicBezTo>
                      <a:cubicBezTo>
                        <a:pt x="92" y="26"/>
                        <a:pt x="92" y="26"/>
                        <a:pt x="92" y="26"/>
                      </a:cubicBezTo>
                      <a:cubicBezTo>
                        <a:pt x="89" y="21"/>
                        <a:pt x="89" y="21"/>
                        <a:pt x="89" y="21"/>
                      </a:cubicBezTo>
                      <a:cubicBezTo>
                        <a:pt x="93" y="15"/>
                        <a:pt x="93" y="15"/>
                        <a:pt x="93" y="15"/>
                      </a:cubicBezTo>
                      <a:cubicBezTo>
                        <a:pt x="92" y="13"/>
                        <a:pt x="91" y="12"/>
                        <a:pt x="90" y="10"/>
                      </a:cubicBezTo>
                      <a:cubicBezTo>
                        <a:pt x="89" y="9"/>
                        <a:pt x="87" y="8"/>
                        <a:pt x="86" y="7"/>
                      </a:cubicBezTo>
                      <a:cubicBezTo>
                        <a:pt x="75" y="13"/>
                        <a:pt x="75" y="13"/>
                        <a:pt x="75" y="13"/>
                      </a:cubicBezTo>
                      <a:cubicBezTo>
                        <a:pt x="63" y="2"/>
                        <a:pt x="63" y="2"/>
                        <a:pt x="63" y="2"/>
                      </a:cubicBezTo>
                      <a:cubicBezTo>
                        <a:pt x="60" y="4"/>
                        <a:pt x="60" y="4"/>
                        <a:pt x="60" y="4"/>
                      </a:cubicBezTo>
                      <a:cubicBezTo>
                        <a:pt x="61" y="9"/>
                        <a:pt x="61" y="9"/>
                        <a:pt x="61" y="9"/>
                      </a:cubicBezTo>
                      <a:cubicBezTo>
                        <a:pt x="57" y="13"/>
                        <a:pt x="57" y="13"/>
                        <a:pt x="57" y="13"/>
                      </a:cubicBezTo>
                      <a:cubicBezTo>
                        <a:pt x="57" y="18"/>
                        <a:pt x="57" y="18"/>
                        <a:pt x="57" y="18"/>
                      </a:cubicBezTo>
                      <a:cubicBezTo>
                        <a:pt x="50" y="19"/>
                        <a:pt x="50" y="19"/>
                        <a:pt x="50" y="19"/>
                      </a:cubicBezTo>
                      <a:cubicBezTo>
                        <a:pt x="44" y="13"/>
                        <a:pt x="44" y="13"/>
                        <a:pt x="44" y="13"/>
                      </a:cubicBezTo>
                      <a:cubicBezTo>
                        <a:pt x="52" y="3"/>
                        <a:pt x="52" y="3"/>
                        <a:pt x="52" y="3"/>
                      </a:cubicBezTo>
                      <a:cubicBezTo>
                        <a:pt x="46" y="0"/>
                        <a:pt x="46" y="0"/>
                        <a:pt x="46" y="0"/>
                      </a:cubicBezTo>
                      <a:cubicBezTo>
                        <a:pt x="35" y="5"/>
                        <a:pt x="25" y="9"/>
                        <a:pt x="14" y="14"/>
                      </a:cubicBezTo>
                      <a:cubicBezTo>
                        <a:pt x="15" y="20"/>
                        <a:pt x="15" y="20"/>
                        <a:pt x="15" y="20"/>
                      </a:cubicBezTo>
                      <a:cubicBezTo>
                        <a:pt x="5" y="22"/>
                        <a:pt x="5" y="22"/>
                        <a:pt x="5" y="22"/>
                      </a:cubicBezTo>
                      <a:cubicBezTo>
                        <a:pt x="3" y="27"/>
                        <a:pt x="3" y="27"/>
                        <a:pt x="3" y="27"/>
                      </a:cubicBezTo>
                      <a:cubicBezTo>
                        <a:pt x="11" y="32"/>
                        <a:pt x="11" y="32"/>
                        <a:pt x="11" y="32"/>
                      </a:cubicBezTo>
                      <a:cubicBezTo>
                        <a:pt x="0" y="35"/>
                        <a:pt x="0" y="35"/>
                        <a:pt x="0" y="35"/>
                      </a:cubicBezTo>
                      <a:cubicBezTo>
                        <a:pt x="3" y="39"/>
                        <a:pt x="3" y="39"/>
                        <a:pt x="3" y="39"/>
                      </a:cubicBezTo>
                      <a:cubicBezTo>
                        <a:pt x="7" y="40"/>
                        <a:pt x="12" y="40"/>
                        <a:pt x="17" y="40"/>
                      </a:cubicBezTo>
                      <a:cubicBezTo>
                        <a:pt x="20" y="40"/>
                        <a:pt x="22" y="39"/>
                        <a:pt x="25" y="38"/>
                      </a:cubicBezTo>
                      <a:cubicBezTo>
                        <a:pt x="38" y="40"/>
                        <a:pt x="50" y="42"/>
                        <a:pt x="63" y="43"/>
                      </a:cubicBezTo>
                      <a:cubicBezTo>
                        <a:pt x="64" y="46"/>
                        <a:pt x="64" y="46"/>
                        <a:pt x="64" y="46"/>
                      </a:cubicBezTo>
                      <a:cubicBezTo>
                        <a:pt x="57" y="49"/>
                        <a:pt x="50" y="50"/>
                        <a:pt x="43" y="50"/>
                      </a:cubicBezTo>
                      <a:cubicBezTo>
                        <a:pt x="37" y="50"/>
                        <a:pt x="32" y="50"/>
                        <a:pt x="26" y="48"/>
                      </a:cubicBezTo>
                      <a:cubicBezTo>
                        <a:pt x="22" y="51"/>
                        <a:pt x="22" y="51"/>
                        <a:pt x="22" y="51"/>
                      </a:cubicBezTo>
                      <a:cubicBezTo>
                        <a:pt x="9" y="47"/>
                        <a:pt x="9" y="47"/>
                        <a:pt x="9" y="47"/>
                      </a:cubicBezTo>
                      <a:cubicBezTo>
                        <a:pt x="4" y="54"/>
                        <a:pt x="4" y="54"/>
                        <a:pt x="4" y="54"/>
                      </a:cubicBezTo>
                      <a:cubicBezTo>
                        <a:pt x="19" y="67"/>
                        <a:pt x="19" y="67"/>
                        <a:pt x="19" y="67"/>
                      </a:cubicBezTo>
                      <a:cubicBezTo>
                        <a:pt x="26" y="65"/>
                        <a:pt x="26" y="65"/>
                        <a:pt x="26" y="65"/>
                      </a:cubicBezTo>
                      <a:cubicBezTo>
                        <a:pt x="31" y="68"/>
                        <a:pt x="31" y="68"/>
                        <a:pt x="31" y="68"/>
                      </a:cubicBezTo>
                      <a:cubicBezTo>
                        <a:pt x="26" y="78"/>
                        <a:pt x="26" y="78"/>
                        <a:pt x="26" y="78"/>
                      </a:cubicBezTo>
                      <a:cubicBezTo>
                        <a:pt x="36" y="78"/>
                        <a:pt x="46" y="77"/>
                        <a:pt x="56" y="76"/>
                      </a:cubicBezTo>
                      <a:cubicBezTo>
                        <a:pt x="70" y="74"/>
                        <a:pt x="84" y="72"/>
                        <a:pt x="97" y="68"/>
                      </a:cubicBezTo>
                      <a:cubicBezTo>
                        <a:pt x="104" y="59"/>
                        <a:pt x="104" y="59"/>
                        <a:pt x="104" y="59"/>
                      </a:cubicBezTo>
                      <a:cubicBezTo>
                        <a:pt x="107" y="60"/>
                        <a:pt x="107" y="60"/>
                        <a:pt x="107" y="60"/>
                      </a:cubicBezTo>
                      <a:cubicBezTo>
                        <a:pt x="104" y="67"/>
                        <a:pt x="104" y="67"/>
                        <a:pt x="104" y="67"/>
                      </a:cubicBezTo>
                      <a:cubicBezTo>
                        <a:pt x="110" y="70"/>
                        <a:pt x="116" y="71"/>
                        <a:pt x="121" y="73"/>
                      </a:cubicBezTo>
                      <a:cubicBezTo>
                        <a:pt x="123" y="73"/>
                        <a:pt x="126" y="73"/>
                        <a:pt x="129" y="73"/>
                      </a:cubicBezTo>
                      <a:cubicBezTo>
                        <a:pt x="130" y="66"/>
                        <a:pt x="130" y="66"/>
                        <a:pt x="130" y="66"/>
                      </a:cubicBezTo>
                      <a:cubicBezTo>
                        <a:pt x="123" y="64"/>
                        <a:pt x="123" y="64"/>
                        <a:pt x="123" y="64"/>
                      </a:cubicBezTo>
                      <a:cubicBezTo>
                        <a:pt x="123" y="60"/>
                        <a:pt x="123" y="60"/>
                        <a:pt x="123" y="60"/>
                      </a:cubicBezTo>
                      <a:cubicBezTo>
                        <a:pt x="135" y="61"/>
                        <a:pt x="135" y="61"/>
                        <a:pt x="135" y="61"/>
                      </a:cubicBezTo>
                      <a:lnTo>
                        <a:pt x="135" y="5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0" name="Freeform 347">
                  <a:extLst>
                    <a:ext uri="{FF2B5EF4-FFF2-40B4-BE49-F238E27FC236}">
                      <a16:creationId xmlns:a16="http://schemas.microsoft.com/office/drawing/2014/main" id="{6F7D89DC-C29B-403F-AB02-986030F41042}"/>
                    </a:ext>
                  </a:extLst>
                </p:cNvPr>
                <p:cNvSpPr>
                  <a:spLocks noEditPoints="1"/>
                </p:cNvSpPr>
                <p:nvPr/>
              </p:nvSpPr>
              <p:spPr bwMode="auto">
                <a:xfrm>
                  <a:off x="815975" y="1700213"/>
                  <a:ext cx="2024062" cy="1125537"/>
                </a:xfrm>
                <a:custGeom>
                  <a:avLst/>
                  <a:gdLst>
                    <a:gd name="T0" fmla="*/ 747 w 754"/>
                    <a:gd name="T1" fmla="*/ 270 h 419"/>
                    <a:gd name="T2" fmla="*/ 730 w 754"/>
                    <a:gd name="T3" fmla="*/ 268 h 419"/>
                    <a:gd name="T4" fmla="*/ 711 w 754"/>
                    <a:gd name="T5" fmla="*/ 244 h 419"/>
                    <a:gd name="T6" fmla="*/ 672 w 754"/>
                    <a:gd name="T7" fmla="*/ 185 h 419"/>
                    <a:gd name="T8" fmla="*/ 639 w 754"/>
                    <a:gd name="T9" fmla="*/ 198 h 419"/>
                    <a:gd name="T10" fmla="*/ 590 w 754"/>
                    <a:gd name="T11" fmla="*/ 151 h 419"/>
                    <a:gd name="T12" fmla="*/ 561 w 754"/>
                    <a:gd name="T13" fmla="*/ 187 h 419"/>
                    <a:gd name="T14" fmla="*/ 556 w 754"/>
                    <a:gd name="T15" fmla="*/ 256 h 419"/>
                    <a:gd name="T16" fmla="*/ 534 w 754"/>
                    <a:gd name="T17" fmla="*/ 292 h 419"/>
                    <a:gd name="T18" fmla="*/ 483 w 754"/>
                    <a:gd name="T19" fmla="*/ 250 h 419"/>
                    <a:gd name="T20" fmla="*/ 412 w 754"/>
                    <a:gd name="T21" fmla="*/ 196 h 419"/>
                    <a:gd name="T22" fmla="*/ 452 w 754"/>
                    <a:gd name="T23" fmla="*/ 135 h 419"/>
                    <a:gd name="T24" fmla="*/ 497 w 754"/>
                    <a:gd name="T25" fmla="*/ 84 h 419"/>
                    <a:gd name="T26" fmla="*/ 530 w 754"/>
                    <a:gd name="T27" fmla="*/ 81 h 419"/>
                    <a:gd name="T28" fmla="*/ 531 w 754"/>
                    <a:gd name="T29" fmla="*/ 37 h 419"/>
                    <a:gd name="T30" fmla="*/ 498 w 754"/>
                    <a:gd name="T31" fmla="*/ 51 h 419"/>
                    <a:gd name="T32" fmla="*/ 463 w 754"/>
                    <a:gd name="T33" fmla="*/ 48 h 419"/>
                    <a:gd name="T34" fmla="*/ 440 w 754"/>
                    <a:gd name="T35" fmla="*/ 38 h 419"/>
                    <a:gd name="T36" fmla="*/ 406 w 754"/>
                    <a:gd name="T37" fmla="*/ 26 h 419"/>
                    <a:gd name="T38" fmla="*/ 409 w 754"/>
                    <a:gd name="T39" fmla="*/ 62 h 419"/>
                    <a:gd name="T40" fmla="*/ 372 w 754"/>
                    <a:gd name="T41" fmla="*/ 70 h 419"/>
                    <a:gd name="T42" fmla="*/ 316 w 754"/>
                    <a:gd name="T43" fmla="*/ 72 h 419"/>
                    <a:gd name="T44" fmla="*/ 228 w 754"/>
                    <a:gd name="T45" fmla="*/ 55 h 419"/>
                    <a:gd name="T46" fmla="*/ 167 w 754"/>
                    <a:gd name="T47" fmla="*/ 30 h 419"/>
                    <a:gd name="T48" fmla="*/ 119 w 754"/>
                    <a:gd name="T49" fmla="*/ 22 h 419"/>
                    <a:gd name="T50" fmla="*/ 71 w 754"/>
                    <a:gd name="T51" fmla="*/ 32 h 419"/>
                    <a:gd name="T52" fmla="*/ 0 w 754"/>
                    <a:gd name="T53" fmla="*/ 11 h 419"/>
                    <a:gd name="T54" fmla="*/ 86 w 754"/>
                    <a:gd name="T55" fmla="*/ 216 h 419"/>
                    <a:gd name="T56" fmla="*/ 97 w 754"/>
                    <a:gd name="T57" fmla="*/ 257 h 419"/>
                    <a:gd name="T58" fmla="*/ 139 w 754"/>
                    <a:gd name="T59" fmla="*/ 314 h 419"/>
                    <a:gd name="T60" fmla="*/ 431 w 754"/>
                    <a:gd name="T61" fmla="*/ 339 h 419"/>
                    <a:gd name="T62" fmla="*/ 494 w 754"/>
                    <a:gd name="T63" fmla="*/ 343 h 419"/>
                    <a:gd name="T64" fmla="*/ 541 w 754"/>
                    <a:gd name="T65" fmla="*/ 377 h 419"/>
                    <a:gd name="T66" fmla="*/ 530 w 754"/>
                    <a:gd name="T67" fmla="*/ 396 h 419"/>
                    <a:gd name="T68" fmla="*/ 515 w 754"/>
                    <a:gd name="T69" fmla="*/ 417 h 419"/>
                    <a:gd name="T70" fmla="*/ 545 w 754"/>
                    <a:gd name="T71" fmla="*/ 408 h 419"/>
                    <a:gd name="T72" fmla="*/ 567 w 754"/>
                    <a:gd name="T73" fmla="*/ 396 h 419"/>
                    <a:gd name="T74" fmla="*/ 658 w 754"/>
                    <a:gd name="T75" fmla="*/ 368 h 419"/>
                    <a:gd name="T76" fmla="*/ 683 w 754"/>
                    <a:gd name="T77" fmla="*/ 381 h 419"/>
                    <a:gd name="T78" fmla="*/ 686 w 754"/>
                    <a:gd name="T79" fmla="*/ 388 h 419"/>
                    <a:gd name="T80" fmla="*/ 687 w 754"/>
                    <a:gd name="T81" fmla="*/ 372 h 419"/>
                    <a:gd name="T82" fmla="*/ 674 w 754"/>
                    <a:gd name="T83" fmla="*/ 348 h 419"/>
                    <a:gd name="T84" fmla="*/ 685 w 754"/>
                    <a:gd name="T85" fmla="*/ 330 h 419"/>
                    <a:gd name="T86" fmla="*/ 662 w 754"/>
                    <a:gd name="T87" fmla="*/ 316 h 419"/>
                    <a:gd name="T88" fmla="*/ 717 w 754"/>
                    <a:gd name="T89" fmla="*/ 316 h 419"/>
                    <a:gd name="T90" fmla="*/ 177 w 754"/>
                    <a:gd name="T91" fmla="*/ 112 h 419"/>
                    <a:gd name="T92" fmla="*/ 170 w 754"/>
                    <a:gd name="T93" fmla="*/ 107 h 419"/>
                    <a:gd name="T94" fmla="*/ 181 w 754"/>
                    <a:gd name="T95" fmla="*/ 90 h 419"/>
                    <a:gd name="T96" fmla="*/ 180 w 754"/>
                    <a:gd name="T97" fmla="*/ 77 h 419"/>
                    <a:gd name="T98" fmla="*/ 207 w 754"/>
                    <a:gd name="T99" fmla="*/ 86 h 419"/>
                    <a:gd name="T100" fmla="*/ 253 w 754"/>
                    <a:gd name="T101" fmla="*/ 168 h 419"/>
                    <a:gd name="T102" fmla="*/ 208 w 754"/>
                    <a:gd name="T103" fmla="*/ 160 h 419"/>
                    <a:gd name="T104" fmla="*/ 231 w 754"/>
                    <a:gd name="T105" fmla="*/ 140 h 419"/>
                    <a:gd name="T106" fmla="*/ 285 w 754"/>
                    <a:gd name="T107" fmla="*/ 153 h 419"/>
                    <a:gd name="T108" fmla="*/ 387 w 754"/>
                    <a:gd name="T109" fmla="*/ 297 h 419"/>
                    <a:gd name="T110" fmla="*/ 397 w 754"/>
                    <a:gd name="T111" fmla="*/ 287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54" h="419">
                      <a:moveTo>
                        <a:pt x="732" y="299"/>
                      </a:moveTo>
                      <a:cubicBezTo>
                        <a:pt x="749" y="295"/>
                        <a:pt x="749" y="295"/>
                        <a:pt x="749" y="295"/>
                      </a:cubicBezTo>
                      <a:cubicBezTo>
                        <a:pt x="753" y="291"/>
                        <a:pt x="753" y="291"/>
                        <a:pt x="753" y="291"/>
                      </a:cubicBezTo>
                      <a:cubicBezTo>
                        <a:pt x="754" y="276"/>
                        <a:pt x="754" y="276"/>
                        <a:pt x="754" y="276"/>
                      </a:cubicBezTo>
                      <a:cubicBezTo>
                        <a:pt x="752" y="273"/>
                        <a:pt x="752" y="273"/>
                        <a:pt x="752" y="273"/>
                      </a:cubicBezTo>
                      <a:cubicBezTo>
                        <a:pt x="747" y="275"/>
                        <a:pt x="747" y="275"/>
                        <a:pt x="747" y="275"/>
                      </a:cubicBezTo>
                      <a:cubicBezTo>
                        <a:pt x="747" y="270"/>
                        <a:pt x="747" y="270"/>
                        <a:pt x="747" y="270"/>
                      </a:cubicBezTo>
                      <a:cubicBezTo>
                        <a:pt x="741" y="267"/>
                        <a:pt x="741" y="267"/>
                        <a:pt x="741" y="267"/>
                      </a:cubicBezTo>
                      <a:cubicBezTo>
                        <a:pt x="736" y="271"/>
                        <a:pt x="736" y="271"/>
                        <a:pt x="736" y="271"/>
                      </a:cubicBezTo>
                      <a:cubicBezTo>
                        <a:pt x="727" y="277"/>
                        <a:pt x="727" y="277"/>
                        <a:pt x="727" y="277"/>
                      </a:cubicBezTo>
                      <a:cubicBezTo>
                        <a:pt x="720" y="278"/>
                        <a:pt x="720" y="278"/>
                        <a:pt x="720" y="278"/>
                      </a:cubicBezTo>
                      <a:cubicBezTo>
                        <a:pt x="722" y="274"/>
                        <a:pt x="722" y="274"/>
                        <a:pt x="722" y="274"/>
                      </a:cubicBezTo>
                      <a:cubicBezTo>
                        <a:pt x="728" y="271"/>
                        <a:pt x="728" y="271"/>
                        <a:pt x="728" y="271"/>
                      </a:cubicBezTo>
                      <a:cubicBezTo>
                        <a:pt x="730" y="268"/>
                        <a:pt x="730" y="268"/>
                        <a:pt x="730" y="268"/>
                      </a:cubicBezTo>
                      <a:cubicBezTo>
                        <a:pt x="734" y="267"/>
                        <a:pt x="734" y="267"/>
                        <a:pt x="734" y="267"/>
                      </a:cubicBezTo>
                      <a:cubicBezTo>
                        <a:pt x="740" y="264"/>
                        <a:pt x="740" y="264"/>
                        <a:pt x="740" y="264"/>
                      </a:cubicBezTo>
                      <a:cubicBezTo>
                        <a:pt x="740" y="260"/>
                        <a:pt x="740" y="260"/>
                        <a:pt x="740" y="260"/>
                      </a:cubicBezTo>
                      <a:cubicBezTo>
                        <a:pt x="733" y="255"/>
                        <a:pt x="733" y="255"/>
                        <a:pt x="733" y="255"/>
                      </a:cubicBezTo>
                      <a:cubicBezTo>
                        <a:pt x="721" y="251"/>
                        <a:pt x="721" y="251"/>
                        <a:pt x="721" y="251"/>
                      </a:cubicBezTo>
                      <a:cubicBezTo>
                        <a:pt x="715" y="244"/>
                        <a:pt x="715" y="244"/>
                        <a:pt x="715" y="244"/>
                      </a:cubicBezTo>
                      <a:cubicBezTo>
                        <a:pt x="711" y="244"/>
                        <a:pt x="711" y="244"/>
                        <a:pt x="711" y="244"/>
                      </a:cubicBezTo>
                      <a:cubicBezTo>
                        <a:pt x="704" y="238"/>
                        <a:pt x="704" y="238"/>
                        <a:pt x="704" y="238"/>
                      </a:cubicBezTo>
                      <a:cubicBezTo>
                        <a:pt x="706" y="228"/>
                        <a:pt x="706" y="228"/>
                        <a:pt x="706" y="228"/>
                      </a:cubicBezTo>
                      <a:cubicBezTo>
                        <a:pt x="679" y="181"/>
                        <a:pt x="679" y="181"/>
                        <a:pt x="679" y="181"/>
                      </a:cubicBezTo>
                      <a:cubicBezTo>
                        <a:pt x="676" y="174"/>
                        <a:pt x="676" y="174"/>
                        <a:pt x="676" y="174"/>
                      </a:cubicBezTo>
                      <a:cubicBezTo>
                        <a:pt x="674" y="176"/>
                        <a:pt x="674" y="176"/>
                        <a:pt x="674" y="176"/>
                      </a:cubicBezTo>
                      <a:cubicBezTo>
                        <a:pt x="674" y="182"/>
                        <a:pt x="674" y="182"/>
                        <a:pt x="674" y="182"/>
                      </a:cubicBezTo>
                      <a:cubicBezTo>
                        <a:pt x="672" y="185"/>
                        <a:pt x="672" y="185"/>
                        <a:pt x="672" y="185"/>
                      </a:cubicBezTo>
                      <a:cubicBezTo>
                        <a:pt x="671" y="190"/>
                        <a:pt x="671" y="190"/>
                        <a:pt x="671" y="190"/>
                      </a:cubicBezTo>
                      <a:cubicBezTo>
                        <a:pt x="665" y="194"/>
                        <a:pt x="665" y="194"/>
                        <a:pt x="665" y="194"/>
                      </a:cubicBezTo>
                      <a:cubicBezTo>
                        <a:pt x="665" y="198"/>
                        <a:pt x="665" y="198"/>
                        <a:pt x="665" y="198"/>
                      </a:cubicBezTo>
                      <a:cubicBezTo>
                        <a:pt x="656" y="207"/>
                        <a:pt x="656" y="207"/>
                        <a:pt x="656" y="207"/>
                      </a:cubicBezTo>
                      <a:cubicBezTo>
                        <a:pt x="648" y="199"/>
                        <a:pt x="648" y="199"/>
                        <a:pt x="648" y="199"/>
                      </a:cubicBezTo>
                      <a:cubicBezTo>
                        <a:pt x="644" y="197"/>
                        <a:pt x="644" y="197"/>
                        <a:pt x="644" y="197"/>
                      </a:cubicBezTo>
                      <a:cubicBezTo>
                        <a:pt x="639" y="198"/>
                        <a:pt x="639" y="198"/>
                        <a:pt x="639" y="198"/>
                      </a:cubicBezTo>
                      <a:cubicBezTo>
                        <a:pt x="637" y="194"/>
                        <a:pt x="635" y="192"/>
                        <a:pt x="635" y="192"/>
                      </a:cubicBezTo>
                      <a:cubicBezTo>
                        <a:pt x="636" y="167"/>
                        <a:pt x="636" y="167"/>
                        <a:pt x="636" y="167"/>
                      </a:cubicBezTo>
                      <a:cubicBezTo>
                        <a:pt x="632" y="169"/>
                        <a:pt x="632" y="169"/>
                        <a:pt x="632" y="169"/>
                      </a:cubicBezTo>
                      <a:cubicBezTo>
                        <a:pt x="619" y="162"/>
                        <a:pt x="619" y="162"/>
                        <a:pt x="619" y="162"/>
                      </a:cubicBezTo>
                      <a:cubicBezTo>
                        <a:pt x="619" y="155"/>
                        <a:pt x="619" y="155"/>
                        <a:pt x="619" y="155"/>
                      </a:cubicBezTo>
                      <a:cubicBezTo>
                        <a:pt x="599" y="148"/>
                        <a:pt x="599" y="148"/>
                        <a:pt x="599" y="148"/>
                      </a:cubicBezTo>
                      <a:cubicBezTo>
                        <a:pt x="590" y="151"/>
                        <a:pt x="590" y="151"/>
                        <a:pt x="590" y="151"/>
                      </a:cubicBezTo>
                      <a:cubicBezTo>
                        <a:pt x="583" y="153"/>
                        <a:pt x="583" y="153"/>
                        <a:pt x="583" y="153"/>
                      </a:cubicBezTo>
                      <a:cubicBezTo>
                        <a:pt x="567" y="145"/>
                        <a:pt x="567" y="145"/>
                        <a:pt x="567" y="145"/>
                      </a:cubicBezTo>
                      <a:cubicBezTo>
                        <a:pt x="562" y="145"/>
                        <a:pt x="562" y="145"/>
                        <a:pt x="562" y="145"/>
                      </a:cubicBezTo>
                      <a:cubicBezTo>
                        <a:pt x="559" y="147"/>
                        <a:pt x="559" y="147"/>
                        <a:pt x="559" y="147"/>
                      </a:cubicBezTo>
                      <a:cubicBezTo>
                        <a:pt x="557" y="172"/>
                        <a:pt x="557" y="172"/>
                        <a:pt x="557" y="172"/>
                      </a:cubicBezTo>
                      <a:cubicBezTo>
                        <a:pt x="562" y="175"/>
                        <a:pt x="562" y="175"/>
                        <a:pt x="562" y="175"/>
                      </a:cubicBezTo>
                      <a:cubicBezTo>
                        <a:pt x="561" y="187"/>
                        <a:pt x="561" y="187"/>
                        <a:pt x="561" y="187"/>
                      </a:cubicBezTo>
                      <a:cubicBezTo>
                        <a:pt x="553" y="200"/>
                        <a:pt x="553" y="200"/>
                        <a:pt x="553" y="200"/>
                      </a:cubicBezTo>
                      <a:cubicBezTo>
                        <a:pt x="553" y="204"/>
                        <a:pt x="553" y="204"/>
                        <a:pt x="553" y="204"/>
                      </a:cubicBezTo>
                      <a:cubicBezTo>
                        <a:pt x="562" y="218"/>
                        <a:pt x="562" y="218"/>
                        <a:pt x="562" y="218"/>
                      </a:cubicBezTo>
                      <a:cubicBezTo>
                        <a:pt x="564" y="229"/>
                        <a:pt x="564" y="229"/>
                        <a:pt x="564" y="229"/>
                      </a:cubicBezTo>
                      <a:cubicBezTo>
                        <a:pt x="564" y="241"/>
                        <a:pt x="564" y="241"/>
                        <a:pt x="564" y="241"/>
                      </a:cubicBezTo>
                      <a:cubicBezTo>
                        <a:pt x="561" y="250"/>
                        <a:pt x="561" y="250"/>
                        <a:pt x="561" y="250"/>
                      </a:cubicBezTo>
                      <a:cubicBezTo>
                        <a:pt x="556" y="256"/>
                        <a:pt x="556" y="256"/>
                        <a:pt x="556" y="256"/>
                      </a:cubicBezTo>
                      <a:cubicBezTo>
                        <a:pt x="548" y="261"/>
                        <a:pt x="548" y="261"/>
                        <a:pt x="548" y="261"/>
                      </a:cubicBezTo>
                      <a:cubicBezTo>
                        <a:pt x="550" y="267"/>
                        <a:pt x="550" y="267"/>
                        <a:pt x="550" y="267"/>
                      </a:cubicBezTo>
                      <a:cubicBezTo>
                        <a:pt x="551" y="274"/>
                        <a:pt x="551" y="274"/>
                        <a:pt x="551" y="274"/>
                      </a:cubicBezTo>
                      <a:cubicBezTo>
                        <a:pt x="555" y="284"/>
                        <a:pt x="555" y="284"/>
                        <a:pt x="555" y="284"/>
                      </a:cubicBezTo>
                      <a:cubicBezTo>
                        <a:pt x="554" y="296"/>
                        <a:pt x="554" y="296"/>
                        <a:pt x="554" y="296"/>
                      </a:cubicBezTo>
                      <a:cubicBezTo>
                        <a:pt x="542" y="306"/>
                        <a:pt x="542" y="306"/>
                        <a:pt x="542" y="306"/>
                      </a:cubicBezTo>
                      <a:cubicBezTo>
                        <a:pt x="534" y="292"/>
                        <a:pt x="534" y="292"/>
                        <a:pt x="534" y="292"/>
                      </a:cubicBezTo>
                      <a:cubicBezTo>
                        <a:pt x="528" y="287"/>
                        <a:pt x="528" y="287"/>
                        <a:pt x="528" y="287"/>
                      </a:cubicBezTo>
                      <a:cubicBezTo>
                        <a:pt x="521" y="277"/>
                        <a:pt x="521" y="277"/>
                        <a:pt x="521" y="277"/>
                      </a:cubicBezTo>
                      <a:cubicBezTo>
                        <a:pt x="518" y="263"/>
                        <a:pt x="518" y="263"/>
                        <a:pt x="518" y="263"/>
                      </a:cubicBezTo>
                      <a:cubicBezTo>
                        <a:pt x="518" y="254"/>
                        <a:pt x="518" y="254"/>
                        <a:pt x="518" y="254"/>
                      </a:cubicBezTo>
                      <a:cubicBezTo>
                        <a:pt x="514" y="251"/>
                        <a:pt x="514" y="251"/>
                        <a:pt x="514" y="251"/>
                      </a:cubicBezTo>
                      <a:cubicBezTo>
                        <a:pt x="499" y="252"/>
                        <a:pt x="499" y="252"/>
                        <a:pt x="499" y="252"/>
                      </a:cubicBezTo>
                      <a:cubicBezTo>
                        <a:pt x="483" y="250"/>
                        <a:pt x="483" y="250"/>
                        <a:pt x="483" y="250"/>
                      </a:cubicBezTo>
                      <a:cubicBezTo>
                        <a:pt x="472" y="243"/>
                        <a:pt x="472" y="243"/>
                        <a:pt x="472" y="243"/>
                      </a:cubicBezTo>
                      <a:cubicBezTo>
                        <a:pt x="466" y="242"/>
                        <a:pt x="466" y="242"/>
                        <a:pt x="466" y="242"/>
                      </a:cubicBezTo>
                      <a:cubicBezTo>
                        <a:pt x="465" y="237"/>
                        <a:pt x="465" y="237"/>
                        <a:pt x="465" y="237"/>
                      </a:cubicBezTo>
                      <a:cubicBezTo>
                        <a:pt x="446" y="220"/>
                        <a:pt x="446" y="220"/>
                        <a:pt x="446" y="220"/>
                      </a:cubicBezTo>
                      <a:cubicBezTo>
                        <a:pt x="431" y="226"/>
                        <a:pt x="431" y="226"/>
                        <a:pt x="431" y="226"/>
                      </a:cubicBezTo>
                      <a:cubicBezTo>
                        <a:pt x="423" y="198"/>
                        <a:pt x="423" y="198"/>
                        <a:pt x="423" y="198"/>
                      </a:cubicBezTo>
                      <a:cubicBezTo>
                        <a:pt x="412" y="196"/>
                        <a:pt x="412" y="196"/>
                        <a:pt x="412" y="196"/>
                      </a:cubicBezTo>
                      <a:cubicBezTo>
                        <a:pt x="411" y="188"/>
                        <a:pt x="411" y="188"/>
                        <a:pt x="411" y="188"/>
                      </a:cubicBezTo>
                      <a:cubicBezTo>
                        <a:pt x="419" y="171"/>
                        <a:pt x="419" y="171"/>
                        <a:pt x="419" y="171"/>
                      </a:cubicBezTo>
                      <a:cubicBezTo>
                        <a:pt x="432" y="154"/>
                        <a:pt x="432" y="154"/>
                        <a:pt x="432" y="154"/>
                      </a:cubicBezTo>
                      <a:cubicBezTo>
                        <a:pt x="446" y="149"/>
                        <a:pt x="446" y="149"/>
                        <a:pt x="446" y="149"/>
                      </a:cubicBezTo>
                      <a:cubicBezTo>
                        <a:pt x="451" y="139"/>
                        <a:pt x="451" y="139"/>
                        <a:pt x="451" y="139"/>
                      </a:cubicBezTo>
                      <a:cubicBezTo>
                        <a:pt x="447" y="135"/>
                        <a:pt x="447" y="135"/>
                        <a:pt x="447" y="135"/>
                      </a:cubicBezTo>
                      <a:cubicBezTo>
                        <a:pt x="452" y="135"/>
                        <a:pt x="452" y="135"/>
                        <a:pt x="452" y="135"/>
                      </a:cubicBezTo>
                      <a:cubicBezTo>
                        <a:pt x="460" y="119"/>
                        <a:pt x="460" y="119"/>
                        <a:pt x="460" y="119"/>
                      </a:cubicBezTo>
                      <a:cubicBezTo>
                        <a:pt x="471" y="122"/>
                        <a:pt x="471" y="122"/>
                        <a:pt x="471" y="122"/>
                      </a:cubicBezTo>
                      <a:cubicBezTo>
                        <a:pt x="479" y="103"/>
                        <a:pt x="479" y="103"/>
                        <a:pt x="479" y="103"/>
                      </a:cubicBezTo>
                      <a:cubicBezTo>
                        <a:pt x="477" y="96"/>
                        <a:pt x="477" y="96"/>
                        <a:pt x="477" y="96"/>
                      </a:cubicBezTo>
                      <a:cubicBezTo>
                        <a:pt x="486" y="99"/>
                        <a:pt x="486" y="99"/>
                        <a:pt x="486" y="99"/>
                      </a:cubicBezTo>
                      <a:cubicBezTo>
                        <a:pt x="497" y="89"/>
                        <a:pt x="497" y="89"/>
                        <a:pt x="497" y="89"/>
                      </a:cubicBezTo>
                      <a:cubicBezTo>
                        <a:pt x="497" y="84"/>
                        <a:pt x="497" y="84"/>
                        <a:pt x="497" y="84"/>
                      </a:cubicBezTo>
                      <a:cubicBezTo>
                        <a:pt x="503" y="81"/>
                        <a:pt x="503" y="81"/>
                        <a:pt x="503" y="81"/>
                      </a:cubicBezTo>
                      <a:cubicBezTo>
                        <a:pt x="507" y="81"/>
                        <a:pt x="507" y="81"/>
                        <a:pt x="507" y="81"/>
                      </a:cubicBezTo>
                      <a:cubicBezTo>
                        <a:pt x="507" y="87"/>
                        <a:pt x="507" y="87"/>
                        <a:pt x="507" y="87"/>
                      </a:cubicBezTo>
                      <a:cubicBezTo>
                        <a:pt x="514" y="85"/>
                        <a:pt x="514" y="85"/>
                        <a:pt x="514" y="85"/>
                      </a:cubicBezTo>
                      <a:cubicBezTo>
                        <a:pt x="514" y="80"/>
                        <a:pt x="514" y="80"/>
                        <a:pt x="514" y="80"/>
                      </a:cubicBezTo>
                      <a:cubicBezTo>
                        <a:pt x="520" y="83"/>
                        <a:pt x="520" y="83"/>
                        <a:pt x="520" y="83"/>
                      </a:cubicBezTo>
                      <a:cubicBezTo>
                        <a:pt x="530" y="81"/>
                        <a:pt x="530" y="81"/>
                        <a:pt x="530" y="81"/>
                      </a:cubicBezTo>
                      <a:cubicBezTo>
                        <a:pt x="536" y="71"/>
                        <a:pt x="536" y="71"/>
                        <a:pt x="536" y="71"/>
                      </a:cubicBezTo>
                      <a:cubicBezTo>
                        <a:pt x="535" y="62"/>
                        <a:pt x="535" y="62"/>
                        <a:pt x="535" y="62"/>
                      </a:cubicBezTo>
                      <a:cubicBezTo>
                        <a:pt x="533" y="54"/>
                        <a:pt x="533" y="54"/>
                        <a:pt x="533" y="54"/>
                      </a:cubicBezTo>
                      <a:cubicBezTo>
                        <a:pt x="539" y="47"/>
                        <a:pt x="539" y="47"/>
                        <a:pt x="539" y="47"/>
                      </a:cubicBezTo>
                      <a:cubicBezTo>
                        <a:pt x="537" y="43"/>
                        <a:pt x="537" y="43"/>
                        <a:pt x="537" y="43"/>
                      </a:cubicBezTo>
                      <a:cubicBezTo>
                        <a:pt x="528" y="42"/>
                        <a:pt x="528" y="42"/>
                        <a:pt x="528" y="42"/>
                      </a:cubicBezTo>
                      <a:cubicBezTo>
                        <a:pt x="531" y="37"/>
                        <a:pt x="531" y="37"/>
                        <a:pt x="531" y="37"/>
                      </a:cubicBezTo>
                      <a:cubicBezTo>
                        <a:pt x="509" y="31"/>
                        <a:pt x="509" y="31"/>
                        <a:pt x="509" y="31"/>
                      </a:cubicBezTo>
                      <a:cubicBezTo>
                        <a:pt x="506" y="35"/>
                        <a:pt x="506" y="35"/>
                        <a:pt x="506" y="35"/>
                      </a:cubicBezTo>
                      <a:cubicBezTo>
                        <a:pt x="497" y="35"/>
                        <a:pt x="497" y="35"/>
                        <a:pt x="497" y="35"/>
                      </a:cubicBezTo>
                      <a:cubicBezTo>
                        <a:pt x="494" y="37"/>
                        <a:pt x="494" y="37"/>
                        <a:pt x="494" y="37"/>
                      </a:cubicBezTo>
                      <a:cubicBezTo>
                        <a:pt x="503" y="47"/>
                        <a:pt x="503" y="47"/>
                        <a:pt x="503" y="47"/>
                      </a:cubicBezTo>
                      <a:cubicBezTo>
                        <a:pt x="501" y="51"/>
                        <a:pt x="501" y="51"/>
                        <a:pt x="501" y="51"/>
                      </a:cubicBezTo>
                      <a:cubicBezTo>
                        <a:pt x="498" y="51"/>
                        <a:pt x="498" y="51"/>
                        <a:pt x="498" y="51"/>
                      </a:cubicBezTo>
                      <a:cubicBezTo>
                        <a:pt x="492" y="68"/>
                        <a:pt x="492" y="68"/>
                        <a:pt x="492" y="68"/>
                      </a:cubicBezTo>
                      <a:cubicBezTo>
                        <a:pt x="492" y="75"/>
                        <a:pt x="492" y="75"/>
                        <a:pt x="492" y="75"/>
                      </a:cubicBezTo>
                      <a:cubicBezTo>
                        <a:pt x="484" y="81"/>
                        <a:pt x="484" y="81"/>
                        <a:pt x="484" y="81"/>
                      </a:cubicBezTo>
                      <a:cubicBezTo>
                        <a:pt x="472" y="67"/>
                        <a:pt x="472" y="67"/>
                        <a:pt x="472" y="67"/>
                      </a:cubicBezTo>
                      <a:cubicBezTo>
                        <a:pt x="480" y="57"/>
                        <a:pt x="480" y="57"/>
                        <a:pt x="480" y="57"/>
                      </a:cubicBezTo>
                      <a:cubicBezTo>
                        <a:pt x="469" y="46"/>
                        <a:pt x="469" y="46"/>
                        <a:pt x="469" y="46"/>
                      </a:cubicBezTo>
                      <a:cubicBezTo>
                        <a:pt x="463" y="48"/>
                        <a:pt x="463" y="48"/>
                        <a:pt x="463" y="48"/>
                      </a:cubicBezTo>
                      <a:cubicBezTo>
                        <a:pt x="462" y="58"/>
                        <a:pt x="462" y="58"/>
                        <a:pt x="462" y="58"/>
                      </a:cubicBezTo>
                      <a:cubicBezTo>
                        <a:pt x="456" y="61"/>
                        <a:pt x="456" y="61"/>
                        <a:pt x="456" y="61"/>
                      </a:cubicBezTo>
                      <a:cubicBezTo>
                        <a:pt x="452" y="54"/>
                        <a:pt x="452" y="54"/>
                        <a:pt x="452" y="54"/>
                      </a:cubicBezTo>
                      <a:cubicBezTo>
                        <a:pt x="455" y="44"/>
                        <a:pt x="455" y="44"/>
                        <a:pt x="455" y="44"/>
                      </a:cubicBezTo>
                      <a:cubicBezTo>
                        <a:pt x="452" y="41"/>
                        <a:pt x="452" y="41"/>
                        <a:pt x="452" y="41"/>
                      </a:cubicBezTo>
                      <a:cubicBezTo>
                        <a:pt x="447" y="44"/>
                        <a:pt x="447" y="44"/>
                        <a:pt x="447" y="44"/>
                      </a:cubicBezTo>
                      <a:cubicBezTo>
                        <a:pt x="440" y="38"/>
                        <a:pt x="440" y="38"/>
                        <a:pt x="440" y="38"/>
                      </a:cubicBezTo>
                      <a:cubicBezTo>
                        <a:pt x="455" y="26"/>
                        <a:pt x="455" y="26"/>
                        <a:pt x="455" y="26"/>
                      </a:cubicBezTo>
                      <a:cubicBezTo>
                        <a:pt x="447" y="18"/>
                        <a:pt x="447" y="18"/>
                        <a:pt x="447" y="18"/>
                      </a:cubicBezTo>
                      <a:cubicBezTo>
                        <a:pt x="443" y="13"/>
                        <a:pt x="443" y="13"/>
                        <a:pt x="443" y="13"/>
                      </a:cubicBezTo>
                      <a:cubicBezTo>
                        <a:pt x="430" y="6"/>
                        <a:pt x="430" y="6"/>
                        <a:pt x="430" y="6"/>
                      </a:cubicBezTo>
                      <a:cubicBezTo>
                        <a:pt x="426" y="0"/>
                        <a:pt x="426" y="0"/>
                        <a:pt x="426" y="0"/>
                      </a:cubicBezTo>
                      <a:cubicBezTo>
                        <a:pt x="416" y="9"/>
                        <a:pt x="416" y="9"/>
                        <a:pt x="416" y="9"/>
                      </a:cubicBezTo>
                      <a:cubicBezTo>
                        <a:pt x="406" y="26"/>
                        <a:pt x="406" y="26"/>
                        <a:pt x="406" y="26"/>
                      </a:cubicBezTo>
                      <a:cubicBezTo>
                        <a:pt x="423" y="35"/>
                        <a:pt x="423" y="35"/>
                        <a:pt x="423" y="35"/>
                      </a:cubicBezTo>
                      <a:cubicBezTo>
                        <a:pt x="426" y="34"/>
                        <a:pt x="426" y="34"/>
                        <a:pt x="426" y="34"/>
                      </a:cubicBezTo>
                      <a:cubicBezTo>
                        <a:pt x="415" y="46"/>
                        <a:pt x="415" y="46"/>
                        <a:pt x="415" y="46"/>
                      </a:cubicBezTo>
                      <a:cubicBezTo>
                        <a:pt x="418" y="50"/>
                        <a:pt x="418" y="50"/>
                        <a:pt x="418" y="50"/>
                      </a:cubicBezTo>
                      <a:cubicBezTo>
                        <a:pt x="431" y="45"/>
                        <a:pt x="431" y="45"/>
                        <a:pt x="431" y="45"/>
                      </a:cubicBezTo>
                      <a:cubicBezTo>
                        <a:pt x="422" y="54"/>
                        <a:pt x="422" y="54"/>
                        <a:pt x="422" y="54"/>
                      </a:cubicBezTo>
                      <a:cubicBezTo>
                        <a:pt x="409" y="62"/>
                        <a:pt x="409" y="62"/>
                        <a:pt x="409" y="62"/>
                      </a:cubicBezTo>
                      <a:cubicBezTo>
                        <a:pt x="411" y="71"/>
                        <a:pt x="411" y="71"/>
                        <a:pt x="411" y="71"/>
                      </a:cubicBezTo>
                      <a:cubicBezTo>
                        <a:pt x="411" y="75"/>
                        <a:pt x="411" y="75"/>
                        <a:pt x="411" y="75"/>
                      </a:cubicBezTo>
                      <a:cubicBezTo>
                        <a:pt x="400" y="70"/>
                        <a:pt x="400" y="70"/>
                        <a:pt x="400" y="70"/>
                      </a:cubicBezTo>
                      <a:cubicBezTo>
                        <a:pt x="402" y="65"/>
                        <a:pt x="402" y="65"/>
                        <a:pt x="402" y="65"/>
                      </a:cubicBezTo>
                      <a:cubicBezTo>
                        <a:pt x="388" y="60"/>
                        <a:pt x="388" y="60"/>
                        <a:pt x="388" y="60"/>
                      </a:cubicBezTo>
                      <a:cubicBezTo>
                        <a:pt x="384" y="67"/>
                        <a:pt x="384" y="67"/>
                        <a:pt x="384" y="67"/>
                      </a:cubicBezTo>
                      <a:cubicBezTo>
                        <a:pt x="372" y="70"/>
                        <a:pt x="372" y="70"/>
                        <a:pt x="372" y="70"/>
                      </a:cubicBezTo>
                      <a:cubicBezTo>
                        <a:pt x="363" y="64"/>
                        <a:pt x="363" y="64"/>
                        <a:pt x="363" y="64"/>
                      </a:cubicBezTo>
                      <a:cubicBezTo>
                        <a:pt x="346" y="60"/>
                        <a:pt x="346" y="60"/>
                        <a:pt x="346" y="60"/>
                      </a:cubicBezTo>
                      <a:cubicBezTo>
                        <a:pt x="344" y="53"/>
                        <a:pt x="344" y="53"/>
                        <a:pt x="344" y="53"/>
                      </a:cubicBezTo>
                      <a:cubicBezTo>
                        <a:pt x="335" y="53"/>
                        <a:pt x="335" y="53"/>
                        <a:pt x="335" y="53"/>
                      </a:cubicBezTo>
                      <a:cubicBezTo>
                        <a:pt x="327" y="61"/>
                        <a:pt x="327" y="61"/>
                        <a:pt x="327" y="61"/>
                      </a:cubicBezTo>
                      <a:cubicBezTo>
                        <a:pt x="315" y="61"/>
                        <a:pt x="315" y="61"/>
                        <a:pt x="315" y="61"/>
                      </a:cubicBezTo>
                      <a:cubicBezTo>
                        <a:pt x="316" y="72"/>
                        <a:pt x="316" y="72"/>
                        <a:pt x="316" y="72"/>
                      </a:cubicBezTo>
                      <a:cubicBezTo>
                        <a:pt x="309" y="76"/>
                        <a:pt x="309" y="76"/>
                        <a:pt x="309" y="76"/>
                      </a:cubicBezTo>
                      <a:cubicBezTo>
                        <a:pt x="305" y="67"/>
                        <a:pt x="305" y="67"/>
                        <a:pt x="305" y="67"/>
                      </a:cubicBezTo>
                      <a:cubicBezTo>
                        <a:pt x="294" y="66"/>
                        <a:pt x="294" y="66"/>
                        <a:pt x="294" y="66"/>
                      </a:cubicBezTo>
                      <a:cubicBezTo>
                        <a:pt x="285" y="58"/>
                        <a:pt x="285" y="58"/>
                        <a:pt x="285" y="58"/>
                      </a:cubicBezTo>
                      <a:cubicBezTo>
                        <a:pt x="250" y="64"/>
                        <a:pt x="250" y="64"/>
                        <a:pt x="250" y="64"/>
                      </a:cubicBezTo>
                      <a:cubicBezTo>
                        <a:pt x="233" y="60"/>
                        <a:pt x="233" y="60"/>
                        <a:pt x="233" y="60"/>
                      </a:cubicBezTo>
                      <a:cubicBezTo>
                        <a:pt x="228" y="55"/>
                        <a:pt x="228" y="55"/>
                        <a:pt x="228" y="55"/>
                      </a:cubicBezTo>
                      <a:cubicBezTo>
                        <a:pt x="240" y="51"/>
                        <a:pt x="240" y="51"/>
                        <a:pt x="240" y="51"/>
                      </a:cubicBezTo>
                      <a:cubicBezTo>
                        <a:pt x="242" y="47"/>
                        <a:pt x="242" y="47"/>
                        <a:pt x="242" y="47"/>
                      </a:cubicBezTo>
                      <a:cubicBezTo>
                        <a:pt x="233" y="42"/>
                        <a:pt x="233" y="42"/>
                        <a:pt x="233" y="42"/>
                      </a:cubicBezTo>
                      <a:cubicBezTo>
                        <a:pt x="225" y="43"/>
                        <a:pt x="225" y="43"/>
                        <a:pt x="225" y="43"/>
                      </a:cubicBezTo>
                      <a:cubicBezTo>
                        <a:pt x="195" y="25"/>
                        <a:pt x="195" y="25"/>
                        <a:pt x="195" y="25"/>
                      </a:cubicBezTo>
                      <a:cubicBezTo>
                        <a:pt x="182" y="24"/>
                        <a:pt x="182" y="24"/>
                        <a:pt x="182" y="24"/>
                      </a:cubicBezTo>
                      <a:cubicBezTo>
                        <a:pt x="167" y="30"/>
                        <a:pt x="167" y="30"/>
                        <a:pt x="167" y="30"/>
                      </a:cubicBezTo>
                      <a:cubicBezTo>
                        <a:pt x="167" y="22"/>
                        <a:pt x="167" y="22"/>
                        <a:pt x="167" y="22"/>
                      </a:cubicBezTo>
                      <a:cubicBezTo>
                        <a:pt x="162" y="17"/>
                        <a:pt x="162" y="17"/>
                        <a:pt x="162" y="17"/>
                      </a:cubicBezTo>
                      <a:cubicBezTo>
                        <a:pt x="155" y="29"/>
                        <a:pt x="155" y="29"/>
                        <a:pt x="155" y="29"/>
                      </a:cubicBezTo>
                      <a:cubicBezTo>
                        <a:pt x="135" y="10"/>
                        <a:pt x="135" y="10"/>
                        <a:pt x="135" y="10"/>
                      </a:cubicBezTo>
                      <a:cubicBezTo>
                        <a:pt x="131" y="10"/>
                        <a:pt x="131" y="10"/>
                        <a:pt x="131" y="10"/>
                      </a:cubicBezTo>
                      <a:cubicBezTo>
                        <a:pt x="134" y="19"/>
                        <a:pt x="134" y="19"/>
                        <a:pt x="134" y="19"/>
                      </a:cubicBezTo>
                      <a:cubicBezTo>
                        <a:pt x="119" y="22"/>
                        <a:pt x="119" y="22"/>
                        <a:pt x="119" y="22"/>
                      </a:cubicBezTo>
                      <a:cubicBezTo>
                        <a:pt x="122" y="15"/>
                        <a:pt x="122" y="15"/>
                        <a:pt x="122" y="15"/>
                      </a:cubicBezTo>
                      <a:cubicBezTo>
                        <a:pt x="113" y="15"/>
                        <a:pt x="113" y="15"/>
                        <a:pt x="113" y="15"/>
                      </a:cubicBezTo>
                      <a:cubicBezTo>
                        <a:pt x="105" y="25"/>
                        <a:pt x="105" y="25"/>
                        <a:pt x="105" y="25"/>
                      </a:cubicBezTo>
                      <a:cubicBezTo>
                        <a:pt x="85" y="33"/>
                        <a:pt x="85" y="33"/>
                        <a:pt x="85" y="33"/>
                      </a:cubicBezTo>
                      <a:cubicBezTo>
                        <a:pt x="85" y="26"/>
                        <a:pt x="85" y="26"/>
                        <a:pt x="85" y="26"/>
                      </a:cubicBezTo>
                      <a:cubicBezTo>
                        <a:pt x="82" y="23"/>
                        <a:pt x="82" y="23"/>
                        <a:pt x="82" y="23"/>
                      </a:cubicBezTo>
                      <a:cubicBezTo>
                        <a:pt x="71" y="32"/>
                        <a:pt x="71" y="32"/>
                        <a:pt x="71" y="32"/>
                      </a:cubicBezTo>
                      <a:cubicBezTo>
                        <a:pt x="72" y="40"/>
                        <a:pt x="72" y="40"/>
                        <a:pt x="72" y="40"/>
                      </a:cubicBezTo>
                      <a:cubicBezTo>
                        <a:pt x="54" y="28"/>
                        <a:pt x="54" y="28"/>
                        <a:pt x="54" y="28"/>
                      </a:cubicBezTo>
                      <a:cubicBezTo>
                        <a:pt x="33" y="24"/>
                        <a:pt x="33" y="24"/>
                        <a:pt x="33" y="24"/>
                      </a:cubicBezTo>
                      <a:cubicBezTo>
                        <a:pt x="24" y="24"/>
                        <a:pt x="24" y="24"/>
                        <a:pt x="24" y="24"/>
                      </a:cubicBezTo>
                      <a:cubicBezTo>
                        <a:pt x="13" y="18"/>
                        <a:pt x="13" y="18"/>
                        <a:pt x="13" y="18"/>
                      </a:cubicBezTo>
                      <a:cubicBezTo>
                        <a:pt x="3" y="11"/>
                        <a:pt x="3" y="11"/>
                        <a:pt x="3" y="11"/>
                      </a:cubicBezTo>
                      <a:cubicBezTo>
                        <a:pt x="0" y="11"/>
                        <a:pt x="0" y="11"/>
                        <a:pt x="0" y="11"/>
                      </a:cubicBezTo>
                      <a:cubicBezTo>
                        <a:pt x="0" y="164"/>
                        <a:pt x="0" y="164"/>
                        <a:pt x="0" y="164"/>
                      </a:cubicBezTo>
                      <a:cubicBezTo>
                        <a:pt x="8" y="170"/>
                        <a:pt x="8" y="170"/>
                        <a:pt x="8" y="170"/>
                      </a:cubicBezTo>
                      <a:cubicBezTo>
                        <a:pt x="20" y="170"/>
                        <a:pt x="20" y="170"/>
                        <a:pt x="20" y="170"/>
                      </a:cubicBezTo>
                      <a:cubicBezTo>
                        <a:pt x="38" y="182"/>
                        <a:pt x="38" y="182"/>
                        <a:pt x="38" y="182"/>
                      </a:cubicBezTo>
                      <a:cubicBezTo>
                        <a:pt x="72" y="191"/>
                        <a:pt x="72" y="191"/>
                        <a:pt x="72" y="191"/>
                      </a:cubicBezTo>
                      <a:cubicBezTo>
                        <a:pt x="79" y="203"/>
                        <a:pt x="79" y="203"/>
                        <a:pt x="79" y="203"/>
                      </a:cubicBezTo>
                      <a:cubicBezTo>
                        <a:pt x="86" y="216"/>
                        <a:pt x="86" y="216"/>
                        <a:pt x="86" y="216"/>
                      </a:cubicBezTo>
                      <a:cubicBezTo>
                        <a:pt x="86" y="228"/>
                        <a:pt x="86" y="228"/>
                        <a:pt x="86" y="228"/>
                      </a:cubicBezTo>
                      <a:cubicBezTo>
                        <a:pt x="92" y="239"/>
                        <a:pt x="92" y="239"/>
                        <a:pt x="92" y="239"/>
                      </a:cubicBezTo>
                      <a:cubicBezTo>
                        <a:pt x="91" y="250"/>
                        <a:pt x="91" y="250"/>
                        <a:pt x="91" y="250"/>
                      </a:cubicBezTo>
                      <a:cubicBezTo>
                        <a:pt x="93" y="253"/>
                        <a:pt x="93" y="253"/>
                        <a:pt x="93" y="253"/>
                      </a:cubicBezTo>
                      <a:cubicBezTo>
                        <a:pt x="97" y="249"/>
                        <a:pt x="97" y="249"/>
                        <a:pt x="97" y="249"/>
                      </a:cubicBezTo>
                      <a:cubicBezTo>
                        <a:pt x="102" y="250"/>
                        <a:pt x="102" y="250"/>
                        <a:pt x="102" y="250"/>
                      </a:cubicBezTo>
                      <a:cubicBezTo>
                        <a:pt x="97" y="257"/>
                        <a:pt x="97" y="257"/>
                        <a:pt x="97" y="257"/>
                      </a:cubicBezTo>
                      <a:cubicBezTo>
                        <a:pt x="103" y="265"/>
                        <a:pt x="103" y="265"/>
                        <a:pt x="103" y="265"/>
                      </a:cubicBezTo>
                      <a:cubicBezTo>
                        <a:pt x="110" y="265"/>
                        <a:pt x="110" y="265"/>
                        <a:pt x="110" y="265"/>
                      </a:cubicBezTo>
                      <a:cubicBezTo>
                        <a:pt x="111" y="279"/>
                        <a:pt x="111" y="279"/>
                        <a:pt x="111" y="279"/>
                      </a:cubicBezTo>
                      <a:cubicBezTo>
                        <a:pt x="122" y="300"/>
                        <a:pt x="122" y="300"/>
                        <a:pt x="122" y="300"/>
                      </a:cubicBezTo>
                      <a:cubicBezTo>
                        <a:pt x="131" y="304"/>
                        <a:pt x="131" y="304"/>
                        <a:pt x="131" y="304"/>
                      </a:cubicBezTo>
                      <a:cubicBezTo>
                        <a:pt x="136" y="303"/>
                        <a:pt x="136" y="303"/>
                        <a:pt x="136" y="303"/>
                      </a:cubicBezTo>
                      <a:cubicBezTo>
                        <a:pt x="139" y="314"/>
                        <a:pt x="139" y="314"/>
                        <a:pt x="139" y="314"/>
                      </a:cubicBezTo>
                      <a:cubicBezTo>
                        <a:pt x="158" y="320"/>
                        <a:pt x="158" y="320"/>
                        <a:pt x="158" y="320"/>
                      </a:cubicBezTo>
                      <a:cubicBezTo>
                        <a:pt x="162" y="327"/>
                        <a:pt x="162" y="327"/>
                        <a:pt x="162" y="327"/>
                      </a:cubicBezTo>
                      <a:cubicBezTo>
                        <a:pt x="409" y="327"/>
                        <a:pt x="409" y="327"/>
                        <a:pt x="409" y="327"/>
                      </a:cubicBezTo>
                      <a:cubicBezTo>
                        <a:pt x="411" y="324"/>
                        <a:pt x="411" y="324"/>
                        <a:pt x="411" y="324"/>
                      </a:cubicBezTo>
                      <a:cubicBezTo>
                        <a:pt x="417" y="325"/>
                        <a:pt x="417" y="325"/>
                        <a:pt x="417" y="325"/>
                      </a:cubicBezTo>
                      <a:cubicBezTo>
                        <a:pt x="421" y="333"/>
                        <a:pt x="421" y="333"/>
                        <a:pt x="421" y="333"/>
                      </a:cubicBezTo>
                      <a:cubicBezTo>
                        <a:pt x="431" y="339"/>
                        <a:pt x="431" y="339"/>
                        <a:pt x="431" y="339"/>
                      </a:cubicBezTo>
                      <a:cubicBezTo>
                        <a:pt x="438" y="339"/>
                        <a:pt x="438" y="339"/>
                        <a:pt x="438" y="339"/>
                      </a:cubicBezTo>
                      <a:cubicBezTo>
                        <a:pt x="453" y="346"/>
                        <a:pt x="453" y="346"/>
                        <a:pt x="453" y="346"/>
                      </a:cubicBezTo>
                      <a:cubicBezTo>
                        <a:pt x="466" y="338"/>
                        <a:pt x="466" y="338"/>
                        <a:pt x="466" y="338"/>
                      </a:cubicBezTo>
                      <a:cubicBezTo>
                        <a:pt x="469" y="333"/>
                        <a:pt x="472" y="331"/>
                        <a:pt x="472" y="331"/>
                      </a:cubicBezTo>
                      <a:cubicBezTo>
                        <a:pt x="473" y="331"/>
                        <a:pt x="476" y="330"/>
                        <a:pt x="481" y="329"/>
                      </a:cubicBezTo>
                      <a:cubicBezTo>
                        <a:pt x="491" y="335"/>
                        <a:pt x="491" y="335"/>
                        <a:pt x="491" y="335"/>
                      </a:cubicBezTo>
                      <a:cubicBezTo>
                        <a:pt x="494" y="343"/>
                        <a:pt x="494" y="343"/>
                        <a:pt x="494" y="343"/>
                      </a:cubicBezTo>
                      <a:cubicBezTo>
                        <a:pt x="500" y="345"/>
                        <a:pt x="500" y="345"/>
                        <a:pt x="500" y="345"/>
                      </a:cubicBezTo>
                      <a:cubicBezTo>
                        <a:pt x="500" y="353"/>
                        <a:pt x="500" y="353"/>
                        <a:pt x="500" y="353"/>
                      </a:cubicBezTo>
                      <a:cubicBezTo>
                        <a:pt x="507" y="364"/>
                        <a:pt x="507" y="364"/>
                        <a:pt x="507" y="364"/>
                      </a:cubicBezTo>
                      <a:cubicBezTo>
                        <a:pt x="528" y="365"/>
                        <a:pt x="528" y="365"/>
                        <a:pt x="528" y="365"/>
                      </a:cubicBezTo>
                      <a:cubicBezTo>
                        <a:pt x="531" y="369"/>
                        <a:pt x="531" y="369"/>
                        <a:pt x="531" y="369"/>
                      </a:cubicBezTo>
                      <a:cubicBezTo>
                        <a:pt x="537" y="369"/>
                        <a:pt x="537" y="369"/>
                        <a:pt x="537" y="369"/>
                      </a:cubicBezTo>
                      <a:cubicBezTo>
                        <a:pt x="541" y="377"/>
                        <a:pt x="541" y="377"/>
                        <a:pt x="541" y="377"/>
                      </a:cubicBezTo>
                      <a:cubicBezTo>
                        <a:pt x="541" y="382"/>
                        <a:pt x="541" y="382"/>
                        <a:pt x="541" y="382"/>
                      </a:cubicBezTo>
                      <a:cubicBezTo>
                        <a:pt x="536" y="384"/>
                        <a:pt x="536" y="384"/>
                        <a:pt x="536" y="384"/>
                      </a:cubicBezTo>
                      <a:cubicBezTo>
                        <a:pt x="535" y="381"/>
                        <a:pt x="535" y="381"/>
                        <a:pt x="535" y="381"/>
                      </a:cubicBezTo>
                      <a:cubicBezTo>
                        <a:pt x="531" y="379"/>
                        <a:pt x="531" y="379"/>
                        <a:pt x="531" y="379"/>
                      </a:cubicBezTo>
                      <a:cubicBezTo>
                        <a:pt x="533" y="383"/>
                        <a:pt x="533" y="383"/>
                        <a:pt x="533" y="383"/>
                      </a:cubicBezTo>
                      <a:cubicBezTo>
                        <a:pt x="531" y="388"/>
                        <a:pt x="531" y="388"/>
                        <a:pt x="531" y="388"/>
                      </a:cubicBezTo>
                      <a:cubicBezTo>
                        <a:pt x="530" y="396"/>
                        <a:pt x="530" y="396"/>
                        <a:pt x="530" y="396"/>
                      </a:cubicBezTo>
                      <a:cubicBezTo>
                        <a:pt x="521" y="403"/>
                        <a:pt x="521" y="403"/>
                        <a:pt x="521" y="403"/>
                      </a:cubicBezTo>
                      <a:cubicBezTo>
                        <a:pt x="521" y="395"/>
                        <a:pt x="521" y="395"/>
                        <a:pt x="521" y="395"/>
                      </a:cubicBezTo>
                      <a:cubicBezTo>
                        <a:pt x="519" y="393"/>
                        <a:pt x="519" y="393"/>
                        <a:pt x="519" y="393"/>
                      </a:cubicBezTo>
                      <a:cubicBezTo>
                        <a:pt x="518" y="393"/>
                        <a:pt x="518" y="393"/>
                        <a:pt x="518" y="393"/>
                      </a:cubicBezTo>
                      <a:cubicBezTo>
                        <a:pt x="518" y="406"/>
                        <a:pt x="518" y="406"/>
                        <a:pt x="518" y="406"/>
                      </a:cubicBezTo>
                      <a:cubicBezTo>
                        <a:pt x="513" y="412"/>
                        <a:pt x="513" y="412"/>
                        <a:pt x="513" y="412"/>
                      </a:cubicBezTo>
                      <a:cubicBezTo>
                        <a:pt x="515" y="417"/>
                        <a:pt x="515" y="417"/>
                        <a:pt x="515" y="417"/>
                      </a:cubicBezTo>
                      <a:cubicBezTo>
                        <a:pt x="517" y="419"/>
                        <a:pt x="517" y="419"/>
                        <a:pt x="517" y="419"/>
                      </a:cubicBezTo>
                      <a:cubicBezTo>
                        <a:pt x="518" y="416"/>
                        <a:pt x="518" y="416"/>
                        <a:pt x="518" y="416"/>
                      </a:cubicBezTo>
                      <a:cubicBezTo>
                        <a:pt x="524" y="418"/>
                        <a:pt x="524" y="418"/>
                        <a:pt x="524" y="418"/>
                      </a:cubicBezTo>
                      <a:cubicBezTo>
                        <a:pt x="529" y="415"/>
                        <a:pt x="529" y="415"/>
                        <a:pt x="529" y="415"/>
                      </a:cubicBezTo>
                      <a:cubicBezTo>
                        <a:pt x="531" y="410"/>
                        <a:pt x="531" y="410"/>
                        <a:pt x="531" y="410"/>
                      </a:cubicBezTo>
                      <a:cubicBezTo>
                        <a:pt x="535" y="412"/>
                        <a:pt x="535" y="412"/>
                        <a:pt x="535" y="412"/>
                      </a:cubicBezTo>
                      <a:cubicBezTo>
                        <a:pt x="545" y="408"/>
                        <a:pt x="545" y="408"/>
                        <a:pt x="545" y="408"/>
                      </a:cubicBezTo>
                      <a:cubicBezTo>
                        <a:pt x="547" y="408"/>
                        <a:pt x="547" y="408"/>
                        <a:pt x="547" y="408"/>
                      </a:cubicBezTo>
                      <a:cubicBezTo>
                        <a:pt x="551" y="404"/>
                        <a:pt x="551" y="404"/>
                        <a:pt x="551" y="404"/>
                      </a:cubicBezTo>
                      <a:cubicBezTo>
                        <a:pt x="550" y="405"/>
                        <a:pt x="550" y="405"/>
                        <a:pt x="550" y="405"/>
                      </a:cubicBezTo>
                      <a:cubicBezTo>
                        <a:pt x="547" y="402"/>
                        <a:pt x="547" y="402"/>
                        <a:pt x="547" y="402"/>
                      </a:cubicBezTo>
                      <a:cubicBezTo>
                        <a:pt x="547" y="399"/>
                        <a:pt x="547" y="399"/>
                        <a:pt x="547" y="399"/>
                      </a:cubicBezTo>
                      <a:cubicBezTo>
                        <a:pt x="549" y="396"/>
                        <a:pt x="549" y="396"/>
                        <a:pt x="549" y="396"/>
                      </a:cubicBezTo>
                      <a:cubicBezTo>
                        <a:pt x="567" y="396"/>
                        <a:pt x="567" y="396"/>
                        <a:pt x="567" y="396"/>
                      </a:cubicBezTo>
                      <a:cubicBezTo>
                        <a:pt x="574" y="391"/>
                        <a:pt x="574" y="391"/>
                        <a:pt x="574" y="391"/>
                      </a:cubicBezTo>
                      <a:cubicBezTo>
                        <a:pt x="584" y="376"/>
                        <a:pt x="584" y="376"/>
                        <a:pt x="584" y="376"/>
                      </a:cubicBezTo>
                      <a:cubicBezTo>
                        <a:pt x="619" y="375"/>
                        <a:pt x="619" y="375"/>
                        <a:pt x="619" y="375"/>
                      </a:cubicBezTo>
                      <a:cubicBezTo>
                        <a:pt x="633" y="361"/>
                        <a:pt x="633" y="361"/>
                        <a:pt x="633" y="361"/>
                      </a:cubicBezTo>
                      <a:cubicBezTo>
                        <a:pt x="648" y="353"/>
                        <a:pt x="648" y="353"/>
                        <a:pt x="648" y="353"/>
                      </a:cubicBezTo>
                      <a:cubicBezTo>
                        <a:pt x="653" y="362"/>
                        <a:pt x="653" y="362"/>
                        <a:pt x="653" y="362"/>
                      </a:cubicBezTo>
                      <a:cubicBezTo>
                        <a:pt x="658" y="368"/>
                        <a:pt x="658" y="368"/>
                        <a:pt x="658" y="368"/>
                      </a:cubicBezTo>
                      <a:cubicBezTo>
                        <a:pt x="660" y="378"/>
                        <a:pt x="660" y="378"/>
                        <a:pt x="660" y="378"/>
                      </a:cubicBezTo>
                      <a:cubicBezTo>
                        <a:pt x="663" y="382"/>
                        <a:pt x="663" y="382"/>
                        <a:pt x="663" y="382"/>
                      </a:cubicBezTo>
                      <a:cubicBezTo>
                        <a:pt x="673" y="377"/>
                        <a:pt x="673" y="377"/>
                        <a:pt x="673" y="377"/>
                      </a:cubicBezTo>
                      <a:cubicBezTo>
                        <a:pt x="678" y="373"/>
                        <a:pt x="678" y="373"/>
                        <a:pt x="678" y="373"/>
                      </a:cubicBezTo>
                      <a:cubicBezTo>
                        <a:pt x="677" y="379"/>
                        <a:pt x="677" y="379"/>
                        <a:pt x="677" y="379"/>
                      </a:cubicBezTo>
                      <a:cubicBezTo>
                        <a:pt x="687" y="379"/>
                        <a:pt x="687" y="379"/>
                        <a:pt x="687" y="379"/>
                      </a:cubicBezTo>
                      <a:cubicBezTo>
                        <a:pt x="683" y="381"/>
                        <a:pt x="683" y="381"/>
                        <a:pt x="683" y="381"/>
                      </a:cubicBezTo>
                      <a:cubicBezTo>
                        <a:pt x="679" y="381"/>
                        <a:pt x="679" y="381"/>
                        <a:pt x="679" y="381"/>
                      </a:cubicBezTo>
                      <a:cubicBezTo>
                        <a:pt x="668" y="389"/>
                        <a:pt x="668" y="389"/>
                        <a:pt x="668" y="389"/>
                      </a:cubicBezTo>
                      <a:cubicBezTo>
                        <a:pt x="667" y="394"/>
                        <a:pt x="667" y="394"/>
                        <a:pt x="667" y="394"/>
                      </a:cubicBezTo>
                      <a:cubicBezTo>
                        <a:pt x="669" y="396"/>
                        <a:pt x="669" y="396"/>
                        <a:pt x="669" y="396"/>
                      </a:cubicBezTo>
                      <a:cubicBezTo>
                        <a:pt x="669" y="399"/>
                        <a:pt x="669" y="399"/>
                        <a:pt x="669" y="399"/>
                      </a:cubicBezTo>
                      <a:cubicBezTo>
                        <a:pt x="674" y="399"/>
                        <a:pt x="674" y="399"/>
                        <a:pt x="674" y="399"/>
                      </a:cubicBezTo>
                      <a:cubicBezTo>
                        <a:pt x="686" y="388"/>
                        <a:pt x="686" y="388"/>
                        <a:pt x="686" y="388"/>
                      </a:cubicBezTo>
                      <a:cubicBezTo>
                        <a:pt x="691" y="385"/>
                        <a:pt x="691" y="385"/>
                        <a:pt x="691" y="385"/>
                      </a:cubicBezTo>
                      <a:cubicBezTo>
                        <a:pt x="701" y="383"/>
                        <a:pt x="701" y="383"/>
                        <a:pt x="701" y="383"/>
                      </a:cubicBezTo>
                      <a:cubicBezTo>
                        <a:pt x="709" y="379"/>
                        <a:pt x="709" y="379"/>
                        <a:pt x="709" y="379"/>
                      </a:cubicBezTo>
                      <a:cubicBezTo>
                        <a:pt x="704" y="374"/>
                        <a:pt x="704" y="374"/>
                        <a:pt x="704" y="374"/>
                      </a:cubicBezTo>
                      <a:cubicBezTo>
                        <a:pt x="697" y="376"/>
                        <a:pt x="697" y="376"/>
                        <a:pt x="697" y="376"/>
                      </a:cubicBezTo>
                      <a:cubicBezTo>
                        <a:pt x="692" y="376"/>
                        <a:pt x="692" y="376"/>
                        <a:pt x="692" y="376"/>
                      </a:cubicBezTo>
                      <a:cubicBezTo>
                        <a:pt x="687" y="372"/>
                        <a:pt x="687" y="372"/>
                        <a:pt x="687" y="372"/>
                      </a:cubicBezTo>
                      <a:cubicBezTo>
                        <a:pt x="685" y="372"/>
                        <a:pt x="685" y="372"/>
                        <a:pt x="685" y="372"/>
                      </a:cubicBezTo>
                      <a:cubicBezTo>
                        <a:pt x="681" y="367"/>
                        <a:pt x="681" y="367"/>
                        <a:pt x="681" y="367"/>
                      </a:cubicBezTo>
                      <a:cubicBezTo>
                        <a:pt x="678" y="360"/>
                        <a:pt x="678" y="360"/>
                        <a:pt x="678" y="360"/>
                      </a:cubicBezTo>
                      <a:cubicBezTo>
                        <a:pt x="678" y="355"/>
                        <a:pt x="678" y="355"/>
                        <a:pt x="678" y="355"/>
                      </a:cubicBezTo>
                      <a:cubicBezTo>
                        <a:pt x="677" y="352"/>
                        <a:pt x="677" y="352"/>
                        <a:pt x="677" y="352"/>
                      </a:cubicBezTo>
                      <a:cubicBezTo>
                        <a:pt x="678" y="346"/>
                        <a:pt x="678" y="346"/>
                        <a:pt x="678" y="346"/>
                      </a:cubicBezTo>
                      <a:cubicBezTo>
                        <a:pt x="674" y="348"/>
                        <a:pt x="674" y="348"/>
                        <a:pt x="674" y="348"/>
                      </a:cubicBezTo>
                      <a:cubicBezTo>
                        <a:pt x="671" y="345"/>
                        <a:pt x="671" y="345"/>
                        <a:pt x="671" y="345"/>
                      </a:cubicBezTo>
                      <a:cubicBezTo>
                        <a:pt x="666" y="344"/>
                        <a:pt x="666" y="344"/>
                        <a:pt x="666" y="344"/>
                      </a:cubicBezTo>
                      <a:cubicBezTo>
                        <a:pt x="670" y="342"/>
                        <a:pt x="670" y="342"/>
                        <a:pt x="670" y="342"/>
                      </a:cubicBezTo>
                      <a:cubicBezTo>
                        <a:pt x="675" y="344"/>
                        <a:pt x="675" y="344"/>
                        <a:pt x="675" y="344"/>
                      </a:cubicBezTo>
                      <a:cubicBezTo>
                        <a:pt x="679" y="342"/>
                        <a:pt x="679" y="342"/>
                        <a:pt x="679" y="342"/>
                      </a:cubicBezTo>
                      <a:cubicBezTo>
                        <a:pt x="684" y="336"/>
                        <a:pt x="684" y="336"/>
                        <a:pt x="684" y="336"/>
                      </a:cubicBezTo>
                      <a:cubicBezTo>
                        <a:pt x="685" y="330"/>
                        <a:pt x="685" y="330"/>
                        <a:pt x="685" y="330"/>
                      </a:cubicBezTo>
                      <a:cubicBezTo>
                        <a:pt x="682" y="327"/>
                        <a:pt x="682" y="327"/>
                        <a:pt x="682" y="327"/>
                      </a:cubicBezTo>
                      <a:cubicBezTo>
                        <a:pt x="671" y="327"/>
                        <a:pt x="671" y="327"/>
                        <a:pt x="671" y="327"/>
                      </a:cubicBezTo>
                      <a:cubicBezTo>
                        <a:pt x="649" y="337"/>
                        <a:pt x="649" y="337"/>
                        <a:pt x="649" y="337"/>
                      </a:cubicBezTo>
                      <a:cubicBezTo>
                        <a:pt x="633" y="350"/>
                        <a:pt x="633" y="350"/>
                        <a:pt x="633" y="350"/>
                      </a:cubicBezTo>
                      <a:cubicBezTo>
                        <a:pt x="643" y="334"/>
                        <a:pt x="643" y="334"/>
                        <a:pt x="643" y="334"/>
                      </a:cubicBezTo>
                      <a:cubicBezTo>
                        <a:pt x="657" y="326"/>
                        <a:pt x="657" y="326"/>
                        <a:pt x="657" y="326"/>
                      </a:cubicBezTo>
                      <a:cubicBezTo>
                        <a:pt x="662" y="316"/>
                        <a:pt x="662" y="316"/>
                        <a:pt x="662" y="316"/>
                      </a:cubicBezTo>
                      <a:cubicBezTo>
                        <a:pt x="669" y="312"/>
                        <a:pt x="669" y="312"/>
                        <a:pt x="669" y="312"/>
                      </a:cubicBezTo>
                      <a:cubicBezTo>
                        <a:pt x="681" y="313"/>
                        <a:pt x="681" y="313"/>
                        <a:pt x="681" y="313"/>
                      </a:cubicBezTo>
                      <a:cubicBezTo>
                        <a:pt x="686" y="312"/>
                        <a:pt x="686" y="312"/>
                        <a:pt x="686" y="312"/>
                      </a:cubicBezTo>
                      <a:cubicBezTo>
                        <a:pt x="693" y="314"/>
                        <a:pt x="693" y="314"/>
                        <a:pt x="693" y="314"/>
                      </a:cubicBezTo>
                      <a:cubicBezTo>
                        <a:pt x="703" y="313"/>
                        <a:pt x="703" y="313"/>
                        <a:pt x="703" y="313"/>
                      </a:cubicBezTo>
                      <a:cubicBezTo>
                        <a:pt x="711" y="317"/>
                        <a:pt x="711" y="317"/>
                        <a:pt x="711" y="317"/>
                      </a:cubicBezTo>
                      <a:cubicBezTo>
                        <a:pt x="717" y="316"/>
                        <a:pt x="717" y="316"/>
                        <a:pt x="717" y="316"/>
                      </a:cubicBezTo>
                      <a:cubicBezTo>
                        <a:pt x="723" y="313"/>
                        <a:pt x="723" y="313"/>
                        <a:pt x="723" y="313"/>
                      </a:cubicBezTo>
                      <a:cubicBezTo>
                        <a:pt x="731" y="304"/>
                        <a:pt x="731" y="304"/>
                        <a:pt x="731" y="304"/>
                      </a:cubicBezTo>
                      <a:lnTo>
                        <a:pt x="732" y="299"/>
                      </a:lnTo>
                      <a:close/>
                      <a:moveTo>
                        <a:pt x="202" y="103"/>
                      </a:moveTo>
                      <a:cubicBezTo>
                        <a:pt x="198" y="100"/>
                        <a:pt x="198" y="100"/>
                        <a:pt x="198" y="100"/>
                      </a:cubicBezTo>
                      <a:cubicBezTo>
                        <a:pt x="183" y="112"/>
                        <a:pt x="183" y="112"/>
                        <a:pt x="183" y="112"/>
                      </a:cubicBezTo>
                      <a:cubicBezTo>
                        <a:pt x="177" y="112"/>
                        <a:pt x="177" y="112"/>
                        <a:pt x="177" y="112"/>
                      </a:cubicBezTo>
                      <a:cubicBezTo>
                        <a:pt x="177" y="110"/>
                        <a:pt x="177" y="110"/>
                        <a:pt x="177" y="110"/>
                      </a:cubicBezTo>
                      <a:cubicBezTo>
                        <a:pt x="188" y="102"/>
                        <a:pt x="188" y="102"/>
                        <a:pt x="188" y="102"/>
                      </a:cubicBezTo>
                      <a:cubicBezTo>
                        <a:pt x="188" y="99"/>
                        <a:pt x="188" y="99"/>
                        <a:pt x="188" y="99"/>
                      </a:cubicBezTo>
                      <a:cubicBezTo>
                        <a:pt x="182" y="99"/>
                        <a:pt x="182" y="99"/>
                        <a:pt x="182" y="99"/>
                      </a:cubicBezTo>
                      <a:cubicBezTo>
                        <a:pt x="177" y="101"/>
                        <a:pt x="177" y="101"/>
                        <a:pt x="177" y="101"/>
                      </a:cubicBezTo>
                      <a:cubicBezTo>
                        <a:pt x="172" y="107"/>
                        <a:pt x="172" y="107"/>
                        <a:pt x="172" y="107"/>
                      </a:cubicBezTo>
                      <a:cubicBezTo>
                        <a:pt x="170" y="107"/>
                        <a:pt x="170" y="107"/>
                        <a:pt x="170" y="107"/>
                      </a:cubicBezTo>
                      <a:cubicBezTo>
                        <a:pt x="166" y="102"/>
                        <a:pt x="166" y="102"/>
                        <a:pt x="166" y="102"/>
                      </a:cubicBezTo>
                      <a:cubicBezTo>
                        <a:pt x="159" y="102"/>
                        <a:pt x="159" y="102"/>
                        <a:pt x="159" y="102"/>
                      </a:cubicBezTo>
                      <a:cubicBezTo>
                        <a:pt x="156" y="99"/>
                        <a:pt x="156" y="99"/>
                        <a:pt x="156" y="99"/>
                      </a:cubicBezTo>
                      <a:cubicBezTo>
                        <a:pt x="161" y="96"/>
                        <a:pt x="161" y="96"/>
                        <a:pt x="161" y="96"/>
                      </a:cubicBezTo>
                      <a:cubicBezTo>
                        <a:pt x="165" y="93"/>
                        <a:pt x="168" y="91"/>
                        <a:pt x="168" y="91"/>
                      </a:cubicBezTo>
                      <a:cubicBezTo>
                        <a:pt x="169" y="91"/>
                        <a:pt x="173" y="92"/>
                        <a:pt x="179" y="93"/>
                      </a:cubicBezTo>
                      <a:cubicBezTo>
                        <a:pt x="181" y="90"/>
                        <a:pt x="181" y="90"/>
                        <a:pt x="181" y="90"/>
                      </a:cubicBezTo>
                      <a:cubicBezTo>
                        <a:pt x="180" y="88"/>
                        <a:pt x="180" y="88"/>
                        <a:pt x="180" y="88"/>
                      </a:cubicBezTo>
                      <a:cubicBezTo>
                        <a:pt x="171" y="86"/>
                        <a:pt x="171" y="86"/>
                        <a:pt x="171" y="86"/>
                      </a:cubicBezTo>
                      <a:cubicBezTo>
                        <a:pt x="167" y="87"/>
                        <a:pt x="167" y="87"/>
                        <a:pt x="167" y="87"/>
                      </a:cubicBezTo>
                      <a:cubicBezTo>
                        <a:pt x="155" y="87"/>
                        <a:pt x="155" y="87"/>
                        <a:pt x="155" y="87"/>
                      </a:cubicBezTo>
                      <a:cubicBezTo>
                        <a:pt x="153" y="87"/>
                        <a:pt x="153" y="87"/>
                        <a:pt x="153" y="87"/>
                      </a:cubicBezTo>
                      <a:cubicBezTo>
                        <a:pt x="169" y="78"/>
                        <a:pt x="169" y="78"/>
                        <a:pt x="169" y="78"/>
                      </a:cubicBezTo>
                      <a:cubicBezTo>
                        <a:pt x="180" y="77"/>
                        <a:pt x="180" y="77"/>
                        <a:pt x="180" y="77"/>
                      </a:cubicBezTo>
                      <a:cubicBezTo>
                        <a:pt x="196" y="67"/>
                        <a:pt x="196" y="67"/>
                        <a:pt x="196" y="67"/>
                      </a:cubicBezTo>
                      <a:cubicBezTo>
                        <a:pt x="203" y="67"/>
                        <a:pt x="203" y="67"/>
                        <a:pt x="203" y="67"/>
                      </a:cubicBezTo>
                      <a:cubicBezTo>
                        <a:pt x="203" y="70"/>
                        <a:pt x="203" y="70"/>
                        <a:pt x="203" y="70"/>
                      </a:cubicBezTo>
                      <a:cubicBezTo>
                        <a:pt x="191" y="81"/>
                        <a:pt x="191" y="81"/>
                        <a:pt x="191" y="81"/>
                      </a:cubicBezTo>
                      <a:cubicBezTo>
                        <a:pt x="191" y="84"/>
                        <a:pt x="191" y="84"/>
                        <a:pt x="191" y="84"/>
                      </a:cubicBezTo>
                      <a:cubicBezTo>
                        <a:pt x="197" y="87"/>
                        <a:pt x="197" y="87"/>
                        <a:pt x="197" y="87"/>
                      </a:cubicBezTo>
                      <a:cubicBezTo>
                        <a:pt x="207" y="86"/>
                        <a:pt x="207" y="86"/>
                        <a:pt x="207" y="86"/>
                      </a:cubicBezTo>
                      <a:cubicBezTo>
                        <a:pt x="211" y="81"/>
                        <a:pt x="213" y="79"/>
                        <a:pt x="214" y="79"/>
                      </a:cubicBezTo>
                      <a:cubicBezTo>
                        <a:pt x="220" y="79"/>
                        <a:pt x="220" y="79"/>
                        <a:pt x="220" y="79"/>
                      </a:cubicBezTo>
                      <a:cubicBezTo>
                        <a:pt x="205" y="103"/>
                        <a:pt x="205" y="103"/>
                        <a:pt x="205" y="103"/>
                      </a:cubicBezTo>
                      <a:lnTo>
                        <a:pt x="202" y="103"/>
                      </a:lnTo>
                      <a:close/>
                      <a:moveTo>
                        <a:pt x="273" y="158"/>
                      </a:moveTo>
                      <a:cubicBezTo>
                        <a:pt x="259" y="159"/>
                        <a:pt x="259" y="159"/>
                        <a:pt x="259" y="159"/>
                      </a:cubicBezTo>
                      <a:cubicBezTo>
                        <a:pt x="253" y="168"/>
                        <a:pt x="253" y="168"/>
                        <a:pt x="253" y="168"/>
                      </a:cubicBezTo>
                      <a:cubicBezTo>
                        <a:pt x="250" y="168"/>
                        <a:pt x="250" y="168"/>
                        <a:pt x="250" y="168"/>
                      </a:cubicBezTo>
                      <a:cubicBezTo>
                        <a:pt x="239" y="167"/>
                        <a:pt x="239" y="167"/>
                        <a:pt x="239" y="167"/>
                      </a:cubicBezTo>
                      <a:cubicBezTo>
                        <a:pt x="235" y="171"/>
                        <a:pt x="235" y="171"/>
                        <a:pt x="235" y="171"/>
                      </a:cubicBezTo>
                      <a:cubicBezTo>
                        <a:pt x="221" y="171"/>
                        <a:pt x="221" y="171"/>
                        <a:pt x="221" y="171"/>
                      </a:cubicBezTo>
                      <a:cubicBezTo>
                        <a:pt x="213" y="164"/>
                        <a:pt x="213" y="164"/>
                        <a:pt x="213" y="164"/>
                      </a:cubicBezTo>
                      <a:cubicBezTo>
                        <a:pt x="208" y="161"/>
                        <a:pt x="208" y="161"/>
                        <a:pt x="208" y="161"/>
                      </a:cubicBezTo>
                      <a:cubicBezTo>
                        <a:pt x="208" y="160"/>
                        <a:pt x="208" y="160"/>
                        <a:pt x="208" y="160"/>
                      </a:cubicBezTo>
                      <a:cubicBezTo>
                        <a:pt x="221" y="161"/>
                        <a:pt x="221" y="161"/>
                        <a:pt x="221" y="161"/>
                      </a:cubicBezTo>
                      <a:cubicBezTo>
                        <a:pt x="224" y="157"/>
                        <a:pt x="224" y="157"/>
                        <a:pt x="224" y="157"/>
                      </a:cubicBezTo>
                      <a:cubicBezTo>
                        <a:pt x="232" y="156"/>
                        <a:pt x="232" y="156"/>
                        <a:pt x="232" y="156"/>
                      </a:cubicBezTo>
                      <a:cubicBezTo>
                        <a:pt x="233" y="154"/>
                        <a:pt x="233" y="154"/>
                        <a:pt x="233" y="154"/>
                      </a:cubicBezTo>
                      <a:cubicBezTo>
                        <a:pt x="223" y="138"/>
                        <a:pt x="223" y="138"/>
                        <a:pt x="223" y="138"/>
                      </a:cubicBezTo>
                      <a:cubicBezTo>
                        <a:pt x="224" y="135"/>
                        <a:pt x="224" y="135"/>
                        <a:pt x="224" y="135"/>
                      </a:cubicBezTo>
                      <a:cubicBezTo>
                        <a:pt x="231" y="140"/>
                        <a:pt x="231" y="140"/>
                        <a:pt x="231" y="140"/>
                      </a:cubicBezTo>
                      <a:cubicBezTo>
                        <a:pt x="234" y="141"/>
                        <a:pt x="234" y="141"/>
                        <a:pt x="234" y="141"/>
                      </a:cubicBezTo>
                      <a:cubicBezTo>
                        <a:pt x="236" y="146"/>
                        <a:pt x="236" y="146"/>
                        <a:pt x="236" y="146"/>
                      </a:cubicBezTo>
                      <a:cubicBezTo>
                        <a:pt x="249" y="154"/>
                        <a:pt x="249" y="154"/>
                        <a:pt x="249" y="154"/>
                      </a:cubicBezTo>
                      <a:cubicBezTo>
                        <a:pt x="253" y="154"/>
                        <a:pt x="255" y="154"/>
                        <a:pt x="255" y="154"/>
                      </a:cubicBezTo>
                      <a:cubicBezTo>
                        <a:pt x="256" y="153"/>
                        <a:pt x="258" y="152"/>
                        <a:pt x="260" y="150"/>
                      </a:cubicBezTo>
                      <a:cubicBezTo>
                        <a:pt x="261" y="150"/>
                        <a:pt x="265" y="150"/>
                        <a:pt x="272" y="150"/>
                      </a:cubicBezTo>
                      <a:cubicBezTo>
                        <a:pt x="285" y="153"/>
                        <a:pt x="285" y="153"/>
                        <a:pt x="285" y="153"/>
                      </a:cubicBezTo>
                      <a:lnTo>
                        <a:pt x="273" y="158"/>
                      </a:lnTo>
                      <a:close/>
                      <a:moveTo>
                        <a:pt x="403" y="308"/>
                      </a:moveTo>
                      <a:cubicBezTo>
                        <a:pt x="395" y="313"/>
                        <a:pt x="395" y="313"/>
                        <a:pt x="395" y="313"/>
                      </a:cubicBezTo>
                      <a:cubicBezTo>
                        <a:pt x="394" y="309"/>
                        <a:pt x="394" y="309"/>
                        <a:pt x="394" y="309"/>
                      </a:cubicBezTo>
                      <a:cubicBezTo>
                        <a:pt x="396" y="302"/>
                        <a:pt x="396" y="302"/>
                        <a:pt x="396" y="302"/>
                      </a:cubicBezTo>
                      <a:cubicBezTo>
                        <a:pt x="391" y="294"/>
                        <a:pt x="391" y="294"/>
                        <a:pt x="391" y="294"/>
                      </a:cubicBezTo>
                      <a:cubicBezTo>
                        <a:pt x="387" y="297"/>
                        <a:pt x="387" y="297"/>
                        <a:pt x="387" y="297"/>
                      </a:cubicBezTo>
                      <a:cubicBezTo>
                        <a:pt x="380" y="286"/>
                        <a:pt x="380" y="286"/>
                        <a:pt x="380" y="286"/>
                      </a:cubicBezTo>
                      <a:cubicBezTo>
                        <a:pt x="381" y="281"/>
                        <a:pt x="381" y="281"/>
                        <a:pt x="381" y="281"/>
                      </a:cubicBezTo>
                      <a:cubicBezTo>
                        <a:pt x="375" y="273"/>
                        <a:pt x="375" y="273"/>
                        <a:pt x="375" y="273"/>
                      </a:cubicBezTo>
                      <a:cubicBezTo>
                        <a:pt x="375" y="270"/>
                        <a:pt x="375" y="270"/>
                        <a:pt x="375" y="270"/>
                      </a:cubicBezTo>
                      <a:cubicBezTo>
                        <a:pt x="385" y="258"/>
                        <a:pt x="385" y="258"/>
                        <a:pt x="385" y="258"/>
                      </a:cubicBezTo>
                      <a:cubicBezTo>
                        <a:pt x="386" y="274"/>
                        <a:pt x="386" y="274"/>
                        <a:pt x="386" y="274"/>
                      </a:cubicBezTo>
                      <a:cubicBezTo>
                        <a:pt x="397" y="287"/>
                        <a:pt x="397" y="287"/>
                        <a:pt x="397" y="287"/>
                      </a:cubicBezTo>
                      <a:cubicBezTo>
                        <a:pt x="398" y="293"/>
                        <a:pt x="398" y="293"/>
                        <a:pt x="398" y="293"/>
                      </a:cubicBezTo>
                      <a:cubicBezTo>
                        <a:pt x="404" y="300"/>
                        <a:pt x="404" y="300"/>
                        <a:pt x="404" y="300"/>
                      </a:cubicBezTo>
                      <a:lnTo>
                        <a:pt x="403" y="308"/>
                      </a:lnTo>
                      <a:close/>
                    </a:path>
                  </a:pathLst>
                </a:custGeom>
                <a:gradFill flip="none" rotWithShape="1">
                  <a:gsLst>
                    <a:gs pos="53000">
                      <a:schemeClr val="bg1">
                        <a:lumMod val="85000"/>
                      </a:schemeClr>
                    </a:gs>
                    <a:gs pos="1000">
                      <a:srgbClr val="3E0D81"/>
                    </a:gs>
                  </a:gsLst>
                  <a:path path="circle">
                    <a:fillToRect l="100000" t="100000"/>
                  </a:path>
                  <a:tileRect r="-100000" b="-100000"/>
                </a:gra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grpSp>
        <p:sp>
          <p:nvSpPr>
            <p:cNvPr id="332" name="Freeform 4508">
              <a:extLst>
                <a:ext uri="{FF2B5EF4-FFF2-40B4-BE49-F238E27FC236}">
                  <a16:creationId xmlns:a16="http://schemas.microsoft.com/office/drawing/2014/main" id="{3F0370D7-FFFC-490D-AB6B-E554F3F47A36}"/>
                </a:ext>
              </a:extLst>
            </p:cNvPr>
            <p:cNvSpPr>
              <a:spLocks/>
            </p:cNvSpPr>
            <p:nvPr/>
          </p:nvSpPr>
          <p:spPr bwMode="auto">
            <a:xfrm>
              <a:off x="3871582" y="2739826"/>
              <a:ext cx="1363523" cy="1114123"/>
            </a:xfrm>
            <a:custGeom>
              <a:avLst/>
              <a:gdLst>
                <a:gd name="T0" fmla="*/ 2147483646 w 1798"/>
                <a:gd name="T1" fmla="*/ 2147483646 h 1470"/>
                <a:gd name="T2" fmla="*/ 2147483646 w 1798"/>
                <a:gd name="T3" fmla="*/ 2147483646 h 1470"/>
                <a:gd name="T4" fmla="*/ 2147483646 w 1798"/>
                <a:gd name="T5" fmla="*/ 2147483646 h 1470"/>
                <a:gd name="T6" fmla="*/ 2147483646 w 1798"/>
                <a:gd name="T7" fmla="*/ 2147483646 h 1470"/>
                <a:gd name="T8" fmla="*/ 2147483646 w 1798"/>
                <a:gd name="T9" fmla="*/ 2147483646 h 1470"/>
                <a:gd name="T10" fmla="*/ 2147483646 w 1798"/>
                <a:gd name="T11" fmla="*/ 2147483646 h 1470"/>
                <a:gd name="T12" fmla="*/ 2147483646 w 1798"/>
                <a:gd name="T13" fmla="*/ 2147483646 h 1470"/>
                <a:gd name="T14" fmla="*/ 2147483646 w 1798"/>
                <a:gd name="T15" fmla="*/ 2147483646 h 1470"/>
                <a:gd name="T16" fmla="*/ 2147483646 w 1798"/>
                <a:gd name="T17" fmla="*/ 2147483646 h 1470"/>
                <a:gd name="T18" fmla="*/ 2147483646 w 1798"/>
                <a:gd name="T19" fmla="*/ 2147483646 h 1470"/>
                <a:gd name="T20" fmla="*/ 2147483646 w 1798"/>
                <a:gd name="T21" fmla="*/ 2147483646 h 1470"/>
                <a:gd name="T22" fmla="*/ 2147483646 w 1798"/>
                <a:gd name="T23" fmla="*/ 2147483646 h 1470"/>
                <a:gd name="T24" fmla="*/ 2147483646 w 1798"/>
                <a:gd name="T25" fmla="*/ 2147483646 h 1470"/>
                <a:gd name="T26" fmla="*/ 2147483646 w 1798"/>
                <a:gd name="T27" fmla="*/ 2147483646 h 1470"/>
                <a:gd name="T28" fmla="*/ 2147483646 w 1798"/>
                <a:gd name="T29" fmla="*/ 2147483646 h 1470"/>
                <a:gd name="T30" fmla="*/ 0 w 1798"/>
                <a:gd name="T31" fmla="*/ 2147483646 h 1470"/>
                <a:gd name="T32" fmla="*/ 2147483646 w 1798"/>
                <a:gd name="T33" fmla="*/ 2147483646 h 1470"/>
                <a:gd name="T34" fmla="*/ 2147483646 w 1798"/>
                <a:gd name="T35" fmla="*/ 2147483646 h 1470"/>
                <a:gd name="T36" fmla="*/ 2147483646 w 1798"/>
                <a:gd name="T37" fmla="*/ 2147483646 h 1470"/>
                <a:gd name="T38" fmla="*/ 2147483646 w 1798"/>
                <a:gd name="T39" fmla="*/ 2147483646 h 1470"/>
                <a:gd name="T40" fmla="*/ 2147483646 w 1798"/>
                <a:gd name="T41" fmla="*/ 2147483646 h 1470"/>
                <a:gd name="T42" fmla="*/ 2147483646 w 1798"/>
                <a:gd name="T43" fmla="*/ 2147483646 h 1470"/>
                <a:gd name="T44" fmla="*/ 2147483646 w 1798"/>
                <a:gd name="T45" fmla="*/ 2147483646 h 1470"/>
                <a:gd name="T46" fmla="*/ 2147483646 w 1798"/>
                <a:gd name="T47" fmla="*/ 2147483646 h 1470"/>
                <a:gd name="T48" fmla="*/ 2147483646 w 1798"/>
                <a:gd name="T49" fmla="*/ 2147483646 h 1470"/>
                <a:gd name="T50" fmla="*/ 2147483646 w 1798"/>
                <a:gd name="T51" fmla="*/ 2147483646 h 1470"/>
                <a:gd name="T52" fmla="*/ 2147483646 w 1798"/>
                <a:gd name="T53" fmla="*/ 0 h 1470"/>
                <a:gd name="T54" fmla="*/ 2147483646 w 1798"/>
                <a:gd name="T55" fmla="*/ 2147483646 h 1470"/>
                <a:gd name="T56" fmla="*/ 2147483646 w 1798"/>
                <a:gd name="T57" fmla="*/ 2147483646 h 1470"/>
                <a:gd name="T58" fmla="*/ 2147483646 w 1798"/>
                <a:gd name="T59" fmla="*/ 2147483646 h 1470"/>
                <a:gd name="T60" fmla="*/ 2147483646 w 1798"/>
                <a:gd name="T61" fmla="*/ 2147483646 h 1470"/>
                <a:gd name="T62" fmla="*/ 2147483646 w 1798"/>
                <a:gd name="T63" fmla="*/ 2147483646 h 1470"/>
                <a:gd name="T64" fmla="*/ 2147483646 w 1798"/>
                <a:gd name="T65" fmla="*/ 2147483646 h 1470"/>
                <a:gd name="T66" fmla="*/ 2147483646 w 1798"/>
                <a:gd name="T67" fmla="*/ 2147483646 h 1470"/>
                <a:gd name="T68" fmla="*/ 2147483646 w 1798"/>
                <a:gd name="T69" fmla="*/ 2147483646 h 1470"/>
                <a:gd name="T70" fmla="*/ 2147483646 w 1798"/>
                <a:gd name="T71" fmla="*/ 2147483646 h 1470"/>
                <a:gd name="T72" fmla="*/ 2147483646 w 1798"/>
                <a:gd name="T73" fmla="*/ 2147483646 h 1470"/>
                <a:gd name="T74" fmla="*/ 2147483646 w 1798"/>
                <a:gd name="T75" fmla="*/ 2147483646 h 1470"/>
                <a:gd name="T76" fmla="*/ 2147483646 w 1798"/>
                <a:gd name="T77" fmla="*/ 2147483646 h 1470"/>
                <a:gd name="T78" fmla="*/ 2147483646 w 1798"/>
                <a:gd name="T79" fmla="*/ 2147483646 h 1470"/>
                <a:gd name="T80" fmla="*/ 2147483646 w 1798"/>
                <a:gd name="T81" fmla="*/ 2147483646 h 1470"/>
                <a:gd name="T82" fmla="*/ 2147483646 w 1798"/>
                <a:gd name="T83" fmla="*/ 2147483646 h 1470"/>
                <a:gd name="T84" fmla="*/ 2147483646 w 1798"/>
                <a:gd name="T85" fmla="*/ 2147483646 h 14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98"/>
                <a:gd name="T130" fmla="*/ 0 h 1470"/>
                <a:gd name="T131" fmla="*/ 1798 w 1798"/>
                <a:gd name="T132" fmla="*/ 1470 h 14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98" h="1470">
                  <a:moveTo>
                    <a:pt x="1544" y="1326"/>
                  </a:moveTo>
                  <a:lnTo>
                    <a:pt x="1544" y="1326"/>
                  </a:lnTo>
                  <a:lnTo>
                    <a:pt x="1512" y="1346"/>
                  </a:lnTo>
                  <a:lnTo>
                    <a:pt x="1478" y="1366"/>
                  </a:lnTo>
                  <a:lnTo>
                    <a:pt x="1444" y="1382"/>
                  </a:lnTo>
                  <a:lnTo>
                    <a:pt x="1408" y="1396"/>
                  </a:lnTo>
                  <a:lnTo>
                    <a:pt x="1372" y="1410"/>
                  </a:lnTo>
                  <a:lnTo>
                    <a:pt x="1334" y="1422"/>
                  </a:lnTo>
                  <a:lnTo>
                    <a:pt x="1294" y="1432"/>
                  </a:lnTo>
                  <a:lnTo>
                    <a:pt x="1254" y="1440"/>
                  </a:lnTo>
                  <a:lnTo>
                    <a:pt x="1214" y="1448"/>
                  </a:lnTo>
                  <a:lnTo>
                    <a:pt x="1172" y="1454"/>
                  </a:lnTo>
                  <a:lnTo>
                    <a:pt x="1128" y="1460"/>
                  </a:lnTo>
                  <a:lnTo>
                    <a:pt x="1084" y="1464"/>
                  </a:lnTo>
                  <a:lnTo>
                    <a:pt x="994" y="1468"/>
                  </a:lnTo>
                  <a:lnTo>
                    <a:pt x="900" y="1470"/>
                  </a:lnTo>
                  <a:lnTo>
                    <a:pt x="804" y="1468"/>
                  </a:lnTo>
                  <a:lnTo>
                    <a:pt x="712" y="1464"/>
                  </a:lnTo>
                  <a:lnTo>
                    <a:pt x="668" y="1460"/>
                  </a:lnTo>
                  <a:lnTo>
                    <a:pt x="626" y="1454"/>
                  </a:lnTo>
                  <a:lnTo>
                    <a:pt x="582" y="1448"/>
                  </a:lnTo>
                  <a:lnTo>
                    <a:pt x="542" y="1440"/>
                  </a:lnTo>
                  <a:lnTo>
                    <a:pt x="502" y="1430"/>
                  </a:lnTo>
                  <a:lnTo>
                    <a:pt x="462" y="1420"/>
                  </a:lnTo>
                  <a:lnTo>
                    <a:pt x="424" y="1408"/>
                  </a:lnTo>
                  <a:lnTo>
                    <a:pt x="388" y="1396"/>
                  </a:lnTo>
                  <a:lnTo>
                    <a:pt x="352" y="1380"/>
                  </a:lnTo>
                  <a:lnTo>
                    <a:pt x="318" y="1364"/>
                  </a:lnTo>
                  <a:lnTo>
                    <a:pt x="286" y="1346"/>
                  </a:lnTo>
                  <a:lnTo>
                    <a:pt x="254" y="1326"/>
                  </a:lnTo>
                  <a:lnTo>
                    <a:pt x="222" y="1304"/>
                  </a:lnTo>
                  <a:lnTo>
                    <a:pt x="192" y="1278"/>
                  </a:lnTo>
                  <a:lnTo>
                    <a:pt x="164" y="1250"/>
                  </a:lnTo>
                  <a:lnTo>
                    <a:pt x="138" y="1218"/>
                  </a:lnTo>
                  <a:lnTo>
                    <a:pt x="114" y="1186"/>
                  </a:lnTo>
                  <a:lnTo>
                    <a:pt x="94" y="1152"/>
                  </a:lnTo>
                  <a:lnTo>
                    <a:pt x="76" y="1116"/>
                  </a:lnTo>
                  <a:lnTo>
                    <a:pt x="58" y="1080"/>
                  </a:lnTo>
                  <a:lnTo>
                    <a:pt x="44" y="1040"/>
                  </a:lnTo>
                  <a:lnTo>
                    <a:pt x="32" y="1000"/>
                  </a:lnTo>
                  <a:lnTo>
                    <a:pt x="22" y="960"/>
                  </a:lnTo>
                  <a:lnTo>
                    <a:pt x="14" y="916"/>
                  </a:lnTo>
                  <a:lnTo>
                    <a:pt x="8" y="872"/>
                  </a:lnTo>
                  <a:lnTo>
                    <a:pt x="4" y="828"/>
                  </a:lnTo>
                  <a:lnTo>
                    <a:pt x="0" y="782"/>
                  </a:lnTo>
                  <a:lnTo>
                    <a:pt x="0" y="736"/>
                  </a:lnTo>
                  <a:lnTo>
                    <a:pt x="0" y="690"/>
                  </a:lnTo>
                  <a:lnTo>
                    <a:pt x="4" y="646"/>
                  </a:lnTo>
                  <a:lnTo>
                    <a:pt x="8" y="602"/>
                  </a:lnTo>
                  <a:lnTo>
                    <a:pt x="14" y="558"/>
                  </a:lnTo>
                  <a:lnTo>
                    <a:pt x="22" y="516"/>
                  </a:lnTo>
                  <a:lnTo>
                    <a:pt x="32" y="474"/>
                  </a:lnTo>
                  <a:lnTo>
                    <a:pt x="44" y="434"/>
                  </a:lnTo>
                  <a:lnTo>
                    <a:pt x="58" y="394"/>
                  </a:lnTo>
                  <a:lnTo>
                    <a:pt x="76" y="356"/>
                  </a:lnTo>
                  <a:lnTo>
                    <a:pt x="94" y="320"/>
                  </a:lnTo>
                  <a:lnTo>
                    <a:pt x="114" y="286"/>
                  </a:lnTo>
                  <a:lnTo>
                    <a:pt x="138" y="254"/>
                  </a:lnTo>
                  <a:lnTo>
                    <a:pt x="164" y="222"/>
                  </a:lnTo>
                  <a:lnTo>
                    <a:pt x="192" y="194"/>
                  </a:lnTo>
                  <a:lnTo>
                    <a:pt x="222" y="168"/>
                  </a:lnTo>
                  <a:lnTo>
                    <a:pt x="254" y="144"/>
                  </a:lnTo>
                  <a:lnTo>
                    <a:pt x="286" y="124"/>
                  </a:lnTo>
                  <a:lnTo>
                    <a:pt x="318" y="106"/>
                  </a:lnTo>
                  <a:lnTo>
                    <a:pt x="352" y="90"/>
                  </a:lnTo>
                  <a:lnTo>
                    <a:pt x="388" y="74"/>
                  </a:lnTo>
                  <a:lnTo>
                    <a:pt x="424" y="62"/>
                  </a:lnTo>
                  <a:lnTo>
                    <a:pt x="462" y="50"/>
                  </a:lnTo>
                  <a:lnTo>
                    <a:pt x="502" y="40"/>
                  </a:lnTo>
                  <a:lnTo>
                    <a:pt x="542" y="30"/>
                  </a:lnTo>
                  <a:lnTo>
                    <a:pt x="582" y="22"/>
                  </a:lnTo>
                  <a:lnTo>
                    <a:pt x="626" y="16"/>
                  </a:lnTo>
                  <a:lnTo>
                    <a:pt x="668" y="12"/>
                  </a:lnTo>
                  <a:lnTo>
                    <a:pt x="712" y="6"/>
                  </a:lnTo>
                  <a:lnTo>
                    <a:pt x="804" y="2"/>
                  </a:lnTo>
                  <a:lnTo>
                    <a:pt x="900" y="0"/>
                  </a:lnTo>
                  <a:lnTo>
                    <a:pt x="994" y="2"/>
                  </a:lnTo>
                  <a:lnTo>
                    <a:pt x="1086" y="6"/>
                  </a:lnTo>
                  <a:lnTo>
                    <a:pt x="1130" y="12"/>
                  </a:lnTo>
                  <a:lnTo>
                    <a:pt x="1172" y="16"/>
                  </a:lnTo>
                  <a:lnTo>
                    <a:pt x="1214" y="22"/>
                  </a:lnTo>
                  <a:lnTo>
                    <a:pt x="1256" y="30"/>
                  </a:lnTo>
                  <a:lnTo>
                    <a:pt x="1296" y="40"/>
                  </a:lnTo>
                  <a:lnTo>
                    <a:pt x="1334" y="50"/>
                  </a:lnTo>
                  <a:lnTo>
                    <a:pt x="1372" y="62"/>
                  </a:lnTo>
                  <a:lnTo>
                    <a:pt x="1408" y="74"/>
                  </a:lnTo>
                  <a:lnTo>
                    <a:pt x="1444" y="90"/>
                  </a:lnTo>
                  <a:lnTo>
                    <a:pt x="1478" y="106"/>
                  </a:lnTo>
                  <a:lnTo>
                    <a:pt x="1512" y="124"/>
                  </a:lnTo>
                  <a:lnTo>
                    <a:pt x="1544" y="144"/>
                  </a:lnTo>
                  <a:lnTo>
                    <a:pt x="1576" y="168"/>
                  </a:lnTo>
                  <a:lnTo>
                    <a:pt x="1608" y="194"/>
                  </a:lnTo>
                  <a:lnTo>
                    <a:pt x="1636" y="222"/>
                  </a:lnTo>
                  <a:lnTo>
                    <a:pt x="1662" y="254"/>
                  </a:lnTo>
                  <a:lnTo>
                    <a:pt x="1684" y="286"/>
                  </a:lnTo>
                  <a:lnTo>
                    <a:pt x="1706" y="320"/>
                  </a:lnTo>
                  <a:lnTo>
                    <a:pt x="1724" y="356"/>
                  </a:lnTo>
                  <a:lnTo>
                    <a:pt x="1740" y="394"/>
                  </a:lnTo>
                  <a:lnTo>
                    <a:pt x="1754" y="432"/>
                  </a:lnTo>
                  <a:lnTo>
                    <a:pt x="1766" y="472"/>
                  </a:lnTo>
                  <a:lnTo>
                    <a:pt x="1776" y="514"/>
                  </a:lnTo>
                  <a:lnTo>
                    <a:pt x="1784" y="556"/>
                  </a:lnTo>
                  <a:lnTo>
                    <a:pt x="1790" y="600"/>
                  </a:lnTo>
                  <a:lnTo>
                    <a:pt x="1794" y="644"/>
                  </a:lnTo>
                  <a:lnTo>
                    <a:pt x="1798" y="688"/>
                  </a:lnTo>
                  <a:lnTo>
                    <a:pt x="1798" y="734"/>
                  </a:lnTo>
                  <a:lnTo>
                    <a:pt x="1798" y="780"/>
                  </a:lnTo>
                  <a:lnTo>
                    <a:pt x="1794" y="826"/>
                  </a:lnTo>
                  <a:lnTo>
                    <a:pt x="1790" y="870"/>
                  </a:lnTo>
                  <a:lnTo>
                    <a:pt x="1784" y="914"/>
                  </a:lnTo>
                  <a:lnTo>
                    <a:pt x="1776" y="958"/>
                  </a:lnTo>
                  <a:lnTo>
                    <a:pt x="1766" y="998"/>
                  </a:lnTo>
                  <a:lnTo>
                    <a:pt x="1754" y="1040"/>
                  </a:lnTo>
                  <a:lnTo>
                    <a:pt x="1738" y="1078"/>
                  </a:lnTo>
                  <a:lnTo>
                    <a:pt x="1722" y="1116"/>
                  </a:lnTo>
                  <a:lnTo>
                    <a:pt x="1704" y="1152"/>
                  </a:lnTo>
                  <a:lnTo>
                    <a:pt x="1684" y="1186"/>
                  </a:lnTo>
                  <a:lnTo>
                    <a:pt x="1660" y="1218"/>
                  </a:lnTo>
                  <a:lnTo>
                    <a:pt x="1634" y="1248"/>
                  </a:lnTo>
                  <a:lnTo>
                    <a:pt x="1606" y="1278"/>
                  </a:lnTo>
                  <a:lnTo>
                    <a:pt x="1576" y="1304"/>
                  </a:lnTo>
                  <a:lnTo>
                    <a:pt x="1544" y="1326"/>
                  </a:lnTo>
                  <a:close/>
                </a:path>
              </a:pathLst>
            </a:custGeom>
            <a:ln w="19050" cap="rnd">
              <a:solidFill>
                <a:srgbClr val="3E0D81"/>
              </a:solidFill>
              <a:prstDash val="sysDot"/>
            </a:ln>
          </p:spPr>
          <p:style>
            <a:lnRef idx="1">
              <a:schemeClr val="accent1"/>
            </a:lnRef>
            <a:fillRef idx="0">
              <a:schemeClr val="accent1"/>
            </a:fillRef>
            <a:effectRef idx="0">
              <a:schemeClr val="accent1"/>
            </a:effectRef>
            <a:fontRef idx="minor">
              <a:schemeClr val="tx1"/>
            </a:fontRef>
          </p:style>
          <p:txBody>
            <a:bodyPr/>
            <a:lstStyle/>
            <a:p>
              <a:pPr defTabSz="1219140">
                <a:defRPr/>
              </a:pPr>
              <a:endParaRPr lang="en-GB" sz="2400" kern="0" dirty="0">
                <a:solidFill>
                  <a:sysClr val="windowText" lastClr="000000"/>
                </a:solidFill>
              </a:endParaRPr>
            </a:p>
          </p:txBody>
        </p:sp>
      </p:grpSp>
      <p:sp>
        <p:nvSpPr>
          <p:cNvPr id="5" name="Espace réservé du texte 3">
            <a:extLst>
              <a:ext uri="{FF2B5EF4-FFF2-40B4-BE49-F238E27FC236}">
                <a16:creationId xmlns:a16="http://schemas.microsoft.com/office/drawing/2014/main" id="{C1370C10-8838-4E26-9C89-9BEB495BA2F6}"/>
              </a:ext>
            </a:extLst>
          </p:cNvPr>
          <p:cNvSpPr txBox="1">
            <a:spLocks/>
          </p:cNvSpPr>
          <p:nvPr/>
        </p:nvSpPr>
        <p:spPr>
          <a:xfrm>
            <a:off x="424176" y="217609"/>
            <a:ext cx="6904007" cy="861774"/>
          </a:xfrm>
          <a:prstGeom prst="rect">
            <a:avLst/>
          </a:prstGeom>
        </p:spPr>
        <p:txBody>
          <a:bodyPr vert="horz" wrap="square" lIns="0" tIns="0" rIns="0" bIns="0" rtlCol="0" anchor="t">
            <a:spAutoFit/>
          </a:bodyPr>
          <a:lstStyle>
            <a:defPPr>
              <a:defRPr lang="fr-FR"/>
            </a:defPPr>
            <a:lvl1pPr marL="0" algn="l" defTabSz="914400" rtl="0" eaLnBrk="1" latinLnBrk="0" hangingPunct="1">
              <a:defRPr sz="1200" b="1" kern="1200"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cap="none" dirty="0">
                <a:solidFill>
                  <a:srgbClr val="3E0D81"/>
                </a:solidFill>
                <a:latin typeface="Arial Black" panose="020B0A04020102020204" pitchFamily="34" charset="0"/>
                <a:ea typeface="+mj-ea"/>
                <a:cs typeface="+mj-cs"/>
              </a:rPr>
              <a:t>Econocom</a:t>
            </a:r>
            <a:br>
              <a:rPr lang="en-GB" sz="2800" cap="none" dirty="0">
                <a:solidFill>
                  <a:srgbClr val="3E0D81"/>
                </a:solidFill>
                <a:latin typeface="Arial Black" panose="020B0A04020102020204" pitchFamily="34" charset="0"/>
                <a:ea typeface="+mj-ea"/>
                <a:cs typeface="+mj-cs"/>
              </a:rPr>
            </a:br>
            <a:r>
              <a:rPr lang="en-GB" sz="2800" cap="none" dirty="0">
                <a:solidFill>
                  <a:srgbClr val="3E0D81"/>
                </a:solidFill>
                <a:latin typeface="Arial Black" panose="020B0A04020102020204" pitchFamily="34" charset="0"/>
                <a:ea typeface="+mj-ea"/>
                <a:cs typeface="+mj-cs"/>
              </a:rPr>
              <a:t>Europe’s leading global digital services company</a:t>
            </a:r>
          </a:p>
        </p:txBody>
      </p:sp>
      <p:sp>
        <p:nvSpPr>
          <p:cNvPr id="354" name="ZoneTexte 353">
            <a:extLst>
              <a:ext uri="{FF2B5EF4-FFF2-40B4-BE49-F238E27FC236}">
                <a16:creationId xmlns:a16="http://schemas.microsoft.com/office/drawing/2014/main" id="{38469900-FAAB-4F79-9315-0A6AB34959AE}"/>
              </a:ext>
            </a:extLst>
          </p:cNvPr>
          <p:cNvSpPr txBox="1"/>
          <p:nvPr/>
        </p:nvSpPr>
        <p:spPr>
          <a:xfrm>
            <a:off x="8386137" y="1429291"/>
            <a:ext cx="3476997" cy="677108"/>
          </a:xfrm>
          <a:prstGeom prst="rect">
            <a:avLst/>
          </a:prstGeom>
          <a:noFill/>
        </p:spPr>
        <p:txBody>
          <a:bodyPr wrap="square">
            <a:spAutoFit/>
          </a:bodyPr>
          <a:lstStyle/>
          <a:p>
            <a:pPr>
              <a:defRPr/>
            </a:pPr>
            <a:r>
              <a:rPr lang="en-GB" sz="2400" b="1" dirty="0">
                <a:solidFill>
                  <a:srgbClr val="33008E"/>
                </a:solidFill>
                <a:latin typeface="Arial Black" panose="020B0A04020102020204" pitchFamily="34" charset="0"/>
                <a:cs typeface="Arial" panose="020B0604020202020204" pitchFamily="34" charset="0"/>
              </a:rPr>
              <a:t>16 countries</a:t>
            </a:r>
          </a:p>
          <a:p>
            <a:pPr>
              <a:defRPr/>
            </a:pPr>
            <a:r>
              <a:rPr lang="en-GB" sz="1400" dirty="0">
                <a:solidFill>
                  <a:srgbClr val="33008E"/>
                </a:solidFill>
                <a:cs typeface="Arial" panose="020B0604020202020204" pitchFamily="34" charset="0"/>
              </a:rPr>
              <a:t>Europe, USA, Canada, …</a:t>
            </a:r>
          </a:p>
        </p:txBody>
      </p:sp>
      <p:sp>
        <p:nvSpPr>
          <p:cNvPr id="355" name="ZoneTexte 354">
            <a:extLst>
              <a:ext uri="{FF2B5EF4-FFF2-40B4-BE49-F238E27FC236}">
                <a16:creationId xmlns:a16="http://schemas.microsoft.com/office/drawing/2014/main" id="{51454F0E-B988-4E0C-BAA8-BEE7E2BE5D9E}"/>
              </a:ext>
            </a:extLst>
          </p:cNvPr>
          <p:cNvSpPr txBox="1"/>
          <p:nvPr/>
        </p:nvSpPr>
        <p:spPr>
          <a:xfrm>
            <a:off x="8966313" y="2366630"/>
            <a:ext cx="2494658" cy="677108"/>
          </a:xfrm>
          <a:prstGeom prst="rect">
            <a:avLst/>
          </a:prstGeom>
          <a:noFill/>
        </p:spPr>
        <p:txBody>
          <a:bodyPr wrap="square">
            <a:spAutoFit/>
          </a:bodyPr>
          <a:lstStyle/>
          <a:p>
            <a:pPr>
              <a:defRPr/>
            </a:pPr>
            <a:r>
              <a:rPr lang="en-GB" sz="2400" b="1" dirty="0">
                <a:solidFill>
                  <a:srgbClr val="33008E"/>
                </a:solidFill>
                <a:latin typeface="Arial Black" panose="020B0A04020102020204" pitchFamily="34" charset="0"/>
                <a:cs typeface="Arial" panose="020B0604020202020204" pitchFamily="34" charset="0"/>
              </a:rPr>
              <a:t>8,200 </a:t>
            </a:r>
            <a:br>
              <a:rPr lang="en-GB" sz="2400" b="1" dirty="0">
                <a:solidFill>
                  <a:srgbClr val="33008E"/>
                </a:solidFill>
                <a:latin typeface="Arial Black" panose="020B0A04020102020204" pitchFamily="34" charset="0"/>
                <a:cs typeface="Arial" panose="020B0604020202020204" pitchFamily="34" charset="0"/>
              </a:rPr>
            </a:br>
            <a:r>
              <a:rPr lang="en-GB" sz="1400" b="1" dirty="0">
                <a:solidFill>
                  <a:srgbClr val="33008E"/>
                </a:solidFill>
                <a:latin typeface="+mj-lt"/>
                <a:cs typeface="Arial" panose="020B0604020202020204" pitchFamily="34" charset="0"/>
              </a:rPr>
              <a:t>employees</a:t>
            </a:r>
          </a:p>
        </p:txBody>
      </p:sp>
      <p:sp>
        <p:nvSpPr>
          <p:cNvPr id="356" name="ZoneTexte 355">
            <a:extLst>
              <a:ext uri="{FF2B5EF4-FFF2-40B4-BE49-F238E27FC236}">
                <a16:creationId xmlns:a16="http://schemas.microsoft.com/office/drawing/2014/main" id="{A4774950-CCCE-4D8E-BEC0-569EBCFEA26F}"/>
              </a:ext>
            </a:extLst>
          </p:cNvPr>
          <p:cNvSpPr txBox="1"/>
          <p:nvPr/>
        </p:nvSpPr>
        <p:spPr>
          <a:xfrm>
            <a:off x="9456500" y="3292627"/>
            <a:ext cx="2594595" cy="677108"/>
          </a:xfrm>
          <a:prstGeom prst="rect">
            <a:avLst/>
          </a:prstGeom>
          <a:noFill/>
        </p:spPr>
        <p:txBody>
          <a:bodyPr wrap="square">
            <a:spAutoFit/>
          </a:bodyPr>
          <a:lstStyle/>
          <a:p>
            <a:pPr>
              <a:defRPr/>
            </a:pPr>
            <a:r>
              <a:rPr lang="en-GB" sz="2400" b="1" dirty="0">
                <a:solidFill>
                  <a:srgbClr val="33008E"/>
                </a:solidFill>
                <a:latin typeface="Arial Black" panose="020B0A04020102020204" pitchFamily="34" charset="0"/>
                <a:cs typeface="Arial" panose="020B0604020202020204" pitchFamily="34" charset="0"/>
              </a:rPr>
              <a:t>49 years </a:t>
            </a:r>
            <a:br>
              <a:rPr lang="en-GB" sz="2400" b="1" dirty="0">
                <a:solidFill>
                  <a:srgbClr val="33008E"/>
                </a:solidFill>
                <a:latin typeface="Arial Black" panose="020B0A04020102020204" pitchFamily="34" charset="0"/>
                <a:cs typeface="Arial" panose="020B0604020202020204" pitchFamily="34" charset="0"/>
              </a:rPr>
            </a:br>
            <a:r>
              <a:rPr lang="en-GB" sz="1400" dirty="0">
                <a:solidFill>
                  <a:srgbClr val="33008E"/>
                </a:solidFill>
                <a:latin typeface="+mj-lt"/>
                <a:cs typeface="Arial" panose="020B0604020202020204" pitchFamily="34" charset="0"/>
              </a:rPr>
              <a:t>experience</a:t>
            </a:r>
          </a:p>
        </p:txBody>
      </p:sp>
      <p:sp>
        <p:nvSpPr>
          <p:cNvPr id="357" name="ZoneTexte 356">
            <a:extLst>
              <a:ext uri="{FF2B5EF4-FFF2-40B4-BE49-F238E27FC236}">
                <a16:creationId xmlns:a16="http://schemas.microsoft.com/office/drawing/2014/main" id="{8E56CEF6-80BF-428C-80C7-1048F8E91AE2}"/>
              </a:ext>
            </a:extLst>
          </p:cNvPr>
          <p:cNvSpPr txBox="1"/>
          <p:nvPr/>
        </p:nvSpPr>
        <p:spPr>
          <a:xfrm>
            <a:off x="8154325" y="576216"/>
            <a:ext cx="4108924" cy="327782"/>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algn="l">
              <a:lnSpc>
                <a:spcPct val="85000"/>
              </a:lnSpc>
              <a:defRPr/>
            </a:pPr>
            <a:r>
              <a:rPr lang="en-GB" sz="1800" b="0" dirty="0">
                <a:solidFill>
                  <a:srgbClr val="573EEF"/>
                </a:solidFill>
                <a:cs typeface="Arial" panose="020B0604020202020204" pitchFamily="34" charset="0"/>
              </a:rPr>
              <a:t>At 31 December 2021</a:t>
            </a:r>
          </a:p>
        </p:txBody>
      </p:sp>
      <p:sp>
        <p:nvSpPr>
          <p:cNvPr id="359" name="ZoneTexte 358">
            <a:extLst>
              <a:ext uri="{FF2B5EF4-FFF2-40B4-BE49-F238E27FC236}">
                <a16:creationId xmlns:a16="http://schemas.microsoft.com/office/drawing/2014/main" id="{5A243249-1610-4B53-9C7E-1B2448BC304B}"/>
              </a:ext>
            </a:extLst>
          </p:cNvPr>
          <p:cNvSpPr txBox="1"/>
          <p:nvPr/>
        </p:nvSpPr>
        <p:spPr>
          <a:xfrm>
            <a:off x="9997355" y="4138418"/>
            <a:ext cx="2053740" cy="892552"/>
          </a:xfrm>
          <a:prstGeom prst="rect">
            <a:avLst/>
          </a:prstGeom>
          <a:noFill/>
        </p:spPr>
        <p:txBody>
          <a:bodyPr wrap="square">
            <a:spAutoFit/>
          </a:bodyPr>
          <a:lstStyle/>
          <a:p>
            <a:pPr>
              <a:defRPr/>
            </a:pPr>
            <a:r>
              <a:rPr lang="en-GB" sz="2400" b="1" dirty="0">
                <a:solidFill>
                  <a:srgbClr val="33008E"/>
                </a:solidFill>
                <a:latin typeface="Arial Black" panose="020B0A04020102020204" pitchFamily="34" charset="0"/>
                <a:cs typeface="Arial" panose="020B0604020202020204" pitchFamily="34" charset="0"/>
              </a:rPr>
              <a:t>7m </a:t>
            </a:r>
          </a:p>
          <a:p>
            <a:pPr>
              <a:defRPr/>
            </a:pPr>
            <a:r>
              <a:rPr lang="en-GB" sz="1400" dirty="0">
                <a:solidFill>
                  <a:srgbClr val="33008E"/>
                </a:solidFill>
                <a:cs typeface="Arial" panose="020B0604020202020204" pitchFamily="34" charset="0"/>
              </a:rPr>
              <a:t>technology assets under management</a:t>
            </a:r>
          </a:p>
        </p:txBody>
      </p:sp>
    </p:spTree>
    <p:extLst>
      <p:ext uri="{BB962C8B-B14F-4D97-AF65-F5344CB8AC3E}">
        <p14:creationId xmlns:p14="http://schemas.microsoft.com/office/powerpoint/2010/main" val="3904670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6FCA98-0735-49B7-A75C-60C171DE7286}"/>
              </a:ext>
            </a:extLst>
          </p:cNvPr>
          <p:cNvSpPr>
            <a:spLocks noGrp="1"/>
          </p:cNvSpPr>
          <p:nvPr>
            <p:ph type="title"/>
          </p:nvPr>
        </p:nvSpPr>
        <p:spPr/>
        <p:txBody>
          <a:bodyPr/>
          <a:lstStyle/>
          <a:p>
            <a:r>
              <a:rPr lang="en-GB" dirty="0">
                <a:latin typeface="Arial Black" panose="020B0A04020102020204" pitchFamily="34" charset="0"/>
              </a:rPr>
              <a:t>Products &amp; Solutions</a:t>
            </a:r>
          </a:p>
        </p:txBody>
      </p:sp>
      <p:sp>
        <p:nvSpPr>
          <p:cNvPr id="23" name="Espace réservé du texte 22">
            <a:extLst>
              <a:ext uri="{FF2B5EF4-FFF2-40B4-BE49-F238E27FC236}">
                <a16:creationId xmlns:a16="http://schemas.microsoft.com/office/drawing/2014/main" id="{04DA4269-AA8E-4108-9284-7F5BB7091050}"/>
              </a:ext>
            </a:extLst>
          </p:cNvPr>
          <p:cNvSpPr>
            <a:spLocks noGrp="1"/>
          </p:cNvSpPr>
          <p:nvPr>
            <p:ph type="body" sz="quarter" idx="14"/>
          </p:nvPr>
        </p:nvSpPr>
        <p:spPr>
          <a:xfrm>
            <a:off x="508376" y="939800"/>
            <a:ext cx="10515600" cy="424732"/>
          </a:xfrm>
        </p:spPr>
        <p:txBody>
          <a:bodyPr/>
          <a:lstStyle/>
          <a:p>
            <a:r>
              <a:rPr lang="en-GB" sz="2400" dirty="0">
                <a:latin typeface="Arial" panose="020B0604020202020204" pitchFamily="34" charset="0"/>
                <a:cs typeface="Arial" panose="020B0604020202020204" pitchFamily="34" charset="0"/>
              </a:rPr>
              <a:t>Flexible and forward-looking approach to changing demand</a:t>
            </a:r>
          </a:p>
        </p:txBody>
      </p:sp>
      <p:grpSp>
        <p:nvGrpSpPr>
          <p:cNvPr id="3" name="Groupe 2">
            <a:extLst>
              <a:ext uri="{FF2B5EF4-FFF2-40B4-BE49-F238E27FC236}">
                <a16:creationId xmlns:a16="http://schemas.microsoft.com/office/drawing/2014/main" id="{E11A14BD-1EE5-423E-A3CC-F16F73D6D51A}"/>
              </a:ext>
            </a:extLst>
          </p:cNvPr>
          <p:cNvGrpSpPr/>
          <p:nvPr/>
        </p:nvGrpSpPr>
        <p:grpSpPr>
          <a:xfrm>
            <a:off x="582425" y="1665265"/>
            <a:ext cx="3477170" cy="4607040"/>
            <a:chOff x="506225" y="1558585"/>
            <a:chExt cx="3477170" cy="4607040"/>
          </a:xfrm>
        </p:grpSpPr>
        <p:sp>
          <p:nvSpPr>
            <p:cNvPr id="26" name="Rectangle 25">
              <a:extLst>
                <a:ext uri="{FF2B5EF4-FFF2-40B4-BE49-F238E27FC236}">
                  <a16:creationId xmlns:a16="http://schemas.microsoft.com/office/drawing/2014/main" id="{A3B7A758-C6EA-4685-9A39-2D15290EF32E}"/>
                </a:ext>
              </a:extLst>
            </p:cNvPr>
            <p:cNvSpPr/>
            <p:nvPr/>
          </p:nvSpPr>
          <p:spPr>
            <a:xfrm>
              <a:off x="506225" y="1558585"/>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27" name="ZoneTexte 26">
              <a:extLst>
                <a:ext uri="{FF2B5EF4-FFF2-40B4-BE49-F238E27FC236}">
                  <a16:creationId xmlns:a16="http://schemas.microsoft.com/office/drawing/2014/main" id="{29131476-01CF-4A39-B344-B66E4070EF85}"/>
                </a:ext>
              </a:extLst>
            </p:cNvPr>
            <p:cNvSpPr txBox="1"/>
            <p:nvPr/>
          </p:nvSpPr>
          <p:spPr>
            <a:xfrm>
              <a:off x="698654" y="1809366"/>
              <a:ext cx="3068326" cy="61773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2000" b="1" i="0" u="none" strike="noStrike" cap="none" normalizeH="0" baseline="0" noProof="0" dirty="0">
                  <a:ln>
                    <a:noFill/>
                  </a:ln>
                  <a:solidFill>
                    <a:srgbClr val="573EEF"/>
                  </a:solidFill>
                  <a:uLnTx/>
                  <a:uFillTx/>
                  <a:latin typeface="Arial Black" panose="020B0A04020102020204" pitchFamily="34" charset="0"/>
                </a:rPr>
                <a:t>Becoming a major</a:t>
              </a:r>
              <a:br>
                <a:rPr kumimoji="0" lang="en-GB" sz="2000" b="1" i="0" u="none" strike="noStrike" cap="none" normalizeH="0" baseline="0" noProof="0" dirty="0">
                  <a:ln>
                    <a:noFill/>
                  </a:ln>
                  <a:solidFill>
                    <a:srgbClr val="573EEF"/>
                  </a:solidFill>
                  <a:uLnTx/>
                  <a:uFillTx/>
                  <a:latin typeface="Arial Black" panose="020B0A04020102020204" pitchFamily="34" charset="0"/>
                </a:rPr>
              </a:br>
              <a:r>
                <a:rPr kumimoji="0" lang="en-GB" sz="2000" b="1" i="0" u="none" strike="noStrike" cap="none" normalizeH="0" baseline="0" noProof="0" dirty="0">
                  <a:ln>
                    <a:noFill/>
                  </a:ln>
                  <a:solidFill>
                    <a:srgbClr val="573EEF"/>
                  </a:solidFill>
                  <a:uLnTx/>
                  <a:uFillTx/>
                  <a:latin typeface="Arial Black" panose="020B0A04020102020204" pitchFamily="34" charset="0"/>
                </a:rPr>
                <a:t>player in Europe</a:t>
              </a:r>
            </a:p>
          </p:txBody>
        </p:sp>
        <p:cxnSp>
          <p:nvCxnSpPr>
            <p:cNvPr id="30" name="Connecteur droit 29">
              <a:extLst>
                <a:ext uri="{FF2B5EF4-FFF2-40B4-BE49-F238E27FC236}">
                  <a16:creationId xmlns:a16="http://schemas.microsoft.com/office/drawing/2014/main" id="{1687531F-C841-427F-AD1C-5BB7E49802B2}"/>
                </a:ext>
              </a:extLst>
            </p:cNvPr>
            <p:cNvCxnSpPr>
              <a:cxnSpLocks/>
            </p:cNvCxnSpPr>
            <p:nvPr/>
          </p:nvCxnSpPr>
          <p:spPr>
            <a:xfrm>
              <a:off x="807785" y="2836105"/>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ZoneTexte 9">
              <a:extLst>
                <a:ext uri="{FF2B5EF4-FFF2-40B4-BE49-F238E27FC236}">
                  <a16:creationId xmlns:a16="http://schemas.microsoft.com/office/drawing/2014/main" id="{62FC90FA-E970-4240-B485-0D8EF9D77A96}"/>
                </a:ext>
              </a:extLst>
            </p:cNvPr>
            <p:cNvSpPr txBox="1"/>
            <p:nvPr/>
          </p:nvSpPr>
          <p:spPr>
            <a:xfrm>
              <a:off x="1316146" y="3322161"/>
              <a:ext cx="2632584" cy="1938992"/>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30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&gt; €1 billion revenue </a:t>
              </a:r>
            </a:p>
            <a:p>
              <a:pPr marL="0" marR="0" lvl="0" indent="0" algn="l" defTabSz="914400" rtl="0" eaLnBrk="1" fontAlgn="auto" latinLnBrk="0" hangingPunct="1">
                <a:lnSpc>
                  <a:spcPct val="100000"/>
                </a:lnSpc>
                <a:spcBef>
                  <a:spcPts val="30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No. 1 in France</a:t>
              </a:r>
            </a:p>
            <a:p>
              <a:pPr marL="0" marR="0" lvl="0" indent="0" algn="l" defTabSz="914400" rtl="0" eaLnBrk="1" fontAlgn="auto" latinLnBrk="0" hangingPunct="1">
                <a:lnSpc>
                  <a:spcPct val="100000"/>
                </a:lnSpc>
                <a:spcBef>
                  <a:spcPts val="3000"/>
                </a:spcBef>
                <a:spcAft>
                  <a:spcPts val="0"/>
                </a:spcAft>
                <a:buClrTx/>
                <a:buSzTx/>
                <a:buFontTx/>
                <a:buNone/>
                <a:tabLst/>
                <a:defRPr/>
              </a:pPr>
              <a:r>
                <a:rPr kumimoji="0" lang="en-GB" sz="1400" i="0" u="none" strike="noStrike" cap="none" normalizeH="0" baseline="0" noProof="0" dirty="0">
                  <a:ln>
                    <a:noFill/>
                  </a:ln>
                  <a:solidFill>
                    <a:srgbClr val="33008E"/>
                  </a:solidFill>
                  <a:uLnTx/>
                  <a:uFillTx/>
                  <a:latin typeface="Arial Black" panose="020B0A04020102020204" pitchFamily="34" charset="0"/>
                </a:rPr>
                <a:t>Strong positions</a:t>
              </a:r>
              <a:br>
                <a:rPr kumimoji="0" lang="en-GB" sz="1400" b="0" i="0" u="none" strike="noStrike" cap="none" normalizeH="0" baseline="0" noProof="0" dirty="0">
                  <a:ln>
                    <a:noFill/>
                  </a:ln>
                  <a:solidFill>
                    <a:srgbClr val="33008E"/>
                  </a:solidFill>
                  <a:uLnTx/>
                  <a:uFillTx/>
                  <a:latin typeface="Arial Black" panose="020B0A04020102020204" pitchFamily="34" charset="0"/>
                </a:rPr>
              </a:b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rPr>
                <a:t>in Italy, Spain, Germany, </a:t>
              </a:r>
              <a:b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rPr>
              </a:b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rPr>
                <a:t>Netherlands and UK</a:t>
              </a:r>
            </a:p>
          </p:txBody>
        </p:sp>
        <p:pic>
          <p:nvPicPr>
            <p:cNvPr id="19" name="Graphique 18">
              <a:extLst>
                <a:ext uri="{FF2B5EF4-FFF2-40B4-BE49-F238E27FC236}">
                  <a16:creationId xmlns:a16="http://schemas.microsoft.com/office/drawing/2014/main" id="{9D551880-8578-471B-8FF4-ED8FE709F1D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3075" y="4637906"/>
              <a:ext cx="457200" cy="457200"/>
            </a:xfrm>
            <a:prstGeom prst="rect">
              <a:avLst/>
            </a:prstGeom>
          </p:spPr>
        </p:pic>
        <p:pic>
          <p:nvPicPr>
            <p:cNvPr id="86" name="Graphique 85">
              <a:extLst>
                <a:ext uri="{FF2B5EF4-FFF2-40B4-BE49-F238E27FC236}">
                  <a16:creationId xmlns:a16="http://schemas.microsoft.com/office/drawing/2014/main" id="{CF72171C-B6FB-46E0-817C-573112B9581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11540" y="3203691"/>
              <a:ext cx="400050" cy="400050"/>
            </a:xfrm>
            <a:prstGeom prst="rect">
              <a:avLst/>
            </a:prstGeom>
          </p:spPr>
        </p:pic>
        <p:pic>
          <p:nvPicPr>
            <p:cNvPr id="44" name="Image 43">
              <a:extLst>
                <a:ext uri="{FF2B5EF4-FFF2-40B4-BE49-F238E27FC236}">
                  <a16:creationId xmlns:a16="http://schemas.microsoft.com/office/drawing/2014/main" id="{AEBB3964-5366-46F5-BDBB-D0A11EBACC2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796937" y="3902297"/>
              <a:ext cx="368868" cy="368868"/>
            </a:xfrm>
            <a:prstGeom prst="rect">
              <a:avLst/>
            </a:prstGeom>
          </p:spPr>
        </p:pic>
      </p:grpSp>
      <p:grpSp>
        <p:nvGrpSpPr>
          <p:cNvPr id="4" name="Groupe 3">
            <a:extLst>
              <a:ext uri="{FF2B5EF4-FFF2-40B4-BE49-F238E27FC236}">
                <a16:creationId xmlns:a16="http://schemas.microsoft.com/office/drawing/2014/main" id="{55DBE6FD-68FC-4246-9C56-ECE82BEFEC1F}"/>
              </a:ext>
            </a:extLst>
          </p:cNvPr>
          <p:cNvGrpSpPr/>
          <p:nvPr/>
        </p:nvGrpSpPr>
        <p:grpSpPr>
          <a:xfrm>
            <a:off x="4337609" y="1679376"/>
            <a:ext cx="3477170" cy="4607040"/>
            <a:chOff x="4261409" y="1572696"/>
            <a:chExt cx="3477170" cy="4607040"/>
          </a:xfrm>
        </p:grpSpPr>
        <p:sp>
          <p:nvSpPr>
            <p:cNvPr id="35" name="Rectangle 34">
              <a:extLst>
                <a:ext uri="{FF2B5EF4-FFF2-40B4-BE49-F238E27FC236}">
                  <a16:creationId xmlns:a16="http://schemas.microsoft.com/office/drawing/2014/main" id="{BE62CCD8-3C47-490B-AC09-9ED2851A281A}"/>
                </a:ext>
              </a:extLst>
            </p:cNvPr>
            <p:cNvSpPr/>
            <p:nvPr/>
          </p:nvSpPr>
          <p:spPr>
            <a:xfrm>
              <a:off x="4261409" y="1572696"/>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37" name="ZoneTexte 36">
              <a:extLst>
                <a:ext uri="{FF2B5EF4-FFF2-40B4-BE49-F238E27FC236}">
                  <a16:creationId xmlns:a16="http://schemas.microsoft.com/office/drawing/2014/main" id="{6CFE3EFB-0EDE-4AB0-B1ED-7752A6FB1363}"/>
                </a:ext>
              </a:extLst>
            </p:cNvPr>
            <p:cNvSpPr txBox="1"/>
            <p:nvPr/>
          </p:nvSpPr>
          <p:spPr>
            <a:xfrm>
              <a:off x="4465831" y="1809366"/>
              <a:ext cx="3068326" cy="61773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2000" b="1" i="0" u="none" strike="noStrike" cap="none" normalizeH="0" baseline="0" noProof="0" dirty="0">
                  <a:ln>
                    <a:noFill/>
                  </a:ln>
                  <a:solidFill>
                    <a:srgbClr val="573EEF"/>
                  </a:solidFill>
                  <a:uLnTx/>
                  <a:uFillTx/>
                  <a:latin typeface="Arial Black" panose="020B0A04020102020204" pitchFamily="34" charset="0"/>
                </a:rPr>
                <a:t>Solutions tailored </a:t>
              </a:r>
            </a:p>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2000" b="1" i="0" u="none" strike="noStrike" cap="none" normalizeH="0" baseline="0" noProof="0" dirty="0">
                  <a:ln>
                    <a:noFill/>
                  </a:ln>
                  <a:solidFill>
                    <a:srgbClr val="573EEF"/>
                  </a:solidFill>
                  <a:uLnTx/>
                  <a:uFillTx/>
                  <a:latin typeface="Arial Black" panose="020B0A04020102020204" pitchFamily="34" charset="0"/>
                </a:rPr>
                <a:t>to needs</a:t>
              </a:r>
            </a:p>
          </p:txBody>
        </p:sp>
        <p:cxnSp>
          <p:nvCxnSpPr>
            <p:cNvPr id="38" name="Connecteur droit 37">
              <a:extLst>
                <a:ext uri="{FF2B5EF4-FFF2-40B4-BE49-F238E27FC236}">
                  <a16:creationId xmlns:a16="http://schemas.microsoft.com/office/drawing/2014/main" id="{A0FA8A7C-6941-4BCD-95D0-CC65D68A726A}"/>
                </a:ext>
              </a:extLst>
            </p:cNvPr>
            <p:cNvCxnSpPr>
              <a:cxnSpLocks/>
            </p:cNvCxnSpPr>
            <p:nvPr/>
          </p:nvCxnSpPr>
          <p:spPr>
            <a:xfrm>
              <a:off x="4633902" y="2844771"/>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1" name="ZoneTexte 40">
              <a:extLst>
                <a:ext uri="{FF2B5EF4-FFF2-40B4-BE49-F238E27FC236}">
                  <a16:creationId xmlns:a16="http://schemas.microsoft.com/office/drawing/2014/main" id="{4DDB5C58-D9D1-4F6C-923D-611FFBBCD484}"/>
                </a:ext>
              </a:extLst>
            </p:cNvPr>
            <p:cNvSpPr txBox="1"/>
            <p:nvPr/>
          </p:nvSpPr>
          <p:spPr>
            <a:xfrm>
              <a:off x="5092517" y="5221442"/>
              <a:ext cx="2344021" cy="76713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base" latinLnBrk="0" hangingPunct="1">
                <a:lnSpc>
                  <a:spcPct val="107000"/>
                </a:lnSpc>
                <a:spcBef>
                  <a:spcPct val="0"/>
                </a:spcBef>
                <a:spcAft>
                  <a:spcPct val="0"/>
                </a:spcAft>
                <a:buClr>
                  <a:srgbClr val="573EEF"/>
                </a:buClr>
                <a:buSzTx/>
                <a:buFontTx/>
                <a:buNone/>
                <a:tabLst/>
                <a:defRPr/>
              </a:pPr>
              <a:r>
                <a:rPr kumimoji="0" lang="en-GB" sz="1400" b="1" i="0" u="none" strike="noStrike" cap="none" normalizeH="0" baseline="0" noProof="0" dirty="0">
                  <a:ln>
                    <a:noFill/>
                  </a:ln>
                  <a:solidFill>
                    <a:srgbClr val="3E0D81"/>
                  </a:solidFill>
                  <a:uLnTx/>
                  <a:uFillTx/>
                  <a:latin typeface="Arial Black" panose="020B0A04020102020204" pitchFamily="34" charset="0"/>
                  <a:cs typeface="Times New Roman" panose="02020603050405020304" pitchFamily="18" charset="0"/>
                  <a:sym typeface="Wingdings" panose="05000000000000000000" pitchFamily="2" charset="2"/>
                </a:rPr>
                <a:t>Product Care</a:t>
              </a:r>
              <a:br>
                <a:rPr kumimoji="0" lang="en-GB" sz="1800" b="1" i="0" u="none" strike="noStrike" cap="none" normalizeH="0" baseline="0" noProof="0" dirty="0">
                  <a:ln>
                    <a:noFill/>
                  </a:ln>
                  <a:solidFill>
                    <a:srgbClr val="3E0D81"/>
                  </a:solidFill>
                  <a:uLnTx/>
                  <a:uFillTx/>
                  <a:latin typeface="Calibri" panose="020F0502020204030204" pitchFamily="34" charset="0"/>
                  <a:ea typeface="+mn-ea"/>
                  <a:cs typeface="Times New Roman" panose="02020603050405020304" pitchFamily="18" charset="0"/>
                  <a:sym typeface="Wingdings" panose="05000000000000000000" pitchFamily="2" charset="2"/>
                </a:rPr>
              </a:br>
              <a:r>
                <a:rPr kumimoji="0" lang="en-GB" sz="1400" b="0" i="0" u="none" strike="noStrike" cap="none" normalizeH="0" baseline="0" noProof="0" dirty="0">
                  <a:ln>
                    <a:noFill/>
                  </a:ln>
                  <a:solidFill>
                    <a:srgbClr val="3E0D81"/>
                  </a:solidFill>
                  <a:uLnTx/>
                  <a:uFillTx/>
                  <a:latin typeface="Arial" panose="020B0604020202020204" pitchFamily="34" charset="0"/>
                  <a:cs typeface="Arial" panose="020B0604020202020204" pitchFamily="34" charset="0"/>
                  <a:sym typeface="Wingdings" panose="05000000000000000000" pitchFamily="2" charset="2"/>
                </a:rPr>
                <a:t>Extending mobile product lifetime</a:t>
              </a:r>
            </a:p>
          </p:txBody>
        </p:sp>
        <p:sp>
          <p:nvSpPr>
            <p:cNvPr id="45" name="ZoneTexte 44">
              <a:extLst>
                <a:ext uri="{FF2B5EF4-FFF2-40B4-BE49-F238E27FC236}">
                  <a16:creationId xmlns:a16="http://schemas.microsoft.com/office/drawing/2014/main" id="{07393F83-4C42-4115-A1AB-16EB28BE23AE}"/>
                </a:ext>
              </a:extLst>
            </p:cNvPr>
            <p:cNvSpPr txBox="1"/>
            <p:nvPr/>
          </p:nvSpPr>
          <p:spPr>
            <a:xfrm>
              <a:off x="5092517" y="2966733"/>
              <a:ext cx="2632584" cy="95410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sym typeface="Wingdings" panose="05000000000000000000" pitchFamily="2" charset="2"/>
                </a:rPr>
                <a:t>One stop shop</a:t>
              </a:r>
              <a:br>
                <a:rPr kumimoji="0" lang="en-GB" sz="1400" b="1" i="0" u="none" strike="noStrike" cap="none" normalizeH="0" baseline="0" noProof="0" dirty="0">
                  <a:ln>
                    <a:noFill/>
                  </a:ln>
                  <a:solidFill>
                    <a:srgbClr val="33008E"/>
                  </a:solidFill>
                  <a:uLnTx/>
                  <a:uFillTx/>
                  <a:latin typeface="Montserrat ExtraBold"/>
                  <a:ea typeface="+mn-ea"/>
                  <a:cs typeface="+mn-cs"/>
                  <a:sym typeface="Wingdings" panose="05000000000000000000" pitchFamily="2" charset="2"/>
                </a:rPr>
              </a:b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sym typeface="Wingdings" panose="05000000000000000000" pitchFamily="2" charset="2"/>
                </a:rPr>
                <a:t>multi-brand, </a:t>
              </a:r>
              <a:b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sym typeface="Wingdings" panose="05000000000000000000" pitchFamily="2" charset="2"/>
                </a:rPr>
              </a:b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sym typeface="Wingdings" panose="05000000000000000000" pitchFamily="2" charset="2"/>
                </a:rPr>
                <a:t>multi-vendor, </a:t>
              </a:r>
              <a:b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sym typeface="Wingdings" panose="05000000000000000000" pitchFamily="2" charset="2"/>
                </a:rPr>
              </a:b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sym typeface="Wingdings" panose="05000000000000000000" pitchFamily="2" charset="2"/>
                </a:rPr>
                <a:t>multi-product</a:t>
              </a:r>
            </a:p>
          </p:txBody>
        </p:sp>
        <p:sp>
          <p:nvSpPr>
            <p:cNvPr id="47" name="ZoneTexte 46">
              <a:extLst>
                <a:ext uri="{FF2B5EF4-FFF2-40B4-BE49-F238E27FC236}">
                  <a16:creationId xmlns:a16="http://schemas.microsoft.com/office/drawing/2014/main" id="{2D59E178-DD7F-484B-8BB8-526F29256C2E}"/>
                </a:ext>
              </a:extLst>
            </p:cNvPr>
            <p:cNvSpPr txBox="1"/>
            <p:nvPr/>
          </p:nvSpPr>
          <p:spPr>
            <a:xfrm>
              <a:off x="5092517" y="4094087"/>
              <a:ext cx="1993575" cy="73866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Related services</a:t>
              </a:r>
              <a:br>
                <a:rPr kumimoji="0" lang="en-GB" sz="1400" b="1" i="0" u="none" strike="noStrike" cap="none" normalizeH="0" baseline="0" noProof="0" dirty="0">
                  <a:ln>
                    <a:noFill/>
                  </a:ln>
                  <a:solidFill>
                    <a:srgbClr val="33008E"/>
                  </a:solidFill>
                  <a:uLnTx/>
                  <a:uFillTx/>
                  <a:latin typeface="Montserrat"/>
                  <a:ea typeface="+mn-ea"/>
                  <a:cs typeface="+mn-cs"/>
                </a:rPr>
              </a:b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sym typeface="Wingdings" panose="05000000000000000000" pitchFamily="2" charset="2"/>
                </a:rPr>
                <a:t>customisation, logistics, maintenance</a:t>
              </a:r>
            </a:p>
          </p:txBody>
        </p:sp>
        <p:pic>
          <p:nvPicPr>
            <p:cNvPr id="51" name="Graphique 50">
              <a:extLst>
                <a:ext uri="{FF2B5EF4-FFF2-40B4-BE49-F238E27FC236}">
                  <a16:creationId xmlns:a16="http://schemas.microsoft.com/office/drawing/2014/main" id="{EA4F38E4-F161-41E9-809F-B7CE5A390EA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516553" y="3291386"/>
              <a:ext cx="447675" cy="304800"/>
            </a:xfrm>
            <a:prstGeom prst="rect">
              <a:avLst/>
            </a:prstGeom>
          </p:spPr>
        </p:pic>
        <p:pic>
          <p:nvPicPr>
            <p:cNvPr id="52" name="Graphique 51">
              <a:extLst>
                <a:ext uri="{FF2B5EF4-FFF2-40B4-BE49-F238E27FC236}">
                  <a16:creationId xmlns:a16="http://schemas.microsoft.com/office/drawing/2014/main" id="{0CA0A22A-E4C3-4E55-AE43-680BC1A098A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15360" y="4161670"/>
              <a:ext cx="438150" cy="457200"/>
            </a:xfrm>
            <a:prstGeom prst="rect">
              <a:avLst/>
            </a:prstGeom>
          </p:spPr>
        </p:pic>
      </p:grpSp>
      <p:pic>
        <p:nvPicPr>
          <p:cNvPr id="46" name="Image 45" descr="Une image contenant bâtiment, extérieur, personne, femme&#10;&#10;Description générée automatiquement">
            <a:extLst>
              <a:ext uri="{FF2B5EF4-FFF2-40B4-BE49-F238E27FC236}">
                <a16:creationId xmlns:a16="http://schemas.microsoft.com/office/drawing/2014/main" id="{2F4D928C-4520-4049-96EC-DD772614BD55}"/>
              </a:ext>
            </a:extLst>
          </p:cNvPr>
          <p:cNvPicPr>
            <a:picLocks noChangeAspect="1"/>
          </p:cNvPicPr>
          <p:nvPr/>
        </p:nvPicPr>
        <p:blipFill rotWithShape="1">
          <a:blip r:embed="rId12">
            <a:extLst>
              <a:ext uri="{28A0092B-C50C-407E-A947-70E740481C1C}">
                <a14:useLocalDpi xmlns:a14="http://schemas.microsoft.com/office/drawing/2010/main" val="0"/>
              </a:ext>
            </a:extLst>
          </a:blip>
          <a:srcRect l="3247" t="2210" r="42051"/>
          <a:stretch/>
        </p:blipFill>
        <p:spPr>
          <a:xfrm>
            <a:off x="8019200" y="1679376"/>
            <a:ext cx="3874061" cy="4592929"/>
          </a:xfrm>
          <a:custGeom>
            <a:avLst/>
            <a:gdLst>
              <a:gd name="connsiteX0" fmla="*/ 0 w 3934626"/>
              <a:gd name="connsiteY0" fmla="*/ 0 h 4512713"/>
              <a:gd name="connsiteX1" fmla="*/ 3934626 w 3934626"/>
              <a:gd name="connsiteY1" fmla="*/ 0 h 4512713"/>
              <a:gd name="connsiteX2" fmla="*/ 3934626 w 3934626"/>
              <a:gd name="connsiteY2" fmla="*/ 4512713 h 4512713"/>
              <a:gd name="connsiteX3" fmla="*/ 0 w 3934626"/>
              <a:gd name="connsiteY3" fmla="*/ 4512713 h 4512713"/>
            </a:gdLst>
            <a:ahLst/>
            <a:cxnLst>
              <a:cxn ang="0">
                <a:pos x="connsiteX0" y="connsiteY0"/>
              </a:cxn>
              <a:cxn ang="0">
                <a:pos x="connsiteX1" y="connsiteY1"/>
              </a:cxn>
              <a:cxn ang="0">
                <a:pos x="connsiteX2" y="connsiteY2"/>
              </a:cxn>
              <a:cxn ang="0">
                <a:pos x="connsiteX3" y="connsiteY3"/>
              </a:cxn>
            </a:cxnLst>
            <a:rect l="l" t="t" r="r" b="b"/>
            <a:pathLst>
              <a:path w="3934626" h="4512713">
                <a:moveTo>
                  <a:pt x="0" y="0"/>
                </a:moveTo>
                <a:lnTo>
                  <a:pt x="3934626" y="0"/>
                </a:lnTo>
                <a:lnTo>
                  <a:pt x="3934626" y="4512713"/>
                </a:lnTo>
                <a:lnTo>
                  <a:pt x="0" y="4512713"/>
                </a:lnTo>
                <a:close/>
              </a:path>
            </a:pathLst>
          </a:custGeom>
        </p:spPr>
      </p:pic>
      <p:sp>
        <p:nvSpPr>
          <p:cNvPr id="25" name="Espace réservé du numéro de diapositive 2">
            <a:extLst>
              <a:ext uri="{FF2B5EF4-FFF2-40B4-BE49-F238E27FC236}">
                <a16:creationId xmlns:a16="http://schemas.microsoft.com/office/drawing/2014/main" id="{3469C617-6E74-48B1-A0FC-BA9C84DD60B0}"/>
              </a:ext>
            </a:extLst>
          </p:cNvPr>
          <p:cNvSpPr>
            <a:spLocks noGrp="1"/>
          </p:cNvSpPr>
          <p:nvPr>
            <p:ph type="sldNum" sz="quarter" idx="12"/>
          </p:nvPr>
        </p:nvSpPr>
        <p:spPr>
          <a:xfrm>
            <a:off x="9244773" y="6373575"/>
            <a:ext cx="2743200" cy="365125"/>
          </a:xfrm>
        </p:spPr>
        <p:txBody>
          <a:bodyPr>
            <a:normAutofit/>
          </a:body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18</a:t>
            </a:fld>
            <a:endParaRPr lang="fr-FR" dirty="0">
              <a:solidFill>
                <a:schemeClr val="bg2"/>
              </a:solidFill>
              <a:latin typeface="Arial" panose="020B0604020202020204" pitchFamily="34" charset="0"/>
              <a:cs typeface="Arial" panose="020B0604020202020204" pitchFamily="34" charset="0"/>
            </a:endParaRPr>
          </a:p>
        </p:txBody>
      </p:sp>
      <p:pic>
        <p:nvPicPr>
          <p:cNvPr id="28" name="Image 2" descr="Une image contenant texte, casino, pièce&#10;&#10;Description générée automatiquement">
            <a:extLst>
              <a:ext uri="{FF2B5EF4-FFF2-40B4-BE49-F238E27FC236}">
                <a16:creationId xmlns:a16="http://schemas.microsoft.com/office/drawing/2014/main" id="{5E93E388-5F75-4459-AC2A-FDE9DEAF7BB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528969" y="5219387"/>
            <a:ext cx="549698" cy="760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3116193"/>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6FCA98-0735-49B7-A75C-60C171DE7286}"/>
              </a:ext>
            </a:extLst>
          </p:cNvPr>
          <p:cNvSpPr>
            <a:spLocks noGrp="1"/>
          </p:cNvSpPr>
          <p:nvPr>
            <p:ph type="title"/>
          </p:nvPr>
        </p:nvSpPr>
        <p:spPr>
          <a:xfrm>
            <a:off x="508376" y="425891"/>
            <a:ext cx="10515600" cy="480131"/>
          </a:xfrm>
        </p:spPr>
        <p:txBody>
          <a:bodyPr/>
          <a:lstStyle/>
          <a:p>
            <a:r>
              <a:rPr lang="en-GB" dirty="0">
                <a:latin typeface="Arial Black" panose="020B0A04020102020204" pitchFamily="34" charset="0"/>
              </a:rPr>
              <a:t>Services</a:t>
            </a:r>
          </a:p>
        </p:txBody>
      </p:sp>
      <p:sp>
        <p:nvSpPr>
          <p:cNvPr id="23" name="Espace réservé du texte 22">
            <a:extLst>
              <a:ext uri="{FF2B5EF4-FFF2-40B4-BE49-F238E27FC236}">
                <a16:creationId xmlns:a16="http://schemas.microsoft.com/office/drawing/2014/main" id="{04DA4269-AA8E-4108-9284-7F5BB7091050}"/>
              </a:ext>
            </a:extLst>
          </p:cNvPr>
          <p:cNvSpPr>
            <a:spLocks noGrp="1"/>
          </p:cNvSpPr>
          <p:nvPr>
            <p:ph type="body" sz="quarter" idx="14"/>
          </p:nvPr>
        </p:nvSpPr>
        <p:spPr>
          <a:xfrm>
            <a:off x="508376" y="863600"/>
            <a:ext cx="11439784" cy="757130"/>
          </a:xfrm>
        </p:spPr>
        <p:txBody>
          <a:bodyPr/>
          <a:lstStyle/>
          <a:p>
            <a:r>
              <a:rPr lang="en-GB" sz="2400" dirty="0">
                <a:latin typeface="Arial" panose="020B0604020202020204" pitchFamily="34" charset="0"/>
                <a:cs typeface="Arial" panose="020B0604020202020204" pitchFamily="34" charset="0"/>
              </a:rPr>
              <a:t>A single contact to support and oversee the whole value chain of digital projects</a:t>
            </a:r>
          </a:p>
        </p:txBody>
      </p:sp>
      <p:grpSp>
        <p:nvGrpSpPr>
          <p:cNvPr id="61" name="Groupe 60">
            <a:extLst>
              <a:ext uri="{FF2B5EF4-FFF2-40B4-BE49-F238E27FC236}">
                <a16:creationId xmlns:a16="http://schemas.microsoft.com/office/drawing/2014/main" id="{6910B6BD-A34B-4C9D-B42B-460455F9C296}"/>
              </a:ext>
            </a:extLst>
          </p:cNvPr>
          <p:cNvGrpSpPr/>
          <p:nvPr/>
        </p:nvGrpSpPr>
        <p:grpSpPr>
          <a:xfrm>
            <a:off x="623566" y="1923216"/>
            <a:ext cx="3477170" cy="4607040"/>
            <a:chOff x="506225" y="1558585"/>
            <a:chExt cx="3477170" cy="4607040"/>
          </a:xfrm>
        </p:grpSpPr>
        <p:sp>
          <p:nvSpPr>
            <p:cNvPr id="65" name="Rectangle 64">
              <a:extLst>
                <a:ext uri="{FF2B5EF4-FFF2-40B4-BE49-F238E27FC236}">
                  <a16:creationId xmlns:a16="http://schemas.microsoft.com/office/drawing/2014/main" id="{45D69737-342C-4623-A233-C22E1375D2A3}"/>
                </a:ext>
              </a:extLst>
            </p:cNvPr>
            <p:cNvSpPr/>
            <p:nvPr/>
          </p:nvSpPr>
          <p:spPr>
            <a:xfrm>
              <a:off x="506225" y="1558585"/>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66" name="ZoneTexte 65">
              <a:extLst>
                <a:ext uri="{FF2B5EF4-FFF2-40B4-BE49-F238E27FC236}">
                  <a16:creationId xmlns:a16="http://schemas.microsoft.com/office/drawing/2014/main" id="{C0B1D47B-071D-4849-AA25-A18F137E4E2E}"/>
                </a:ext>
              </a:extLst>
            </p:cNvPr>
            <p:cNvSpPr txBox="1"/>
            <p:nvPr/>
          </p:nvSpPr>
          <p:spPr>
            <a:xfrm>
              <a:off x="698654" y="1733166"/>
              <a:ext cx="3068326" cy="87716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2000" b="1" i="0" u="none" strike="noStrike" cap="none" normalizeH="0" baseline="0" noProof="0" dirty="0">
                  <a:ln>
                    <a:noFill/>
                  </a:ln>
                  <a:solidFill>
                    <a:srgbClr val="573EEF"/>
                  </a:solidFill>
                  <a:uLnTx/>
                  <a:uFillTx/>
                  <a:latin typeface="Arial Black" panose="020B0A04020102020204" pitchFamily="34" charset="0"/>
                </a:rPr>
                <a:t>Strong reputation in </a:t>
              </a:r>
              <a:br>
                <a:rPr kumimoji="0" lang="en-GB" sz="2000" b="1" i="0" u="none" strike="noStrike" cap="none" normalizeH="0" baseline="0" noProof="0" dirty="0">
                  <a:ln>
                    <a:noFill/>
                  </a:ln>
                  <a:solidFill>
                    <a:srgbClr val="573EEF"/>
                  </a:solidFill>
                  <a:uLnTx/>
                  <a:uFillTx/>
                  <a:latin typeface="Arial Black" panose="020B0A04020102020204" pitchFamily="34" charset="0"/>
                </a:rPr>
              </a:br>
              <a:r>
                <a:rPr kumimoji="0" lang="en-GB" sz="2000" b="1" i="0" u="none" strike="noStrike" cap="none" normalizeH="0" baseline="0" noProof="0" dirty="0">
                  <a:ln>
                    <a:noFill/>
                  </a:ln>
                  <a:solidFill>
                    <a:srgbClr val="573EEF"/>
                  </a:solidFill>
                  <a:uLnTx/>
                  <a:uFillTx/>
                  <a:latin typeface="Arial Black" panose="020B0A04020102020204" pitchFamily="34" charset="0"/>
                </a:rPr>
                <a:t>France, Belgium and Spain</a:t>
              </a:r>
            </a:p>
          </p:txBody>
        </p:sp>
        <p:cxnSp>
          <p:nvCxnSpPr>
            <p:cNvPr id="68" name="Connecteur droit 67">
              <a:extLst>
                <a:ext uri="{FF2B5EF4-FFF2-40B4-BE49-F238E27FC236}">
                  <a16:creationId xmlns:a16="http://schemas.microsoft.com/office/drawing/2014/main" id="{52746D9C-A087-48E4-A8A6-0645B713CAD0}"/>
                </a:ext>
              </a:extLst>
            </p:cNvPr>
            <p:cNvCxnSpPr>
              <a:cxnSpLocks/>
            </p:cNvCxnSpPr>
            <p:nvPr/>
          </p:nvCxnSpPr>
          <p:spPr>
            <a:xfrm>
              <a:off x="815341" y="2703234"/>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ZoneTexte 68">
              <a:extLst>
                <a:ext uri="{FF2B5EF4-FFF2-40B4-BE49-F238E27FC236}">
                  <a16:creationId xmlns:a16="http://schemas.microsoft.com/office/drawing/2014/main" id="{84DB7442-51DD-485C-9548-2F736221D7CC}"/>
                </a:ext>
              </a:extLst>
            </p:cNvPr>
            <p:cNvSpPr txBox="1"/>
            <p:nvPr/>
          </p:nvSpPr>
          <p:spPr>
            <a:xfrm>
              <a:off x="1345185" y="3267387"/>
              <a:ext cx="2632584" cy="258532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30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€516m of revenue </a:t>
              </a:r>
            </a:p>
            <a:p>
              <a:pPr marL="0" marR="0" lvl="0" indent="0" algn="l" defTabSz="914400" rtl="0" eaLnBrk="1" fontAlgn="auto" latinLnBrk="0" hangingPunct="1">
                <a:lnSpc>
                  <a:spcPct val="100000"/>
                </a:lnSpc>
                <a:spcBef>
                  <a:spcPts val="3000"/>
                </a:spcBef>
                <a:spcAft>
                  <a:spcPts val="0"/>
                </a:spcAft>
                <a:buClrTx/>
                <a:buSzTx/>
                <a:buFontTx/>
                <a:buNone/>
                <a:tabLst/>
                <a:defRPr/>
              </a:pPr>
              <a:br>
                <a:rPr kumimoji="0" lang="en-GB" sz="1400" b="1" i="0" u="none" strike="noStrike" cap="none" normalizeH="0" baseline="0" noProof="0" dirty="0">
                  <a:ln>
                    <a:noFill/>
                  </a:ln>
                  <a:solidFill>
                    <a:srgbClr val="33008E"/>
                  </a:solidFill>
                  <a:uLnTx/>
                  <a:uFillTx/>
                  <a:latin typeface="Arial Black" panose="020B0A04020102020204" pitchFamily="34" charset="0"/>
                </a:rPr>
              </a:br>
              <a:r>
                <a:rPr kumimoji="0" lang="en-GB" sz="1400" b="1" i="0" u="none" strike="noStrike" cap="none" normalizeH="0" noProof="0" dirty="0">
                  <a:ln>
                    <a:noFill/>
                  </a:ln>
                  <a:solidFill>
                    <a:srgbClr val="33008E"/>
                  </a:solidFill>
                  <a:uLnTx/>
                  <a:uFillTx/>
                  <a:latin typeface="Arial Black" panose="020B0A04020102020204" pitchFamily="34" charset="0"/>
                </a:rPr>
                <a:t>No. </a:t>
              </a:r>
              <a:r>
                <a:rPr kumimoji="0" lang="en-GB" sz="1400" b="1" i="0" u="none" strike="noStrike" cap="none" normalizeH="0" baseline="0" noProof="0" dirty="0">
                  <a:ln>
                    <a:noFill/>
                  </a:ln>
                  <a:solidFill>
                    <a:srgbClr val="33008E"/>
                  </a:solidFill>
                  <a:uLnTx/>
                  <a:uFillTx/>
                  <a:latin typeface="Arial Black" panose="020B0A04020102020204" pitchFamily="34" charset="0"/>
                </a:rPr>
                <a:t>7 digital services company in France</a:t>
              </a:r>
              <a:br>
                <a:rPr kumimoji="0" lang="en-GB" sz="1400" b="1" i="0" u="none" strike="noStrike" cap="none" normalizeH="0" baseline="0" noProof="0" dirty="0">
                  <a:ln>
                    <a:noFill/>
                  </a:ln>
                  <a:solidFill>
                    <a:srgbClr val="33008E"/>
                  </a:solidFill>
                  <a:uLnTx/>
                  <a:uFillTx/>
                  <a:latin typeface="Arial Black" panose="020B0A04020102020204" pitchFamily="34" charset="0"/>
                </a:rPr>
              </a:br>
              <a:r>
                <a:rPr lang="en-GB" sz="1400" dirty="0">
                  <a:solidFill>
                    <a:srgbClr val="33008E"/>
                  </a:solidFill>
                  <a:latin typeface="Arial Black" panose="020B0A04020102020204" pitchFamily="34" charset="0"/>
                </a:rPr>
                <a:t>No. 1 user environment outsourcer</a:t>
              </a:r>
            </a:p>
            <a:p>
              <a:pPr marL="0" marR="0" lvl="0" indent="0" algn="l" defTabSz="914400" rtl="0" eaLnBrk="1" fontAlgn="auto" latinLnBrk="0" hangingPunct="1">
                <a:lnSpc>
                  <a:spcPct val="100000"/>
                </a:lnSpc>
                <a:spcBef>
                  <a:spcPts val="3000"/>
                </a:spcBef>
                <a:spcAft>
                  <a:spcPts val="0"/>
                </a:spcAft>
                <a:buClrTx/>
                <a:buSzTx/>
                <a:buFontTx/>
                <a:buNone/>
                <a:tabLst/>
                <a:defRPr/>
              </a:pPr>
              <a:br>
                <a:rPr kumimoji="0" lang="en-GB" sz="1400" b="1" i="0" u="none" strike="noStrike" cap="none" normalizeH="0" baseline="0" noProof="0" dirty="0">
                  <a:ln>
                    <a:noFill/>
                  </a:ln>
                  <a:solidFill>
                    <a:srgbClr val="33008E"/>
                  </a:solidFill>
                  <a:uLnTx/>
                  <a:uFillTx/>
                  <a:latin typeface="Arial Black" panose="020B0A04020102020204" pitchFamily="34" charset="0"/>
                </a:rPr>
              </a:br>
              <a:r>
                <a:rPr kumimoji="0" lang="en-GB" sz="1400" b="1" i="0" u="none" strike="noStrike" cap="none" normalizeH="0" baseline="0" noProof="0" dirty="0">
                  <a:ln>
                    <a:noFill/>
                  </a:ln>
                  <a:solidFill>
                    <a:srgbClr val="33008E"/>
                  </a:solidFill>
                  <a:uLnTx/>
                  <a:uFillTx/>
                  <a:latin typeface="Arial Black" panose="020B0A04020102020204" pitchFamily="34" charset="0"/>
                </a:rPr>
                <a:t>5,656 employees </a:t>
              </a:r>
            </a:p>
          </p:txBody>
        </p:sp>
        <p:pic>
          <p:nvPicPr>
            <p:cNvPr id="71" name="Graphique 70">
              <a:extLst>
                <a:ext uri="{FF2B5EF4-FFF2-40B4-BE49-F238E27FC236}">
                  <a16:creationId xmlns:a16="http://schemas.microsoft.com/office/drawing/2014/main" id="{43E90666-F00F-4FD7-9F50-46332323DFA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9296" y="3156711"/>
              <a:ext cx="400050" cy="400050"/>
            </a:xfrm>
            <a:prstGeom prst="rect">
              <a:avLst/>
            </a:prstGeom>
          </p:spPr>
        </p:pic>
        <p:pic>
          <p:nvPicPr>
            <p:cNvPr id="73" name="Image 72">
              <a:extLst>
                <a:ext uri="{FF2B5EF4-FFF2-40B4-BE49-F238E27FC236}">
                  <a16:creationId xmlns:a16="http://schemas.microsoft.com/office/drawing/2014/main" id="{38C66264-C7F2-47A4-A927-382D34E47F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15341" y="4265409"/>
              <a:ext cx="368868" cy="368868"/>
            </a:xfrm>
            <a:prstGeom prst="rect">
              <a:avLst/>
            </a:prstGeom>
          </p:spPr>
        </p:pic>
      </p:grpSp>
      <p:grpSp>
        <p:nvGrpSpPr>
          <p:cNvPr id="85" name="Groupe 84">
            <a:extLst>
              <a:ext uri="{FF2B5EF4-FFF2-40B4-BE49-F238E27FC236}">
                <a16:creationId xmlns:a16="http://schemas.microsoft.com/office/drawing/2014/main" id="{EECF7EFD-9E01-4545-935A-9B4151832BB2}"/>
              </a:ext>
            </a:extLst>
          </p:cNvPr>
          <p:cNvGrpSpPr/>
          <p:nvPr/>
        </p:nvGrpSpPr>
        <p:grpSpPr>
          <a:xfrm>
            <a:off x="4215689" y="1923216"/>
            <a:ext cx="3477170" cy="4607040"/>
            <a:chOff x="4261409" y="1572696"/>
            <a:chExt cx="3477170" cy="4607040"/>
          </a:xfrm>
        </p:grpSpPr>
        <p:sp>
          <p:nvSpPr>
            <p:cNvPr id="87" name="Rectangle 86">
              <a:extLst>
                <a:ext uri="{FF2B5EF4-FFF2-40B4-BE49-F238E27FC236}">
                  <a16:creationId xmlns:a16="http://schemas.microsoft.com/office/drawing/2014/main" id="{7FDF9EFE-0D8F-4991-A3FD-F40C020DE781}"/>
                </a:ext>
              </a:extLst>
            </p:cNvPr>
            <p:cNvSpPr/>
            <p:nvPr/>
          </p:nvSpPr>
          <p:spPr>
            <a:xfrm>
              <a:off x="4261409" y="1572696"/>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88" name="ZoneTexte 87">
              <a:extLst>
                <a:ext uri="{FF2B5EF4-FFF2-40B4-BE49-F238E27FC236}">
                  <a16:creationId xmlns:a16="http://schemas.microsoft.com/office/drawing/2014/main" id="{8B11A8A2-D3FF-4BDB-80A5-79C8A263E573}"/>
                </a:ext>
              </a:extLst>
            </p:cNvPr>
            <p:cNvSpPr txBox="1"/>
            <p:nvPr/>
          </p:nvSpPr>
          <p:spPr>
            <a:xfrm>
              <a:off x="4465831" y="1809366"/>
              <a:ext cx="3068326" cy="61773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2000" b="1" i="0" u="none" strike="noStrike" cap="none" normalizeH="0" baseline="0" noProof="0" dirty="0">
                  <a:ln>
                    <a:noFill/>
                  </a:ln>
                  <a:solidFill>
                    <a:srgbClr val="573EEF"/>
                  </a:solidFill>
                  <a:uLnTx/>
                  <a:uFillTx/>
                  <a:latin typeface="Arial Black" panose="020B0A04020102020204" pitchFamily="34" charset="0"/>
                </a:rPr>
                <a:t>High value-added</a:t>
              </a:r>
            </a:p>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2000" b="1" i="0" u="none" strike="noStrike" cap="none" normalizeH="0" baseline="0" noProof="0" dirty="0">
                  <a:ln>
                    <a:noFill/>
                  </a:ln>
                  <a:solidFill>
                    <a:srgbClr val="573EEF"/>
                  </a:solidFill>
                  <a:uLnTx/>
                  <a:uFillTx/>
                  <a:latin typeface="Arial Black" panose="020B0A04020102020204" pitchFamily="34" charset="0"/>
                </a:rPr>
                <a:t>offerings</a:t>
              </a:r>
            </a:p>
          </p:txBody>
        </p:sp>
        <p:cxnSp>
          <p:nvCxnSpPr>
            <p:cNvPr id="89" name="Connecteur droit 88">
              <a:extLst>
                <a:ext uri="{FF2B5EF4-FFF2-40B4-BE49-F238E27FC236}">
                  <a16:creationId xmlns:a16="http://schemas.microsoft.com/office/drawing/2014/main" id="{9E9FEC3B-3E8A-4D00-83D2-B701F431088D}"/>
                </a:ext>
              </a:extLst>
            </p:cNvPr>
            <p:cNvCxnSpPr>
              <a:cxnSpLocks/>
            </p:cNvCxnSpPr>
            <p:nvPr/>
          </p:nvCxnSpPr>
          <p:spPr>
            <a:xfrm>
              <a:off x="4620661" y="2728691"/>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1" name="ZoneTexte 90">
              <a:extLst>
                <a:ext uri="{FF2B5EF4-FFF2-40B4-BE49-F238E27FC236}">
                  <a16:creationId xmlns:a16="http://schemas.microsoft.com/office/drawing/2014/main" id="{DF0F82E7-8126-4992-9BF3-9D046F4B0445}"/>
                </a:ext>
              </a:extLst>
            </p:cNvPr>
            <p:cNvSpPr txBox="1"/>
            <p:nvPr/>
          </p:nvSpPr>
          <p:spPr>
            <a:xfrm>
              <a:off x="4620661" y="3234656"/>
              <a:ext cx="2970885" cy="284693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sym typeface="Wingdings" panose="05000000000000000000" pitchFamily="2" charset="2"/>
                </a:rPr>
                <a:t>Workstation and mobility services</a:t>
              </a:r>
              <a:br>
                <a:rPr kumimoji="0" lang="en-GB" sz="1400" b="1" i="0" u="none" strike="noStrike" cap="none" normalizeH="0" baseline="0" noProof="0" dirty="0">
                  <a:ln>
                    <a:noFill/>
                  </a:ln>
                  <a:solidFill>
                    <a:srgbClr val="33008E"/>
                  </a:solidFill>
                  <a:uLnTx/>
                  <a:uFillTx/>
                  <a:latin typeface="Montserrat ExtraBold"/>
                  <a:ea typeface="+mn-ea"/>
                  <a:cs typeface="+mn-cs"/>
                  <a:sym typeface="Wingdings" panose="05000000000000000000" pitchFamily="2" charset="2"/>
                </a:rPr>
              </a:b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sym typeface="Wingdings" panose="05000000000000000000" pitchFamily="2" charset="2"/>
                </a:rPr>
                <a:t>Leading workstation (run) outsourcer in France</a:t>
              </a:r>
            </a:p>
            <a:p>
              <a:pPr marL="0" marR="0" lvl="0" indent="0" algn="l" defTabSz="914400" rtl="0" eaLnBrk="1" fontAlgn="auto" latinLnBrk="0" hangingPunct="1">
                <a:lnSpc>
                  <a:spcPct val="100000"/>
                </a:lnSpc>
                <a:spcBef>
                  <a:spcPts val="500"/>
                </a:spcBef>
                <a:spcAft>
                  <a:spcPts val="0"/>
                </a:spcAft>
                <a:buClrTx/>
                <a:buSzTx/>
                <a:buFontTx/>
                <a:buNone/>
                <a:tabLst/>
                <a:defRPr/>
              </a:pPr>
              <a:endParaRPr kumimoji="0" lang="fr-FR" sz="1400" b="1" i="0" u="none" strike="noStrike" kern="1200" cap="none" spc="0" normalizeH="0" baseline="0" noProof="0" dirty="0">
                <a:ln>
                  <a:noFill/>
                </a:ln>
                <a:solidFill>
                  <a:srgbClr val="33008E"/>
                </a:solidFill>
                <a:effectLst/>
                <a:uLnTx/>
                <a:uFillTx/>
                <a:latin typeface="Montserrat ExtraBold"/>
                <a:ea typeface="+mn-ea"/>
                <a:cs typeface="+mn-cs"/>
              </a:endParaRPr>
            </a:p>
            <a:p>
              <a:pPr marL="0" marR="0" lvl="0" indent="0" algn="l" defTabSz="914400" rtl="0" eaLnBrk="1" fontAlgn="auto" latinLnBrk="0" hangingPunct="1">
                <a:lnSpc>
                  <a:spcPct val="100000"/>
                </a:lnSpc>
                <a:spcBef>
                  <a:spcPts val="5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Infrastructure </a:t>
              </a:r>
              <a:br>
                <a:rPr kumimoji="0" lang="en-GB" sz="1400" b="1" i="0" u="none" strike="noStrike" cap="none" normalizeH="0" baseline="0" noProof="0" dirty="0">
                  <a:ln>
                    <a:noFill/>
                  </a:ln>
                  <a:solidFill>
                    <a:srgbClr val="33008E"/>
                  </a:solidFill>
                  <a:uLnTx/>
                  <a:uFillTx/>
                  <a:latin typeface="Arial Black" panose="020B0A04020102020204" pitchFamily="34" charset="0"/>
                </a:rPr>
              </a:br>
              <a:r>
                <a:rPr kumimoji="0" lang="en-GB" sz="1400" b="1" i="0" u="none" strike="noStrike" cap="none" normalizeH="0" baseline="0" noProof="0" dirty="0">
                  <a:ln>
                    <a:noFill/>
                  </a:ln>
                  <a:solidFill>
                    <a:srgbClr val="33008E"/>
                  </a:solidFill>
                  <a:uLnTx/>
                  <a:uFillTx/>
                  <a:latin typeface="Arial Black" panose="020B0A04020102020204" pitchFamily="34" charset="0"/>
                </a:rPr>
                <a:t>services</a:t>
              </a:r>
            </a:p>
            <a:p>
              <a:pPr marL="0" marR="0" lvl="0" indent="0" algn="l" defTabSz="914400" rtl="0" eaLnBrk="1" fontAlgn="auto" latinLnBrk="0" hangingPunct="1">
                <a:lnSpc>
                  <a:spcPct val="100000"/>
                </a:lnSpc>
                <a:spcBef>
                  <a:spcPts val="500"/>
                </a:spcBef>
                <a:spcAft>
                  <a:spcPts val="0"/>
                </a:spcAft>
                <a:buClrTx/>
                <a:buSzTx/>
                <a:buFontTx/>
                <a:buNone/>
                <a:tabLst/>
                <a:defRPr/>
              </a:pPr>
              <a:endParaRPr kumimoji="0" lang="fr-FR" sz="1400" b="1" i="0" u="none" strike="noStrike" kern="1200" cap="none" spc="0" normalizeH="0" baseline="0" noProof="0" dirty="0">
                <a:ln>
                  <a:noFill/>
                </a:ln>
                <a:solidFill>
                  <a:srgbClr val="33008E"/>
                </a:solidFill>
                <a:effectLst/>
                <a:uLnTx/>
                <a:uFillTx/>
                <a:latin typeface="Montserrat ExtraBold"/>
                <a:ea typeface="+mn-ea"/>
                <a:cs typeface="+mn-cs"/>
              </a:endParaRPr>
            </a:p>
            <a:p>
              <a:pPr marL="0" marR="0" lvl="0" indent="0" algn="l" defTabSz="914400" rtl="0" eaLnBrk="1" fontAlgn="auto" latinLnBrk="0" hangingPunct="1">
                <a:lnSpc>
                  <a:spcPct val="100000"/>
                </a:lnSpc>
                <a:spcBef>
                  <a:spcPts val="5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Application services</a:t>
              </a:r>
            </a:p>
            <a:p>
              <a:pPr marL="0" marR="0" lvl="0" indent="0" algn="l" defTabSz="914400" rtl="0" eaLnBrk="1" fontAlgn="auto" latinLnBrk="0" hangingPunct="1">
                <a:lnSpc>
                  <a:spcPct val="100000"/>
                </a:lnSpc>
                <a:spcBef>
                  <a:spcPts val="500"/>
                </a:spcBef>
                <a:spcAft>
                  <a:spcPts val="0"/>
                </a:spcAft>
                <a:buClrTx/>
                <a:buSzTx/>
                <a:buFontTx/>
                <a:buNone/>
                <a:tabLst/>
                <a:defRPr/>
              </a:pP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rPr>
                <a:t>“Apps, Cloud &amp; Data”</a:t>
              </a:r>
            </a:p>
            <a:p>
              <a:pPr marL="0" marR="0" lvl="0" indent="0" algn="l" defTabSz="914400" rtl="0" eaLnBrk="1" fontAlgn="auto" latinLnBrk="0" hangingPunct="1">
                <a:lnSpc>
                  <a:spcPct val="100000"/>
                </a:lnSpc>
                <a:spcBef>
                  <a:spcPts val="500"/>
                </a:spcBef>
                <a:spcAft>
                  <a:spcPts val="0"/>
                </a:spcAft>
                <a:buClrTx/>
                <a:buSzTx/>
                <a:buFontTx/>
                <a:buNone/>
                <a:tabLst/>
                <a:defRPr/>
              </a:pPr>
              <a:endParaRPr kumimoji="0" lang="fr-FR" sz="1400" b="0" i="0" u="none" strike="noStrike" kern="1200" cap="none" spc="0" normalizeH="0" baseline="0" noProof="0" dirty="0">
                <a:ln>
                  <a:noFill/>
                </a:ln>
                <a:solidFill>
                  <a:srgbClr val="33008E"/>
                </a:solidFill>
                <a:effectLst/>
                <a:uLnTx/>
                <a:uFillTx/>
                <a:latin typeface="Montserrat"/>
                <a:ea typeface="+mn-ea"/>
                <a:cs typeface="+mn-cs"/>
                <a:sym typeface="Wingdings" panose="05000000000000000000" pitchFamily="2" charset="2"/>
              </a:endParaRPr>
            </a:p>
          </p:txBody>
        </p:sp>
      </p:grpSp>
      <p:pic>
        <p:nvPicPr>
          <p:cNvPr id="20" name="Image 19">
            <a:extLst>
              <a:ext uri="{FF2B5EF4-FFF2-40B4-BE49-F238E27FC236}">
                <a16:creationId xmlns:a16="http://schemas.microsoft.com/office/drawing/2014/main" id="{C3850BB9-4C39-4733-A8E5-14E6A947DD79}"/>
              </a:ext>
            </a:extLst>
          </p:cNvPr>
          <p:cNvPicPr>
            <a:picLocks noChangeAspect="1"/>
          </p:cNvPicPr>
          <p:nvPr/>
        </p:nvPicPr>
        <p:blipFill rotWithShape="1">
          <a:blip r:embed="rId6">
            <a:extLst>
              <a:ext uri="{28A0092B-C50C-407E-A947-70E740481C1C}">
                <a14:useLocalDpi xmlns:a14="http://schemas.microsoft.com/office/drawing/2010/main" val="0"/>
              </a:ext>
            </a:extLst>
          </a:blip>
          <a:srcRect l="2450" r="3266"/>
          <a:stretch/>
        </p:blipFill>
        <p:spPr>
          <a:xfrm>
            <a:off x="7897281" y="1923216"/>
            <a:ext cx="3782774" cy="4607040"/>
          </a:xfrm>
          <a:prstGeom prst="rect">
            <a:avLst/>
          </a:prstGeom>
        </p:spPr>
      </p:pic>
      <p:pic>
        <p:nvPicPr>
          <p:cNvPr id="24" name="Graphique 23">
            <a:extLst>
              <a:ext uri="{FF2B5EF4-FFF2-40B4-BE49-F238E27FC236}">
                <a16:creationId xmlns:a16="http://schemas.microsoft.com/office/drawing/2014/main" id="{54583EAB-007A-467D-84B6-548B4874ACA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41931" y="5803406"/>
            <a:ext cx="447675" cy="457200"/>
          </a:xfrm>
          <a:prstGeom prst="rect">
            <a:avLst/>
          </a:prstGeom>
        </p:spPr>
      </p:pic>
      <p:sp>
        <p:nvSpPr>
          <p:cNvPr id="18" name="Espace réservé du numéro de diapositive 2">
            <a:extLst>
              <a:ext uri="{FF2B5EF4-FFF2-40B4-BE49-F238E27FC236}">
                <a16:creationId xmlns:a16="http://schemas.microsoft.com/office/drawing/2014/main" id="{6E05D88C-DA71-415E-A0EB-4708FBEBC8C3}"/>
              </a:ext>
            </a:extLst>
          </p:cNvPr>
          <p:cNvSpPr>
            <a:spLocks noGrp="1"/>
          </p:cNvSpPr>
          <p:nvPr>
            <p:ph type="sldNum" sz="quarter" idx="12"/>
          </p:nvPr>
        </p:nvSpPr>
        <p:spPr>
          <a:xfrm>
            <a:off x="9244773" y="6373575"/>
            <a:ext cx="2743200" cy="365125"/>
          </a:xfrm>
        </p:spPr>
        <p:txBody>
          <a:bodyPr>
            <a:normAutofit/>
          </a:body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19</a:t>
            </a:fld>
            <a:endParaRPr lang="fr-FR"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011163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6FCA98-0735-49B7-A75C-60C171DE7286}"/>
              </a:ext>
            </a:extLst>
          </p:cNvPr>
          <p:cNvSpPr>
            <a:spLocks noGrp="1"/>
          </p:cNvSpPr>
          <p:nvPr>
            <p:ph type="title"/>
          </p:nvPr>
        </p:nvSpPr>
        <p:spPr>
          <a:xfrm>
            <a:off x="508376" y="502091"/>
            <a:ext cx="10515600" cy="480131"/>
          </a:xfrm>
        </p:spPr>
        <p:txBody>
          <a:bodyPr/>
          <a:lstStyle/>
          <a:p>
            <a:r>
              <a:rPr lang="en-GB" dirty="0">
                <a:latin typeface="Arial Black" panose="020B0A04020102020204" pitchFamily="34" charset="0"/>
              </a:rPr>
              <a:t>Technology Management &amp; Financing</a:t>
            </a:r>
          </a:p>
        </p:txBody>
      </p:sp>
      <p:sp>
        <p:nvSpPr>
          <p:cNvPr id="23" name="Espace réservé du texte 22">
            <a:extLst>
              <a:ext uri="{FF2B5EF4-FFF2-40B4-BE49-F238E27FC236}">
                <a16:creationId xmlns:a16="http://schemas.microsoft.com/office/drawing/2014/main" id="{04DA4269-AA8E-4108-9284-7F5BB7091050}"/>
              </a:ext>
            </a:extLst>
          </p:cNvPr>
          <p:cNvSpPr>
            <a:spLocks noGrp="1"/>
          </p:cNvSpPr>
          <p:nvPr>
            <p:ph type="body" sz="quarter" idx="14"/>
          </p:nvPr>
        </p:nvSpPr>
        <p:spPr>
          <a:xfrm>
            <a:off x="508376" y="939800"/>
            <a:ext cx="11439784" cy="757130"/>
          </a:xfrm>
        </p:spPr>
        <p:txBody>
          <a:bodyPr/>
          <a:lstStyle/>
          <a:p>
            <a:r>
              <a:rPr lang="en-GB" sz="2400" dirty="0">
                <a:latin typeface="Arial" panose="020B0604020202020204" pitchFamily="34" charset="0"/>
                <a:cs typeface="Arial" panose="020B0604020202020204" pitchFamily="34" charset="0"/>
              </a:rPr>
              <a:t>Financing solutions tailored to technology, industrial and energy issues</a:t>
            </a:r>
          </a:p>
        </p:txBody>
      </p:sp>
      <p:grpSp>
        <p:nvGrpSpPr>
          <p:cNvPr id="61" name="Groupe 60">
            <a:extLst>
              <a:ext uri="{FF2B5EF4-FFF2-40B4-BE49-F238E27FC236}">
                <a16:creationId xmlns:a16="http://schemas.microsoft.com/office/drawing/2014/main" id="{6910B6BD-A34B-4C9D-B42B-460455F9C296}"/>
              </a:ext>
            </a:extLst>
          </p:cNvPr>
          <p:cNvGrpSpPr/>
          <p:nvPr/>
        </p:nvGrpSpPr>
        <p:grpSpPr>
          <a:xfrm>
            <a:off x="669286" y="1953696"/>
            <a:ext cx="3477170" cy="4607040"/>
            <a:chOff x="506225" y="1558585"/>
            <a:chExt cx="3477170" cy="4607040"/>
          </a:xfrm>
        </p:grpSpPr>
        <p:sp>
          <p:nvSpPr>
            <p:cNvPr id="65" name="Rectangle 64">
              <a:extLst>
                <a:ext uri="{FF2B5EF4-FFF2-40B4-BE49-F238E27FC236}">
                  <a16:creationId xmlns:a16="http://schemas.microsoft.com/office/drawing/2014/main" id="{45D69737-342C-4623-A233-C22E1375D2A3}"/>
                </a:ext>
              </a:extLst>
            </p:cNvPr>
            <p:cNvSpPr/>
            <p:nvPr/>
          </p:nvSpPr>
          <p:spPr>
            <a:xfrm>
              <a:off x="506225" y="1558585"/>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66" name="ZoneTexte 65">
              <a:extLst>
                <a:ext uri="{FF2B5EF4-FFF2-40B4-BE49-F238E27FC236}">
                  <a16:creationId xmlns:a16="http://schemas.microsoft.com/office/drawing/2014/main" id="{C0B1D47B-071D-4849-AA25-A18F137E4E2E}"/>
                </a:ext>
              </a:extLst>
            </p:cNvPr>
            <p:cNvSpPr txBox="1"/>
            <p:nvPr/>
          </p:nvSpPr>
          <p:spPr>
            <a:xfrm>
              <a:off x="698654" y="1809366"/>
              <a:ext cx="3068326" cy="61555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2000" b="1" i="0" u="none" strike="noStrike" cap="none" normalizeH="0" baseline="0" noProof="0" dirty="0">
                  <a:ln>
                    <a:noFill/>
                  </a:ln>
                  <a:solidFill>
                    <a:srgbClr val="573EEF"/>
                  </a:solidFill>
                  <a:uLnTx/>
                  <a:uFillTx/>
                  <a:latin typeface="Arial Black" panose="020B0A04020102020204" pitchFamily="34" charset="0"/>
                </a:rPr>
                <a:t>Near 50 years experience</a:t>
              </a:r>
            </a:p>
          </p:txBody>
        </p:sp>
        <p:cxnSp>
          <p:nvCxnSpPr>
            <p:cNvPr id="68" name="Connecteur droit 67">
              <a:extLst>
                <a:ext uri="{FF2B5EF4-FFF2-40B4-BE49-F238E27FC236}">
                  <a16:creationId xmlns:a16="http://schemas.microsoft.com/office/drawing/2014/main" id="{52746D9C-A087-48E4-A8A6-0645B713CAD0}"/>
                </a:ext>
              </a:extLst>
            </p:cNvPr>
            <p:cNvCxnSpPr>
              <a:cxnSpLocks/>
            </p:cNvCxnSpPr>
            <p:nvPr/>
          </p:nvCxnSpPr>
          <p:spPr>
            <a:xfrm>
              <a:off x="815341" y="2642274"/>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ZoneTexte 68">
              <a:extLst>
                <a:ext uri="{FF2B5EF4-FFF2-40B4-BE49-F238E27FC236}">
                  <a16:creationId xmlns:a16="http://schemas.microsoft.com/office/drawing/2014/main" id="{84DB7442-51DD-485C-9548-2F736221D7CC}"/>
                </a:ext>
              </a:extLst>
            </p:cNvPr>
            <p:cNvSpPr txBox="1"/>
            <p:nvPr/>
          </p:nvSpPr>
          <p:spPr>
            <a:xfrm>
              <a:off x="1337333" y="3169933"/>
              <a:ext cx="2632584" cy="1723549"/>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30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€921m of revenue </a:t>
              </a:r>
            </a:p>
            <a:p>
              <a:pPr marL="0" marR="0" lvl="0" indent="0" algn="l" defTabSz="914400" rtl="0" eaLnBrk="1" fontAlgn="auto" latinLnBrk="0" hangingPunct="1">
                <a:lnSpc>
                  <a:spcPct val="100000"/>
                </a:lnSpc>
                <a:spcBef>
                  <a:spcPts val="30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No. 1 in France</a:t>
              </a:r>
            </a:p>
            <a:p>
              <a:pPr marL="0" marR="0" lvl="0" indent="0" algn="l" defTabSz="914400" rtl="0" eaLnBrk="1" fontAlgn="auto" latinLnBrk="0" hangingPunct="1">
                <a:lnSpc>
                  <a:spcPct val="100000"/>
                </a:lnSpc>
                <a:spcBef>
                  <a:spcPts val="30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Strong positions</a:t>
              </a:r>
              <a:br>
                <a:rPr kumimoji="0" lang="en-GB" sz="1400" b="0" i="0" u="none" strike="noStrike" cap="none" normalizeH="0" baseline="0" noProof="0" dirty="0">
                  <a:ln>
                    <a:noFill/>
                  </a:ln>
                  <a:solidFill>
                    <a:srgbClr val="33008E"/>
                  </a:solidFill>
                  <a:uLnTx/>
                  <a:uFillTx/>
                  <a:latin typeface="Montserrat"/>
                  <a:ea typeface="+mn-ea"/>
                  <a:cs typeface="+mn-cs"/>
                </a:rPr>
              </a:br>
              <a:r>
                <a:rPr kumimoji="0" lang="en-GB" sz="1400" b="0" i="0" u="none" strike="noStrike" cap="none" normalizeH="0" baseline="0" noProof="0" dirty="0">
                  <a:ln>
                    <a:noFill/>
                  </a:ln>
                  <a:solidFill>
                    <a:srgbClr val="33008E"/>
                  </a:solidFill>
                  <a:uLnTx/>
                  <a:uFillTx/>
                  <a:latin typeface="Arial" panose="020B0604020202020204" pitchFamily="34" charset="0"/>
                  <a:cs typeface="Arial" panose="020B0604020202020204" pitchFamily="34" charset="0"/>
                </a:rPr>
                <a:t>in leading European countries</a:t>
              </a:r>
            </a:p>
          </p:txBody>
        </p:sp>
        <p:pic>
          <p:nvPicPr>
            <p:cNvPr id="70" name="Graphique 69">
              <a:extLst>
                <a:ext uri="{FF2B5EF4-FFF2-40B4-BE49-F238E27FC236}">
                  <a16:creationId xmlns:a16="http://schemas.microsoft.com/office/drawing/2014/main" id="{3C1E704B-D171-4355-BD43-EAE6D214712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88059" y="4397676"/>
              <a:ext cx="457200" cy="457200"/>
            </a:xfrm>
            <a:prstGeom prst="rect">
              <a:avLst/>
            </a:prstGeom>
          </p:spPr>
        </p:pic>
        <p:pic>
          <p:nvPicPr>
            <p:cNvPr id="71" name="Graphique 70">
              <a:extLst>
                <a:ext uri="{FF2B5EF4-FFF2-40B4-BE49-F238E27FC236}">
                  <a16:creationId xmlns:a16="http://schemas.microsoft.com/office/drawing/2014/main" id="{43E90666-F00F-4FD7-9F50-46332323DF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21588" y="3073067"/>
              <a:ext cx="400050" cy="400050"/>
            </a:xfrm>
            <a:prstGeom prst="rect">
              <a:avLst/>
            </a:prstGeom>
          </p:spPr>
        </p:pic>
        <p:pic>
          <p:nvPicPr>
            <p:cNvPr id="73" name="Image 72">
              <a:extLst>
                <a:ext uri="{FF2B5EF4-FFF2-40B4-BE49-F238E27FC236}">
                  <a16:creationId xmlns:a16="http://schemas.microsoft.com/office/drawing/2014/main" id="{38C66264-C7F2-47A4-A927-382D34E47F9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15341" y="3732940"/>
              <a:ext cx="368868" cy="368868"/>
            </a:xfrm>
            <a:prstGeom prst="rect">
              <a:avLst/>
            </a:prstGeom>
          </p:spPr>
        </p:pic>
      </p:grpSp>
      <p:pic>
        <p:nvPicPr>
          <p:cNvPr id="77" name="Image 76">
            <a:extLst>
              <a:ext uri="{FF2B5EF4-FFF2-40B4-BE49-F238E27FC236}">
                <a16:creationId xmlns:a16="http://schemas.microsoft.com/office/drawing/2014/main" id="{5275C5B7-14A9-42C4-90A6-6C1BBF90C5B5}"/>
              </a:ext>
            </a:extLst>
          </p:cNvPr>
          <p:cNvPicPr>
            <a:picLocks noChangeAspect="1"/>
          </p:cNvPicPr>
          <p:nvPr/>
        </p:nvPicPr>
        <p:blipFill rotWithShape="1">
          <a:blip r:embed="rId7">
            <a:extLst>
              <a:ext uri="{28A0092B-C50C-407E-A947-70E740481C1C}">
                <a14:useLocalDpi xmlns:a14="http://schemas.microsoft.com/office/drawing/2010/main" val="0"/>
              </a:ext>
            </a:extLst>
          </a:blip>
          <a:srcRect l="8023" t="663" r="39420" b="-1"/>
          <a:stretch/>
        </p:blipFill>
        <p:spPr>
          <a:xfrm>
            <a:off x="7764907" y="2005076"/>
            <a:ext cx="3810647" cy="4513632"/>
          </a:xfrm>
          <a:custGeom>
            <a:avLst/>
            <a:gdLst>
              <a:gd name="connsiteX0" fmla="*/ 0 w 3934626"/>
              <a:gd name="connsiteY0" fmla="*/ 0 h 4513632"/>
              <a:gd name="connsiteX1" fmla="*/ 3934626 w 3934626"/>
              <a:gd name="connsiteY1" fmla="*/ 0 h 4513632"/>
              <a:gd name="connsiteX2" fmla="*/ 3934626 w 3934626"/>
              <a:gd name="connsiteY2" fmla="*/ 4513632 h 4513632"/>
              <a:gd name="connsiteX3" fmla="*/ 0 w 3934626"/>
              <a:gd name="connsiteY3" fmla="*/ 4513632 h 4513632"/>
            </a:gdLst>
            <a:ahLst/>
            <a:cxnLst>
              <a:cxn ang="0">
                <a:pos x="connsiteX0" y="connsiteY0"/>
              </a:cxn>
              <a:cxn ang="0">
                <a:pos x="connsiteX1" y="connsiteY1"/>
              </a:cxn>
              <a:cxn ang="0">
                <a:pos x="connsiteX2" y="connsiteY2"/>
              </a:cxn>
              <a:cxn ang="0">
                <a:pos x="connsiteX3" y="connsiteY3"/>
              </a:cxn>
            </a:cxnLst>
            <a:rect l="l" t="t" r="r" b="b"/>
            <a:pathLst>
              <a:path w="3934626" h="4513632">
                <a:moveTo>
                  <a:pt x="0" y="0"/>
                </a:moveTo>
                <a:lnTo>
                  <a:pt x="3934626" y="0"/>
                </a:lnTo>
                <a:lnTo>
                  <a:pt x="3934626" y="4513632"/>
                </a:lnTo>
                <a:lnTo>
                  <a:pt x="0" y="4513632"/>
                </a:lnTo>
                <a:close/>
              </a:path>
            </a:pathLst>
          </a:custGeom>
        </p:spPr>
      </p:pic>
      <p:grpSp>
        <p:nvGrpSpPr>
          <p:cNvPr id="85" name="Groupe 84">
            <a:extLst>
              <a:ext uri="{FF2B5EF4-FFF2-40B4-BE49-F238E27FC236}">
                <a16:creationId xmlns:a16="http://schemas.microsoft.com/office/drawing/2014/main" id="{EECF7EFD-9E01-4545-935A-9B4151832BB2}"/>
              </a:ext>
            </a:extLst>
          </p:cNvPr>
          <p:cNvGrpSpPr/>
          <p:nvPr/>
        </p:nvGrpSpPr>
        <p:grpSpPr>
          <a:xfrm>
            <a:off x="4261409" y="1953696"/>
            <a:ext cx="3477170" cy="4607040"/>
            <a:chOff x="4261409" y="1572696"/>
            <a:chExt cx="3477170" cy="4607040"/>
          </a:xfrm>
        </p:grpSpPr>
        <p:sp>
          <p:nvSpPr>
            <p:cNvPr id="87" name="Rectangle 86">
              <a:extLst>
                <a:ext uri="{FF2B5EF4-FFF2-40B4-BE49-F238E27FC236}">
                  <a16:creationId xmlns:a16="http://schemas.microsoft.com/office/drawing/2014/main" id="{7FDF9EFE-0D8F-4991-A3FD-F40C020DE781}"/>
                </a:ext>
              </a:extLst>
            </p:cNvPr>
            <p:cNvSpPr/>
            <p:nvPr/>
          </p:nvSpPr>
          <p:spPr>
            <a:xfrm>
              <a:off x="4261409" y="1572696"/>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88" name="ZoneTexte 87">
              <a:extLst>
                <a:ext uri="{FF2B5EF4-FFF2-40B4-BE49-F238E27FC236}">
                  <a16:creationId xmlns:a16="http://schemas.microsoft.com/office/drawing/2014/main" id="{8B11A8A2-D3FF-4BDB-80A5-79C8A263E573}"/>
                </a:ext>
              </a:extLst>
            </p:cNvPr>
            <p:cNvSpPr txBox="1"/>
            <p:nvPr/>
          </p:nvSpPr>
          <p:spPr>
            <a:xfrm>
              <a:off x="4465831" y="1809366"/>
              <a:ext cx="3068326" cy="61773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2000" b="1" i="0" u="none" strike="noStrike" cap="none" normalizeH="0" baseline="0" noProof="0" dirty="0">
                  <a:ln>
                    <a:noFill/>
                  </a:ln>
                  <a:solidFill>
                    <a:srgbClr val="573EEF"/>
                  </a:solidFill>
                  <a:uLnTx/>
                  <a:uFillTx/>
                  <a:latin typeface="Arial Black" panose="020B0A04020102020204" pitchFamily="34" charset="0"/>
                </a:rPr>
                <a:t>Solutions tailored </a:t>
              </a:r>
            </a:p>
            <a:p>
              <a:pPr marL="0" marR="0" lvl="0" indent="0" algn="l" defTabSz="914400" rtl="0" eaLnBrk="1" fontAlgn="auto" latinLnBrk="0" hangingPunct="1">
                <a:lnSpc>
                  <a:spcPct val="85000"/>
                </a:lnSpc>
                <a:spcBef>
                  <a:spcPts val="0"/>
                </a:spcBef>
                <a:spcAft>
                  <a:spcPts val="0"/>
                </a:spcAft>
                <a:buClrTx/>
                <a:buSzTx/>
                <a:buFontTx/>
                <a:buNone/>
                <a:tabLst/>
                <a:defRPr/>
              </a:pPr>
              <a:r>
                <a:rPr kumimoji="0" lang="en-GB" sz="2000" b="1" i="0" u="none" strike="noStrike" cap="none" normalizeH="0" baseline="0" noProof="0" dirty="0">
                  <a:ln>
                    <a:noFill/>
                  </a:ln>
                  <a:solidFill>
                    <a:srgbClr val="573EEF"/>
                  </a:solidFill>
                  <a:uLnTx/>
                  <a:uFillTx/>
                  <a:latin typeface="Arial Black" panose="020B0A04020102020204" pitchFamily="34" charset="0"/>
                </a:rPr>
                <a:t>to needs</a:t>
              </a:r>
            </a:p>
          </p:txBody>
        </p:sp>
        <p:cxnSp>
          <p:nvCxnSpPr>
            <p:cNvPr id="89" name="Connecteur droit 88">
              <a:extLst>
                <a:ext uri="{FF2B5EF4-FFF2-40B4-BE49-F238E27FC236}">
                  <a16:creationId xmlns:a16="http://schemas.microsoft.com/office/drawing/2014/main" id="{9E9FEC3B-3E8A-4D00-83D2-B701F431088D}"/>
                </a:ext>
              </a:extLst>
            </p:cNvPr>
            <p:cNvCxnSpPr>
              <a:cxnSpLocks/>
            </p:cNvCxnSpPr>
            <p:nvPr/>
          </p:nvCxnSpPr>
          <p:spPr>
            <a:xfrm>
              <a:off x="4657285" y="2656385"/>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0" name="ZoneTexte 89">
              <a:extLst>
                <a:ext uri="{FF2B5EF4-FFF2-40B4-BE49-F238E27FC236}">
                  <a16:creationId xmlns:a16="http://schemas.microsoft.com/office/drawing/2014/main" id="{883CC780-7584-4BAA-BF64-2A9E2F7C094A}"/>
                </a:ext>
              </a:extLst>
            </p:cNvPr>
            <p:cNvSpPr txBox="1"/>
            <p:nvPr/>
          </p:nvSpPr>
          <p:spPr>
            <a:xfrm>
              <a:off x="4767693" y="4527037"/>
              <a:ext cx="2344021" cy="540148"/>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base" latinLnBrk="0" hangingPunct="1">
                <a:lnSpc>
                  <a:spcPct val="107000"/>
                </a:lnSpc>
                <a:spcBef>
                  <a:spcPct val="0"/>
                </a:spcBef>
                <a:spcAft>
                  <a:spcPct val="0"/>
                </a:spcAft>
                <a:buClr>
                  <a:srgbClr val="573EEF"/>
                </a:buClr>
                <a:buSzTx/>
                <a:buFontTx/>
                <a:buNone/>
                <a:tabLst/>
                <a:defRPr/>
              </a:pPr>
              <a:r>
                <a:rPr kumimoji="0" lang="en-GB" sz="1400" b="1" i="0" u="none" strike="noStrike" cap="none" normalizeH="0" baseline="0" noProof="0" dirty="0">
                  <a:ln>
                    <a:noFill/>
                  </a:ln>
                  <a:solidFill>
                    <a:srgbClr val="3E0D81"/>
                  </a:solidFill>
                  <a:uLnTx/>
                  <a:uFillTx/>
                  <a:latin typeface="Arial Black" panose="020B0A04020102020204" pitchFamily="34" charset="0"/>
                  <a:cs typeface="Times New Roman" panose="02020603050405020304" pitchFamily="18" charset="0"/>
                  <a:sym typeface="Wingdings" panose="05000000000000000000" pitchFamily="2" charset="2"/>
                </a:rPr>
                <a:t>Reduction of digital footprint</a:t>
              </a:r>
            </a:p>
          </p:txBody>
        </p:sp>
        <p:sp>
          <p:nvSpPr>
            <p:cNvPr id="91" name="ZoneTexte 90">
              <a:extLst>
                <a:ext uri="{FF2B5EF4-FFF2-40B4-BE49-F238E27FC236}">
                  <a16:creationId xmlns:a16="http://schemas.microsoft.com/office/drawing/2014/main" id="{DF0F82E7-8126-4992-9BF3-9D046F4B0445}"/>
                </a:ext>
              </a:extLst>
            </p:cNvPr>
            <p:cNvSpPr txBox="1"/>
            <p:nvPr/>
          </p:nvSpPr>
          <p:spPr>
            <a:xfrm>
              <a:off x="4767694" y="3147466"/>
              <a:ext cx="2632584" cy="30777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Project finance</a:t>
              </a:r>
            </a:p>
          </p:txBody>
        </p:sp>
        <p:sp>
          <p:nvSpPr>
            <p:cNvPr id="92" name="ZoneTexte 91">
              <a:extLst>
                <a:ext uri="{FF2B5EF4-FFF2-40B4-BE49-F238E27FC236}">
                  <a16:creationId xmlns:a16="http://schemas.microsoft.com/office/drawing/2014/main" id="{A45CB561-5FB6-4E74-974F-51D2AAA22FCA}"/>
                </a:ext>
              </a:extLst>
            </p:cNvPr>
            <p:cNvSpPr txBox="1"/>
            <p:nvPr/>
          </p:nvSpPr>
          <p:spPr>
            <a:xfrm>
              <a:off x="4767694" y="3747051"/>
              <a:ext cx="2344021" cy="523220"/>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en-GB" sz="1400" b="1" i="0" u="none" strike="noStrike" cap="none" normalizeH="0" baseline="0" noProof="0" dirty="0">
                  <a:ln>
                    <a:noFill/>
                  </a:ln>
                  <a:solidFill>
                    <a:srgbClr val="33008E"/>
                  </a:solidFill>
                  <a:uLnTx/>
                  <a:uFillTx/>
                  <a:latin typeface="Arial Black" panose="020B0A04020102020204" pitchFamily="34" charset="0"/>
                </a:rPr>
                <a:t>Life-cycle optimisation</a:t>
              </a:r>
            </a:p>
          </p:txBody>
        </p:sp>
      </p:grpSp>
      <p:sp>
        <p:nvSpPr>
          <p:cNvPr id="20" name="Espace réservé du numéro de diapositive 2">
            <a:extLst>
              <a:ext uri="{FF2B5EF4-FFF2-40B4-BE49-F238E27FC236}">
                <a16:creationId xmlns:a16="http://schemas.microsoft.com/office/drawing/2014/main" id="{3E59521C-7B3E-47FE-B852-3590C03B296C}"/>
              </a:ext>
            </a:extLst>
          </p:cNvPr>
          <p:cNvSpPr>
            <a:spLocks noGrp="1"/>
          </p:cNvSpPr>
          <p:nvPr>
            <p:ph type="sldNum" sz="quarter" idx="12"/>
          </p:nvPr>
        </p:nvSpPr>
        <p:spPr>
          <a:xfrm>
            <a:off x="9244773" y="6363527"/>
            <a:ext cx="2743200" cy="365125"/>
          </a:xfrm>
        </p:spPr>
        <p:txBody>
          <a:bodyPr>
            <a:normAutofit/>
          </a:body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20</a:t>
            </a:fld>
            <a:endParaRPr lang="fr-FR"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501413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87798"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193" name="Titre 8">
            <a:extLst>
              <a:ext uri="{FF2B5EF4-FFF2-40B4-BE49-F238E27FC236}">
                <a16:creationId xmlns:a16="http://schemas.microsoft.com/office/drawing/2014/main" id="{BAAD03A1-FCD4-514C-9C1E-637F16C267DF}"/>
              </a:ext>
            </a:extLst>
          </p:cNvPr>
          <p:cNvSpPr>
            <a:spLocks noGrp="1"/>
          </p:cNvSpPr>
          <p:nvPr>
            <p:ph type="title"/>
          </p:nvPr>
        </p:nvSpPr>
        <p:spPr>
          <a:xfrm>
            <a:off x="352103" y="310653"/>
            <a:ext cx="4791397" cy="757130"/>
          </a:xfrm>
        </p:spPr>
        <p:txBody>
          <a:bodyPr/>
          <a:lstStyle/>
          <a:p>
            <a:r>
              <a:rPr lang="en-GB" sz="2000" dirty="0">
                <a:latin typeface="Arial" panose="020B0604020202020204" pitchFamily="34" charset="0"/>
                <a:cs typeface="Arial" panose="020B0604020202020204" pitchFamily="34" charset="0"/>
              </a:rPr>
              <a:t>We offer </a:t>
            </a:r>
            <a:r>
              <a:rPr lang="en-GB" sz="2400" dirty="0">
                <a:latin typeface="Arial Black" panose="020B0A04020102020204" pitchFamily="34" charset="0"/>
              </a:rPr>
              <a:t>end-to-end responsible services </a:t>
            </a: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830060" y="1390845"/>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GB" sz="1600" dirty="0">
                <a:latin typeface="Arial" panose="020B0604020202020204" pitchFamily="34" charset="0"/>
                <a:ea typeface="+mn-lt"/>
                <a:cs typeface="Arial" panose="020B0604020202020204" pitchFamily="34" charset="0"/>
              </a:rPr>
              <a:t>360° purpose-built offering, unique to the market, that pools the expertise of our three business lines to support our clients in cutting their digital footprint:</a:t>
            </a:r>
          </a:p>
        </p:txBody>
      </p:sp>
      <p:sp>
        <p:nvSpPr>
          <p:cNvPr id="6" name="Rectangle 5">
            <a:extLst>
              <a:ext uri="{FF2B5EF4-FFF2-40B4-BE49-F238E27FC236}">
                <a16:creationId xmlns:a16="http://schemas.microsoft.com/office/drawing/2014/main" id="{9EDF3021-2C07-40EC-8E15-1E51B2CF2286}"/>
              </a:ext>
            </a:extLst>
          </p:cNvPr>
          <p:cNvSpPr/>
          <p:nvPr/>
        </p:nvSpPr>
        <p:spPr>
          <a:xfrm>
            <a:off x="7048501" y="2841614"/>
            <a:ext cx="4648363" cy="2539157"/>
          </a:xfrm>
          <a:prstGeom prst="rect">
            <a:avLst/>
          </a:prstGeom>
        </p:spPr>
        <p:txBody>
          <a:bodyPr wrap="square">
            <a:spAutoFit/>
          </a:bodyPr>
          <a:lstStyle/>
          <a:p>
            <a:pPr marL="361950" lvl="0">
              <a:spcBef>
                <a:spcPts val="600"/>
              </a:spcBef>
              <a:defRPr/>
            </a:pPr>
            <a:r>
              <a:rPr lang="en-GB" sz="1600" b="1" dirty="0">
                <a:latin typeface="Arial" panose="020B0604020202020204" pitchFamily="34" charset="0"/>
                <a:cs typeface="Arial" panose="020B0604020202020204" pitchFamily="34" charset="0"/>
              </a:rPr>
              <a:t>Measure</a:t>
            </a:r>
          </a:p>
          <a:p>
            <a:pPr marL="361950" lvl="0"/>
            <a:r>
              <a:rPr lang="en-GB" sz="1200" dirty="0">
                <a:latin typeface="Arial" panose="020B0604020202020204" pitchFamily="34" charset="0"/>
                <a:ea typeface="+mn-lt"/>
                <a:cs typeface="Arial" panose="020B0604020202020204" pitchFamily="34" charset="0"/>
              </a:rPr>
              <a:t>Audit of the environmental footprint from IT equipment.</a:t>
            </a:r>
            <a:br>
              <a:rPr lang="en-GB" sz="1200" dirty="0">
                <a:latin typeface="Arial" panose="020B0604020202020204" pitchFamily="34" charset="0"/>
                <a:ea typeface="+mn-lt"/>
                <a:cs typeface="Arial" panose="020B0604020202020204" pitchFamily="34" charset="0"/>
              </a:rPr>
            </a:br>
            <a:endParaRPr lang="en-GB" sz="1200" dirty="0">
              <a:latin typeface="Arial" panose="020B0604020202020204" pitchFamily="34" charset="0"/>
              <a:ea typeface="+mn-lt"/>
              <a:cs typeface="Arial" panose="020B0604020202020204" pitchFamily="34" charset="0"/>
            </a:endParaRPr>
          </a:p>
          <a:p>
            <a:pPr marL="361950" lvl="0">
              <a:spcBef>
                <a:spcPts val="600"/>
              </a:spcBef>
              <a:defRPr/>
            </a:pPr>
            <a:r>
              <a:rPr lang="en-GB" sz="1600" b="1" dirty="0">
                <a:latin typeface="Arial" panose="020B0604020202020204" pitchFamily="34" charset="0"/>
                <a:cs typeface="Arial" panose="020B0604020202020204" pitchFamily="34" charset="0"/>
              </a:rPr>
              <a:t>Reduce</a:t>
            </a:r>
          </a:p>
          <a:p>
            <a:pPr marL="361950" lvl="0">
              <a:spcAft>
                <a:spcPts val="600"/>
              </a:spcAft>
            </a:pPr>
            <a:r>
              <a:rPr lang="en-GB" sz="1200" dirty="0">
                <a:latin typeface="Arial" panose="020B0604020202020204" pitchFamily="34" charset="0"/>
                <a:ea typeface="+mn-lt"/>
                <a:cs typeface="Arial" panose="020B0604020202020204" pitchFamily="34" charset="0"/>
              </a:rPr>
              <a:t>Reduction and best-practice plans to limit energy impacts.</a:t>
            </a:r>
            <a:br>
              <a:rPr lang="en-GB" sz="1200" dirty="0">
                <a:latin typeface="Arial" panose="020B0604020202020204" pitchFamily="34" charset="0"/>
                <a:ea typeface="+mn-lt"/>
                <a:cs typeface="Arial" panose="020B0604020202020204" pitchFamily="34" charset="0"/>
              </a:rPr>
            </a:br>
            <a:endParaRPr lang="en-GB" sz="1200" dirty="0">
              <a:latin typeface="Arial" panose="020B0604020202020204" pitchFamily="34" charset="0"/>
              <a:ea typeface="+mn-lt"/>
              <a:cs typeface="Arial" panose="020B0604020202020204" pitchFamily="34" charset="0"/>
            </a:endParaRPr>
          </a:p>
          <a:p>
            <a:pPr marL="361950" lvl="0">
              <a:spcBef>
                <a:spcPts val="600"/>
              </a:spcBef>
              <a:defRPr/>
            </a:pPr>
            <a:r>
              <a:rPr lang="en-GB" sz="1600" b="1" dirty="0">
                <a:latin typeface="Arial" panose="020B0604020202020204" pitchFamily="34" charset="0"/>
                <a:cs typeface="Arial" panose="020B0604020202020204" pitchFamily="34" charset="0"/>
              </a:rPr>
              <a:t>Offset</a:t>
            </a:r>
          </a:p>
          <a:p>
            <a:pPr marL="361950" lvl="0">
              <a:spcAft>
                <a:spcPts val="600"/>
              </a:spcAft>
            </a:pPr>
            <a:r>
              <a:rPr lang="en-GB" sz="1200" dirty="0">
                <a:latin typeface="Arial" panose="020B0604020202020204" pitchFamily="34" charset="0"/>
                <a:ea typeface="+mn-lt"/>
                <a:cs typeface="Arial" panose="020B0604020202020204" pitchFamily="34" charset="0"/>
              </a:rPr>
              <a:t>Offsetting of carbon footprint by investing in responsible sustainable projects.</a:t>
            </a:r>
          </a:p>
        </p:txBody>
      </p:sp>
      <p:sp>
        <p:nvSpPr>
          <p:cNvPr id="7" name="ZoneTexte 6">
            <a:extLst>
              <a:ext uri="{FF2B5EF4-FFF2-40B4-BE49-F238E27FC236}">
                <a16:creationId xmlns:a16="http://schemas.microsoft.com/office/drawing/2014/main" id="{D2B11C9B-FE81-44E2-B7BE-2E5F601A1084}"/>
              </a:ext>
            </a:extLst>
          </p:cNvPr>
          <p:cNvSpPr txBox="1"/>
          <p:nvPr/>
        </p:nvSpPr>
        <p:spPr>
          <a:xfrm>
            <a:off x="1954536" y="2574319"/>
            <a:ext cx="2696121" cy="584775"/>
          </a:xfrm>
          <a:prstGeom prst="rect">
            <a:avLst/>
          </a:prstGeom>
          <a:noFill/>
        </p:spPr>
        <p:txBody>
          <a:bodyPr wrap="square" rtlCol="0">
            <a:spAutoFit/>
          </a:bodyPr>
          <a:lstStyle/>
          <a:p>
            <a:r>
              <a:rPr lang="en-GB" sz="3200" dirty="0" err="1">
                <a:latin typeface="Arial Black" panose="020B0A04020102020204" pitchFamily="34" charset="0"/>
              </a:rPr>
              <a:t>eco</a:t>
            </a:r>
            <a:r>
              <a:rPr lang="en-GB" sz="3200" dirty="0" err="1">
                <a:solidFill>
                  <a:schemeClr val="tx2"/>
                </a:solidFill>
                <a:latin typeface="Arial Black" panose="020B0A04020102020204" pitchFamily="34" charset="0"/>
              </a:rPr>
              <a:t>carbon</a:t>
            </a:r>
            <a:endParaRPr lang="en-GB" sz="3200" dirty="0">
              <a:solidFill>
                <a:schemeClr val="tx2"/>
              </a:solidFill>
              <a:latin typeface="Arial Black" panose="020B0A04020102020204" pitchFamily="34" charset="0"/>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7176664" y="2912950"/>
            <a:ext cx="216000" cy="216000"/>
            <a:chOff x="7897661" y="2709829"/>
            <a:chExt cx="365760" cy="365760"/>
          </a:xfrm>
          <a:solidFill>
            <a:schemeClr val="accent2"/>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7167442" y="3577132"/>
            <a:ext cx="216000" cy="216000"/>
            <a:chOff x="7897661" y="2709829"/>
            <a:chExt cx="365760" cy="365760"/>
          </a:xfrm>
          <a:solidFill>
            <a:schemeClr val="accent6"/>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7167442" y="4380166"/>
            <a:ext cx="216000" cy="216000"/>
            <a:chOff x="7897661" y="2709829"/>
            <a:chExt cx="365760" cy="365760"/>
          </a:xfrm>
          <a:solidFill>
            <a:schemeClr val="accent4"/>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178" name="Espace réservé du texte 3">
            <a:extLst>
              <a:ext uri="{FF2B5EF4-FFF2-40B4-BE49-F238E27FC236}">
                <a16:creationId xmlns:a16="http://schemas.microsoft.com/office/drawing/2014/main" id="{7CB5C662-D9F0-4789-BDD4-55AD2FAF1C8E}"/>
              </a:ext>
            </a:extLst>
          </p:cNvPr>
          <p:cNvSpPr txBox="1">
            <a:spLocks/>
          </p:cNvSpPr>
          <p:nvPr/>
        </p:nvSpPr>
        <p:spPr>
          <a:xfrm>
            <a:off x="1225830" y="3447981"/>
            <a:ext cx="4153535" cy="30777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GB" sz="1400" dirty="0">
                <a:latin typeface="Arial" panose="020B0604020202020204" pitchFamily="34" charset="0"/>
                <a:ea typeface="+mn-lt"/>
                <a:cs typeface="Arial" panose="020B0604020202020204" pitchFamily="34" charset="0"/>
              </a:rPr>
              <a:t>3 pillars to cut </a:t>
            </a:r>
            <a:r>
              <a:rPr lang="en-GB" sz="1400" dirty="0">
                <a:solidFill>
                  <a:schemeClr val="tx2"/>
                </a:solidFill>
                <a:latin typeface="Arial" panose="020B0604020202020204" pitchFamily="34" charset="0"/>
                <a:ea typeface="+mn-lt"/>
                <a:cs typeface="Arial" panose="020B0604020202020204" pitchFamily="34" charset="0"/>
              </a:rPr>
              <a:t>digital impact:</a:t>
            </a:r>
          </a:p>
        </p:txBody>
      </p:sp>
      <p:sp>
        <p:nvSpPr>
          <p:cNvPr id="29" name="Rectangle 28">
            <a:extLst>
              <a:ext uri="{FF2B5EF4-FFF2-40B4-BE49-F238E27FC236}">
                <a16:creationId xmlns:a16="http://schemas.microsoft.com/office/drawing/2014/main" id="{ACE5E4B3-E784-4096-B17E-ECDFDF33FA14}"/>
              </a:ext>
            </a:extLst>
          </p:cNvPr>
          <p:cNvSpPr/>
          <p:nvPr/>
        </p:nvSpPr>
        <p:spPr>
          <a:xfrm>
            <a:off x="804678" y="3938068"/>
            <a:ext cx="1620840" cy="9893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2" name="Rectangle 181">
            <a:extLst>
              <a:ext uri="{FF2B5EF4-FFF2-40B4-BE49-F238E27FC236}">
                <a16:creationId xmlns:a16="http://schemas.microsoft.com/office/drawing/2014/main" id="{A258DBDB-DBF8-462B-85D2-097A5BA3ADF6}"/>
              </a:ext>
            </a:extLst>
          </p:cNvPr>
          <p:cNvSpPr/>
          <p:nvPr/>
        </p:nvSpPr>
        <p:spPr>
          <a:xfrm>
            <a:off x="2492178" y="3938068"/>
            <a:ext cx="1620840" cy="98931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3" name="Rectangle 182">
            <a:extLst>
              <a:ext uri="{FF2B5EF4-FFF2-40B4-BE49-F238E27FC236}">
                <a16:creationId xmlns:a16="http://schemas.microsoft.com/office/drawing/2014/main" id="{FFE90E55-CA16-4E37-9289-B102D23029E4}"/>
              </a:ext>
            </a:extLst>
          </p:cNvPr>
          <p:cNvSpPr/>
          <p:nvPr/>
        </p:nvSpPr>
        <p:spPr>
          <a:xfrm>
            <a:off x="4183364" y="3938068"/>
            <a:ext cx="1620840" cy="98931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ZoneTexte 29">
            <a:extLst>
              <a:ext uri="{FF2B5EF4-FFF2-40B4-BE49-F238E27FC236}">
                <a16:creationId xmlns:a16="http://schemas.microsoft.com/office/drawing/2014/main" id="{FB877B15-7BB4-4925-AD44-C348B0F6725C}"/>
              </a:ext>
            </a:extLst>
          </p:cNvPr>
          <p:cNvSpPr txBox="1"/>
          <p:nvPr/>
        </p:nvSpPr>
        <p:spPr>
          <a:xfrm>
            <a:off x="805660" y="4302688"/>
            <a:ext cx="1616172" cy="307777"/>
          </a:xfrm>
          <a:prstGeom prst="rect">
            <a:avLst/>
          </a:prstGeom>
          <a:noFill/>
        </p:spPr>
        <p:txBody>
          <a:bodyPr wrap="square" rtlCol="0">
            <a:spAutoFit/>
          </a:bodyPr>
          <a:lstStyle/>
          <a:p>
            <a:pPr algn="ctr"/>
            <a:r>
              <a:rPr lang="en-GB" sz="1400" b="1">
                <a:latin typeface="Arial" panose="020B0604020202020204" pitchFamily="34" charset="0"/>
                <a:cs typeface="Arial" panose="020B0604020202020204" pitchFamily="34" charset="0"/>
              </a:rPr>
              <a:t>MEASURE</a:t>
            </a:r>
          </a:p>
        </p:txBody>
      </p:sp>
      <p:sp>
        <p:nvSpPr>
          <p:cNvPr id="184" name="ZoneTexte 183">
            <a:extLst>
              <a:ext uri="{FF2B5EF4-FFF2-40B4-BE49-F238E27FC236}">
                <a16:creationId xmlns:a16="http://schemas.microsoft.com/office/drawing/2014/main" id="{6F9F2004-C0EE-4A02-97E4-1AED19443A43}"/>
              </a:ext>
            </a:extLst>
          </p:cNvPr>
          <p:cNvSpPr txBox="1"/>
          <p:nvPr/>
        </p:nvSpPr>
        <p:spPr>
          <a:xfrm>
            <a:off x="2502212" y="4302688"/>
            <a:ext cx="1610806" cy="307777"/>
          </a:xfrm>
          <a:prstGeom prst="rect">
            <a:avLst/>
          </a:prstGeom>
          <a:noFill/>
        </p:spPr>
        <p:txBody>
          <a:bodyPr wrap="square" rtlCol="0">
            <a:spAutoFit/>
          </a:bodyPr>
          <a:lstStyle/>
          <a:p>
            <a:pPr algn="ctr"/>
            <a:r>
              <a:rPr lang="en-GB" sz="1400" b="1">
                <a:latin typeface="Arial" panose="020B0604020202020204" pitchFamily="34" charset="0"/>
                <a:cs typeface="Arial" panose="020B0604020202020204" pitchFamily="34" charset="0"/>
              </a:rPr>
              <a:t>REDUCE</a:t>
            </a:r>
          </a:p>
        </p:txBody>
      </p:sp>
      <p:sp>
        <p:nvSpPr>
          <p:cNvPr id="185" name="ZoneTexte 184">
            <a:extLst>
              <a:ext uri="{FF2B5EF4-FFF2-40B4-BE49-F238E27FC236}">
                <a16:creationId xmlns:a16="http://schemas.microsoft.com/office/drawing/2014/main" id="{9D506907-5DB7-4E23-A1B3-68C8C43C1A77}"/>
              </a:ext>
            </a:extLst>
          </p:cNvPr>
          <p:cNvSpPr txBox="1"/>
          <p:nvPr/>
        </p:nvSpPr>
        <p:spPr>
          <a:xfrm>
            <a:off x="4134301" y="4302688"/>
            <a:ext cx="1718965" cy="307777"/>
          </a:xfrm>
          <a:prstGeom prst="rect">
            <a:avLst/>
          </a:prstGeom>
          <a:noFill/>
        </p:spPr>
        <p:txBody>
          <a:bodyPr wrap="square" rtlCol="0">
            <a:spAutoFit/>
          </a:bodyPr>
          <a:lstStyle/>
          <a:p>
            <a:pPr algn="ctr"/>
            <a:r>
              <a:rPr lang="en-GB" sz="1400" b="1">
                <a:latin typeface="Arial" panose="020B0604020202020204" pitchFamily="34" charset="0"/>
                <a:cs typeface="Arial" panose="020B0604020202020204" pitchFamily="34" charset="0"/>
              </a:rPr>
              <a:t>OFFSET</a:t>
            </a:r>
          </a:p>
        </p:txBody>
      </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402390" y="3518376"/>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Espace réservé du numéro de diapositive 2">
            <a:extLst>
              <a:ext uri="{FF2B5EF4-FFF2-40B4-BE49-F238E27FC236}">
                <a16:creationId xmlns:a16="http://schemas.microsoft.com/office/drawing/2014/main" id="{5C85A83C-6A5D-4F70-BBF9-44824948E3B0}"/>
              </a:ext>
            </a:extLst>
          </p:cNvPr>
          <p:cNvSpPr txBox="1">
            <a:spLocks/>
          </p:cNvSpPr>
          <p:nvPr/>
        </p:nvSpPr>
        <p:spPr>
          <a:xfrm>
            <a:off x="9224676" y="6403720"/>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solidFill>
                  <a:schemeClr val="bg2"/>
                </a:solidFill>
                <a:latin typeface="Arial" panose="020B0604020202020204" pitchFamily="34" charset="0"/>
                <a:cs typeface="Arial" panose="020B0604020202020204" pitchFamily="34" charset="0"/>
              </a:rPr>
              <a:pPr marL="0" indent="0" algn="r">
                <a:spcAft>
                  <a:spcPts val="600"/>
                </a:spcAft>
                <a:buNone/>
              </a:pPr>
              <a:t>21</a:t>
            </a:fld>
            <a:endParaRPr lang="fr-FR" sz="1000"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87090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38735"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772734" y="439622"/>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en-US" sz="18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rPr>
              <a:t>And what do you do with equipment</a:t>
            </a:r>
          </a:p>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en-US" sz="18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rPr>
              <a:t>at the end of its financial lease?</a:t>
            </a:r>
            <a:br>
              <a:rPr kumimoji="0" lang="en-US" sz="18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rPr>
            </a:br>
            <a:endParaRPr kumimoji="0" lang="fr-FR" sz="16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en-US" sz="1600" b="1" i="0" u="none" strike="noStrike" kern="1200" cap="none" spc="0" normalizeH="0" baseline="0" noProof="0" dirty="0" err="1">
                <a:ln>
                  <a:noFill/>
                </a:ln>
                <a:solidFill>
                  <a:schemeClr val="tx2"/>
                </a:solidFill>
                <a:effectLst/>
                <a:uLnTx/>
                <a:uFillTx/>
                <a:latin typeface="Arial" panose="020B0604020202020204" pitchFamily="34" charset="0"/>
                <a:ea typeface="+mn-lt"/>
                <a:cs typeface="Arial" panose="020B0604020202020204" pitchFamily="34" charset="0"/>
              </a:rPr>
              <a:t>EcoTwice</a:t>
            </a:r>
            <a:r>
              <a:rPr kumimoji="0" lang="en-US" sz="1600" b="1" i="0" u="none" strike="noStrike" kern="1200" cap="none" spc="0" normalizeH="0" baseline="0" noProof="0" dirty="0">
                <a:ln>
                  <a:noFill/>
                </a:ln>
                <a:solidFill>
                  <a:schemeClr val="tx2"/>
                </a:solidFill>
                <a:effectLst/>
                <a:uLnTx/>
                <a:uFillTx/>
                <a:latin typeface="Arial" panose="020B0604020202020204" pitchFamily="34" charset="0"/>
                <a:ea typeface="+mn-lt"/>
                <a:cs typeface="Arial" panose="020B0604020202020204" pitchFamily="34" charset="0"/>
              </a:rPr>
              <a:t>: </a:t>
            </a:r>
            <a:r>
              <a:rPr kumimoji="0" lang="en-US" sz="1600" b="1" i="0" u="none" strike="noStrike" kern="1200" cap="none" spc="0" normalizeH="0" baseline="0" noProof="0" dirty="0">
                <a:ln>
                  <a:noFill/>
                </a:ln>
                <a:solidFill>
                  <a:srgbClr val="3E0D81"/>
                </a:solidFill>
                <a:effectLst/>
                <a:uLnTx/>
                <a:uFillTx/>
                <a:latin typeface="Arial" panose="020B0604020202020204" pitchFamily="34" charset="0"/>
                <a:ea typeface="+mn-lt"/>
                <a:cs typeface="Arial" panose="020B0604020202020204" pitchFamily="34" charset="0"/>
              </a:rPr>
              <a:t>The solution for giving your equipment</a:t>
            </a:r>
          </a:p>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en-US" sz="1600" b="1" i="0" u="none" strike="noStrike" kern="1200" cap="none" spc="0" normalizeH="0" baseline="0" noProof="0" dirty="0">
                <a:ln>
                  <a:noFill/>
                </a:ln>
                <a:solidFill>
                  <a:srgbClr val="3E0D81"/>
                </a:solidFill>
                <a:effectLst/>
                <a:uLnTx/>
                <a:uFillTx/>
                <a:latin typeface="Arial" panose="020B0604020202020204" pitchFamily="34" charset="0"/>
                <a:ea typeface="+mn-lt"/>
                <a:cs typeface="Arial" panose="020B0604020202020204" pitchFamily="34" charset="0"/>
              </a:rPr>
              <a:t>a new lease of life while increasing user satisfaction</a:t>
            </a:r>
            <a:endParaRPr kumimoji="0" lang="fr-FR" sz="1200" b="1" i="0" u="none" strike="noStrike" kern="1200" cap="none" spc="0" normalizeH="0" baseline="0" noProof="0" dirty="0">
              <a:ln>
                <a:noFill/>
              </a:ln>
              <a:solidFill>
                <a:srgbClr val="3E0D81"/>
              </a:solidFill>
              <a:effectLst/>
              <a:uLnTx/>
              <a:uFillTx/>
              <a:latin typeface="Arial" panose="020B0604020202020204" pitchFamily="34" charset="0"/>
              <a:ea typeface="+mn-lt"/>
              <a:cs typeface="Arial" panose="020B0604020202020204" pitchFamily="34" charset="0"/>
            </a:endParaRPr>
          </a:p>
        </p:txBody>
      </p:sp>
      <p:sp>
        <p:nvSpPr>
          <p:cNvPr id="6" name="Rectangle 5">
            <a:extLst>
              <a:ext uri="{FF2B5EF4-FFF2-40B4-BE49-F238E27FC236}">
                <a16:creationId xmlns:a16="http://schemas.microsoft.com/office/drawing/2014/main" id="{9EDF3021-2C07-40EC-8E15-1E51B2CF2286}"/>
              </a:ext>
            </a:extLst>
          </p:cNvPr>
          <p:cNvSpPr/>
          <p:nvPr/>
        </p:nvSpPr>
        <p:spPr>
          <a:xfrm>
            <a:off x="6750770" y="2386505"/>
            <a:ext cx="4954061" cy="3631763"/>
          </a:xfrm>
          <a:prstGeom prst="rect">
            <a:avLst/>
          </a:prstGeom>
        </p:spPr>
        <p:txBody>
          <a:bodyPr wrap="square">
            <a:spAutoFit/>
          </a:bodyPr>
          <a:lstStyle/>
          <a:p>
            <a:pPr marL="361950" marR="0" lvl="0" indent="0" algn="l" defTabSz="914400" rtl="0" eaLnBrk="1" fontAlgn="auto" latinLnBrk="0" hangingPunct="1">
              <a:lnSpc>
                <a:spcPct val="100000"/>
              </a:lnSpc>
              <a:spcBef>
                <a:spcPts val="600"/>
              </a:spcBef>
              <a:spcAft>
                <a:spcPts val="0"/>
              </a:spcAft>
              <a:buClrTx/>
              <a:buSzTx/>
              <a:buFontTx/>
              <a:buNone/>
              <a:tabLst/>
              <a:defRPr/>
            </a:pPr>
            <a:r>
              <a:rPr kumimoji="0" lang="fr-FR" sz="1600" b="1" i="0" u="none" strike="noStrike" kern="1200" cap="none" spc="0" normalizeH="0" baseline="0" noProof="0" dirty="0" err="1">
                <a:ln>
                  <a:noFill/>
                </a:ln>
                <a:solidFill>
                  <a:srgbClr val="33008E"/>
                </a:solidFill>
                <a:effectLst/>
                <a:uLnTx/>
                <a:uFillTx/>
                <a:latin typeface="Arial" panose="020B0604020202020204" pitchFamily="34" charset="0"/>
                <a:ea typeface="+mn-ea"/>
                <a:cs typeface="Arial" panose="020B0604020202020204" pitchFamily="34" charset="0"/>
              </a:rPr>
              <a:t>Employee</a:t>
            </a:r>
            <a: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 satisfaction </a:t>
            </a:r>
          </a:p>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Increase employee satisfaction by giving them the opportunity to buy their own equipment at a competitive price </a:t>
            </a:r>
            <a:br>
              <a:rPr kumimoji="0" lang="fr-FR" sz="1200" b="0"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br>
            <a:endParaRPr kumimoji="0" lang="fr-FR" sz="12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endParaRPr>
          </a:p>
          <a:p>
            <a:pPr marL="361950" marR="0" lvl="0" indent="0" algn="l" defTabSz="914400" rtl="0" eaLnBrk="1" fontAlgn="auto" latinLnBrk="0" hangingPunct="1">
              <a:lnSpc>
                <a:spcPct val="100000"/>
              </a:lnSpc>
              <a:spcBef>
                <a:spcPts val="0"/>
              </a:spcBef>
              <a:spcAft>
                <a:spcPts val="600"/>
              </a:spcAft>
              <a:buClrTx/>
              <a:buSzTx/>
              <a:buFontTx/>
              <a:buNone/>
              <a:tabLst/>
              <a:defRPr/>
            </a:pPr>
            <a:r>
              <a:rPr kumimoji="0" lang="fr-FR" sz="1600" b="1" i="0" u="none" strike="noStrike" kern="1200" cap="none" spc="0" normalizeH="0" baseline="0" noProof="0" dirty="0" err="1">
                <a:ln>
                  <a:noFill/>
                </a:ln>
                <a:solidFill>
                  <a:srgbClr val="33008E"/>
                </a:solidFill>
                <a:effectLst/>
                <a:uLnTx/>
                <a:uFillTx/>
                <a:latin typeface="Arial" panose="020B0604020202020204" pitchFamily="34" charset="0"/>
                <a:ea typeface="+mn-ea"/>
                <a:cs typeface="Arial" panose="020B0604020202020204" pitchFamily="34" charset="0"/>
              </a:rPr>
              <a:t>Responsible</a:t>
            </a:r>
            <a: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 digital impact</a:t>
            </a:r>
            <a:b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Adopt an innovative and eco-responsible approach by extending the useful life of equipment</a:t>
            </a:r>
            <a:endParaRPr kumimoji="0" lang="fr-FR" sz="1200" b="0"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endParaRPr>
          </a:p>
          <a:p>
            <a:pPr marL="361950" marR="0" lvl="0" indent="0" algn="l" defTabSz="914400" rtl="0" eaLnBrk="1" fontAlgn="auto" latinLnBrk="0" hangingPunct="1">
              <a:lnSpc>
                <a:spcPct val="100000"/>
              </a:lnSpc>
              <a:spcBef>
                <a:spcPts val="0"/>
              </a:spcBef>
              <a:spcAft>
                <a:spcPts val="600"/>
              </a:spcAft>
              <a:buClrTx/>
              <a:buSzTx/>
              <a:buFontTx/>
              <a:buNone/>
              <a:tabLst/>
              <a:defRPr/>
            </a:pPr>
            <a:b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br>
            <a:r>
              <a:rPr kumimoji="0" lang="fr-FR" sz="1600" b="1" i="0" u="none" strike="noStrike" kern="1200" cap="none" spc="0" normalizeH="0" baseline="0" noProof="0" dirty="0" err="1">
                <a:ln>
                  <a:noFill/>
                </a:ln>
                <a:solidFill>
                  <a:srgbClr val="33008E"/>
                </a:solidFill>
                <a:effectLst/>
                <a:uLnTx/>
                <a:uFillTx/>
                <a:latin typeface="Arial" panose="020B0604020202020204" pitchFamily="34" charset="0"/>
                <a:ea typeface="+mn-ea"/>
                <a:cs typeface="Arial" panose="020B0604020202020204" pitchFamily="34" charset="0"/>
              </a:rPr>
              <a:t>Cost</a:t>
            </a:r>
            <a: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 optimisation </a:t>
            </a:r>
            <a:b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Free yourself from end-of-life management of equipment: deletion, reuse, recycling, reconditioning </a:t>
            </a:r>
            <a:endParaRPr kumimoji="0" lang="fr-FR" sz="1200" b="0"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endParaRPr>
          </a:p>
          <a:p>
            <a:pPr marL="361950" marR="0" lvl="0" indent="0" algn="l" defTabSz="914400" rtl="0" eaLnBrk="1" fontAlgn="auto" latinLnBrk="0" hangingPunct="1">
              <a:lnSpc>
                <a:spcPct val="100000"/>
              </a:lnSpc>
              <a:spcBef>
                <a:spcPts val="0"/>
              </a:spcBef>
              <a:spcAft>
                <a:spcPts val="600"/>
              </a:spcAft>
              <a:buClrTx/>
              <a:buSzTx/>
              <a:buFontTx/>
              <a:buNone/>
              <a:tabLst/>
              <a:defRPr/>
            </a:pPr>
            <a:b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br>
            <a:r>
              <a:rPr kumimoji="0" lang="fr-FR" sz="1600" b="1" i="0" u="none" strike="noStrike" kern="1200" cap="none" spc="0" normalizeH="0" baseline="0" noProof="0" dirty="0" err="1">
                <a:ln>
                  <a:noFill/>
                </a:ln>
                <a:solidFill>
                  <a:srgbClr val="33008E"/>
                </a:solidFill>
                <a:effectLst/>
                <a:uLnTx/>
                <a:uFillTx/>
                <a:latin typeface="Arial" panose="020B0604020202020204" pitchFamily="34" charset="0"/>
                <a:ea typeface="+mn-ea"/>
                <a:cs typeface="Arial" panose="020B0604020202020204" pitchFamily="34" charset="0"/>
              </a:rPr>
              <a:t>Reduce</a:t>
            </a:r>
            <a: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 damage to </a:t>
            </a:r>
            <a:r>
              <a:rPr kumimoji="0" lang="fr-FR" sz="1600" b="1" i="0" u="none" strike="noStrike" kern="1200" cap="none" spc="0" normalizeH="0" baseline="0" noProof="0" dirty="0" err="1">
                <a:ln>
                  <a:noFill/>
                </a:ln>
                <a:solidFill>
                  <a:srgbClr val="33008E"/>
                </a:solidFill>
                <a:effectLst/>
                <a:uLnTx/>
                <a:uFillTx/>
                <a:latin typeface="Arial" panose="020B0604020202020204" pitchFamily="34" charset="0"/>
                <a:ea typeface="+mn-ea"/>
                <a:cs typeface="Arial" panose="020B0604020202020204" pitchFamily="34" charset="0"/>
              </a:rPr>
              <a:t>equipment</a:t>
            </a:r>
            <a:b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br>
            <a:r>
              <a:rPr lang="fr-FR" sz="1200" dirty="0" err="1">
                <a:solidFill>
                  <a:srgbClr val="33008E"/>
                </a:solidFill>
                <a:latin typeface="Arial" panose="020B0604020202020204" pitchFamily="34" charset="0"/>
                <a:ea typeface="+mn-lt"/>
                <a:cs typeface="Arial" panose="020B0604020202020204" pitchFamily="34" charset="0"/>
              </a:rPr>
              <a:t>Raising</a:t>
            </a:r>
            <a:r>
              <a:rPr lang="fr-FR" sz="1200" dirty="0">
                <a:solidFill>
                  <a:srgbClr val="33008E"/>
                </a:solidFill>
                <a:latin typeface="Arial" panose="020B0604020202020204" pitchFamily="34" charset="0"/>
                <a:ea typeface="+mn-lt"/>
                <a:cs typeface="Arial" panose="020B0604020202020204" pitchFamily="34" charset="0"/>
              </a:rPr>
              <a:t> a</a:t>
            </a:r>
            <a:r>
              <a:rPr lang="en-US" sz="1200" dirty="0" err="1">
                <a:solidFill>
                  <a:srgbClr val="33008E"/>
                </a:solidFill>
                <a:latin typeface="Arial" panose="020B0604020202020204" pitchFamily="34" charset="0"/>
                <a:ea typeface="+mn-lt"/>
                <a:cs typeface="Arial" panose="020B0604020202020204" pitchFamily="34" charset="0"/>
              </a:rPr>
              <a:t>wareness</a:t>
            </a:r>
            <a:r>
              <a:rPr lang="en-US" sz="1200" dirty="0">
                <a:solidFill>
                  <a:srgbClr val="33008E"/>
                </a:solidFill>
                <a:latin typeface="Arial" panose="020B0604020202020204" pitchFamily="34" charset="0"/>
                <a:ea typeface="+mn-lt"/>
                <a:cs typeface="Arial" panose="020B0604020202020204" pitchFamily="34" charset="0"/>
              </a:rPr>
              <a:t>-</a:t>
            </a:r>
            <a:r>
              <a:rPr kumimoji="0" lang="en-US" sz="1200" b="0"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of your employees from the very beginning of the equipment use to </a:t>
            </a:r>
            <a:r>
              <a:rPr kumimoji="0" lang="en-US" sz="1200" b="0" i="0" u="none" strike="noStrike" kern="1200" cap="none" spc="0" normalizeH="0" baseline="0" noProof="0" dirty="0" err="1">
                <a:ln>
                  <a:noFill/>
                </a:ln>
                <a:solidFill>
                  <a:srgbClr val="33008E"/>
                </a:solidFill>
                <a:effectLst/>
                <a:uLnTx/>
                <a:uFillTx/>
                <a:latin typeface="Arial" panose="020B0604020202020204" pitchFamily="34" charset="0"/>
                <a:ea typeface="+mn-lt"/>
                <a:cs typeface="Arial" panose="020B0604020202020204" pitchFamily="34" charset="0"/>
              </a:rPr>
              <a:t>maximise</a:t>
            </a:r>
            <a:r>
              <a:rPr kumimoji="0" lang="en-US" sz="1200" b="0"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 the maintenance of equipment in good condition</a:t>
            </a:r>
            <a:endParaRPr kumimoji="0" lang="fr-FR" sz="1200" b="0"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endParaRPr>
          </a:p>
        </p:txBody>
      </p:sp>
      <p:sp>
        <p:nvSpPr>
          <p:cNvPr id="7" name="ZoneTexte 6">
            <a:extLst>
              <a:ext uri="{FF2B5EF4-FFF2-40B4-BE49-F238E27FC236}">
                <a16:creationId xmlns:a16="http://schemas.microsoft.com/office/drawing/2014/main" id="{D2B11C9B-FE81-44E2-B7BE-2E5F601A1084}"/>
              </a:ext>
            </a:extLst>
          </p:cNvPr>
          <p:cNvSpPr txBox="1"/>
          <p:nvPr/>
        </p:nvSpPr>
        <p:spPr>
          <a:xfrm>
            <a:off x="1954537" y="2549226"/>
            <a:ext cx="269612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3200" b="0" i="0" u="none" strike="noStrike" kern="1200" cap="none" spc="0" normalizeH="0" baseline="0" noProof="0" dirty="0" err="1">
                <a:ln>
                  <a:noFill/>
                </a:ln>
                <a:solidFill>
                  <a:srgbClr val="33008E"/>
                </a:solidFill>
                <a:effectLst/>
                <a:uLnTx/>
                <a:uFillTx/>
                <a:latin typeface="Arial Black" panose="020B0A04020102020204" pitchFamily="34" charset="0"/>
                <a:ea typeface="+mn-ea"/>
                <a:cs typeface="+mn-cs"/>
              </a:rPr>
              <a:t>eco</a:t>
            </a:r>
            <a:r>
              <a:rPr kumimoji="0" lang="fr-FR" sz="3200" b="0" i="0" u="none" strike="noStrike" kern="1200" cap="none" spc="0" normalizeH="0" baseline="0" noProof="0" dirty="0" err="1">
                <a:ln>
                  <a:noFill/>
                </a:ln>
                <a:solidFill>
                  <a:srgbClr val="573EEF"/>
                </a:solidFill>
                <a:effectLst/>
                <a:uLnTx/>
                <a:uFillTx/>
                <a:latin typeface="Arial Black" panose="020B0A04020102020204" pitchFamily="34" charset="0"/>
                <a:ea typeface="+mn-ea"/>
                <a:cs typeface="+mn-cs"/>
              </a:rPr>
              <a:t>twice</a:t>
            </a:r>
            <a:endParaRPr kumimoji="0" lang="fr-FR" sz="3200" b="0" i="0" u="none" strike="noStrike" kern="1200" cap="none" spc="0" normalizeH="0" baseline="0" noProof="0" dirty="0">
              <a:ln>
                <a:noFill/>
              </a:ln>
              <a:solidFill>
                <a:srgbClr val="573EEF"/>
              </a:solidFill>
              <a:effectLst/>
              <a:uLnTx/>
              <a:uFillTx/>
              <a:latin typeface="Arial Black" panose="020B0A04020102020204" pitchFamily="34" charset="0"/>
              <a:ea typeface="+mn-ea"/>
              <a:cs typeface="+mn-cs"/>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6803211" y="2482194"/>
            <a:ext cx="216000" cy="216000"/>
            <a:chOff x="7897661" y="2709829"/>
            <a:chExt cx="365760" cy="365760"/>
          </a:xfrm>
          <a:solidFill>
            <a:srgbClr val="573EEF"/>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6815151" y="3456335"/>
            <a:ext cx="216000" cy="216000"/>
            <a:chOff x="7897661" y="2709829"/>
            <a:chExt cx="365760" cy="365760"/>
          </a:xfrm>
          <a:solidFill>
            <a:schemeClr val="accent6"/>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6815151" y="4194414"/>
            <a:ext cx="216000" cy="216000"/>
            <a:chOff x="7897661" y="2709829"/>
            <a:chExt cx="365760" cy="365760"/>
          </a:xfrm>
          <a:solidFill>
            <a:schemeClr val="accent4"/>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178" name="Espace réservé du texte 3">
            <a:extLst>
              <a:ext uri="{FF2B5EF4-FFF2-40B4-BE49-F238E27FC236}">
                <a16:creationId xmlns:a16="http://schemas.microsoft.com/office/drawing/2014/main" id="{7CB5C662-D9F0-4789-BDD4-55AD2FAF1C8E}"/>
              </a:ext>
            </a:extLst>
          </p:cNvPr>
          <p:cNvSpPr txBox="1">
            <a:spLocks/>
          </p:cNvSpPr>
          <p:nvPr/>
        </p:nvSpPr>
        <p:spPr>
          <a:xfrm>
            <a:off x="974471" y="3226517"/>
            <a:ext cx="4426826" cy="30777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 typeface="+mj-lt"/>
              <a:buNone/>
              <a:tabLst/>
              <a:defRPr/>
            </a:pPr>
            <a:r>
              <a:rPr kumimoji="0" lang="en-US" sz="1400" b="1"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a platform for reselling assets </a:t>
            </a:r>
            <a:r>
              <a:rPr kumimoji="0" lang="en-US" sz="1400" b="1" i="0" u="none" strike="noStrike" kern="1200" cap="none" spc="0" normalizeH="0" baseline="0" noProof="0" dirty="0">
                <a:ln>
                  <a:noFill/>
                </a:ln>
                <a:solidFill>
                  <a:schemeClr val="tx2"/>
                </a:solidFill>
                <a:effectLst/>
                <a:uLnTx/>
                <a:uFillTx/>
                <a:latin typeface="Arial" panose="020B0604020202020204" pitchFamily="34" charset="0"/>
                <a:ea typeface="+mn-lt"/>
                <a:cs typeface="Arial" panose="020B0604020202020204" pitchFamily="34" charset="0"/>
              </a:rPr>
              <a:t>to employees </a:t>
            </a:r>
          </a:p>
        </p:txBody>
      </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365446" y="3518376"/>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Espace réservé du numéro de diapositive 2">
            <a:extLst>
              <a:ext uri="{FF2B5EF4-FFF2-40B4-BE49-F238E27FC236}">
                <a16:creationId xmlns:a16="http://schemas.microsoft.com/office/drawing/2014/main" id="{5C85A83C-6A5D-4F70-BBF9-44824948E3B0}"/>
              </a:ext>
            </a:extLst>
          </p:cNvPr>
          <p:cNvSpPr txBox="1">
            <a:spLocks/>
          </p:cNvSpPr>
          <p:nvPr/>
        </p:nvSpPr>
        <p:spPr>
          <a:xfrm>
            <a:off x="9284965" y="6436738"/>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914377" rtl="0" eaLnBrk="1" fontAlgn="auto" latinLnBrk="0" hangingPunct="1">
              <a:lnSpc>
                <a:spcPct val="90000"/>
              </a:lnSpc>
              <a:spcBef>
                <a:spcPts val="1000"/>
              </a:spcBef>
              <a:spcAft>
                <a:spcPts val="600"/>
              </a:spcAft>
              <a:buClrTx/>
              <a:buSzTx/>
              <a:buFont typeface="Arial" panose="020B0604020202020204" pitchFamily="34" charset="0"/>
              <a:buNone/>
              <a:tabLst/>
              <a:defRPr/>
            </a:pPr>
            <a:fld id="{5C309A02-F99E-41B1-8C8C-26A006E55CE6}" type="slidenum">
              <a:rPr kumimoji="0" lang="fr-FR" sz="1000" b="0" i="0" u="none" strike="noStrike" kern="1200" cap="none" spc="0" normalizeH="0" baseline="0" noProof="0" smtClean="0">
                <a:ln>
                  <a:noFill/>
                </a:ln>
                <a:solidFill>
                  <a:srgbClr val="3E0D81"/>
                </a:solidFill>
                <a:effectLst/>
                <a:uLnTx/>
                <a:uFillTx/>
                <a:latin typeface="Arial" panose="020B0604020202020204" pitchFamily="34" charset="0"/>
                <a:ea typeface="+mn-ea"/>
                <a:cs typeface="Arial" panose="020B0604020202020204" pitchFamily="34" charset="0"/>
              </a:rPr>
              <a:pPr marL="0" marR="0" lvl="0" indent="0" algn="r" defTabSz="914377" rtl="0" eaLnBrk="1" fontAlgn="auto" latinLnBrk="0" hangingPunct="1">
                <a:lnSpc>
                  <a:spcPct val="90000"/>
                </a:lnSpc>
                <a:spcBef>
                  <a:spcPts val="1000"/>
                </a:spcBef>
                <a:spcAft>
                  <a:spcPts val="600"/>
                </a:spcAft>
                <a:buClrTx/>
                <a:buSzTx/>
                <a:buFont typeface="Arial" panose="020B0604020202020204" pitchFamily="34" charset="0"/>
                <a:buNone/>
                <a:tabLst/>
                <a:defRPr/>
              </a:pPr>
              <a:t>22</a:t>
            </a:fld>
            <a:endParaRPr kumimoji="0" lang="fr-FR" sz="10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p:txBody>
      </p:sp>
      <p:grpSp>
        <p:nvGrpSpPr>
          <p:cNvPr id="33" name="Groupe 29">
            <a:extLst>
              <a:ext uri="{FF2B5EF4-FFF2-40B4-BE49-F238E27FC236}">
                <a16:creationId xmlns:a16="http://schemas.microsoft.com/office/drawing/2014/main" id="{079A5257-6702-4784-8624-75B8008042C9}"/>
              </a:ext>
            </a:extLst>
          </p:cNvPr>
          <p:cNvGrpSpPr/>
          <p:nvPr/>
        </p:nvGrpSpPr>
        <p:grpSpPr>
          <a:xfrm>
            <a:off x="6815151" y="5285517"/>
            <a:ext cx="216000" cy="216000"/>
            <a:chOff x="7897661" y="2709829"/>
            <a:chExt cx="365760" cy="365760"/>
          </a:xfrm>
          <a:solidFill>
            <a:schemeClr val="accent5"/>
          </a:solidFill>
        </p:grpSpPr>
        <p:sp>
          <p:nvSpPr>
            <p:cNvPr id="34" name="Ellipse 33">
              <a:extLst>
                <a:ext uri="{FF2B5EF4-FFF2-40B4-BE49-F238E27FC236}">
                  <a16:creationId xmlns:a16="http://schemas.microsoft.com/office/drawing/2014/main" id="{63FC808E-6DBF-439A-B743-B442AEF38940}"/>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35" name="Groupe 35">
              <a:extLst>
                <a:ext uri="{FF2B5EF4-FFF2-40B4-BE49-F238E27FC236}">
                  <a16:creationId xmlns:a16="http://schemas.microsoft.com/office/drawing/2014/main" id="{6A06950C-C89B-496B-9F25-4A916DCCD271}"/>
                </a:ext>
              </a:extLst>
            </p:cNvPr>
            <p:cNvGrpSpPr/>
            <p:nvPr/>
          </p:nvGrpSpPr>
          <p:grpSpPr>
            <a:xfrm>
              <a:off x="8004742" y="2852530"/>
              <a:ext cx="139969" cy="80292"/>
              <a:chOff x="4092887" y="1800406"/>
              <a:chExt cx="139969" cy="80292"/>
            </a:xfrm>
            <a:grpFill/>
          </p:grpSpPr>
          <p:sp>
            <p:nvSpPr>
              <p:cNvPr id="36" name="Forme libre : forme 36">
                <a:extLst>
                  <a:ext uri="{FF2B5EF4-FFF2-40B4-BE49-F238E27FC236}">
                    <a16:creationId xmlns:a16="http://schemas.microsoft.com/office/drawing/2014/main" id="{5FCFA8EC-3859-480D-B793-31C6D8DD7EE5}"/>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37" name="Connecteur droit 37">
                <a:extLst>
                  <a:ext uri="{FF2B5EF4-FFF2-40B4-BE49-F238E27FC236}">
                    <a16:creationId xmlns:a16="http://schemas.microsoft.com/office/drawing/2014/main" id="{5A10F123-D809-4EFB-9D2B-7BAE03D8D97F}"/>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2" name="Rectangle 2">
            <a:extLst>
              <a:ext uri="{FF2B5EF4-FFF2-40B4-BE49-F238E27FC236}">
                <a16:creationId xmlns:a16="http://schemas.microsoft.com/office/drawing/2014/main" id="{41268D3F-DCB4-44D5-A11D-8ECD79AEE7BB}"/>
              </a:ext>
            </a:extLst>
          </p:cNvPr>
          <p:cNvSpPr>
            <a:spLocks noChangeArrowheads="1"/>
          </p:cNvSpPr>
          <p:nvPr/>
        </p:nvSpPr>
        <p:spPr bwMode="auto">
          <a:xfrm>
            <a:off x="212437" y="353474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Montserrat"/>
              <a:ea typeface="+mn-ea"/>
              <a:cs typeface="+mn-cs"/>
            </a:endParaRPr>
          </a:p>
        </p:txBody>
      </p:sp>
      <p:pic>
        <p:nvPicPr>
          <p:cNvPr id="1025" name="Image 40" descr="Une image contenant texte&#10;&#10;Description générée automatiquement">
            <a:extLst>
              <a:ext uri="{FF2B5EF4-FFF2-40B4-BE49-F238E27FC236}">
                <a16:creationId xmlns:a16="http://schemas.microsoft.com/office/drawing/2014/main" id="{BB9E8B5D-2DE2-4AAF-A666-70C8007139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1784"/>
          <a:stretch/>
        </p:blipFill>
        <p:spPr bwMode="auto">
          <a:xfrm>
            <a:off x="319272" y="3899425"/>
            <a:ext cx="5737225" cy="56181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00464E64-37C8-43AE-90E5-5978050A1D56}"/>
              </a:ext>
            </a:extLst>
          </p:cNvPr>
          <p:cNvSpPr>
            <a:spLocks noChangeArrowheads="1"/>
          </p:cNvSpPr>
          <p:nvPr/>
        </p:nvSpPr>
        <p:spPr bwMode="auto">
          <a:xfrm>
            <a:off x="212437" y="51571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39" name="Titre 8">
            <a:extLst>
              <a:ext uri="{FF2B5EF4-FFF2-40B4-BE49-F238E27FC236}">
                <a16:creationId xmlns:a16="http://schemas.microsoft.com/office/drawing/2014/main" id="{F44571D9-C963-4CCE-B3F1-1777CCEDE7EA}"/>
              </a:ext>
            </a:extLst>
          </p:cNvPr>
          <p:cNvSpPr txBox="1">
            <a:spLocks/>
          </p:cNvSpPr>
          <p:nvPr/>
        </p:nvSpPr>
        <p:spPr>
          <a:xfrm>
            <a:off x="352103" y="310653"/>
            <a:ext cx="4791397" cy="757130"/>
          </a:xfrm>
          <a:prstGeom prst="rect">
            <a:avLst/>
          </a:prstGeom>
        </p:spPr>
        <p:txBody>
          <a:bodyPr vert="horz" wrap="square" lIns="91440" tIns="45720" rIns="91440" bIns="45720" rtlCol="0" anchor="t">
            <a:spAutoFit/>
          </a:bodyPr>
          <a:lstStyle>
            <a:lvl1pPr algn="l" defTabSz="914377" rtl="0" eaLnBrk="1" latinLnBrk="0" hangingPunct="1">
              <a:lnSpc>
                <a:spcPct val="90000"/>
              </a:lnSpc>
              <a:spcBef>
                <a:spcPct val="0"/>
              </a:spcBef>
              <a:buNone/>
              <a:defRPr sz="2800" b="1" kern="1200">
                <a:solidFill>
                  <a:schemeClr val="tx1"/>
                </a:solidFill>
                <a:latin typeface="+mn-lt"/>
                <a:ea typeface="+mj-ea"/>
                <a:cs typeface="+mj-cs"/>
              </a:defRPr>
            </a:lvl1pPr>
          </a:lstStyle>
          <a:p>
            <a:r>
              <a:rPr lang="en-GB" sz="2000">
                <a:latin typeface="Arial" panose="020B0604020202020204" pitchFamily="34" charset="0"/>
                <a:cs typeface="Arial" panose="020B0604020202020204" pitchFamily="34" charset="0"/>
              </a:rPr>
              <a:t>We offer </a:t>
            </a:r>
            <a:r>
              <a:rPr lang="en-GB" sz="2400">
                <a:latin typeface="Arial Black" panose="020B0A04020102020204" pitchFamily="34" charset="0"/>
              </a:rPr>
              <a:t>end-to-end responsible services </a:t>
            </a:r>
            <a:endParaRPr lang="en-GB" sz="2400" dirty="0">
              <a:latin typeface="Arial Black" panose="020B0A04020102020204" pitchFamily="34" charset="0"/>
            </a:endParaRPr>
          </a:p>
        </p:txBody>
      </p:sp>
      <p:sp>
        <p:nvSpPr>
          <p:cNvPr id="42" name="ZoneTexte 41">
            <a:extLst>
              <a:ext uri="{FF2B5EF4-FFF2-40B4-BE49-F238E27FC236}">
                <a16:creationId xmlns:a16="http://schemas.microsoft.com/office/drawing/2014/main" id="{43F2458D-D22E-40E3-A940-28F172361EC5}"/>
              </a:ext>
            </a:extLst>
          </p:cNvPr>
          <p:cNvSpPr txBox="1"/>
          <p:nvPr/>
        </p:nvSpPr>
        <p:spPr>
          <a:xfrm>
            <a:off x="212437" y="4551156"/>
            <a:ext cx="1966020" cy="461665"/>
          </a:xfrm>
          <a:prstGeom prst="rect">
            <a:avLst/>
          </a:prstGeom>
          <a:noFill/>
        </p:spPr>
        <p:txBody>
          <a:bodyPr wrap="square">
            <a:spAutoFit/>
          </a:bodyPr>
          <a:lstStyle/>
          <a:p>
            <a:pPr algn="ctr"/>
            <a:r>
              <a:rPr lang="fr-FR" sz="1200" dirty="0" err="1">
                <a:latin typeface="Arial" panose="020B0604020202020204" pitchFamily="34" charset="0"/>
                <a:cs typeface="Arial" panose="020B0604020202020204" pitchFamily="34" charset="0"/>
              </a:rPr>
              <a:t>possibility</a:t>
            </a:r>
            <a:r>
              <a:rPr lang="fr-FR" sz="1200" dirty="0">
                <a:latin typeface="Arial" panose="020B0604020202020204" pitchFamily="34" charset="0"/>
                <a:cs typeface="Arial" panose="020B0604020202020204" pitchFamily="34" charset="0"/>
              </a:rPr>
              <a:t> of </a:t>
            </a:r>
            <a:r>
              <a:rPr lang="fr-FR" sz="1200" dirty="0" err="1">
                <a:latin typeface="Arial" panose="020B0604020202020204" pitchFamily="34" charset="0"/>
                <a:cs typeface="Arial" panose="020B0604020202020204" pitchFamily="34" charset="0"/>
              </a:rPr>
              <a:t>buying</a:t>
            </a:r>
            <a:r>
              <a:rPr lang="fr-FR" sz="1200" dirty="0">
                <a:latin typeface="Arial" panose="020B0604020202020204" pitchFamily="34" charset="0"/>
                <a:cs typeface="Arial" panose="020B0604020202020204" pitchFamily="34" charset="0"/>
              </a:rPr>
              <a:t> </a:t>
            </a:r>
            <a:br>
              <a:rPr lang="fr-FR" sz="1200" dirty="0">
                <a:latin typeface="Arial" panose="020B0604020202020204" pitchFamily="34" charset="0"/>
                <a:cs typeface="Arial" panose="020B0604020202020204" pitchFamily="34" charset="0"/>
              </a:rPr>
            </a:br>
            <a:r>
              <a:rPr lang="fr-FR" sz="1200" dirty="0" err="1">
                <a:latin typeface="Arial" panose="020B0604020202020204" pitchFamily="34" charset="0"/>
                <a:cs typeface="Arial" panose="020B0604020202020204" pitchFamily="34" charset="0"/>
              </a:rPr>
              <a:t>your</a:t>
            </a:r>
            <a:r>
              <a:rPr lang="fr-FR" sz="1200" dirty="0">
                <a:latin typeface="Arial" panose="020B0604020202020204" pitchFamily="34" charset="0"/>
                <a:cs typeface="Arial" panose="020B0604020202020204" pitchFamily="34" charset="0"/>
              </a:rPr>
              <a:t> </a:t>
            </a:r>
            <a:r>
              <a:rPr lang="fr-FR" sz="1200" dirty="0" err="1">
                <a:latin typeface="Arial" panose="020B0604020202020204" pitchFamily="34" charset="0"/>
                <a:cs typeface="Arial" panose="020B0604020202020204" pitchFamily="34" charset="0"/>
              </a:rPr>
              <a:t>own</a:t>
            </a:r>
            <a:r>
              <a:rPr lang="fr-FR" sz="1200" dirty="0">
                <a:latin typeface="Arial" panose="020B0604020202020204" pitchFamily="34" charset="0"/>
                <a:cs typeface="Arial" panose="020B0604020202020204" pitchFamily="34" charset="0"/>
              </a:rPr>
              <a:t> </a:t>
            </a:r>
            <a:r>
              <a:rPr lang="fr-FR" sz="1200" dirty="0" err="1">
                <a:latin typeface="Arial" panose="020B0604020202020204" pitchFamily="34" charset="0"/>
                <a:cs typeface="Arial" panose="020B0604020202020204" pitchFamily="34" charset="0"/>
              </a:rPr>
              <a:t>equipment</a:t>
            </a:r>
            <a:endParaRPr lang="fr-FR" sz="1200" dirty="0">
              <a:latin typeface="Arial" panose="020B0604020202020204" pitchFamily="34" charset="0"/>
              <a:cs typeface="Arial" panose="020B0604020202020204" pitchFamily="34" charset="0"/>
            </a:endParaRPr>
          </a:p>
        </p:txBody>
      </p:sp>
      <p:sp>
        <p:nvSpPr>
          <p:cNvPr id="43" name="ZoneTexte 42">
            <a:extLst>
              <a:ext uri="{FF2B5EF4-FFF2-40B4-BE49-F238E27FC236}">
                <a16:creationId xmlns:a16="http://schemas.microsoft.com/office/drawing/2014/main" id="{B6900179-5130-4EFA-A9EE-207166EAED5F}"/>
              </a:ext>
            </a:extLst>
          </p:cNvPr>
          <p:cNvSpPr txBox="1"/>
          <p:nvPr/>
        </p:nvSpPr>
        <p:spPr>
          <a:xfrm>
            <a:off x="2204874" y="4510834"/>
            <a:ext cx="1966020" cy="646331"/>
          </a:xfrm>
          <a:prstGeom prst="rect">
            <a:avLst/>
          </a:prstGeom>
          <a:noFill/>
        </p:spPr>
        <p:txBody>
          <a:bodyPr wrap="square">
            <a:spAutoFit/>
          </a:bodyPr>
          <a:lstStyle/>
          <a:p>
            <a:pPr algn="ctr"/>
            <a:r>
              <a:rPr lang="en-US" sz="1200" dirty="0">
                <a:latin typeface="Arial" panose="020B0604020202020204" pitchFamily="34" charset="0"/>
                <a:cs typeface="Arial" panose="020B0604020202020204" pitchFamily="34" charset="0"/>
              </a:rPr>
              <a:t>provision of a secured platform for the purchase of  equipment  </a:t>
            </a:r>
          </a:p>
        </p:txBody>
      </p:sp>
      <p:sp>
        <p:nvSpPr>
          <p:cNvPr id="44" name="ZoneTexte 43">
            <a:extLst>
              <a:ext uri="{FF2B5EF4-FFF2-40B4-BE49-F238E27FC236}">
                <a16:creationId xmlns:a16="http://schemas.microsoft.com/office/drawing/2014/main" id="{15FBA831-9740-4ED1-BFC1-734F9EE9500D}"/>
              </a:ext>
            </a:extLst>
          </p:cNvPr>
          <p:cNvSpPr txBox="1"/>
          <p:nvPr/>
        </p:nvSpPr>
        <p:spPr>
          <a:xfrm>
            <a:off x="4196745" y="4523971"/>
            <a:ext cx="1966020" cy="461665"/>
          </a:xfrm>
          <a:prstGeom prst="rect">
            <a:avLst/>
          </a:prstGeom>
          <a:noFill/>
        </p:spPr>
        <p:txBody>
          <a:bodyPr wrap="square">
            <a:spAutoFit/>
          </a:bodyPr>
          <a:lstStyle/>
          <a:p>
            <a:pPr algn="ctr"/>
            <a:r>
              <a:rPr lang="en-US" sz="1200" dirty="0">
                <a:latin typeface="Arial" panose="020B0604020202020204" pitchFamily="34" charset="0"/>
                <a:cs typeface="Arial" panose="020B0604020202020204" pitchFamily="34" charset="0"/>
              </a:rPr>
              <a:t>real-time monitoring of sales to employee</a:t>
            </a:r>
          </a:p>
        </p:txBody>
      </p:sp>
    </p:spTree>
    <p:extLst>
      <p:ext uri="{BB962C8B-B14F-4D97-AF65-F5344CB8AC3E}">
        <p14:creationId xmlns:p14="http://schemas.microsoft.com/office/powerpoint/2010/main" val="40279264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38735"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772734" y="439622"/>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mj-lt"/>
              <a:buNone/>
              <a:tabLst/>
              <a:defRPr/>
            </a:pPr>
            <a:r>
              <a:rPr kumimoji="0" lang="en-US" sz="18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rPr>
              <a:t>How can you replace your equipment while limiting both your environmental impact and spending?</a:t>
            </a:r>
          </a:p>
          <a:p>
            <a:pPr marL="0" marR="0" lvl="0" indent="0" algn="l" defTabSz="685800" rtl="0" eaLnBrk="1" fontAlgn="auto" latinLnBrk="0" hangingPunct="1">
              <a:lnSpc>
                <a:spcPct val="90000"/>
              </a:lnSpc>
              <a:spcBef>
                <a:spcPts val="750"/>
              </a:spcBef>
              <a:spcAft>
                <a:spcPts val="0"/>
              </a:spcAft>
              <a:buClrTx/>
              <a:buSzTx/>
              <a:buFont typeface="+mj-lt"/>
              <a:buNone/>
              <a:tabLst/>
              <a:defRPr/>
            </a:pPr>
            <a:endParaRPr kumimoji="0" lang="en-US" sz="18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endParaRPr>
          </a:p>
          <a:p>
            <a:pPr marL="0" marR="0" lvl="0" indent="0" algn="l" defTabSz="685800" rtl="0" eaLnBrk="1" fontAlgn="auto" latinLnBrk="0" hangingPunct="1">
              <a:lnSpc>
                <a:spcPct val="90000"/>
              </a:lnSpc>
              <a:spcBef>
                <a:spcPts val="750"/>
              </a:spcBef>
              <a:spcAft>
                <a:spcPts val="0"/>
              </a:spcAft>
              <a:buClrTx/>
              <a:buSzTx/>
              <a:buFont typeface="+mj-lt"/>
              <a:buNone/>
              <a:tabLst/>
              <a:defRPr/>
            </a:pPr>
            <a:r>
              <a:rPr lang="en-US" sz="1600" dirty="0" err="1">
                <a:solidFill>
                  <a:schemeClr val="tx2"/>
                </a:solidFill>
                <a:latin typeface="Arial" panose="020B0604020202020204" pitchFamily="34" charset="0"/>
                <a:ea typeface="+mn-lt"/>
                <a:cs typeface="Arial" panose="020B0604020202020204" pitchFamily="34" charset="0"/>
              </a:rPr>
              <a:t>EcoLease</a:t>
            </a:r>
            <a:r>
              <a:rPr lang="en-US" sz="1600" dirty="0">
                <a:solidFill>
                  <a:srgbClr val="3E0D81"/>
                </a:solidFill>
                <a:latin typeface="Arial" panose="020B0604020202020204" pitchFamily="34" charset="0"/>
                <a:ea typeface="+mn-lt"/>
                <a:cs typeface="Arial" panose="020B0604020202020204" pitchFamily="34" charset="0"/>
              </a:rPr>
              <a:t>: Providing and leasing refurbished products as good as new</a:t>
            </a:r>
            <a:br>
              <a:rPr kumimoji="0" lang="fr-FR" sz="16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rPr>
            </a:br>
            <a:endParaRPr kumimoji="0" lang="fr-FR" sz="1600" b="1" i="0" u="none" strike="noStrike" kern="1200" cap="none" spc="0" normalizeH="0" baseline="0" noProof="0" dirty="0">
              <a:ln>
                <a:noFill/>
              </a:ln>
              <a:solidFill>
                <a:srgbClr val="3E0D81"/>
              </a:solidFill>
              <a:effectLst/>
              <a:uLnTx/>
              <a:uFillTx/>
              <a:latin typeface="Arial" panose="020B0604020202020204" pitchFamily="34" charset="0"/>
              <a:ea typeface="+mn-lt"/>
              <a:cs typeface="Arial" panose="020B0604020202020204" pitchFamily="34" charset="0"/>
            </a:endParaRPr>
          </a:p>
        </p:txBody>
      </p:sp>
      <p:sp>
        <p:nvSpPr>
          <p:cNvPr id="6" name="Rectangle 5">
            <a:extLst>
              <a:ext uri="{FF2B5EF4-FFF2-40B4-BE49-F238E27FC236}">
                <a16:creationId xmlns:a16="http://schemas.microsoft.com/office/drawing/2014/main" id="{9EDF3021-2C07-40EC-8E15-1E51B2CF2286}"/>
              </a:ext>
            </a:extLst>
          </p:cNvPr>
          <p:cNvSpPr/>
          <p:nvPr/>
        </p:nvSpPr>
        <p:spPr>
          <a:xfrm>
            <a:off x="6750770" y="2946459"/>
            <a:ext cx="4954061" cy="2292935"/>
          </a:xfrm>
          <a:prstGeom prst="rect">
            <a:avLst/>
          </a:prstGeom>
        </p:spPr>
        <p:txBody>
          <a:bodyPr wrap="square">
            <a:spAutoFit/>
          </a:bodyPr>
          <a:lstStyle/>
          <a:p>
            <a:pPr marL="361950">
              <a:spcBef>
                <a:spcPts val="600"/>
              </a:spcBef>
              <a:defRPr/>
            </a:pPr>
            <a:r>
              <a:rPr kumimoji="0" lang="en-US"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Provision of products</a:t>
            </a:r>
          </a:p>
          <a:p>
            <a:pPr marL="361950">
              <a:spcBef>
                <a:spcPts val="600"/>
              </a:spcBef>
              <a:defRPr/>
            </a:pPr>
            <a:br>
              <a:rPr lang="en-US" sz="1600" b="1" dirty="0">
                <a:solidFill>
                  <a:srgbClr val="33008E"/>
                </a:solidFill>
                <a:latin typeface="Arial" panose="020B0604020202020204" pitchFamily="34" charset="0"/>
                <a:cs typeface="Arial" panose="020B0604020202020204" pitchFamily="34" charset="0"/>
              </a:rPr>
            </a:br>
            <a:r>
              <a:rPr kumimoji="0" lang="en-US"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Provision of new accessories (charger and cable)</a:t>
            </a:r>
          </a:p>
          <a:p>
            <a:pPr marL="361950">
              <a:spcBef>
                <a:spcPts val="600"/>
              </a:spcBef>
              <a:defRPr/>
            </a:pPr>
            <a:br>
              <a:rPr lang="en-US" sz="1600" b="1" dirty="0">
                <a:solidFill>
                  <a:srgbClr val="33008E"/>
                </a:solidFill>
                <a:latin typeface="Arial" panose="020B0604020202020204" pitchFamily="34" charset="0"/>
                <a:cs typeface="Arial" panose="020B0604020202020204" pitchFamily="34" charset="0"/>
              </a:rPr>
            </a:br>
            <a:r>
              <a:rPr kumimoji="0" lang="en-US"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Equipment delivery</a:t>
            </a:r>
          </a:p>
          <a:p>
            <a:pPr marL="361950">
              <a:spcBef>
                <a:spcPts val="600"/>
              </a:spcBef>
              <a:defRPr/>
            </a:pPr>
            <a:br>
              <a:rPr lang="en-US" sz="1600" b="1" dirty="0">
                <a:solidFill>
                  <a:srgbClr val="33008E"/>
                </a:solidFill>
                <a:latin typeface="Arial" panose="020B0604020202020204" pitchFamily="34" charset="0"/>
                <a:cs typeface="Arial" panose="020B0604020202020204" pitchFamily="34" charset="0"/>
              </a:rPr>
            </a:br>
            <a:r>
              <a:rPr lang="fr-FR" sz="1600" b="1" dirty="0">
                <a:solidFill>
                  <a:srgbClr val="33008E"/>
                </a:solidFill>
                <a:latin typeface="Arial" panose="020B0604020202020204" pitchFamily="34" charset="0"/>
                <a:cs typeface="Arial" panose="020B0604020202020204" pitchFamily="34" charset="0"/>
              </a:rPr>
              <a:t>24-month </a:t>
            </a:r>
            <a:r>
              <a:rPr lang="fr-FR" sz="1600" b="1" dirty="0" err="1">
                <a:solidFill>
                  <a:srgbClr val="33008E"/>
                </a:solidFill>
                <a:latin typeface="Arial" panose="020B0604020202020204" pitchFamily="34" charset="0"/>
                <a:cs typeface="Arial" panose="020B0604020202020204" pitchFamily="34" charset="0"/>
              </a:rPr>
              <a:t>guarantee</a:t>
            </a:r>
            <a:endParaRPr lang="fr-FR" sz="1600" b="1" dirty="0">
              <a:solidFill>
                <a:srgbClr val="33008E"/>
              </a:solidFill>
              <a:latin typeface="Arial" panose="020B0604020202020204" pitchFamily="34" charset="0"/>
              <a:cs typeface="Arial" panose="020B0604020202020204" pitchFamily="34" charset="0"/>
            </a:endParaRPr>
          </a:p>
        </p:txBody>
      </p:sp>
      <p:sp>
        <p:nvSpPr>
          <p:cNvPr id="7" name="ZoneTexte 6">
            <a:extLst>
              <a:ext uri="{FF2B5EF4-FFF2-40B4-BE49-F238E27FC236}">
                <a16:creationId xmlns:a16="http://schemas.microsoft.com/office/drawing/2014/main" id="{D2B11C9B-FE81-44E2-B7BE-2E5F601A1084}"/>
              </a:ext>
            </a:extLst>
          </p:cNvPr>
          <p:cNvSpPr txBox="1"/>
          <p:nvPr/>
        </p:nvSpPr>
        <p:spPr>
          <a:xfrm>
            <a:off x="1954537" y="2549226"/>
            <a:ext cx="269612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3200" b="0" i="0" u="none" strike="noStrike" kern="1200" cap="none" spc="0" normalizeH="0" baseline="0" noProof="0" dirty="0" err="1">
                <a:ln>
                  <a:noFill/>
                </a:ln>
                <a:solidFill>
                  <a:srgbClr val="33008E"/>
                </a:solidFill>
                <a:effectLst/>
                <a:uLnTx/>
                <a:uFillTx/>
                <a:latin typeface="Arial Black" panose="020B0A04020102020204" pitchFamily="34" charset="0"/>
                <a:ea typeface="+mn-ea"/>
                <a:cs typeface="+mn-cs"/>
              </a:rPr>
              <a:t>eco</a:t>
            </a:r>
            <a:r>
              <a:rPr kumimoji="0" lang="fr-FR" sz="3200" b="0" i="0" u="none" strike="noStrike" kern="1200" cap="none" spc="0" normalizeH="0" baseline="0" noProof="0" dirty="0" err="1">
                <a:ln>
                  <a:noFill/>
                </a:ln>
                <a:solidFill>
                  <a:srgbClr val="573EEF"/>
                </a:solidFill>
                <a:effectLst/>
                <a:uLnTx/>
                <a:uFillTx/>
                <a:latin typeface="Arial Black" panose="020B0A04020102020204" pitchFamily="34" charset="0"/>
                <a:ea typeface="+mn-ea"/>
                <a:cs typeface="+mn-cs"/>
              </a:rPr>
              <a:t>lease</a:t>
            </a:r>
            <a:endParaRPr kumimoji="0" lang="fr-FR" sz="3200" b="0" i="0" u="none" strike="noStrike" kern="1200" cap="none" spc="0" normalizeH="0" baseline="0" noProof="0" dirty="0">
              <a:ln>
                <a:noFill/>
              </a:ln>
              <a:solidFill>
                <a:srgbClr val="573EEF"/>
              </a:solidFill>
              <a:effectLst/>
              <a:uLnTx/>
              <a:uFillTx/>
              <a:latin typeface="Arial Black" panose="020B0A04020102020204" pitchFamily="34" charset="0"/>
              <a:ea typeface="+mn-ea"/>
              <a:cs typeface="+mn-cs"/>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6803211" y="3042148"/>
            <a:ext cx="216000" cy="216000"/>
            <a:chOff x="7897661" y="2709829"/>
            <a:chExt cx="365760" cy="365760"/>
          </a:xfrm>
          <a:solidFill>
            <a:srgbClr val="573EEF"/>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6817313" y="3560024"/>
            <a:ext cx="216000" cy="216000"/>
            <a:chOff x="7897661" y="2709829"/>
            <a:chExt cx="365760" cy="365760"/>
          </a:xfrm>
          <a:solidFill>
            <a:schemeClr val="accent6"/>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6839238" y="4389589"/>
            <a:ext cx="216000" cy="216000"/>
            <a:chOff x="7897661" y="2709829"/>
            <a:chExt cx="365760" cy="365760"/>
          </a:xfrm>
          <a:solidFill>
            <a:schemeClr val="accent4"/>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178" name="Espace réservé du texte 3">
            <a:extLst>
              <a:ext uri="{FF2B5EF4-FFF2-40B4-BE49-F238E27FC236}">
                <a16:creationId xmlns:a16="http://schemas.microsoft.com/office/drawing/2014/main" id="{7CB5C662-D9F0-4789-BDD4-55AD2FAF1C8E}"/>
              </a:ext>
            </a:extLst>
          </p:cNvPr>
          <p:cNvSpPr txBox="1">
            <a:spLocks/>
          </p:cNvSpPr>
          <p:nvPr/>
        </p:nvSpPr>
        <p:spPr>
          <a:xfrm>
            <a:off x="932402" y="3170940"/>
            <a:ext cx="4426826" cy="30777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 typeface="+mj-lt"/>
              <a:buNone/>
              <a:tabLst/>
              <a:defRPr/>
            </a:pPr>
            <a:r>
              <a:rPr kumimoji="0" lang="fr-FR" sz="1400" b="1" i="0" u="none" strike="noStrike" kern="1200" cap="none" spc="0" normalizeH="0" baseline="0" noProof="0" dirty="0" err="1">
                <a:ln>
                  <a:noFill/>
                </a:ln>
                <a:solidFill>
                  <a:schemeClr val="tx2"/>
                </a:solidFill>
                <a:effectLst/>
                <a:uLnTx/>
                <a:uFillTx/>
                <a:latin typeface="Arial" panose="020B0604020202020204" pitchFamily="34" charset="0"/>
                <a:ea typeface="+mn-lt"/>
                <a:cs typeface="Arial" panose="020B0604020202020204" pitchFamily="34" charset="0"/>
              </a:rPr>
              <a:t>Refurbished</a:t>
            </a:r>
            <a:r>
              <a:rPr kumimoji="0" lang="fr-FR" sz="1400" b="1" i="0" u="none" strike="noStrike" kern="1200" cap="none" spc="0" normalizeH="0" baseline="0" noProof="0" dirty="0">
                <a:ln>
                  <a:noFill/>
                </a:ln>
                <a:solidFill>
                  <a:schemeClr val="tx2"/>
                </a:solidFill>
                <a:effectLst/>
                <a:uLnTx/>
                <a:uFillTx/>
                <a:latin typeface="Arial" panose="020B0604020202020204" pitchFamily="34" charset="0"/>
                <a:ea typeface="+mn-lt"/>
                <a:cs typeface="Arial" panose="020B0604020202020204" pitchFamily="34" charset="0"/>
              </a:rPr>
              <a:t> </a:t>
            </a:r>
            <a:r>
              <a:rPr kumimoji="0" lang="fr-FR" sz="1400" b="1" i="0" u="none" strike="noStrike" kern="1200" cap="none" spc="0" normalizeH="0" baseline="0" noProof="0" dirty="0" err="1">
                <a:ln>
                  <a:noFill/>
                </a:ln>
                <a:solidFill>
                  <a:schemeClr val="tx2"/>
                </a:solidFill>
                <a:effectLst/>
                <a:uLnTx/>
                <a:uFillTx/>
                <a:latin typeface="Arial" panose="020B0604020202020204" pitchFamily="34" charset="0"/>
                <a:ea typeface="+mn-lt"/>
                <a:cs typeface="Arial" panose="020B0604020202020204" pitchFamily="34" charset="0"/>
              </a:rPr>
              <a:t>equipment</a:t>
            </a:r>
            <a:r>
              <a:rPr kumimoji="0" lang="fr-FR" sz="1400" b="1" i="0" u="none" strike="noStrike" kern="1200" cap="none" spc="0" normalizeH="0" baseline="0" noProof="0" dirty="0">
                <a:ln>
                  <a:noFill/>
                </a:ln>
                <a:solidFill>
                  <a:schemeClr val="tx2"/>
                </a:solidFill>
                <a:effectLst/>
                <a:uLnTx/>
                <a:uFillTx/>
                <a:latin typeface="Arial" panose="020B0604020202020204" pitchFamily="34" charset="0"/>
                <a:ea typeface="+mn-lt"/>
                <a:cs typeface="Arial" panose="020B0604020202020204" pitchFamily="34" charset="0"/>
              </a:rPr>
              <a:t> </a:t>
            </a:r>
            <a:r>
              <a:rPr kumimoji="0" lang="fr-FR" sz="1400" b="1" i="0" u="none" strike="noStrike" kern="1200" cap="none" spc="0" normalizeH="0" baseline="0" noProof="0" dirty="0" err="1">
                <a:ln>
                  <a:noFill/>
                </a:ln>
                <a:solidFill>
                  <a:srgbClr val="33008E"/>
                </a:solidFill>
                <a:effectLst/>
                <a:uLnTx/>
                <a:uFillTx/>
                <a:latin typeface="Arial" panose="020B0604020202020204" pitchFamily="34" charset="0"/>
                <a:ea typeface="+mn-lt"/>
                <a:cs typeface="Arial" panose="020B0604020202020204" pitchFamily="34" charset="0"/>
              </a:rPr>
              <a:t>leased</a:t>
            </a:r>
            <a:endParaRPr kumimoji="0" lang="fr-FR" sz="14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endParaRPr>
          </a:p>
        </p:txBody>
      </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365446" y="3712338"/>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Espace réservé du numéro de diapositive 2">
            <a:extLst>
              <a:ext uri="{FF2B5EF4-FFF2-40B4-BE49-F238E27FC236}">
                <a16:creationId xmlns:a16="http://schemas.microsoft.com/office/drawing/2014/main" id="{5C85A83C-6A5D-4F70-BBF9-44824948E3B0}"/>
              </a:ext>
            </a:extLst>
          </p:cNvPr>
          <p:cNvSpPr txBox="1">
            <a:spLocks/>
          </p:cNvSpPr>
          <p:nvPr/>
        </p:nvSpPr>
        <p:spPr>
          <a:xfrm>
            <a:off x="9284965" y="6436738"/>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914377" rtl="0" eaLnBrk="1" fontAlgn="auto" latinLnBrk="0" hangingPunct="1">
              <a:lnSpc>
                <a:spcPct val="90000"/>
              </a:lnSpc>
              <a:spcBef>
                <a:spcPts val="1000"/>
              </a:spcBef>
              <a:spcAft>
                <a:spcPts val="600"/>
              </a:spcAft>
              <a:buClrTx/>
              <a:buSzTx/>
              <a:buFont typeface="Arial" panose="020B0604020202020204" pitchFamily="34" charset="0"/>
              <a:buNone/>
              <a:tabLst/>
              <a:defRPr/>
            </a:pPr>
            <a:fld id="{5C309A02-F99E-41B1-8C8C-26A006E55CE6}" type="slidenum">
              <a:rPr kumimoji="0" lang="fr-FR" sz="1000" b="0" i="0" u="none" strike="noStrike" kern="1200" cap="none" spc="0" normalizeH="0" baseline="0" noProof="0" smtClean="0">
                <a:ln>
                  <a:noFill/>
                </a:ln>
                <a:solidFill>
                  <a:srgbClr val="3E0D81"/>
                </a:solidFill>
                <a:effectLst/>
                <a:uLnTx/>
                <a:uFillTx/>
                <a:latin typeface="Arial" panose="020B0604020202020204" pitchFamily="34" charset="0"/>
                <a:ea typeface="+mn-ea"/>
                <a:cs typeface="Arial" panose="020B0604020202020204" pitchFamily="34" charset="0"/>
              </a:rPr>
              <a:pPr marL="0" marR="0" lvl="0" indent="0" algn="r" defTabSz="914377" rtl="0" eaLnBrk="1" fontAlgn="auto" latinLnBrk="0" hangingPunct="1">
                <a:lnSpc>
                  <a:spcPct val="90000"/>
                </a:lnSpc>
                <a:spcBef>
                  <a:spcPts val="1000"/>
                </a:spcBef>
                <a:spcAft>
                  <a:spcPts val="600"/>
                </a:spcAft>
                <a:buClrTx/>
                <a:buSzTx/>
                <a:buFont typeface="Arial" panose="020B0604020202020204" pitchFamily="34" charset="0"/>
                <a:buNone/>
                <a:tabLst/>
                <a:defRPr/>
              </a:pPr>
              <a:t>23</a:t>
            </a:fld>
            <a:endParaRPr kumimoji="0" lang="fr-FR" sz="10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p:txBody>
      </p:sp>
      <p:grpSp>
        <p:nvGrpSpPr>
          <p:cNvPr id="33" name="Groupe 29">
            <a:extLst>
              <a:ext uri="{FF2B5EF4-FFF2-40B4-BE49-F238E27FC236}">
                <a16:creationId xmlns:a16="http://schemas.microsoft.com/office/drawing/2014/main" id="{079A5257-6702-4784-8624-75B8008042C9}"/>
              </a:ext>
            </a:extLst>
          </p:cNvPr>
          <p:cNvGrpSpPr/>
          <p:nvPr/>
        </p:nvGrpSpPr>
        <p:grpSpPr>
          <a:xfrm>
            <a:off x="6803211" y="4933392"/>
            <a:ext cx="216000" cy="216000"/>
            <a:chOff x="7897661" y="2709829"/>
            <a:chExt cx="365760" cy="365760"/>
          </a:xfrm>
          <a:solidFill>
            <a:schemeClr val="accent5"/>
          </a:solidFill>
        </p:grpSpPr>
        <p:sp>
          <p:nvSpPr>
            <p:cNvPr id="34" name="Ellipse 33">
              <a:extLst>
                <a:ext uri="{FF2B5EF4-FFF2-40B4-BE49-F238E27FC236}">
                  <a16:creationId xmlns:a16="http://schemas.microsoft.com/office/drawing/2014/main" id="{63FC808E-6DBF-439A-B743-B442AEF38940}"/>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35" name="Groupe 35">
              <a:extLst>
                <a:ext uri="{FF2B5EF4-FFF2-40B4-BE49-F238E27FC236}">
                  <a16:creationId xmlns:a16="http://schemas.microsoft.com/office/drawing/2014/main" id="{6A06950C-C89B-496B-9F25-4A916DCCD271}"/>
                </a:ext>
              </a:extLst>
            </p:cNvPr>
            <p:cNvGrpSpPr/>
            <p:nvPr/>
          </p:nvGrpSpPr>
          <p:grpSpPr>
            <a:xfrm>
              <a:off x="8004742" y="2852530"/>
              <a:ext cx="139969" cy="80292"/>
              <a:chOff x="4092887" y="1800406"/>
              <a:chExt cx="139969" cy="80292"/>
            </a:xfrm>
            <a:grpFill/>
          </p:grpSpPr>
          <p:sp>
            <p:nvSpPr>
              <p:cNvPr id="36" name="Forme libre : forme 36">
                <a:extLst>
                  <a:ext uri="{FF2B5EF4-FFF2-40B4-BE49-F238E27FC236}">
                    <a16:creationId xmlns:a16="http://schemas.microsoft.com/office/drawing/2014/main" id="{5FCFA8EC-3859-480D-B793-31C6D8DD7EE5}"/>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37" name="Connecteur droit 37">
                <a:extLst>
                  <a:ext uri="{FF2B5EF4-FFF2-40B4-BE49-F238E27FC236}">
                    <a16:creationId xmlns:a16="http://schemas.microsoft.com/office/drawing/2014/main" id="{5A10F123-D809-4EFB-9D2B-7BAE03D8D97F}"/>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3" name="Rectangle 3">
            <a:extLst>
              <a:ext uri="{FF2B5EF4-FFF2-40B4-BE49-F238E27FC236}">
                <a16:creationId xmlns:a16="http://schemas.microsoft.com/office/drawing/2014/main" id="{00464E64-37C8-43AE-90E5-5978050A1D56}"/>
              </a:ext>
            </a:extLst>
          </p:cNvPr>
          <p:cNvSpPr>
            <a:spLocks noChangeArrowheads="1"/>
          </p:cNvSpPr>
          <p:nvPr/>
        </p:nvSpPr>
        <p:spPr bwMode="auto">
          <a:xfrm>
            <a:off x="212437" y="51571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39" name="Rectangle : coins arrondis 38">
            <a:extLst>
              <a:ext uri="{FF2B5EF4-FFF2-40B4-BE49-F238E27FC236}">
                <a16:creationId xmlns:a16="http://schemas.microsoft.com/office/drawing/2014/main" id="{9E85CDCD-A6D2-4FC1-980F-4E97131BC926}"/>
              </a:ext>
            </a:extLst>
          </p:cNvPr>
          <p:cNvSpPr/>
          <p:nvPr/>
        </p:nvSpPr>
        <p:spPr>
          <a:xfrm>
            <a:off x="2996267" y="4164549"/>
            <a:ext cx="2658140" cy="89857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rPr>
              <a:t>Supply of a new charger </a:t>
            </a:r>
            <a:br>
              <a:rPr kumimoji="0" lang="en-US"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rPr>
              <a:t>and cable</a:t>
            </a:r>
            <a:endParaRPr kumimoji="0" lang="fr-FR"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endParaRPr>
          </a:p>
        </p:txBody>
      </p:sp>
      <p:sp>
        <p:nvSpPr>
          <p:cNvPr id="40" name="Rectangle : coins arrondis 39">
            <a:extLst>
              <a:ext uri="{FF2B5EF4-FFF2-40B4-BE49-F238E27FC236}">
                <a16:creationId xmlns:a16="http://schemas.microsoft.com/office/drawing/2014/main" id="{9AC168D0-D797-498B-BA97-AF8B66B93A64}"/>
              </a:ext>
            </a:extLst>
          </p:cNvPr>
          <p:cNvSpPr/>
          <p:nvPr/>
        </p:nvSpPr>
        <p:spPr>
          <a:xfrm>
            <a:off x="350087" y="5443594"/>
            <a:ext cx="2658140" cy="89857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rPr>
              <a:t>At a centralized or multi-site location or at the employee's home </a:t>
            </a:r>
            <a:endParaRPr kumimoji="0" lang="fr-FR"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endParaRPr>
          </a:p>
        </p:txBody>
      </p:sp>
      <p:sp>
        <p:nvSpPr>
          <p:cNvPr id="41" name="Rectangle : coins arrondis 40">
            <a:extLst>
              <a:ext uri="{FF2B5EF4-FFF2-40B4-BE49-F238E27FC236}">
                <a16:creationId xmlns:a16="http://schemas.microsoft.com/office/drawing/2014/main" id="{B20D6A6C-0E9E-4747-A7B9-B2AD50FB4229}"/>
              </a:ext>
            </a:extLst>
          </p:cNvPr>
          <p:cNvSpPr/>
          <p:nvPr/>
        </p:nvSpPr>
        <p:spPr>
          <a:xfrm>
            <a:off x="2991018" y="5373610"/>
            <a:ext cx="2658140" cy="89857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rPr>
              <a:t>With a minimum duration </a:t>
            </a:r>
            <a:br>
              <a:rPr kumimoji="0" lang="en-US"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rPr>
              <a:t>of 24 months</a:t>
            </a:r>
            <a:r>
              <a:rPr kumimoji="0" lang="fr-FR"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rPr>
              <a:t> </a:t>
            </a:r>
          </a:p>
        </p:txBody>
      </p:sp>
      <p:grpSp>
        <p:nvGrpSpPr>
          <p:cNvPr id="42" name="Group 26">
            <a:extLst>
              <a:ext uri="{FF2B5EF4-FFF2-40B4-BE49-F238E27FC236}">
                <a16:creationId xmlns:a16="http://schemas.microsoft.com/office/drawing/2014/main" id="{F3540967-1660-49E3-9804-8223DDF38F13}"/>
              </a:ext>
            </a:extLst>
          </p:cNvPr>
          <p:cNvGrpSpPr>
            <a:grpSpLocks noChangeAspect="1"/>
          </p:cNvGrpSpPr>
          <p:nvPr/>
        </p:nvGrpSpPr>
        <p:grpSpPr bwMode="auto">
          <a:xfrm>
            <a:off x="646237" y="3908846"/>
            <a:ext cx="571982" cy="425243"/>
            <a:chOff x="3841" y="3974"/>
            <a:chExt cx="573" cy="426"/>
          </a:xfrm>
          <a:solidFill>
            <a:schemeClr val="accent2"/>
          </a:solidFill>
        </p:grpSpPr>
        <p:sp>
          <p:nvSpPr>
            <p:cNvPr id="43" name="Rectangle 27">
              <a:extLst>
                <a:ext uri="{FF2B5EF4-FFF2-40B4-BE49-F238E27FC236}">
                  <a16:creationId xmlns:a16="http://schemas.microsoft.com/office/drawing/2014/main" id="{F1C4FDAA-8E75-41C5-AC58-99693EDFDA28}"/>
                </a:ext>
              </a:extLst>
            </p:cNvPr>
            <p:cNvSpPr>
              <a:spLocks noChangeArrowheads="1"/>
            </p:cNvSpPr>
            <p:nvPr/>
          </p:nvSpPr>
          <p:spPr bwMode="auto">
            <a:xfrm>
              <a:off x="4260" y="4281"/>
              <a:ext cx="21" cy="16"/>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44" name="Freeform 28">
              <a:extLst>
                <a:ext uri="{FF2B5EF4-FFF2-40B4-BE49-F238E27FC236}">
                  <a16:creationId xmlns:a16="http://schemas.microsoft.com/office/drawing/2014/main" id="{775E878B-5E9A-47F3-9642-1941ED084077}"/>
                </a:ext>
              </a:extLst>
            </p:cNvPr>
            <p:cNvSpPr>
              <a:spLocks/>
            </p:cNvSpPr>
            <p:nvPr/>
          </p:nvSpPr>
          <p:spPr bwMode="auto">
            <a:xfrm>
              <a:off x="3887" y="3974"/>
              <a:ext cx="435" cy="323"/>
            </a:xfrm>
            <a:custGeom>
              <a:avLst/>
              <a:gdLst>
                <a:gd name="T0" fmla="*/ 50 w 161"/>
                <a:gd name="T1" fmla="*/ 119 h 119"/>
                <a:gd name="T2" fmla="*/ 3 w 161"/>
                <a:gd name="T3" fmla="*/ 119 h 119"/>
                <a:gd name="T4" fmla="*/ 0 w 161"/>
                <a:gd name="T5" fmla="*/ 115 h 119"/>
                <a:gd name="T6" fmla="*/ 0 w 161"/>
                <a:gd name="T7" fmla="*/ 3 h 119"/>
                <a:gd name="T8" fmla="*/ 3 w 161"/>
                <a:gd name="T9" fmla="*/ 0 h 119"/>
                <a:gd name="T10" fmla="*/ 158 w 161"/>
                <a:gd name="T11" fmla="*/ 0 h 119"/>
                <a:gd name="T12" fmla="*/ 161 w 161"/>
                <a:gd name="T13" fmla="*/ 3 h 119"/>
                <a:gd name="T14" fmla="*/ 161 w 161"/>
                <a:gd name="T15" fmla="*/ 71 h 119"/>
                <a:gd name="T16" fmla="*/ 156 w 161"/>
                <a:gd name="T17" fmla="*/ 71 h 119"/>
                <a:gd name="T18" fmla="*/ 156 w 161"/>
                <a:gd name="T19" fmla="*/ 5 h 119"/>
                <a:gd name="T20" fmla="*/ 5 w 161"/>
                <a:gd name="T21" fmla="*/ 5 h 119"/>
                <a:gd name="T22" fmla="*/ 5 w 161"/>
                <a:gd name="T23" fmla="*/ 113 h 119"/>
                <a:gd name="T24" fmla="*/ 50 w 161"/>
                <a:gd name="T25" fmla="*/ 113 h 119"/>
                <a:gd name="T26" fmla="*/ 50 w 161"/>
                <a:gd name="T27"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1" h="119">
                  <a:moveTo>
                    <a:pt x="50" y="119"/>
                  </a:moveTo>
                  <a:cubicBezTo>
                    <a:pt x="3" y="119"/>
                    <a:pt x="3" y="119"/>
                    <a:pt x="3" y="119"/>
                  </a:cubicBezTo>
                  <a:cubicBezTo>
                    <a:pt x="1" y="119"/>
                    <a:pt x="0" y="117"/>
                    <a:pt x="0" y="115"/>
                  </a:cubicBezTo>
                  <a:cubicBezTo>
                    <a:pt x="0" y="3"/>
                    <a:pt x="0" y="3"/>
                    <a:pt x="0" y="3"/>
                  </a:cubicBezTo>
                  <a:cubicBezTo>
                    <a:pt x="0" y="1"/>
                    <a:pt x="1" y="0"/>
                    <a:pt x="3" y="0"/>
                  </a:cubicBezTo>
                  <a:cubicBezTo>
                    <a:pt x="158" y="0"/>
                    <a:pt x="158" y="0"/>
                    <a:pt x="158" y="0"/>
                  </a:cubicBezTo>
                  <a:cubicBezTo>
                    <a:pt x="160" y="0"/>
                    <a:pt x="161" y="1"/>
                    <a:pt x="161" y="3"/>
                  </a:cubicBezTo>
                  <a:cubicBezTo>
                    <a:pt x="161" y="71"/>
                    <a:pt x="161" y="71"/>
                    <a:pt x="161" y="71"/>
                  </a:cubicBezTo>
                  <a:cubicBezTo>
                    <a:pt x="156" y="71"/>
                    <a:pt x="156" y="71"/>
                    <a:pt x="156" y="71"/>
                  </a:cubicBezTo>
                  <a:cubicBezTo>
                    <a:pt x="156" y="5"/>
                    <a:pt x="156" y="5"/>
                    <a:pt x="156" y="5"/>
                  </a:cubicBezTo>
                  <a:cubicBezTo>
                    <a:pt x="5" y="5"/>
                    <a:pt x="5" y="5"/>
                    <a:pt x="5" y="5"/>
                  </a:cubicBezTo>
                  <a:cubicBezTo>
                    <a:pt x="5" y="113"/>
                    <a:pt x="5" y="113"/>
                    <a:pt x="5" y="113"/>
                  </a:cubicBezTo>
                  <a:cubicBezTo>
                    <a:pt x="50" y="113"/>
                    <a:pt x="50" y="113"/>
                    <a:pt x="50" y="113"/>
                  </a:cubicBezTo>
                  <a:lnTo>
                    <a:pt x="50" y="119"/>
                  </a:ln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45" name="Freeform 29">
              <a:extLst>
                <a:ext uri="{FF2B5EF4-FFF2-40B4-BE49-F238E27FC236}">
                  <a16:creationId xmlns:a16="http://schemas.microsoft.com/office/drawing/2014/main" id="{44EDBABA-DCF3-4611-884B-70177DD73C33}"/>
                </a:ext>
              </a:extLst>
            </p:cNvPr>
            <p:cNvSpPr>
              <a:spLocks/>
            </p:cNvSpPr>
            <p:nvPr/>
          </p:nvSpPr>
          <p:spPr bwMode="auto">
            <a:xfrm>
              <a:off x="3841" y="4281"/>
              <a:ext cx="181" cy="60"/>
            </a:xfrm>
            <a:custGeom>
              <a:avLst/>
              <a:gdLst>
                <a:gd name="T0" fmla="*/ 67 w 67"/>
                <a:gd name="T1" fmla="*/ 22 h 22"/>
                <a:gd name="T2" fmla="*/ 3 w 67"/>
                <a:gd name="T3" fmla="*/ 22 h 22"/>
                <a:gd name="T4" fmla="*/ 0 w 67"/>
                <a:gd name="T5" fmla="*/ 19 h 22"/>
                <a:gd name="T6" fmla="*/ 0 w 67"/>
                <a:gd name="T7" fmla="*/ 4 h 22"/>
                <a:gd name="T8" fmla="*/ 3 w 67"/>
                <a:gd name="T9" fmla="*/ 0 h 22"/>
                <a:gd name="T10" fmla="*/ 67 w 67"/>
                <a:gd name="T11" fmla="*/ 0 h 22"/>
                <a:gd name="T12" fmla="*/ 67 w 67"/>
                <a:gd name="T13" fmla="*/ 6 h 22"/>
                <a:gd name="T14" fmla="*/ 5 w 67"/>
                <a:gd name="T15" fmla="*/ 6 h 22"/>
                <a:gd name="T16" fmla="*/ 5 w 67"/>
                <a:gd name="T17" fmla="*/ 17 h 22"/>
                <a:gd name="T18" fmla="*/ 67 w 67"/>
                <a:gd name="T19" fmla="*/ 17 h 22"/>
                <a:gd name="T20" fmla="*/ 67 w 67"/>
                <a:gd name="T21"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22">
                  <a:moveTo>
                    <a:pt x="67" y="22"/>
                  </a:moveTo>
                  <a:cubicBezTo>
                    <a:pt x="3" y="22"/>
                    <a:pt x="3" y="22"/>
                    <a:pt x="3" y="22"/>
                  </a:cubicBezTo>
                  <a:cubicBezTo>
                    <a:pt x="1" y="22"/>
                    <a:pt x="0" y="20"/>
                    <a:pt x="0" y="19"/>
                  </a:cubicBezTo>
                  <a:cubicBezTo>
                    <a:pt x="0" y="4"/>
                    <a:pt x="0" y="4"/>
                    <a:pt x="0" y="4"/>
                  </a:cubicBezTo>
                  <a:cubicBezTo>
                    <a:pt x="0" y="2"/>
                    <a:pt x="1" y="0"/>
                    <a:pt x="3" y="0"/>
                  </a:cubicBezTo>
                  <a:cubicBezTo>
                    <a:pt x="67" y="0"/>
                    <a:pt x="67" y="0"/>
                    <a:pt x="67" y="0"/>
                  </a:cubicBezTo>
                  <a:cubicBezTo>
                    <a:pt x="67" y="6"/>
                    <a:pt x="67" y="6"/>
                    <a:pt x="67" y="6"/>
                  </a:cubicBezTo>
                  <a:cubicBezTo>
                    <a:pt x="5" y="6"/>
                    <a:pt x="5" y="6"/>
                    <a:pt x="5" y="6"/>
                  </a:cubicBezTo>
                  <a:cubicBezTo>
                    <a:pt x="5" y="17"/>
                    <a:pt x="5" y="17"/>
                    <a:pt x="5" y="17"/>
                  </a:cubicBezTo>
                  <a:cubicBezTo>
                    <a:pt x="67" y="17"/>
                    <a:pt x="67" y="17"/>
                    <a:pt x="67" y="17"/>
                  </a:cubicBezTo>
                  <a:lnTo>
                    <a:pt x="67" y="22"/>
                  </a:ln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46" name="Rectangle 30">
              <a:extLst>
                <a:ext uri="{FF2B5EF4-FFF2-40B4-BE49-F238E27FC236}">
                  <a16:creationId xmlns:a16="http://schemas.microsoft.com/office/drawing/2014/main" id="{20DA9D9C-0705-4779-ABF2-05EB57C0AF84}"/>
                </a:ext>
              </a:extLst>
            </p:cNvPr>
            <p:cNvSpPr>
              <a:spLocks noChangeArrowheads="1"/>
            </p:cNvSpPr>
            <p:nvPr/>
          </p:nvSpPr>
          <p:spPr bwMode="auto">
            <a:xfrm>
              <a:off x="4249" y="4327"/>
              <a:ext cx="32" cy="14"/>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47" name="Rectangle 31">
              <a:extLst>
                <a:ext uri="{FF2B5EF4-FFF2-40B4-BE49-F238E27FC236}">
                  <a16:creationId xmlns:a16="http://schemas.microsoft.com/office/drawing/2014/main" id="{1ED7489E-E9DA-4FCA-B61C-E51E3DF15A08}"/>
                </a:ext>
              </a:extLst>
            </p:cNvPr>
            <p:cNvSpPr>
              <a:spLocks noChangeArrowheads="1"/>
            </p:cNvSpPr>
            <p:nvPr/>
          </p:nvSpPr>
          <p:spPr bwMode="auto">
            <a:xfrm>
              <a:off x="4249" y="4281"/>
              <a:ext cx="32" cy="16"/>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49" name="Freeform 32">
              <a:extLst>
                <a:ext uri="{FF2B5EF4-FFF2-40B4-BE49-F238E27FC236}">
                  <a16:creationId xmlns:a16="http://schemas.microsoft.com/office/drawing/2014/main" id="{7AAA9FCF-0D02-459B-8A06-66CDBA820FC9}"/>
                </a:ext>
              </a:extLst>
            </p:cNvPr>
            <p:cNvSpPr>
              <a:spLocks/>
            </p:cNvSpPr>
            <p:nvPr/>
          </p:nvSpPr>
          <p:spPr bwMode="auto">
            <a:xfrm>
              <a:off x="3927" y="4014"/>
              <a:ext cx="57" cy="60"/>
            </a:xfrm>
            <a:custGeom>
              <a:avLst/>
              <a:gdLst>
                <a:gd name="T0" fmla="*/ 3 w 21"/>
                <a:gd name="T1" fmla="*/ 22 h 22"/>
                <a:gd name="T2" fmla="*/ 1 w 21"/>
                <a:gd name="T3" fmla="*/ 21 h 22"/>
                <a:gd name="T4" fmla="*/ 1 w 21"/>
                <a:gd name="T5" fmla="*/ 17 h 22"/>
                <a:gd name="T6" fmla="*/ 16 w 21"/>
                <a:gd name="T7" fmla="*/ 1 h 22"/>
                <a:gd name="T8" fmla="*/ 20 w 21"/>
                <a:gd name="T9" fmla="*/ 1 h 22"/>
                <a:gd name="T10" fmla="*/ 20 w 21"/>
                <a:gd name="T11" fmla="*/ 5 h 22"/>
                <a:gd name="T12" fmla="*/ 4 w 21"/>
                <a:gd name="T13" fmla="*/ 21 h 22"/>
                <a:gd name="T14" fmla="*/ 3 w 21"/>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2">
                  <a:moveTo>
                    <a:pt x="3" y="22"/>
                  </a:moveTo>
                  <a:cubicBezTo>
                    <a:pt x="2" y="22"/>
                    <a:pt x="1" y="22"/>
                    <a:pt x="1" y="21"/>
                  </a:cubicBezTo>
                  <a:cubicBezTo>
                    <a:pt x="0" y="20"/>
                    <a:pt x="0" y="18"/>
                    <a:pt x="1" y="17"/>
                  </a:cubicBezTo>
                  <a:cubicBezTo>
                    <a:pt x="16" y="1"/>
                    <a:pt x="16" y="1"/>
                    <a:pt x="16" y="1"/>
                  </a:cubicBezTo>
                  <a:cubicBezTo>
                    <a:pt x="17" y="0"/>
                    <a:pt x="19" y="0"/>
                    <a:pt x="20" y="1"/>
                  </a:cubicBezTo>
                  <a:cubicBezTo>
                    <a:pt x="21" y="2"/>
                    <a:pt x="21" y="4"/>
                    <a:pt x="20" y="5"/>
                  </a:cubicBezTo>
                  <a:cubicBezTo>
                    <a:pt x="4" y="21"/>
                    <a:pt x="4" y="21"/>
                    <a:pt x="4" y="21"/>
                  </a:cubicBezTo>
                  <a:cubicBezTo>
                    <a:pt x="4" y="22"/>
                    <a:pt x="3" y="22"/>
                    <a:pt x="3" y="22"/>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0" name="Freeform 33">
              <a:extLst>
                <a:ext uri="{FF2B5EF4-FFF2-40B4-BE49-F238E27FC236}">
                  <a16:creationId xmlns:a16="http://schemas.microsoft.com/office/drawing/2014/main" id="{034A90F4-667B-4895-885D-9B7AB8761595}"/>
                </a:ext>
              </a:extLst>
            </p:cNvPr>
            <p:cNvSpPr>
              <a:spLocks/>
            </p:cNvSpPr>
            <p:nvPr/>
          </p:nvSpPr>
          <p:spPr bwMode="auto">
            <a:xfrm>
              <a:off x="3927" y="4017"/>
              <a:ext cx="98" cy="101"/>
            </a:xfrm>
            <a:custGeom>
              <a:avLst/>
              <a:gdLst>
                <a:gd name="T0" fmla="*/ 3 w 36"/>
                <a:gd name="T1" fmla="*/ 37 h 37"/>
                <a:gd name="T2" fmla="*/ 1 w 36"/>
                <a:gd name="T3" fmla="*/ 36 h 37"/>
                <a:gd name="T4" fmla="*/ 1 w 36"/>
                <a:gd name="T5" fmla="*/ 33 h 37"/>
                <a:gd name="T6" fmla="*/ 32 w 36"/>
                <a:gd name="T7" fmla="*/ 1 h 37"/>
                <a:gd name="T8" fmla="*/ 35 w 36"/>
                <a:gd name="T9" fmla="*/ 1 h 37"/>
                <a:gd name="T10" fmla="*/ 35 w 36"/>
                <a:gd name="T11" fmla="*/ 4 h 37"/>
                <a:gd name="T12" fmla="*/ 4 w 36"/>
                <a:gd name="T13" fmla="*/ 36 h 37"/>
                <a:gd name="T14" fmla="*/ 3 w 36"/>
                <a:gd name="T15" fmla="*/ 37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7">
                  <a:moveTo>
                    <a:pt x="3" y="37"/>
                  </a:moveTo>
                  <a:cubicBezTo>
                    <a:pt x="2" y="37"/>
                    <a:pt x="1" y="37"/>
                    <a:pt x="1" y="36"/>
                  </a:cubicBezTo>
                  <a:cubicBezTo>
                    <a:pt x="0" y="35"/>
                    <a:pt x="0" y="34"/>
                    <a:pt x="1" y="33"/>
                  </a:cubicBezTo>
                  <a:cubicBezTo>
                    <a:pt x="32" y="1"/>
                    <a:pt x="32" y="1"/>
                    <a:pt x="32" y="1"/>
                  </a:cubicBezTo>
                  <a:cubicBezTo>
                    <a:pt x="33" y="0"/>
                    <a:pt x="34" y="0"/>
                    <a:pt x="35" y="1"/>
                  </a:cubicBezTo>
                  <a:cubicBezTo>
                    <a:pt x="36" y="2"/>
                    <a:pt x="36" y="3"/>
                    <a:pt x="35" y="4"/>
                  </a:cubicBezTo>
                  <a:cubicBezTo>
                    <a:pt x="4" y="36"/>
                    <a:pt x="4" y="36"/>
                    <a:pt x="4" y="36"/>
                  </a:cubicBezTo>
                  <a:cubicBezTo>
                    <a:pt x="4" y="37"/>
                    <a:pt x="3" y="37"/>
                    <a:pt x="3" y="37"/>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1" name="Oval 34">
              <a:extLst>
                <a:ext uri="{FF2B5EF4-FFF2-40B4-BE49-F238E27FC236}">
                  <a16:creationId xmlns:a16="http://schemas.microsoft.com/office/drawing/2014/main" id="{1E8FF425-FD7B-4849-BD6A-0F5DAEB04158}"/>
                </a:ext>
              </a:extLst>
            </p:cNvPr>
            <p:cNvSpPr>
              <a:spLocks noChangeArrowheads="1"/>
            </p:cNvSpPr>
            <p:nvPr/>
          </p:nvSpPr>
          <p:spPr bwMode="auto">
            <a:xfrm>
              <a:off x="4089" y="4012"/>
              <a:ext cx="28" cy="24"/>
            </a:xfrm>
            <a:prstGeom prst="ellipse">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2" name="Freeform 35">
              <a:extLst>
                <a:ext uri="{FF2B5EF4-FFF2-40B4-BE49-F238E27FC236}">
                  <a16:creationId xmlns:a16="http://schemas.microsoft.com/office/drawing/2014/main" id="{80F1F4ED-10C3-45D3-A91B-34C24817EDA7}"/>
                </a:ext>
              </a:extLst>
            </p:cNvPr>
            <p:cNvSpPr>
              <a:spLocks noEditPoints="1"/>
            </p:cNvSpPr>
            <p:nvPr/>
          </p:nvSpPr>
          <p:spPr bwMode="auto">
            <a:xfrm>
              <a:off x="4016" y="4074"/>
              <a:ext cx="238" cy="326"/>
            </a:xfrm>
            <a:custGeom>
              <a:avLst/>
              <a:gdLst>
                <a:gd name="T0" fmla="*/ 83 w 88"/>
                <a:gd name="T1" fmla="*/ 9 h 120"/>
                <a:gd name="T2" fmla="*/ 83 w 88"/>
                <a:gd name="T3" fmla="*/ 111 h 120"/>
                <a:gd name="T4" fmla="*/ 79 w 88"/>
                <a:gd name="T5" fmla="*/ 115 h 120"/>
                <a:gd name="T6" fmla="*/ 9 w 88"/>
                <a:gd name="T7" fmla="*/ 115 h 120"/>
                <a:gd name="T8" fmla="*/ 5 w 88"/>
                <a:gd name="T9" fmla="*/ 111 h 120"/>
                <a:gd name="T10" fmla="*/ 5 w 88"/>
                <a:gd name="T11" fmla="*/ 9 h 120"/>
                <a:gd name="T12" fmla="*/ 9 w 88"/>
                <a:gd name="T13" fmla="*/ 5 h 120"/>
                <a:gd name="T14" fmla="*/ 79 w 88"/>
                <a:gd name="T15" fmla="*/ 5 h 120"/>
                <a:gd name="T16" fmla="*/ 83 w 88"/>
                <a:gd name="T17" fmla="*/ 9 h 120"/>
                <a:gd name="T18" fmla="*/ 79 w 88"/>
                <a:gd name="T19" fmla="*/ 0 h 120"/>
                <a:gd name="T20" fmla="*/ 9 w 88"/>
                <a:gd name="T21" fmla="*/ 0 h 120"/>
                <a:gd name="T22" fmla="*/ 0 w 88"/>
                <a:gd name="T23" fmla="*/ 9 h 120"/>
                <a:gd name="T24" fmla="*/ 0 w 88"/>
                <a:gd name="T25" fmla="*/ 111 h 120"/>
                <a:gd name="T26" fmla="*/ 9 w 88"/>
                <a:gd name="T27" fmla="*/ 120 h 120"/>
                <a:gd name="T28" fmla="*/ 79 w 88"/>
                <a:gd name="T29" fmla="*/ 120 h 120"/>
                <a:gd name="T30" fmla="*/ 88 w 88"/>
                <a:gd name="T31" fmla="*/ 111 h 120"/>
                <a:gd name="T32" fmla="*/ 88 w 88"/>
                <a:gd name="T33" fmla="*/ 9 h 120"/>
                <a:gd name="T34" fmla="*/ 79 w 88"/>
                <a:gd name="T35"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8" h="120">
                  <a:moveTo>
                    <a:pt x="83" y="9"/>
                  </a:moveTo>
                  <a:cubicBezTo>
                    <a:pt x="83" y="111"/>
                    <a:pt x="83" y="111"/>
                    <a:pt x="83" y="111"/>
                  </a:cubicBezTo>
                  <a:cubicBezTo>
                    <a:pt x="83" y="113"/>
                    <a:pt x="81" y="115"/>
                    <a:pt x="79" y="115"/>
                  </a:cubicBezTo>
                  <a:cubicBezTo>
                    <a:pt x="9" y="115"/>
                    <a:pt x="9" y="115"/>
                    <a:pt x="9" y="115"/>
                  </a:cubicBezTo>
                  <a:cubicBezTo>
                    <a:pt x="7" y="115"/>
                    <a:pt x="5" y="113"/>
                    <a:pt x="5" y="111"/>
                  </a:cubicBezTo>
                  <a:cubicBezTo>
                    <a:pt x="5" y="9"/>
                    <a:pt x="5" y="9"/>
                    <a:pt x="5" y="9"/>
                  </a:cubicBezTo>
                  <a:cubicBezTo>
                    <a:pt x="5" y="7"/>
                    <a:pt x="7" y="5"/>
                    <a:pt x="9" y="5"/>
                  </a:cubicBezTo>
                  <a:cubicBezTo>
                    <a:pt x="79" y="5"/>
                    <a:pt x="79" y="5"/>
                    <a:pt x="79" y="5"/>
                  </a:cubicBezTo>
                  <a:cubicBezTo>
                    <a:pt x="81" y="5"/>
                    <a:pt x="83" y="7"/>
                    <a:pt x="83" y="9"/>
                  </a:cubicBezTo>
                  <a:moveTo>
                    <a:pt x="79" y="0"/>
                  </a:moveTo>
                  <a:cubicBezTo>
                    <a:pt x="9" y="0"/>
                    <a:pt x="9" y="0"/>
                    <a:pt x="9" y="0"/>
                  </a:cubicBezTo>
                  <a:cubicBezTo>
                    <a:pt x="4" y="0"/>
                    <a:pt x="0" y="4"/>
                    <a:pt x="0" y="9"/>
                  </a:cubicBezTo>
                  <a:cubicBezTo>
                    <a:pt x="0" y="111"/>
                    <a:pt x="0" y="111"/>
                    <a:pt x="0" y="111"/>
                  </a:cubicBezTo>
                  <a:cubicBezTo>
                    <a:pt x="0" y="116"/>
                    <a:pt x="4" y="120"/>
                    <a:pt x="9" y="120"/>
                  </a:cubicBezTo>
                  <a:cubicBezTo>
                    <a:pt x="79" y="120"/>
                    <a:pt x="79" y="120"/>
                    <a:pt x="79" y="120"/>
                  </a:cubicBezTo>
                  <a:cubicBezTo>
                    <a:pt x="84" y="120"/>
                    <a:pt x="88" y="116"/>
                    <a:pt x="88" y="111"/>
                  </a:cubicBezTo>
                  <a:cubicBezTo>
                    <a:pt x="88" y="9"/>
                    <a:pt x="88" y="9"/>
                    <a:pt x="88" y="9"/>
                  </a:cubicBezTo>
                  <a:cubicBezTo>
                    <a:pt x="88" y="4"/>
                    <a:pt x="84" y="0"/>
                    <a:pt x="79" y="0"/>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3" name="Freeform 36">
              <a:extLst>
                <a:ext uri="{FF2B5EF4-FFF2-40B4-BE49-F238E27FC236}">
                  <a16:creationId xmlns:a16="http://schemas.microsoft.com/office/drawing/2014/main" id="{9C150B24-45FC-4185-AE5F-5A9C9980CC10}"/>
                </a:ext>
              </a:extLst>
            </p:cNvPr>
            <p:cNvSpPr>
              <a:spLocks noEditPoints="1"/>
            </p:cNvSpPr>
            <p:nvPr/>
          </p:nvSpPr>
          <p:spPr bwMode="auto">
            <a:xfrm>
              <a:off x="4122" y="4351"/>
              <a:ext cx="27" cy="28"/>
            </a:xfrm>
            <a:custGeom>
              <a:avLst/>
              <a:gdLst>
                <a:gd name="T0" fmla="*/ 5 w 10"/>
                <a:gd name="T1" fmla="*/ 7 h 10"/>
                <a:gd name="T2" fmla="*/ 4 w 10"/>
                <a:gd name="T3" fmla="*/ 5 h 10"/>
                <a:gd name="T4" fmla="*/ 5 w 10"/>
                <a:gd name="T5" fmla="*/ 4 h 10"/>
                <a:gd name="T6" fmla="*/ 6 w 10"/>
                <a:gd name="T7" fmla="*/ 5 h 10"/>
                <a:gd name="T8" fmla="*/ 5 w 10"/>
                <a:gd name="T9" fmla="*/ 7 h 10"/>
                <a:gd name="T10" fmla="*/ 5 w 10"/>
                <a:gd name="T11" fmla="*/ 0 h 10"/>
                <a:gd name="T12" fmla="*/ 0 w 10"/>
                <a:gd name="T13" fmla="*/ 5 h 10"/>
                <a:gd name="T14" fmla="*/ 5 w 10"/>
                <a:gd name="T15" fmla="*/ 10 h 10"/>
                <a:gd name="T16" fmla="*/ 10 w 10"/>
                <a:gd name="T17" fmla="*/ 5 h 10"/>
                <a:gd name="T18" fmla="*/ 5 w 10"/>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0">
                  <a:moveTo>
                    <a:pt x="5" y="7"/>
                  </a:moveTo>
                  <a:cubicBezTo>
                    <a:pt x="4" y="7"/>
                    <a:pt x="4" y="6"/>
                    <a:pt x="4" y="5"/>
                  </a:cubicBezTo>
                  <a:cubicBezTo>
                    <a:pt x="4" y="4"/>
                    <a:pt x="4" y="4"/>
                    <a:pt x="5" y="4"/>
                  </a:cubicBezTo>
                  <a:cubicBezTo>
                    <a:pt x="6" y="4"/>
                    <a:pt x="6" y="4"/>
                    <a:pt x="6" y="5"/>
                  </a:cubicBezTo>
                  <a:cubicBezTo>
                    <a:pt x="6" y="6"/>
                    <a:pt x="6" y="7"/>
                    <a:pt x="5" y="7"/>
                  </a:cubicBezTo>
                  <a:moveTo>
                    <a:pt x="5" y="0"/>
                  </a:moveTo>
                  <a:cubicBezTo>
                    <a:pt x="2" y="0"/>
                    <a:pt x="0" y="2"/>
                    <a:pt x="0" y="5"/>
                  </a:cubicBezTo>
                  <a:cubicBezTo>
                    <a:pt x="0" y="8"/>
                    <a:pt x="2" y="10"/>
                    <a:pt x="5" y="10"/>
                  </a:cubicBezTo>
                  <a:cubicBezTo>
                    <a:pt x="8" y="10"/>
                    <a:pt x="10" y="8"/>
                    <a:pt x="10" y="5"/>
                  </a:cubicBezTo>
                  <a:cubicBezTo>
                    <a:pt x="10" y="2"/>
                    <a:pt x="8" y="0"/>
                    <a:pt x="5" y="0"/>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4" name="Freeform 37">
              <a:extLst>
                <a:ext uri="{FF2B5EF4-FFF2-40B4-BE49-F238E27FC236}">
                  <a16:creationId xmlns:a16="http://schemas.microsoft.com/office/drawing/2014/main" id="{CEBEF8CD-5BA9-4597-B15E-BAE5F3AE4B91}"/>
                </a:ext>
              </a:extLst>
            </p:cNvPr>
            <p:cNvSpPr>
              <a:spLocks/>
            </p:cNvSpPr>
            <p:nvPr/>
          </p:nvSpPr>
          <p:spPr bwMode="auto">
            <a:xfrm>
              <a:off x="4119" y="4096"/>
              <a:ext cx="33" cy="11"/>
            </a:xfrm>
            <a:custGeom>
              <a:avLst/>
              <a:gdLst>
                <a:gd name="T0" fmla="*/ 2 w 12"/>
                <a:gd name="T1" fmla="*/ 4 h 4"/>
                <a:gd name="T2" fmla="*/ 10 w 12"/>
                <a:gd name="T3" fmla="*/ 4 h 4"/>
                <a:gd name="T4" fmla="*/ 12 w 12"/>
                <a:gd name="T5" fmla="*/ 2 h 4"/>
                <a:gd name="T6" fmla="*/ 10 w 12"/>
                <a:gd name="T7" fmla="*/ 0 h 4"/>
                <a:gd name="T8" fmla="*/ 2 w 12"/>
                <a:gd name="T9" fmla="*/ 0 h 4"/>
                <a:gd name="T10" fmla="*/ 0 w 12"/>
                <a:gd name="T11" fmla="*/ 2 h 4"/>
                <a:gd name="T12" fmla="*/ 2 w 1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4"/>
                  </a:moveTo>
                  <a:cubicBezTo>
                    <a:pt x="10" y="4"/>
                    <a:pt x="10" y="4"/>
                    <a:pt x="10" y="4"/>
                  </a:cubicBezTo>
                  <a:cubicBezTo>
                    <a:pt x="11" y="4"/>
                    <a:pt x="12" y="3"/>
                    <a:pt x="12" y="2"/>
                  </a:cubicBezTo>
                  <a:cubicBezTo>
                    <a:pt x="12" y="1"/>
                    <a:pt x="11" y="0"/>
                    <a:pt x="10" y="0"/>
                  </a:cubicBezTo>
                  <a:cubicBezTo>
                    <a:pt x="2" y="0"/>
                    <a:pt x="2" y="0"/>
                    <a:pt x="2" y="0"/>
                  </a:cubicBezTo>
                  <a:cubicBezTo>
                    <a:pt x="1" y="0"/>
                    <a:pt x="0" y="1"/>
                    <a:pt x="0" y="2"/>
                  </a:cubicBezTo>
                  <a:cubicBezTo>
                    <a:pt x="0" y="3"/>
                    <a:pt x="1" y="4"/>
                    <a:pt x="2" y="4"/>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5" name="Freeform 38">
              <a:extLst>
                <a:ext uri="{FF2B5EF4-FFF2-40B4-BE49-F238E27FC236}">
                  <a16:creationId xmlns:a16="http://schemas.microsoft.com/office/drawing/2014/main" id="{BEC51351-4F03-46C4-ABC0-94953522E445}"/>
                </a:ext>
              </a:extLst>
            </p:cNvPr>
            <p:cNvSpPr>
              <a:spLocks noEditPoints="1"/>
            </p:cNvSpPr>
            <p:nvPr/>
          </p:nvSpPr>
          <p:spPr bwMode="auto">
            <a:xfrm>
              <a:off x="4044" y="4118"/>
              <a:ext cx="183" cy="228"/>
            </a:xfrm>
            <a:custGeom>
              <a:avLst/>
              <a:gdLst>
                <a:gd name="T0" fmla="*/ 5 w 68"/>
                <a:gd name="T1" fmla="*/ 5 h 84"/>
                <a:gd name="T2" fmla="*/ 63 w 68"/>
                <a:gd name="T3" fmla="*/ 5 h 84"/>
                <a:gd name="T4" fmla="*/ 63 w 68"/>
                <a:gd name="T5" fmla="*/ 78 h 84"/>
                <a:gd name="T6" fmla="*/ 5 w 68"/>
                <a:gd name="T7" fmla="*/ 78 h 84"/>
                <a:gd name="T8" fmla="*/ 5 w 68"/>
                <a:gd name="T9" fmla="*/ 5 h 84"/>
                <a:gd name="T10" fmla="*/ 66 w 68"/>
                <a:gd name="T11" fmla="*/ 0 h 84"/>
                <a:gd name="T12" fmla="*/ 3 w 68"/>
                <a:gd name="T13" fmla="*/ 0 h 84"/>
                <a:gd name="T14" fmla="*/ 2 w 68"/>
                <a:gd name="T15" fmla="*/ 0 h 84"/>
                <a:gd name="T16" fmla="*/ 2 w 68"/>
                <a:gd name="T17" fmla="*/ 0 h 84"/>
                <a:gd name="T18" fmla="*/ 0 w 68"/>
                <a:gd name="T19" fmla="*/ 2 h 84"/>
                <a:gd name="T20" fmla="*/ 0 w 68"/>
                <a:gd name="T21" fmla="*/ 80 h 84"/>
                <a:gd name="T22" fmla="*/ 0 w 68"/>
                <a:gd name="T23" fmla="*/ 81 h 84"/>
                <a:gd name="T24" fmla="*/ 0 w 68"/>
                <a:gd name="T25" fmla="*/ 81 h 84"/>
                <a:gd name="T26" fmla="*/ 3 w 68"/>
                <a:gd name="T27" fmla="*/ 84 h 84"/>
                <a:gd name="T28" fmla="*/ 66 w 68"/>
                <a:gd name="T29" fmla="*/ 84 h 84"/>
                <a:gd name="T30" fmla="*/ 68 w 68"/>
                <a:gd name="T31" fmla="*/ 81 h 84"/>
                <a:gd name="T32" fmla="*/ 68 w 68"/>
                <a:gd name="T33" fmla="*/ 81 h 84"/>
                <a:gd name="T34" fmla="*/ 68 w 68"/>
                <a:gd name="T35" fmla="*/ 80 h 84"/>
                <a:gd name="T36" fmla="*/ 68 w 68"/>
                <a:gd name="T37" fmla="*/ 2 h 84"/>
                <a:gd name="T38" fmla="*/ 66 w 68"/>
                <a:gd name="T3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84">
                  <a:moveTo>
                    <a:pt x="5" y="5"/>
                  </a:moveTo>
                  <a:cubicBezTo>
                    <a:pt x="63" y="5"/>
                    <a:pt x="63" y="5"/>
                    <a:pt x="63" y="5"/>
                  </a:cubicBezTo>
                  <a:cubicBezTo>
                    <a:pt x="63" y="78"/>
                    <a:pt x="63" y="78"/>
                    <a:pt x="63" y="78"/>
                  </a:cubicBezTo>
                  <a:cubicBezTo>
                    <a:pt x="5" y="78"/>
                    <a:pt x="5" y="78"/>
                    <a:pt x="5" y="78"/>
                  </a:cubicBezTo>
                  <a:lnTo>
                    <a:pt x="5" y="5"/>
                  </a:lnTo>
                  <a:close/>
                  <a:moveTo>
                    <a:pt x="66" y="0"/>
                  </a:moveTo>
                  <a:cubicBezTo>
                    <a:pt x="3" y="0"/>
                    <a:pt x="3" y="0"/>
                    <a:pt x="3" y="0"/>
                  </a:cubicBezTo>
                  <a:cubicBezTo>
                    <a:pt x="2" y="0"/>
                    <a:pt x="2" y="0"/>
                    <a:pt x="2" y="0"/>
                  </a:cubicBezTo>
                  <a:cubicBezTo>
                    <a:pt x="2" y="0"/>
                    <a:pt x="2" y="0"/>
                    <a:pt x="2" y="0"/>
                  </a:cubicBezTo>
                  <a:cubicBezTo>
                    <a:pt x="1" y="0"/>
                    <a:pt x="0" y="1"/>
                    <a:pt x="0" y="2"/>
                  </a:cubicBezTo>
                  <a:cubicBezTo>
                    <a:pt x="0" y="80"/>
                    <a:pt x="0" y="80"/>
                    <a:pt x="0" y="80"/>
                  </a:cubicBezTo>
                  <a:cubicBezTo>
                    <a:pt x="0" y="81"/>
                    <a:pt x="0" y="81"/>
                    <a:pt x="0" y="81"/>
                  </a:cubicBezTo>
                  <a:cubicBezTo>
                    <a:pt x="0" y="81"/>
                    <a:pt x="0" y="81"/>
                    <a:pt x="0" y="81"/>
                  </a:cubicBezTo>
                  <a:cubicBezTo>
                    <a:pt x="0" y="82"/>
                    <a:pt x="1" y="84"/>
                    <a:pt x="3" y="84"/>
                  </a:cubicBezTo>
                  <a:cubicBezTo>
                    <a:pt x="66" y="84"/>
                    <a:pt x="66" y="84"/>
                    <a:pt x="66" y="84"/>
                  </a:cubicBezTo>
                  <a:cubicBezTo>
                    <a:pt x="67" y="84"/>
                    <a:pt x="68" y="82"/>
                    <a:pt x="68" y="81"/>
                  </a:cubicBezTo>
                  <a:cubicBezTo>
                    <a:pt x="68" y="81"/>
                    <a:pt x="68" y="81"/>
                    <a:pt x="68" y="81"/>
                  </a:cubicBezTo>
                  <a:cubicBezTo>
                    <a:pt x="68" y="81"/>
                    <a:pt x="68" y="80"/>
                    <a:pt x="68" y="80"/>
                  </a:cubicBezTo>
                  <a:cubicBezTo>
                    <a:pt x="68" y="2"/>
                    <a:pt x="68" y="2"/>
                    <a:pt x="68" y="2"/>
                  </a:cubicBezTo>
                  <a:cubicBezTo>
                    <a:pt x="68" y="1"/>
                    <a:pt x="67" y="0"/>
                    <a:pt x="66" y="0"/>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6" name="Freeform 39">
              <a:extLst>
                <a:ext uri="{FF2B5EF4-FFF2-40B4-BE49-F238E27FC236}">
                  <a16:creationId xmlns:a16="http://schemas.microsoft.com/office/drawing/2014/main" id="{4870EED2-42AD-4180-8758-551E0F5A8D67}"/>
                </a:ext>
              </a:extLst>
            </p:cNvPr>
            <p:cNvSpPr>
              <a:spLocks/>
            </p:cNvSpPr>
            <p:nvPr/>
          </p:nvSpPr>
          <p:spPr bwMode="auto">
            <a:xfrm>
              <a:off x="4130" y="4096"/>
              <a:ext cx="11" cy="11"/>
            </a:xfrm>
            <a:custGeom>
              <a:avLst/>
              <a:gdLst>
                <a:gd name="T0" fmla="*/ 0 w 4"/>
                <a:gd name="T1" fmla="*/ 3 h 4"/>
                <a:gd name="T2" fmla="*/ 1 w 4"/>
                <a:gd name="T3" fmla="*/ 3 h 4"/>
                <a:gd name="T4" fmla="*/ 2 w 4"/>
                <a:gd name="T5" fmla="*/ 4 h 4"/>
                <a:gd name="T6" fmla="*/ 3 w 4"/>
                <a:gd name="T7" fmla="*/ 3 h 4"/>
                <a:gd name="T8" fmla="*/ 4 w 4"/>
                <a:gd name="T9" fmla="*/ 2 h 4"/>
                <a:gd name="T10" fmla="*/ 3 w 4"/>
                <a:gd name="T11" fmla="*/ 1 h 4"/>
                <a:gd name="T12" fmla="*/ 3 w 4"/>
                <a:gd name="T13" fmla="*/ 0 h 4"/>
                <a:gd name="T14" fmla="*/ 1 w 4"/>
                <a:gd name="T15" fmla="*/ 0 h 4"/>
                <a:gd name="T16" fmla="*/ 1 w 4"/>
                <a:gd name="T17" fmla="*/ 1 h 4"/>
                <a:gd name="T18" fmla="*/ 1 w 4"/>
                <a:gd name="T19" fmla="*/ 1 h 4"/>
                <a:gd name="T20" fmla="*/ 1 w 4"/>
                <a:gd name="T21" fmla="*/ 1 h 4"/>
                <a:gd name="T22" fmla="*/ 0 w 4"/>
                <a:gd name="T23" fmla="*/ 2 h 4"/>
                <a:gd name="T24" fmla="*/ 0 w 4"/>
                <a:gd name="T25" fmla="*/ 2 h 4"/>
                <a:gd name="T26" fmla="*/ 0 w 4"/>
                <a:gd name="T2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0" y="3"/>
                  </a:moveTo>
                  <a:cubicBezTo>
                    <a:pt x="0" y="3"/>
                    <a:pt x="1" y="3"/>
                    <a:pt x="1" y="3"/>
                  </a:cubicBezTo>
                  <a:cubicBezTo>
                    <a:pt x="1" y="4"/>
                    <a:pt x="2" y="4"/>
                    <a:pt x="2" y="4"/>
                  </a:cubicBezTo>
                  <a:cubicBezTo>
                    <a:pt x="3" y="4"/>
                    <a:pt x="3" y="4"/>
                    <a:pt x="3" y="3"/>
                  </a:cubicBezTo>
                  <a:cubicBezTo>
                    <a:pt x="4" y="3"/>
                    <a:pt x="4" y="3"/>
                    <a:pt x="4" y="2"/>
                  </a:cubicBezTo>
                  <a:cubicBezTo>
                    <a:pt x="4" y="2"/>
                    <a:pt x="4" y="1"/>
                    <a:pt x="3" y="1"/>
                  </a:cubicBezTo>
                  <a:cubicBezTo>
                    <a:pt x="3" y="1"/>
                    <a:pt x="3" y="0"/>
                    <a:pt x="3" y="0"/>
                  </a:cubicBezTo>
                  <a:cubicBezTo>
                    <a:pt x="2" y="0"/>
                    <a:pt x="2" y="0"/>
                    <a:pt x="1" y="0"/>
                  </a:cubicBezTo>
                  <a:cubicBezTo>
                    <a:pt x="1" y="1"/>
                    <a:pt x="1" y="1"/>
                    <a:pt x="1" y="1"/>
                  </a:cubicBezTo>
                  <a:cubicBezTo>
                    <a:pt x="1" y="1"/>
                    <a:pt x="1" y="1"/>
                    <a:pt x="1" y="1"/>
                  </a:cubicBezTo>
                  <a:cubicBezTo>
                    <a:pt x="1" y="1"/>
                    <a:pt x="1" y="1"/>
                    <a:pt x="1" y="1"/>
                  </a:cubicBezTo>
                  <a:cubicBezTo>
                    <a:pt x="1" y="1"/>
                    <a:pt x="0" y="1"/>
                    <a:pt x="0" y="2"/>
                  </a:cubicBezTo>
                  <a:cubicBezTo>
                    <a:pt x="0" y="2"/>
                    <a:pt x="0" y="2"/>
                    <a:pt x="0" y="2"/>
                  </a:cubicBezTo>
                  <a:cubicBezTo>
                    <a:pt x="0" y="3"/>
                    <a:pt x="0" y="3"/>
                    <a:pt x="0" y="3"/>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7" name="Freeform 40">
              <a:extLst>
                <a:ext uri="{FF2B5EF4-FFF2-40B4-BE49-F238E27FC236}">
                  <a16:creationId xmlns:a16="http://schemas.microsoft.com/office/drawing/2014/main" id="{647EE11F-8F16-45AA-A87B-9A22F4A615F6}"/>
                </a:ext>
              </a:extLst>
            </p:cNvPr>
            <p:cNvSpPr>
              <a:spLocks/>
            </p:cNvSpPr>
            <p:nvPr/>
          </p:nvSpPr>
          <p:spPr bwMode="auto">
            <a:xfrm>
              <a:off x="4338" y="4365"/>
              <a:ext cx="16" cy="16"/>
            </a:xfrm>
            <a:custGeom>
              <a:avLst/>
              <a:gdLst>
                <a:gd name="T0" fmla="*/ 3 w 6"/>
                <a:gd name="T1" fmla="*/ 0 h 6"/>
                <a:gd name="T2" fmla="*/ 1 w 6"/>
                <a:gd name="T3" fmla="*/ 1 h 6"/>
                <a:gd name="T4" fmla="*/ 0 w 6"/>
                <a:gd name="T5" fmla="*/ 1 h 6"/>
                <a:gd name="T6" fmla="*/ 0 w 6"/>
                <a:gd name="T7" fmla="*/ 2 h 6"/>
                <a:gd name="T8" fmla="*/ 0 w 6"/>
                <a:gd name="T9" fmla="*/ 2 h 6"/>
                <a:gd name="T10" fmla="*/ 0 w 6"/>
                <a:gd name="T11" fmla="*/ 3 h 6"/>
                <a:gd name="T12" fmla="*/ 1 w 6"/>
                <a:gd name="T13" fmla="*/ 5 h 6"/>
                <a:gd name="T14" fmla="*/ 3 w 6"/>
                <a:gd name="T15" fmla="*/ 6 h 6"/>
                <a:gd name="T16" fmla="*/ 5 w 6"/>
                <a:gd name="T17" fmla="*/ 5 h 6"/>
                <a:gd name="T18" fmla="*/ 6 w 6"/>
                <a:gd name="T19" fmla="*/ 3 h 6"/>
                <a:gd name="T20" fmla="*/ 5 w 6"/>
                <a:gd name="T21" fmla="*/ 1 h 6"/>
                <a:gd name="T22" fmla="*/ 3 w 6"/>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6">
                  <a:moveTo>
                    <a:pt x="3" y="0"/>
                  </a:moveTo>
                  <a:cubicBezTo>
                    <a:pt x="2" y="0"/>
                    <a:pt x="1" y="0"/>
                    <a:pt x="1" y="1"/>
                  </a:cubicBezTo>
                  <a:cubicBezTo>
                    <a:pt x="1" y="1"/>
                    <a:pt x="0" y="1"/>
                    <a:pt x="0" y="1"/>
                  </a:cubicBezTo>
                  <a:cubicBezTo>
                    <a:pt x="0" y="1"/>
                    <a:pt x="0" y="2"/>
                    <a:pt x="0" y="2"/>
                  </a:cubicBezTo>
                  <a:cubicBezTo>
                    <a:pt x="0" y="2"/>
                    <a:pt x="0" y="2"/>
                    <a:pt x="0" y="2"/>
                  </a:cubicBezTo>
                  <a:cubicBezTo>
                    <a:pt x="0" y="3"/>
                    <a:pt x="0" y="3"/>
                    <a:pt x="0" y="3"/>
                  </a:cubicBezTo>
                  <a:cubicBezTo>
                    <a:pt x="0" y="4"/>
                    <a:pt x="0" y="5"/>
                    <a:pt x="1" y="5"/>
                  </a:cubicBezTo>
                  <a:cubicBezTo>
                    <a:pt x="1" y="6"/>
                    <a:pt x="2" y="6"/>
                    <a:pt x="3" y="6"/>
                  </a:cubicBezTo>
                  <a:cubicBezTo>
                    <a:pt x="4" y="6"/>
                    <a:pt x="5" y="6"/>
                    <a:pt x="5" y="5"/>
                  </a:cubicBezTo>
                  <a:cubicBezTo>
                    <a:pt x="6" y="5"/>
                    <a:pt x="6" y="4"/>
                    <a:pt x="6" y="3"/>
                  </a:cubicBezTo>
                  <a:cubicBezTo>
                    <a:pt x="6" y="2"/>
                    <a:pt x="6" y="1"/>
                    <a:pt x="5" y="1"/>
                  </a:cubicBezTo>
                  <a:cubicBezTo>
                    <a:pt x="5" y="0"/>
                    <a:pt x="4" y="0"/>
                    <a:pt x="3" y="0"/>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8" name="Freeform 41">
              <a:extLst>
                <a:ext uri="{FF2B5EF4-FFF2-40B4-BE49-F238E27FC236}">
                  <a16:creationId xmlns:a16="http://schemas.microsoft.com/office/drawing/2014/main" id="{CDB7BA31-B490-4D50-926A-673F15588C97}"/>
                </a:ext>
              </a:extLst>
            </p:cNvPr>
            <p:cNvSpPr>
              <a:spLocks noEditPoints="1"/>
            </p:cNvSpPr>
            <p:nvPr/>
          </p:nvSpPr>
          <p:spPr bwMode="auto">
            <a:xfrm>
              <a:off x="4300" y="4199"/>
              <a:ext cx="92" cy="158"/>
            </a:xfrm>
            <a:custGeom>
              <a:avLst/>
              <a:gdLst>
                <a:gd name="T0" fmla="*/ 30 w 34"/>
                <a:gd name="T1" fmla="*/ 4 h 58"/>
                <a:gd name="T2" fmla="*/ 30 w 34"/>
                <a:gd name="T3" fmla="*/ 54 h 58"/>
                <a:gd name="T4" fmla="*/ 4 w 34"/>
                <a:gd name="T5" fmla="*/ 54 h 58"/>
                <a:gd name="T6" fmla="*/ 4 w 34"/>
                <a:gd name="T7" fmla="*/ 4 h 58"/>
                <a:gd name="T8" fmla="*/ 30 w 34"/>
                <a:gd name="T9" fmla="*/ 4 h 58"/>
                <a:gd name="T10" fmla="*/ 32 w 34"/>
                <a:gd name="T11" fmla="*/ 0 h 58"/>
                <a:gd name="T12" fmla="*/ 2 w 34"/>
                <a:gd name="T13" fmla="*/ 0 h 58"/>
                <a:gd name="T14" fmla="*/ 0 w 34"/>
                <a:gd name="T15" fmla="*/ 1 h 58"/>
                <a:gd name="T16" fmla="*/ 0 w 34"/>
                <a:gd name="T17" fmla="*/ 56 h 58"/>
                <a:gd name="T18" fmla="*/ 2 w 34"/>
                <a:gd name="T19" fmla="*/ 58 h 58"/>
                <a:gd name="T20" fmla="*/ 32 w 34"/>
                <a:gd name="T21" fmla="*/ 58 h 58"/>
                <a:gd name="T22" fmla="*/ 34 w 34"/>
                <a:gd name="T23" fmla="*/ 56 h 58"/>
                <a:gd name="T24" fmla="*/ 34 w 34"/>
                <a:gd name="T25" fmla="*/ 1 h 58"/>
                <a:gd name="T26" fmla="*/ 32 w 34"/>
                <a:gd name="T2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8">
                  <a:moveTo>
                    <a:pt x="30" y="4"/>
                  </a:moveTo>
                  <a:cubicBezTo>
                    <a:pt x="30" y="54"/>
                    <a:pt x="30" y="54"/>
                    <a:pt x="30" y="54"/>
                  </a:cubicBezTo>
                  <a:cubicBezTo>
                    <a:pt x="4" y="54"/>
                    <a:pt x="4" y="54"/>
                    <a:pt x="4" y="54"/>
                  </a:cubicBezTo>
                  <a:cubicBezTo>
                    <a:pt x="4" y="4"/>
                    <a:pt x="4" y="4"/>
                    <a:pt x="4" y="4"/>
                  </a:cubicBezTo>
                  <a:cubicBezTo>
                    <a:pt x="30" y="4"/>
                    <a:pt x="30" y="4"/>
                    <a:pt x="30" y="4"/>
                  </a:cubicBezTo>
                  <a:moveTo>
                    <a:pt x="32" y="0"/>
                  </a:moveTo>
                  <a:cubicBezTo>
                    <a:pt x="2" y="0"/>
                    <a:pt x="2" y="0"/>
                    <a:pt x="2" y="0"/>
                  </a:cubicBezTo>
                  <a:cubicBezTo>
                    <a:pt x="1" y="0"/>
                    <a:pt x="0" y="0"/>
                    <a:pt x="0" y="1"/>
                  </a:cubicBezTo>
                  <a:cubicBezTo>
                    <a:pt x="0" y="56"/>
                    <a:pt x="0" y="56"/>
                    <a:pt x="0" y="56"/>
                  </a:cubicBezTo>
                  <a:cubicBezTo>
                    <a:pt x="0" y="57"/>
                    <a:pt x="1" y="58"/>
                    <a:pt x="2" y="58"/>
                  </a:cubicBezTo>
                  <a:cubicBezTo>
                    <a:pt x="32" y="58"/>
                    <a:pt x="32" y="58"/>
                    <a:pt x="32" y="58"/>
                  </a:cubicBezTo>
                  <a:cubicBezTo>
                    <a:pt x="33" y="58"/>
                    <a:pt x="34" y="57"/>
                    <a:pt x="34" y="56"/>
                  </a:cubicBezTo>
                  <a:cubicBezTo>
                    <a:pt x="34" y="1"/>
                    <a:pt x="34" y="1"/>
                    <a:pt x="34" y="1"/>
                  </a:cubicBezTo>
                  <a:cubicBezTo>
                    <a:pt x="34" y="0"/>
                    <a:pt x="33" y="0"/>
                    <a:pt x="32" y="0"/>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59" name="Freeform 42">
              <a:extLst>
                <a:ext uri="{FF2B5EF4-FFF2-40B4-BE49-F238E27FC236}">
                  <a16:creationId xmlns:a16="http://schemas.microsoft.com/office/drawing/2014/main" id="{0BF89FF4-F0EA-4356-8253-804B07E95E17}"/>
                </a:ext>
              </a:extLst>
            </p:cNvPr>
            <p:cNvSpPr>
              <a:spLocks/>
            </p:cNvSpPr>
            <p:nvPr/>
          </p:nvSpPr>
          <p:spPr bwMode="auto">
            <a:xfrm>
              <a:off x="4325" y="4183"/>
              <a:ext cx="11" cy="11"/>
            </a:xfrm>
            <a:custGeom>
              <a:avLst/>
              <a:gdLst>
                <a:gd name="T0" fmla="*/ 2 w 4"/>
                <a:gd name="T1" fmla="*/ 0 h 4"/>
                <a:gd name="T2" fmla="*/ 1 w 4"/>
                <a:gd name="T3" fmla="*/ 0 h 4"/>
                <a:gd name="T4" fmla="*/ 0 w 4"/>
                <a:gd name="T5" fmla="*/ 1 h 4"/>
                <a:gd name="T6" fmla="*/ 0 w 4"/>
                <a:gd name="T7" fmla="*/ 1 h 4"/>
                <a:gd name="T8" fmla="*/ 0 w 4"/>
                <a:gd name="T9" fmla="*/ 2 h 4"/>
                <a:gd name="T10" fmla="*/ 0 w 4"/>
                <a:gd name="T11" fmla="*/ 2 h 4"/>
                <a:gd name="T12" fmla="*/ 1 w 4"/>
                <a:gd name="T13" fmla="*/ 4 h 4"/>
                <a:gd name="T14" fmla="*/ 2 w 4"/>
                <a:gd name="T15" fmla="*/ 4 h 4"/>
                <a:gd name="T16" fmla="*/ 4 w 4"/>
                <a:gd name="T17" fmla="*/ 4 h 4"/>
                <a:gd name="T18" fmla="*/ 4 w 4"/>
                <a:gd name="T19" fmla="*/ 2 h 4"/>
                <a:gd name="T20" fmla="*/ 4 w 4"/>
                <a:gd name="T21" fmla="*/ 0 h 4"/>
                <a:gd name="T22" fmla="*/ 2 w 4"/>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2" y="0"/>
                  </a:moveTo>
                  <a:cubicBezTo>
                    <a:pt x="2" y="0"/>
                    <a:pt x="1" y="0"/>
                    <a:pt x="1" y="0"/>
                  </a:cubicBezTo>
                  <a:cubicBezTo>
                    <a:pt x="0" y="1"/>
                    <a:pt x="0" y="1"/>
                    <a:pt x="0" y="1"/>
                  </a:cubicBezTo>
                  <a:cubicBezTo>
                    <a:pt x="0" y="1"/>
                    <a:pt x="0" y="1"/>
                    <a:pt x="0" y="1"/>
                  </a:cubicBezTo>
                  <a:cubicBezTo>
                    <a:pt x="0" y="1"/>
                    <a:pt x="0" y="1"/>
                    <a:pt x="0" y="2"/>
                  </a:cubicBezTo>
                  <a:cubicBezTo>
                    <a:pt x="0" y="2"/>
                    <a:pt x="0" y="2"/>
                    <a:pt x="0" y="2"/>
                  </a:cubicBezTo>
                  <a:cubicBezTo>
                    <a:pt x="0" y="3"/>
                    <a:pt x="0" y="3"/>
                    <a:pt x="1" y="4"/>
                  </a:cubicBezTo>
                  <a:cubicBezTo>
                    <a:pt x="1" y="4"/>
                    <a:pt x="2" y="4"/>
                    <a:pt x="2" y="4"/>
                  </a:cubicBezTo>
                  <a:cubicBezTo>
                    <a:pt x="3" y="4"/>
                    <a:pt x="3" y="4"/>
                    <a:pt x="4" y="4"/>
                  </a:cubicBezTo>
                  <a:cubicBezTo>
                    <a:pt x="4" y="3"/>
                    <a:pt x="4" y="3"/>
                    <a:pt x="4" y="2"/>
                  </a:cubicBezTo>
                  <a:cubicBezTo>
                    <a:pt x="4" y="1"/>
                    <a:pt x="4" y="1"/>
                    <a:pt x="4" y="0"/>
                  </a:cubicBezTo>
                  <a:cubicBezTo>
                    <a:pt x="3" y="0"/>
                    <a:pt x="3" y="0"/>
                    <a:pt x="2" y="0"/>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60" name="Freeform 43">
              <a:extLst>
                <a:ext uri="{FF2B5EF4-FFF2-40B4-BE49-F238E27FC236}">
                  <a16:creationId xmlns:a16="http://schemas.microsoft.com/office/drawing/2014/main" id="{74A18997-C645-4C9A-A6FC-B8158611D924}"/>
                </a:ext>
              </a:extLst>
            </p:cNvPr>
            <p:cNvSpPr>
              <a:spLocks/>
            </p:cNvSpPr>
            <p:nvPr/>
          </p:nvSpPr>
          <p:spPr bwMode="auto">
            <a:xfrm>
              <a:off x="4344" y="4186"/>
              <a:ext cx="24" cy="5"/>
            </a:xfrm>
            <a:custGeom>
              <a:avLst/>
              <a:gdLst>
                <a:gd name="T0" fmla="*/ 2 w 9"/>
                <a:gd name="T1" fmla="*/ 2 h 2"/>
                <a:gd name="T2" fmla="*/ 8 w 9"/>
                <a:gd name="T3" fmla="*/ 2 h 2"/>
                <a:gd name="T4" fmla="*/ 9 w 9"/>
                <a:gd name="T5" fmla="*/ 1 h 2"/>
                <a:gd name="T6" fmla="*/ 8 w 9"/>
                <a:gd name="T7" fmla="*/ 0 h 2"/>
                <a:gd name="T8" fmla="*/ 2 w 9"/>
                <a:gd name="T9" fmla="*/ 0 h 2"/>
                <a:gd name="T10" fmla="*/ 0 w 9"/>
                <a:gd name="T11" fmla="*/ 1 h 2"/>
                <a:gd name="T12" fmla="*/ 2 w 9"/>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9" h="2">
                  <a:moveTo>
                    <a:pt x="2" y="2"/>
                  </a:moveTo>
                  <a:cubicBezTo>
                    <a:pt x="8" y="2"/>
                    <a:pt x="8" y="2"/>
                    <a:pt x="8" y="2"/>
                  </a:cubicBezTo>
                  <a:cubicBezTo>
                    <a:pt x="8" y="2"/>
                    <a:pt x="9" y="2"/>
                    <a:pt x="9" y="1"/>
                  </a:cubicBezTo>
                  <a:cubicBezTo>
                    <a:pt x="9" y="0"/>
                    <a:pt x="8" y="0"/>
                    <a:pt x="8" y="0"/>
                  </a:cubicBezTo>
                  <a:cubicBezTo>
                    <a:pt x="2" y="0"/>
                    <a:pt x="2" y="0"/>
                    <a:pt x="2" y="0"/>
                  </a:cubicBezTo>
                  <a:cubicBezTo>
                    <a:pt x="1" y="0"/>
                    <a:pt x="0" y="0"/>
                    <a:pt x="0" y="1"/>
                  </a:cubicBezTo>
                  <a:cubicBezTo>
                    <a:pt x="0" y="2"/>
                    <a:pt x="1" y="2"/>
                    <a:pt x="2" y="2"/>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61" name="Freeform 44">
              <a:extLst>
                <a:ext uri="{FF2B5EF4-FFF2-40B4-BE49-F238E27FC236}">
                  <a16:creationId xmlns:a16="http://schemas.microsoft.com/office/drawing/2014/main" id="{381E9C93-BC32-4EEC-8118-7D0A954F152C}"/>
                </a:ext>
              </a:extLst>
            </p:cNvPr>
            <p:cNvSpPr>
              <a:spLocks noEditPoints="1"/>
            </p:cNvSpPr>
            <p:nvPr/>
          </p:nvSpPr>
          <p:spPr bwMode="auto">
            <a:xfrm>
              <a:off x="4279" y="4164"/>
              <a:ext cx="135" cy="236"/>
            </a:xfrm>
            <a:custGeom>
              <a:avLst/>
              <a:gdLst>
                <a:gd name="T0" fmla="*/ 43 w 50"/>
                <a:gd name="T1" fmla="*/ 4 h 87"/>
                <a:gd name="T2" fmla="*/ 46 w 50"/>
                <a:gd name="T3" fmla="*/ 8 h 87"/>
                <a:gd name="T4" fmla="*/ 46 w 50"/>
                <a:gd name="T5" fmla="*/ 79 h 87"/>
                <a:gd name="T6" fmla="*/ 43 w 50"/>
                <a:gd name="T7" fmla="*/ 83 h 87"/>
                <a:gd name="T8" fmla="*/ 7 w 50"/>
                <a:gd name="T9" fmla="*/ 83 h 87"/>
                <a:gd name="T10" fmla="*/ 4 w 50"/>
                <a:gd name="T11" fmla="*/ 79 h 87"/>
                <a:gd name="T12" fmla="*/ 4 w 50"/>
                <a:gd name="T13" fmla="*/ 8 h 87"/>
                <a:gd name="T14" fmla="*/ 7 w 50"/>
                <a:gd name="T15" fmla="*/ 4 h 87"/>
                <a:gd name="T16" fmla="*/ 43 w 50"/>
                <a:gd name="T17" fmla="*/ 4 h 87"/>
                <a:gd name="T18" fmla="*/ 43 w 50"/>
                <a:gd name="T19" fmla="*/ 0 h 87"/>
                <a:gd name="T20" fmla="*/ 7 w 50"/>
                <a:gd name="T21" fmla="*/ 0 h 87"/>
                <a:gd name="T22" fmla="*/ 0 w 50"/>
                <a:gd name="T23" fmla="*/ 8 h 87"/>
                <a:gd name="T24" fmla="*/ 0 w 50"/>
                <a:gd name="T25" fmla="*/ 79 h 87"/>
                <a:gd name="T26" fmla="*/ 7 w 50"/>
                <a:gd name="T27" fmla="*/ 87 h 87"/>
                <a:gd name="T28" fmla="*/ 43 w 50"/>
                <a:gd name="T29" fmla="*/ 87 h 87"/>
                <a:gd name="T30" fmla="*/ 50 w 50"/>
                <a:gd name="T31" fmla="*/ 79 h 87"/>
                <a:gd name="T32" fmla="*/ 50 w 50"/>
                <a:gd name="T33" fmla="*/ 8 h 87"/>
                <a:gd name="T34" fmla="*/ 43 w 50"/>
                <a:gd name="T35"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87">
                  <a:moveTo>
                    <a:pt x="43" y="4"/>
                  </a:moveTo>
                  <a:cubicBezTo>
                    <a:pt x="45" y="4"/>
                    <a:pt x="46" y="6"/>
                    <a:pt x="46" y="8"/>
                  </a:cubicBezTo>
                  <a:cubicBezTo>
                    <a:pt x="46" y="79"/>
                    <a:pt x="46" y="79"/>
                    <a:pt x="46" y="79"/>
                  </a:cubicBezTo>
                  <a:cubicBezTo>
                    <a:pt x="46" y="81"/>
                    <a:pt x="45" y="83"/>
                    <a:pt x="43" y="83"/>
                  </a:cubicBezTo>
                  <a:cubicBezTo>
                    <a:pt x="7" y="83"/>
                    <a:pt x="7" y="83"/>
                    <a:pt x="7" y="83"/>
                  </a:cubicBezTo>
                  <a:cubicBezTo>
                    <a:pt x="5" y="83"/>
                    <a:pt x="4" y="81"/>
                    <a:pt x="4" y="79"/>
                  </a:cubicBezTo>
                  <a:cubicBezTo>
                    <a:pt x="4" y="8"/>
                    <a:pt x="4" y="8"/>
                    <a:pt x="4" y="8"/>
                  </a:cubicBezTo>
                  <a:cubicBezTo>
                    <a:pt x="4" y="6"/>
                    <a:pt x="5" y="4"/>
                    <a:pt x="7" y="4"/>
                  </a:cubicBezTo>
                  <a:cubicBezTo>
                    <a:pt x="43" y="4"/>
                    <a:pt x="43" y="4"/>
                    <a:pt x="43" y="4"/>
                  </a:cubicBezTo>
                  <a:moveTo>
                    <a:pt x="43" y="0"/>
                  </a:moveTo>
                  <a:cubicBezTo>
                    <a:pt x="7" y="0"/>
                    <a:pt x="7" y="0"/>
                    <a:pt x="7" y="0"/>
                  </a:cubicBezTo>
                  <a:cubicBezTo>
                    <a:pt x="3" y="0"/>
                    <a:pt x="0" y="4"/>
                    <a:pt x="0" y="8"/>
                  </a:cubicBezTo>
                  <a:cubicBezTo>
                    <a:pt x="0" y="79"/>
                    <a:pt x="0" y="79"/>
                    <a:pt x="0" y="79"/>
                  </a:cubicBezTo>
                  <a:cubicBezTo>
                    <a:pt x="0" y="84"/>
                    <a:pt x="3" y="87"/>
                    <a:pt x="7" y="87"/>
                  </a:cubicBezTo>
                  <a:cubicBezTo>
                    <a:pt x="43" y="87"/>
                    <a:pt x="43" y="87"/>
                    <a:pt x="43" y="87"/>
                  </a:cubicBezTo>
                  <a:cubicBezTo>
                    <a:pt x="47" y="87"/>
                    <a:pt x="50" y="84"/>
                    <a:pt x="50" y="79"/>
                  </a:cubicBezTo>
                  <a:cubicBezTo>
                    <a:pt x="50" y="8"/>
                    <a:pt x="50" y="8"/>
                    <a:pt x="50" y="8"/>
                  </a:cubicBezTo>
                  <a:cubicBezTo>
                    <a:pt x="50" y="4"/>
                    <a:pt x="47" y="0"/>
                    <a:pt x="43" y="0"/>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grpSp>
      <p:grpSp>
        <p:nvGrpSpPr>
          <p:cNvPr id="62" name="Group 71">
            <a:extLst>
              <a:ext uri="{FF2B5EF4-FFF2-40B4-BE49-F238E27FC236}">
                <a16:creationId xmlns:a16="http://schemas.microsoft.com/office/drawing/2014/main" id="{8FE14DD9-2B88-499B-9DEC-F5542C08490E}"/>
              </a:ext>
            </a:extLst>
          </p:cNvPr>
          <p:cNvGrpSpPr>
            <a:grpSpLocks noChangeAspect="1"/>
          </p:cNvGrpSpPr>
          <p:nvPr/>
        </p:nvGrpSpPr>
        <p:grpSpPr bwMode="auto">
          <a:xfrm>
            <a:off x="3220581" y="3907888"/>
            <a:ext cx="396295" cy="422248"/>
            <a:chOff x="4357" y="4184"/>
            <a:chExt cx="397" cy="423"/>
          </a:xfrm>
          <a:solidFill>
            <a:schemeClr val="accent2"/>
          </a:solidFill>
        </p:grpSpPr>
        <p:sp>
          <p:nvSpPr>
            <p:cNvPr id="63" name="Freeform 72">
              <a:extLst>
                <a:ext uri="{FF2B5EF4-FFF2-40B4-BE49-F238E27FC236}">
                  <a16:creationId xmlns:a16="http://schemas.microsoft.com/office/drawing/2014/main" id="{B42AACE4-862C-4BCF-90E0-5E40A654B386}"/>
                </a:ext>
              </a:extLst>
            </p:cNvPr>
            <p:cNvSpPr>
              <a:spLocks noEditPoints="1"/>
            </p:cNvSpPr>
            <p:nvPr/>
          </p:nvSpPr>
          <p:spPr bwMode="auto">
            <a:xfrm>
              <a:off x="4357" y="4184"/>
              <a:ext cx="397" cy="183"/>
            </a:xfrm>
            <a:custGeom>
              <a:avLst/>
              <a:gdLst>
                <a:gd name="T0" fmla="*/ 124 w 147"/>
                <a:gd name="T1" fmla="*/ 6 h 66"/>
                <a:gd name="T2" fmla="*/ 142 w 147"/>
                <a:gd name="T3" fmla="*/ 15 h 66"/>
                <a:gd name="T4" fmla="*/ 113 w 147"/>
                <a:gd name="T5" fmla="*/ 30 h 66"/>
                <a:gd name="T6" fmla="*/ 142 w 147"/>
                <a:gd name="T7" fmla="*/ 21 h 66"/>
                <a:gd name="T8" fmla="*/ 141 w 147"/>
                <a:gd name="T9" fmla="*/ 46 h 66"/>
                <a:gd name="T10" fmla="*/ 117 w 147"/>
                <a:gd name="T11" fmla="*/ 36 h 66"/>
                <a:gd name="T12" fmla="*/ 141 w 147"/>
                <a:gd name="T13" fmla="*/ 46 h 66"/>
                <a:gd name="T14" fmla="*/ 127 w 147"/>
                <a:gd name="T15" fmla="*/ 51 h 66"/>
                <a:gd name="T16" fmla="*/ 142 w 147"/>
                <a:gd name="T17" fmla="*/ 60 h 66"/>
                <a:gd name="T18" fmla="*/ 106 w 147"/>
                <a:gd name="T19" fmla="*/ 60 h 66"/>
                <a:gd name="T20" fmla="*/ 122 w 147"/>
                <a:gd name="T21" fmla="*/ 51 h 66"/>
                <a:gd name="T22" fmla="*/ 46 w 147"/>
                <a:gd name="T23" fmla="*/ 61 h 66"/>
                <a:gd name="T24" fmla="*/ 100 w 147"/>
                <a:gd name="T25" fmla="*/ 50 h 66"/>
                <a:gd name="T26" fmla="*/ 39 w 147"/>
                <a:gd name="T27" fmla="*/ 61 h 66"/>
                <a:gd name="T28" fmla="*/ 26 w 147"/>
                <a:gd name="T29" fmla="*/ 50 h 66"/>
                <a:gd name="T30" fmla="*/ 39 w 147"/>
                <a:gd name="T31" fmla="*/ 61 h 66"/>
                <a:gd name="T32" fmla="*/ 4 w 147"/>
                <a:gd name="T33" fmla="*/ 60 h 66"/>
                <a:gd name="T34" fmla="*/ 20 w 147"/>
                <a:gd name="T35" fmla="*/ 51 h 66"/>
                <a:gd name="T36" fmla="*/ 29 w 147"/>
                <a:gd name="T37" fmla="*/ 36 h 66"/>
                <a:gd name="T38" fmla="*/ 5 w 147"/>
                <a:gd name="T39" fmla="*/ 46 h 66"/>
                <a:gd name="T40" fmla="*/ 5 w 147"/>
                <a:gd name="T41" fmla="*/ 36 h 66"/>
                <a:gd name="T42" fmla="*/ 27 w 147"/>
                <a:gd name="T43" fmla="*/ 21 h 66"/>
                <a:gd name="T44" fmla="*/ 4 w 147"/>
                <a:gd name="T45" fmla="*/ 30 h 66"/>
                <a:gd name="T46" fmla="*/ 5 w 147"/>
                <a:gd name="T47" fmla="*/ 20 h 66"/>
                <a:gd name="T48" fmla="*/ 17 w 147"/>
                <a:gd name="T49" fmla="*/ 15 h 66"/>
                <a:gd name="T50" fmla="*/ 4 w 147"/>
                <a:gd name="T51" fmla="*/ 15 h 66"/>
                <a:gd name="T52" fmla="*/ 23 w 147"/>
                <a:gd name="T53" fmla="*/ 6 h 66"/>
                <a:gd name="T54" fmla="*/ 36 w 147"/>
                <a:gd name="T55" fmla="*/ 16 h 66"/>
                <a:gd name="T56" fmla="*/ 23 w 147"/>
                <a:gd name="T57" fmla="*/ 6 h 66"/>
                <a:gd name="T58" fmla="*/ 33 w 147"/>
                <a:gd name="T59" fmla="*/ 20 h 66"/>
                <a:gd name="T60" fmla="*/ 46 w 147"/>
                <a:gd name="T61" fmla="*/ 30 h 66"/>
                <a:gd name="T62" fmla="*/ 36 w 147"/>
                <a:gd name="T63" fmla="*/ 36 h 66"/>
                <a:gd name="T64" fmla="*/ 49 w 147"/>
                <a:gd name="T65" fmla="*/ 46 h 66"/>
                <a:gd name="T66" fmla="*/ 36 w 147"/>
                <a:gd name="T67" fmla="*/ 36 h 66"/>
                <a:gd name="T68" fmla="*/ 58 w 147"/>
                <a:gd name="T69" fmla="*/ 15 h 66"/>
                <a:gd name="T70" fmla="*/ 42 w 147"/>
                <a:gd name="T71" fmla="*/ 6 h 66"/>
                <a:gd name="T72" fmla="*/ 52 w 147"/>
                <a:gd name="T73" fmla="*/ 21 h 66"/>
                <a:gd name="T74" fmla="*/ 68 w 147"/>
                <a:gd name="T75" fmla="*/ 30 h 66"/>
                <a:gd name="T76" fmla="*/ 56 w 147"/>
                <a:gd name="T77" fmla="*/ 36 h 66"/>
                <a:gd name="T78" fmla="*/ 70 w 147"/>
                <a:gd name="T79" fmla="*/ 46 h 66"/>
                <a:gd name="T80" fmla="*/ 56 w 147"/>
                <a:gd name="T81" fmla="*/ 36 h 66"/>
                <a:gd name="T82" fmla="*/ 78 w 147"/>
                <a:gd name="T83" fmla="*/ 15 h 66"/>
                <a:gd name="T84" fmla="*/ 63 w 147"/>
                <a:gd name="T85" fmla="*/ 6 h 66"/>
                <a:gd name="T86" fmla="*/ 72 w 147"/>
                <a:gd name="T87" fmla="*/ 21 h 66"/>
                <a:gd name="T88" fmla="*/ 88 w 147"/>
                <a:gd name="T89" fmla="*/ 30 h 66"/>
                <a:gd name="T90" fmla="*/ 72 w 147"/>
                <a:gd name="T91" fmla="*/ 30 h 66"/>
                <a:gd name="T92" fmla="*/ 91 w 147"/>
                <a:gd name="T93" fmla="*/ 45 h 66"/>
                <a:gd name="T94" fmla="*/ 76 w 147"/>
                <a:gd name="T95" fmla="*/ 36 h 66"/>
                <a:gd name="T96" fmla="*/ 98 w 147"/>
                <a:gd name="T97" fmla="*/ 6 h 66"/>
                <a:gd name="T98" fmla="*/ 83 w 147"/>
                <a:gd name="T99" fmla="*/ 15 h 66"/>
                <a:gd name="T100" fmla="*/ 93 w 147"/>
                <a:gd name="T101" fmla="*/ 30 h 66"/>
                <a:gd name="T102" fmla="*/ 108 w 147"/>
                <a:gd name="T103" fmla="*/ 21 h 66"/>
                <a:gd name="T104" fmla="*/ 93 w 147"/>
                <a:gd name="T105" fmla="*/ 30 h 66"/>
                <a:gd name="T106" fmla="*/ 111 w 147"/>
                <a:gd name="T107" fmla="*/ 45 h 66"/>
                <a:gd name="T108" fmla="*/ 96 w 147"/>
                <a:gd name="T109" fmla="*/ 36 h 66"/>
                <a:gd name="T110" fmla="*/ 119 w 147"/>
                <a:gd name="T111" fmla="*/ 6 h 66"/>
                <a:gd name="T112" fmla="*/ 103 w 147"/>
                <a:gd name="T113" fmla="*/ 15 h 66"/>
                <a:gd name="T114" fmla="*/ 0 w 147"/>
                <a:gd name="T115" fmla="*/ 4 h 66"/>
                <a:gd name="T116" fmla="*/ 147 w 147"/>
                <a:gd name="T117" fmla="*/ 62 h 66"/>
                <a:gd name="T118" fmla="*/ 0 w 147"/>
                <a:gd name="T119"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7" h="66">
                  <a:moveTo>
                    <a:pt x="141" y="16"/>
                  </a:moveTo>
                  <a:cubicBezTo>
                    <a:pt x="125" y="16"/>
                    <a:pt x="125" y="16"/>
                    <a:pt x="125" y="16"/>
                  </a:cubicBezTo>
                  <a:cubicBezTo>
                    <a:pt x="124" y="16"/>
                    <a:pt x="124" y="15"/>
                    <a:pt x="124" y="15"/>
                  </a:cubicBezTo>
                  <a:cubicBezTo>
                    <a:pt x="124" y="6"/>
                    <a:pt x="124" y="6"/>
                    <a:pt x="124" y="6"/>
                  </a:cubicBezTo>
                  <a:cubicBezTo>
                    <a:pt x="124" y="6"/>
                    <a:pt x="124" y="6"/>
                    <a:pt x="125" y="6"/>
                  </a:cubicBezTo>
                  <a:cubicBezTo>
                    <a:pt x="141" y="6"/>
                    <a:pt x="141" y="6"/>
                    <a:pt x="141" y="6"/>
                  </a:cubicBezTo>
                  <a:cubicBezTo>
                    <a:pt x="142" y="6"/>
                    <a:pt x="142" y="6"/>
                    <a:pt x="142" y="6"/>
                  </a:cubicBezTo>
                  <a:cubicBezTo>
                    <a:pt x="142" y="15"/>
                    <a:pt x="142" y="15"/>
                    <a:pt x="142" y="15"/>
                  </a:cubicBezTo>
                  <a:cubicBezTo>
                    <a:pt x="142" y="15"/>
                    <a:pt x="142" y="16"/>
                    <a:pt x="141" y="16"/>
                  </a:cubicBezTo>
                  <a:close/>
                  <a:moveTo>
                    <a:pt x="141" y="30"/>
                  </a:moveTo>
                  <a:cubicBezTo>
                    <a:pt x="114" y="30"/>
                    <a:pt x="114" y="30"/>
                    <a:pt x="114" y="30"/>
                  </a:cubicBezTo>
                  <a:cubicBezTo>
                    <a:pt x="114" y="30"/>
                    <a:pt x="113" y="30"/>
                    <a:pt x="113" y="30"/>
                  </a:cubicBezTo>
                  <a:cubicBezTo>
                    <a:pt x="113" y="21"/>
                    <a:pt x="113" y="21"/>
                    <a:pt x="113" y="21"/>
                  </a:cubicBezTo>
                  <a:cubicBezTo>
                    <a:pt x="113" y="21"/>
                    <a:pt x="114" y="20"/>
                    <a:pt x="114" y="20"/>
                  </a:cubicBezTo>
                  <a:cubicBezTo>
                    <a:pt x="141" y="20"/>
                    <a:pt x="141" y="20"/>
                    <a:pt x="141" y="20"/>
                  </a:cubicBezTo>
                  <a:cubicBezTo>
                    <a:pt x="142" y="20"/>
                    <a:pt x="142" y="21"/>
                    <a:pt x="142" y="21"/>
                  </a:cubicBezTo>
                  <a:cubicBezTo>
                    <a:pt x="142" y="30"/>
                    <a:pt x="142" y="30"/>
                    <a:pt x="142" y="30"/>
                  </a:cubicBezTo>
                  <a:cubicBezTo>
                    <a:pt x="142" y="30"/>
                    <a:pt x="142" y="30"/>
                    <a:pt x="141" y="30"/>
                  </a:cubicBezTo>
                  <a:cubicBezTo>
                    <a:pt x="141" y="30"/>
                    <a:pt x="141" y="30"/>
                    <a:pt x="141" y="30"/>
                  </a:cubicBezTo>
                  <a:close/>
                  <a:moveTo>
                    <a:pt x="141" y="46"/>
                  </a:moveTo>
                  <a:cubicBezTo>
                    <a:pt x="117" y="46"/>
                    <a:pt x="117" y="46"/>
                    <a:pt x="117" y="46"/>
                  </a:cubicBezTo>
                  <a:cubicBezTo>
                    <a:pt x="117" y="46"/>
                    <a:pt x="116" y="45"/>
                    <a:pt x="116" y="45"/>
                  </a:cubicBezTo>
                  <a:cubicBezTo>
                    <a:pt x="116" y="36"/>
                    <a:pt x="116" y="36"/>
                    <a:pt x="116" y="36"/>
                  </a:cubicBezTo>
                  <a:cubicBezTo>
                    <a:pt x="116" y="36"/>
                    <a:pt x="117" y="36"/>
                    <a:pt x="117" y="36"/>
                  </a:cubicBezTo>
                  <a:cubicBezTo>
                    <a:pt x="141" y="36"/>
                    <a:pt x="141" y="36"/>
                    <a:pt x="141" y="36"/>
                  </a:cubicBezTo>
                  <a:cubicBezTo>
                    <a:pt x="142" y="36"/>
                    <a:pt x="142" y="36"/>
                    <a:pt x="142" y="36"/>
                  </a:cubicBezTo>
                  <a:cubicBezTo>
                    <a:pt x="142" y="45"/>
                    <a:pt x="142" y="45"/>
                    <a:pt x="142" y="45"/>
                  </a:cubicBezTo>
                  <a:cubicBezTo>
                    <a:pt x="142" y="45"/>
                    <a:pt x="142" y="46"/>
                    <a:pt x="141" y="46"/>
                  </a:cubicBezTo>
                  <a:close/>
                  <a:moveTo>
                    <a:pt x="141" y="61"/>
                  </a:moveTo>
                  <a:cubicBezTo>
                    <a:pt x="128" y="61"/>
                    <a:pt x="128" y="61"/>
                    <a:pt x="128" y="61"/>
                  </a:cubicBezTo>
                  <a:cubicBezTo>
                    <a:pt x="127" y="61"/>
                    <a:pt x="127" y="60"/>
                    <a:pt x="127" y="60"/>
                  </a:cubicBezTo>
                  <a:cubicBezTo>
                    <a:pt x="127" y="51"/>
                    <a:pt x="127" y="51"/>
                    <a:pt x="127" y="51"/>
                  </a:cubicBezTo>
                  <a:cubicBezTo>
                    <a:pt x="127" y="51"/>
                    <a:pt x="127" y="50"/>
                    <a:pt x="128" y="50"/>
                  </a:cubicBezTo>
                  <a:cubicBezTo>
                    <a:pt x="141" y="50"/>
                    <a:pt x="141" y="50"/>
                    <a:pt x="141" y="50"/>
                  </a:cubicBezTo>
                  <a:cubicBezTo>
                    <a:pt x="142" y="50"/>
                    <a:pt x="142" y="51"/>
                    <a:pt x="142" y="51"/>
                  </a:cubicBezTo>
                  <a:cubicBezTo>
                    <a:pt x="142" y="60"/>
                    <a:pt x="142" y="60"/>
                    <a:pt x="142" y="60"/>
                  </a:cubicBezTo>
                  <a:cubicBezTo>
                    <a:pt x="142" y="60"/>
                    <a:pt x="142" y="61"/>
                    <a:pt x="141" y="61"/>
                  </a:cubicBezTo>
                  <a:close/>
                  <a:moveTo>
                    <a:pt x="121" y="61"/>
                  </a:moveTo>
                  <a:cubicBezTo>
                    <a:pt x="107" y="61"/>
                    <a:pt x="107" y="61"/>
                    <a:pt x="107" y="61"/>
                  </a:cubicBezTo>
                  <a:cubicBezTo>
                    <a:pt x="107" y="61"/>
                    <a:pt x="106" y="60"/>
                    <a:pt x="106" y="60"/>
                  </a:cubicBezTo>
                  <a:cubicBezTo>
                    <a:pt x="106" y="51"/>
                    <a:pt x="106" y="51"/>
                    <a:pt x="106" y="51"/>
                  </a:cubicBezTo>
                  <a:cubicBezTo>
                    <a:pt x="106" y="51"/>
                    <a:pt x="107" y="50"/>
                    <a:pt x="107" y="50"/>
                  </a:cubicBezTo>
                  <a:cubicBezTo>
                    <a:pt x="121" y="50"/>
                    <a:pt x="121" y="50"/>
                    <a:pt x="121" y="50"/>
                  </a:cubicBezTo>
                  <a:cubicBezTo>
                    <a:pt x="121" y="50"/>
                    <a:pt x="122" y="51"/>
                    <a:pt x="122" y="51"/>
                  </a:cubicBezTo>
                  <a:cubicBezTo>
                    <a:pt x="122" y="60"/>
                    <a:pt x="122" y="60"/>
                    <a:pt x="122" y="60"/>
                  </a:cubicBezTo>
                  <a:cubicBezTo>
                    <a:pt x="122" y="60"/>
                    <a:pt x="121" y="61"/>
                    <a:pt x="121" y="61"/>
                  </a:cubicBezTo>
                  <a:moveTo>
                    <a:pt x="100" y="61"/>
                  </a:moveTo>
                  <a:cubicBezTo>
                    <a:pt x="46" y="61"/>
                    <a:pt x="46" y="61"/>
                    <a:pt x="46" y="61"/>
                  </a:cubicBezTo>
                  <a:cubicBezTo>
                    <a:pt x="46" y="61"/>
                    <a:pt x="45" y="60"/>
                    <a:pt x="45" y="60"/>
                  </a:cubicBezTo>
                  <a:cubicBezTo>
                    <a:pt x="45" y="51"/>
                    <a:pt x="45" y="51"/>
                    <a:pt x="45" y="51"/>
                  </a:cubicBezTo>
                  <a:cubicBezTo>
                    <a:pt x="45" y="51"/>
                    <a:pt x="46" y="50"/>
                    <a:pt x="46" y="50"/>
                  </a:cubicBezTo>
                  <a:cubicBezTo>
                    <a:pt x="100" y="50"/>
                    <a:pt x="100" y="50"/>
                    <a:pt x="100" y="50"/>
                  </a:cubicBezTo>
                  <a:cubicBezTo>
                    <a:pt x="101" y="50"/>
                    <a:pt x="101" y="51"/>
                    <a:pt x="101" y="51"/>
                  </a:cubicBezTo>
                  <a:cubicBezTo>
                    <a:pt x="101" y="60"/>
                    <a:pt x="101" y="60"/>
                    <a:pt x="101" y="60"/>
                  </a:cubicBezTo>
                  <a:cubicBezTo>
                    <a:pt x="101" y="60"/>
                    <a:pt x="101" y="61"/>
                    <a:pt x="100" y="61"/>
                  </a:cubicBezTo>
                  <a:moveTo>
                    <a:pt x="39" y="61"/>
                  </a:moveTo>
                  <a:cubicBezTo>
                    <a:pt x="26" y="61"/>
                    <a:pt x="26" y="61"/>
                    <a:pt x="26" y="61"/>
                  </a:cubicBezTo>
                  <a:cubicBezTo>
                    <a:pt x="25" y="61"/>
                    <a:pt x="25" y="60"/>
                    <a:pt x="25" y="60"/>
                  </a:cubicBezTo>
                  <a:cubicBezTo>
                    <a:pt x="25" y="51"/>
                    <a:pt x="25" y="51"/>
                    <a:pt x="25" y="51"/>
                  </a:cubicBezTo>
                  <a:cubicBezTo>
                    <a:pt x="25" y="51"/>
                    <a:pt x="25" y="50"/>
                    <a:pt x="26" y="50"/>
                  </a:cubicBezTo>
                  <a:cubicBezTo>
                    <a:pt x="39" y="50"/>
                    <a:pt x="39" y="50"/>
                    <a:pt x="39" y="50"/>
                  </a:cubicBezTo>
                  <a:cubicBezTo>
                    <a:pt x="40" y="50"/>
                    <a:pt x="40" y="51"/>
                    <a:pt x="40" y="51"/>
                  </a:cubicBezTo>
                  <a:cubicBezTo>
                    <a:pt x="40" y="60"/>
                    <a:pt x="40" y="60"/>
                    <a:pt x="40" y="60"/>
                  </a:cubicBezTo>
                  <a:cubicBezTo>
                    <a:pt x="40" y="60"/>
                    <a:pt x="40" y="60"/>
                    <a:pt x="39" y="61"/>
                  </a:cubicBezTo>
                  <a:moveTo>
                    <a:pt x="19" y="61"/>
                  </a:moveTo>
                  <a:cubicBezTo>
                    <a:pt x="5" y="61"/>
                    <a:pt x="5" y="61"/>
                    <a:pt x="5" y="61"/>
                  </a:cubicBezTo>
                  <a:cubicBezTo>
                    <a:pt x="5" y="61"/>
                    <a:pt x="4" y="60"/>
                    <a:pt x="4" y="60"/>
                  </a:cubicBezTo>
                  <a:cubicBezTo>
                    <a:pt x="4" y="60"/>
                    <a:pt x="4" y="60"/>
                    <a:pt x="4" y="60"/>
                  </a:cubicBezTo>
                  <a:cubicBezTo>
                    <a:pt x="4" y="51"/>
                    <a:pt x="4" y="51"/>
                    <a:pt x="4" y="51"/>
                  </a:cubicBezTo>
                  <a:cubicBezTo>
                    <a:pt x="4" y="51"/>
                    <a:pt x="5" y="50"/>
                    <a:pt x="5" y="50"/>
                  </a:cubicBezTo>
                  <a:cubicBezTo>
                    <a:pt x="19" y="50"/>
                    <a:pt x="19" y="50"/>
                    <a:pt x="19" y="50"/>
                  </a:cubicBezTo>
                  <a:cubicBezTo>
                    <a:pt x="19" y="50"/>
                    <a:pt x="20" y="51"/>
                    <a:pt x="20" y="51"/>
                  </a:cubicBezTo>
                  <a:cubicBezTo>
                    <a:pt x="20" y="60"/>
                    <a:pt x="20" y="60"/>
                    <a:pt x="20" y="60"/>
                  </a:cubicBezTo>
                  <a:cubicBezTo>
                    <a:pt x="20" y="60"/>
                    <a:pt x="19" y="60"/>
                    <a:pt x="19" y="61"/>
                  </a:cubicBezTo>
                  <a:moveTo>
                    <a:pt x="5" y="36"/>
                  </a:moveTo>
                  <a:cubicBezTo>
                    <a:pt x="29" y="36"/>
                    <a:pt x="29" y="36"/>
                    <a:pt x="29" y="36"/>
                  </a:cubicBezTo>
                  <a:cubicBezTo>
                    <a:pt x="30" y="36"/>
                    <a:pt x="30" y="36"/>
                    <a:pt x="30" y="36"/>
                  </a:cubicBezTo>
                  <a:cubicBezTo>
                    <a:pt x="30" y="45"/>
                    <a:pt x="30" y="45"/>
                    <a:pt x="30" y="45"/>
                  </a:cubicBezTo>
                  <a:cubicBezTo>
                    <a:pt x="30" y="45"/>
                    <a:pt x="30" y="46"/>
                    <a:pt x="29" y="46"/>
                  </a:cubicBezTo>
                  <a:cubicBezTo>
                    <a:pt x="5" y="46"/>
                    <a:pt x="5" y="46"/>
                    <a:pt x="5" y="46"/>
                  </a:cubicBezTo>
                  <a:cubicBezTo>
                    <a:pt x="5" y="46"/>
                    <a:pt x="4" y="45"/>
                    <a:pt x="4" y="45"/>
                  </a:cubicBezTo>
                  <a:cubicBezTo>
                    <a:pt x="4" y="45"/>
                    <a:pt x="4" y="45"/>
                    <a:pt x="4" y="45"/>
                  </a:cubicBezTo>
                  <a:cubicBezTo>
                    <a:pt x="4" y="36"/>
                    <a:pt x="4" y="36"/>
                    <a:pt x="4" y="36"/>
                  </a:cubicBezTo>
                  <a:cubicBezTo>
                    <a:pt x="4" y="36"/>
                    <a:pt x="5" y="36"/>
                    <a:pt x="5" y="36"/>
                  </a:cubicBezTo>
                  <a:cubicBezTo>
                    <a:pt x="5" y="36"/>
                    <a:pt x="5" y="36"/>
                    <a:pt x="5" y="36"/>
                  </a:cubicBezTo>
                  <a:moveTo>
                    <a:pt x="5" y="20"/>
                  </a:moveTo>
                  <a:cubicBezTo>
                    <a:pt x="26" y="20"/>
                    <a:pt x="26" y="20"/>
                    <a:pt x="26" y="20"/>
                  </a:cubicBezTo>
                  <a:cubicBezTo>
                    <a:pt x="26" y="20"/>
                    <a:pt x="27" y="21"/>
                    <a:pt x="27" y="21"/>
                  </a:cubicBezTo>
                  <a:cubicBezTo>
                    <a:pt x="27" y="30"/>
                    <a:pt x="27" y="30"/>
                    <a:pt x="27" y="30"/>
                  </a:cubicBezTo>
                  <a:cubicBezTo>
                    <a:pt x="27" y="30"/>
                    <a:pt x="26" y="30"/>
                    <a:pt x="26" y="30"/>
                  </a:cubicBezTo>
                  <a:cubicBezTo>
                    <a:pt x="5" y="30"/>
                    <a:pt x="5" y="30"/>
                    <a:pt x="5" y="30"/>
                  </a:cubicBezTo>
                  <a:cubicBezTo>
                    <a:pt x="5" y="31"/>
                    <a:pt x="4" y="30"/>
                    <a:pt x="4" y="30"/>
                  </a:cubicBezTo>
                  <a:cubicBezTo>
                    <a:pt x="4" y="30"/>
                    <a:pt x="4" y="30"/>
                    <a:pt x="4" y="30"/>
                  </a:cubicBezTo>
                  <a:cubicBezTo>
                    <a:pt x="4" y="21"/>
                    <a:pt x="4" y="21"/>
                    <a:pt x="4" y="21"/>
                  </a:cubicBezTo>
                  <a:cubicBezTo>
                    <a:pt x="4" y="21"/>
                    <a:pt x="5" y="20"/>
                    <a:pt x="5" y="20"/>
                  </a:cubicBezTo>
                  <a:cubicBezTo>
                    <a:pt x="5" y="20"/>
                    <a:pt x="5" y="20"/>
                    <a:pt x="5" y="20"/>
                  </a:cubicBezTo>
                  <a:moveTo>
                    <a:pt x="5" y="6"/>
                  </a:moveTo>
                  <a:cubicBezTo>
                    <a:pt x="16" y="6"/>
                    <a:pt x="16" y="6"/>
                    <a:pt x="16" y="6"/>
                  </a:cubicBezTo>
                  <a:cubicBezTo>
                    <a:pt x="16" y="6"/>
                    <a:pt x="17" y="6"/>
                    <a:pt x="17" y="6"/>
                  </a:cubicBezTo>
                  <a:cubicBezTo>
                    <a:pt x="17" y="15"/>
                    <a:pt x="17" y="15"/>
                    <a:pt x="17" y="15"/>
                  </a:cubicBezTo>
                  <a:cubicBezTo>
                    <a:pt x="17" y="15"/>
                    <a:pt x="16" y="16"/>
                    <a:pt x="16" y="16"/>
                  </a:cubicBezTo>
                  <a:cubicBezTo>
                    <a:pt x="5" y="16"/>
                    <a:pt x="5" y="16"/>
                    <a:pt x="5" y="16"/>
                  </a:cubicBezTo>
                  <a:cubicBezTo>
                    <a:pt x="5" y="16"/>
                    <a:pt x="4" y="15"/>
                    <a:pt x="4" y="15"/>
                  </a:cubicBezTo>
                  <a:cubicBezTo>
                    <a:pt x="4" y="15"/>
                    <a:pt x="4" y="15"/>
                    <a:pt x="4" y="15"/>
                  </a:cubicBezTo>
                  <a:cubicBezTo>
                    <a:pt x="4" y="6"/>
                    <a:pt x="4" y="6"/>
                    <a:pt x="4" y="6"/>
                  </a:cubicBezTo>
                  <a:cubicBezTo>
                    <a:pt x="4" y="6"/>
                    <a:pt x="5" y="6"/>
                    <a:pt x="5" y="6"/>
                  </a:cubicBezTo>
                  <a:cubicBezTo>
                    <a:pt x="5" y="6"/>
                    <a:pt x="5" y="6"/>
                    <a:pt x="5" y="6"/>
                  </a:cubicBezTo>
                  <a:moveTo>
                    <a:pt x="23" y="6"/>
                  </a:moveTo>
                  <a:cubicBezTo>
                    <a:pt x="36" y="6"/>
                    <a:pt x="36" y="6"/>
                    <a:pt x="36" y="6"/>
                  </a:cubicBezTo>
                  <a:cubicBezTo>
                    <a:pt x="37" y="6"/>
                    <a:pt x="37" y="6"/>
                    <a:pt x="37" y="6"/>
                  </a:cubicBezTo>
                  <a:cubicBezTo>
                    <a:pt x="37" y="15"/>
                    <a:pt x="37" y="15"/>
                    <a:pt x="37" y="15"/>
                  </a:cubicBezTo>
                  <a:cubicBezTo>
                    <a:pt x="37" y="15"/>
                    <a:pt x="37" y="16"/>
                    <a:pt x="36" y="16"/>
                  </a:cubicBezTo>
                  <a:cubicBezTo>
                    <a:pt x="23" y="16"/>
                    <a:pt x="23" y="16"/>
                    <a:pt x="23" y="16"/>
                  </a:cubicBezTo>
                  <a:cubicBezTo>
                    <a:pt x="22" y="16"/>
                    <a:pt x="22" y="15"/>
                    <a:pt x="22" y="15"/>
                  </a:cubicBezTo>
                  <a:cubicBezTo>
                    <a:pt x="22" y="6"/>
                    <a:pt x="22" y="6"/>
                    <a:pt x="22" y="6"/>
                  </a:cubicBezTo>
                  <a:cubicBezTo>
                    <a:pt x="22" y="6"/>
                    <a:pt x="22" y="6"/>
                    <a:pt x="23" y="6"/>
                  </a:cubicBezTo>
                  <a:cubicBezTo>
                    <a:pt x="23" y="6"/>
                    <a:pt x="23" y="6"/>
                    <a:pt x="23" y="6"/>
                  </a:cubicBezTo>
                  <a:moveTo>
                    <a:pt x="32" y="30"/>
                  </a:moveTo>
                  <a:cubicBezTo>
                    <a:pt x="32" y="21"/>
                    <a:pt x="32" y="21"/>
                    <a:pt x="32" y="21"/>
                  </a:cubicBezTo>
                  <a:cubicBezTo>
                    <a:pt x="32" y="21"/>
                    <a:pt x="32" y="20"/>
                    <a:pt x="33" y="20"/>
                  </a:cubicBezTo>
                  <a:cubicBezTo>
                    <a:pt x="46" y="20"/>
                    <a:pt x="46" y="20"/>
                    <a:pt x="46" y="20"/>
                  </a:cubicBezTo>
                  <a:cubicBezTo>
                    <a:pt x="47" y="20"/>
                    <a:pt x="47" y="21"/>
                    <a:pt x="47" y="21"/>
                  </a:cubicBezTo>
                  <a:cubicBezTo>
                    <a:pt x="47" y="30"/>
                    <a:pt x="47" y="30"/>
                    <a:pt x="47" y="30"/>
                  </a:cubicBezTo>
                  <a:cubicBezTo>
                    <a:pt x="47" y="30"/>
                    <a:pt x="47" y="30"/>
                    <a:pt x="46" y="30"/>
                  </a:cubicBezTo>
                  <a:cubicBezTo>
                    <a:pt x="33" y="30"/>
                    <a:pt x="33" y="30"/>
                    <a:pt x="33" y="30"/>
                  </a:cubicBezTo>
                  <a:cubicBezTo>
                    <a:pt x="32" y="31"/>
                    <a:pt x="32" y="30"/>
                    <a:pt x="32" y="30"/>
                  </a:cubicBezTo>
                  <a:cubicBezTo>
                    <a:pt x="32" y="30"/>
                    <a:pt x="32" y="30"/>
                    <a:pt x="32" y="30"/>
                  </a:cubicBezTo>
                  <a:moveTo>
                    <a:pt x="36" y="36"/>
                  </a:moveTo>
                  <a:cubicBezTo>
                    <a:pt x="49" y="36"/>
                    <a:pt x="49" y="36"/>
                    <a:pt x="49" y="36"/>
                  </a:cubicBezTo>
                  <a:cubicBezTo>
                    <a:pt x="50" y="36"/>
                    <a:pt x="50" y="36"/>
                    <a:pt x="50" y="36"/>
                  </a:cubicBezTo>
                  <a:cubicBezTo>
                    <a:pt x="50" y="45"/>
                    <a:pt x="50" y="45"/>
                    <a:pt x="50" y="45"/>
                  </a:cubicBezTo>
                  <a:cubicBezTo>
                    <a:pt x="50" y="45"/>
                    <a:pt x="50" y="46"/>
                    <a:pt x="49" y="46"/>
                  </a:cubicBezTo>
                  <a:cubicBezTo>
                    <a:pt x="36" y="46"/>
                    <a:pt x="36" y="46"/>
                    <a:pt x="36" y="46"/>
                  </a:cubicBezTo>
                  <a:cubicBezTo>
                    <a:pt x="35" y="46"/>
                    <a:pt x="35" y="45"/>
                    <a:pt x="35" y="45"/>
                  </a:cubicBezTo>
                  <a:cubicBezTo>
                    <a:pt x="35" y="36"/>
                    <a:pt x="35" y="36"/>
                    <a:pt x="35" y="36"/>
                  </a:cubicBezTo>
                  <a:cubicBezTo>
                    <a:pt x="35" y="36"/>
                    <a:pt x="35" y="36"/>
                    <a:pt x="36" y="36"/>
                  </a:cubicBezTo>
                  <a:moveTo>
                    <a:pt x="43" y="6"/>
                  </a:moveTo>
                  <a:cubicBezTo>
                    <a:pt x="57" y="6"/>
                    <a:pt x="57" y="6"/>
                    <a:pt x="57" y="6"/>
                  </a:cubicBezTo>
                  <a:cubicBezTo>
                    <a:pt x="57" y="6"/>
                    <a:pt x="58" y="6"/>
                    <a:pt x="58" y="6"/>
                  </a:cubicBezTo>
                  <a:cubicBezTo>
                    <a:pt x="58" y="15"/>
                    <a:pt x="58" y="15"/>
                    <a:pt x="58" y="15"/>
                  </a:cubicBezTo>
                  <a:cubicBezTo>
                    <a:pt x="58" y="15"/>
                    <a:pt x="57" y="16"/>
                    <a:pt x="57" y="16"/>
                  </a:cubicBezTo>
                  <a:cubicBezTo>
                    <a:pt x="43" y="16"/>
                    <a:pt x="43" y="16"/>
                    <a:pt x="43" y="16"/>
                  </a:cubicBezTo>
                  <a:cubicBezTo>
                    <a:pt x="43" y="16"/>
                    <a:pt x="42" y="15"/>
                    <a:pt x="42" y="15"/>
                  </a:cubicBezTo>
                  <a:cubicBezTo>
                    <a:pt x="42" y="6"/>
                    <a:pt x="42" y="6"/>
                    <a:pt x="42" y="6"/>
                  </a:cubicBezTo>
                  <a:cubicBezTo>
                    <a:pt x="42" y="6"/>
                    <a:pt x="43" y="6"/>
                    <a:pt x="43" y="6"/>
                  </a:cubicBezTo>
                  <a:cubicBezTo>
                    <a:pt x="43" y="6"/>
                    <a:pt x="43" y="6"/>
                    <a:pt x="43" y="6"/>
                  </a:cubicBezTo>
                  <a:moveTo>
                    <a:pt x="52" y="30"/>
                  </a:moveTo>
                  <a:cubicBezTo>
                    <a:pt x="52" y="21"/>
                    <a:pt x="52" y="21"/>
                    <a:pt x="52" y="21"/>
                  </a:cubicBezTo>
                  <a:cubicBezTo>
                    <a:pt x="52" y="21"/>
                    <a:pt x="52" y="20"/>
                    <a:pt x="53" y="20"/>
                  </a:cubicBezTo>
                  <a:cubicBezTo>
                    <a:pt x="67" y="20"/>
                    <a:pt x="67" y="20"/>
                    <a:pt x="67" y="20"/>
                  </a:cubicBezTo>
                  <a:cubicBezTo>
                    <a:pt x="67" y="20"/>
                    <a:pt x="68" y="21"/>
                    <a:pt x="68" y="21"/>
                  </a:cubicBezTo>
                  <a:cubicBezTo>
                    <a:pt x="68" y="30"/>
                    <a:pt x="68" y="30"/>
                    <a:pt x="68" y="30"/>
                  </a:cubicBezTo>
                  <a:cubicBezTo>
                    <a:pt x="68" y="30"/>
                    <a:pt x="67" y="30"/>
                    <a:pt x="67" y="30"/>
                  </a:cubicBezTo>
                  <a:cubicBezTo>
                    <a:pt x="53" y="30"/>
                    <a:pt x="53" y="30"/>
                    <a:pt x="53" y="30"/>
                  </a:cubicBezTo>
                  <a:cubicBezTo>
                    <a:pt x="52" y="30"/>
                    <a:pt x="52" y="30"/>
                    <a:pt x="52" y="30"/>
                  </a:cubicBezTo>
                  <a:moveTo>
                    <a:pt x="56" y="36"/>
                  </a:moveTo>
                  <a:cubicBezTo>
                    <a:pt x="70" y="36"/>
                    <a:pt x="70" y="36"/>
                    <a:pt x="70" y="36"/>
                  </a:cubicBezTo>
                  <a:cubicBezTo>
                    <a:pt x="70" y="36"/>
                    <a:pt x="71" y="36"/>
                    <a:pt x="71" y="36"/>
                  </a:cubicBezTo>
                  <a:cubicBezTo>
                    <a:pt x="71" y="45"/>
                    <a:pt x="71" y="45"/>
                    <a:pt x="71" y="45"/>
                  </a:cubicBezTo>
                  <a:cubicBezTo>
                    <a:pt x="71" y="45"/>
                    <a:pt x="70" y="46"/>
                    <a:pt x="70" y="46"/>
                  </a:cubicBezTo>
                  <a:cubicBezTo>
                    <a:pt x="56" y="46"/>
                    <a:pt x="56" y="46"/>
                    <a:pt x="56" y="46"/>
                  </a:cubicBezTo>
                  <a:cubicBezTo>
                    <a:pt x="56" y="46"/>
                    <a:pt x="55" y="45"/>
                    <a:pt x="55" y="45"/>
                  </a:cubicBezTo>
                  <a:cubicBezTo>
                    <a:pt x="55" y="36"/>
                    <a:pt x="55" y="36"/>
                    <a:pt x="55" y="36"/>
                  </a:cubicBezTo>
                  <a:cubicBezTo>
                    <a:pt x="55" y="36"/>
                    <a:pt x="56" y="36"/>
                    <a:pt x="56" y="36"/>
                  </a:cubicBezTo>
                  <a:moveTo>
                    <a:pt x="63" y="6"/>
                  </a:moveTo>
                  <a:cubicBezTo>
                    <a:pt x="77" y="6"/>
                    <a:pt x="77" y="6"/>
                    <a:pt x="77" y="6"/>
                  </a:cubicBezTo>
                  <a:cubicBezTo>
                    <a:pt x="77" y="6"/>
                    <a:pt x="78" y="6"/>
                    <a:pt x="78" y="6"/>
                  </a:cubicBezTo>
                  <a:cubicBezTo>
                    <a:pt x="78" y="15"/>
                    <a:pt x="78" y="15"/>
                    <a:pt x="78" y="15"/>
                  </a:cubicBezTo>
                  <a:cubicBezTo>
                    <a:pt x="78" y="15"/>
                    <a:pt x="77" y="16"/>
                    <a:pt x="77" y="16"/>
                  </a:cubicBezTo>
                  <a:cubicBezTo>
                    <a:pt x="63" y="16"/>
                    <a:pt x="63" y="16"/>
                    <a:pt x="63" y="16"/>
                  </a:cubicBezTo>
                  <a:cubicBezTo>
                    <a:pt x="63" y="16"/>
                    <a:pt x="63" y="15"/>
                    <a:pt x="63" y="15"/>
                  </a:cubicBezTo>
                  <a:cubicBezTo>
                    <a:pt x="63" y="6"/>
                    <a:pt x="63" y="6"/>
                    <a:pt x="63" y="6"/>
                  </a:cubicBezTo>
                  <a:cubicBezTo>
                    <a:pt x="62" y="6"/>
                    <a:pt x="63" y="6"/>
                    <a:pt x="63" y="6"/>
                  </a:cubicBezTo>
                  <a:cubicBezTo>
                    <a:pt x="63" y="6"/>
                    <a:pt x="63" y="6"/>
                    <a:pt x="63" y="6"/>
                  </a:cubicBezTo>
                  <a:moveTo>
                    <a:pt x="72" y="30"/>
                  </a:moveTo>
                  <a:cubicBezTo>
                    <a:pt x="72" y="21"/>
                    <a:pt x="72" y="21"/>
                    <a:pt x="72" y="21"/>
                  </a:cubicBezTo>
                  <a:cubicBezTo>
                    <a:pt x="72" y="21"/>
                    <a:pt x="73" y="20"/>
                    <a:pt x="73" y="20"/>
                  </a:cubicBezTo>
                  <a:cubicBezTo>
                    <a:pt x="87" y="20"/>
                    <a:pt x="87" y="20"/>
                    <a:pt x="87" y="20"/>
                  </a:cubicBezTo>
                  <a:cubicBezTo>
                    <a:pt x="87" y="20"/>
                    <a:pt x="88" y="21"/>
                    <a:pt x="88" y="21"/>
                  </a:cubicBezTo>
                  <a:cubicBezTo>
                    <a:pt x="88" y="30"/>
                    <a:pt x="88" y="30"/>
                    <a:pt x="88" y="30"/>
                  </a:cubicBezTo>
                  <a:cubicBezTo>
                    <a:pt x="88" y="30"/>
                    <a:pt x="87" y="30"/>
                    <a:pt x="87" y="30"/>
                  </a:cubicBezTo>
                  <a:cubicBezTo>
                    <a:pt x="73" y="30"/>
                    <a:pt x="73" y="30"/>
                    <a:pt x="73" y="30"/>
                  </a:cubicBezTo>
                  <a:cubicBezTo>
                    <a:pt x="73" y="31"/>
                    <a:pt x="72" y="30"/>
                    <a:pt x="72" y="30"/>
                  </a:cubicBezTo>
                  <a:cubicBezTo>
                    <a:pt x="72" y="30"/>
                    <a:pt x="72" y="30"/>
                    <a:pt x="72" y="30"/>
                  </a:cubicBezTo>
                  <a:moveTo>
                    <a:pt x="77" y="36"/>
                  </a:moveTo>
                  <a:cubicBezTo>
                    <a:pt x="90" y="36"/>
                    <a:pt x="90" y="36"/>
                    <a:pt x="90" y="36"/>
                  </a:cubicBezTo>
                  <a:cubicBezTo>
                    <a:pt x="91" y="36"/>
                    <a:pt x="91" y="36"/>
                    <a:pt x="91" y="36"/>
                  </a:cubicBezTo>
                  <a:cubicBezTo>
                    <a:pt x="91" y="45"/>
                    <a:pt x="91" y="45"/>
                    <a:pt x="91" y="45"/>
                  </a:cubicBezTo>
                  <a:cubicBezTo>
                    <a:pt x="91" y="45"/>
                    <a:pt x="91" y="46"/>
                    <a:pt x="90" y="46"/>
                  </a:cubicBezTo>
                  <a:cubicBezTo>
                    <a:pt x="77" y="46"/>
                    <a:pt x="77" y="46"/>
                    <a:pt x="77" y="46"/>
                  </a:cubicBezTo>
                  <a:cubicBezTo>
                    <a:pt x="76" y="46"/>
                    <a:pt x="76" y="45"/>
                    <a:pt x="76" y="45"/>
                  </a:cubicBezTo>
                  <a:cubicBezTo>
                    <a:pt x="76" y="36"/>
                    <a:pt x="76" y="36"/>
                    <a:pt x="76" y="36"/>
                  </a:cubicBezTo>
                  <a:cubicBezTo>
                    <a:pt x="76" y="36"/>
                    <a:pt x="76" y="36"/>
                    <a:pt x="77" y="36"/>
                  </a:cubicBezTo>
                  <a:moveTo>
                    <a:pt x="84" y="6"/>
                  </a:moveTo>
                  <a:cubicBezTo>
                    <a:pt x="97" y="6"/>
                    <a:pt x="97" y="6"/>
                    <a:pt x="97" y="6"/>
                  </a:cubicBezTo>
                  <a:cubicBezTo>
                    <a:pt x="98" y="6"/>
                    <a:pt x="98" y="6"/>
                    <a:pt x="98" y="6"/>
                  </a:cubicBezTo>
                  <a:cubicBezTo>
                    <a:pt x="98" y="15"/>
                    <a:pt x="98" y="15"/>
                    <a:pt x="98" y="15"/>
                  </a:cubicBezTo>
                  <a:cubicBezTo>
                    <a:pt x="98" y="15"/>
                    <a:pt x="98" y="16"/>
                    <a:pt x="97" y="16"/>
                  </a:cubicBezTo>
                  <a:cubicBezTo>
                    <a:pt x="84" y="16"/>
                    <a:pt x="84" y="16"/>
                    <a:pt x="84" y="16"/>
                  </a:cubicBezTo>
                  <a:cubicBezTo>
                    <a:pt x="83" y="16"/>
                    <a:pt x="83" y="15"/>
                    <a:pt x="83" y="15"/>
                  </a:cubicBezTo>
                  <a:cubicBezTo>
                    <a:pt x="83" y="6"/>
                    <a:pt x="83" y="6"/>
                    <a:pt x="83" y="6"/>
                  </a:cubicBezTo>
                  <a:cubicBezTo>
                    <a:pt x="83" y="6"/>
                    <a:pt x="83" y="6"/>
                    <a:pt x="84" y="6"/>
                  </a:cubicBezTo>
                  <a:cubicBezTo>
                    <a:pt x="84" y="6"/>
                    <a:pt x="84" y="6"/>
                    <a:pt x="84" y="6"/>
                  </a:cubicBezTo>
                  <a:moveTo>
                    <a:pt x="93" y="30"/>
                  </a:moveTo>
                  <a:cubicBezTo>
                    <a:pt x="93" y="21"/>
                    <a:pt x="93" y="21"/>
                    <a:pt x="93" y="21"/>
                  </a:cubicBezTo>
                  <a:cubicBezTo>
                    <a:pt x="93" y="21"/>
                    <a:pt x="93" y="20"/>
                    <a:pt x="94" y="20"/>
                  </a:cubicBezTo>
                  <a:cubicBezTo>
                    <a:pt x="107" y="20"/>
                    <a:pt x="107" y="20"/>
                    <a:pt x="107" y="20"/>
                  </a:cubicBezTo>
                  <a:cubicBezTo>
                    <a:pt x="108" y="20"/>
                    <a:pt x="108" y="21"/>
                    <a:pt x="108" y="21"/>
                  </a:cubicBezTo>
                  <a:cubicBezTo>
                    <a:pt x="108" y="30"/>
                    <a:pt x="108" y="30"/>
                    <a:pt x="108" y="30"/>
                  </a:cubicBezTo>
                  <a:cubicBezTo>
                    <a:pt x="108" y="30"/>
                    <a:pt x="108" y="30"/>
                    <a:pt x="107" y="30"/>
                  </a:cubicBezTo>
                  <a:cubicBezTo>
                    <a:pt x="94" y="30"/>
                    <a:pt x="94" y="30"/>
                    <a:pt x="94" y="30"/>
                  </a:cubicBezTo>
                  <a:cubicBezTo>
                    <a:pt x="93" y="30"/>
                    <a:pt x="93" y="30"/>
                    <a:pt x="93" y="30"/>
                  </a:cubicBezTo>
                  <a:moveTo>
                    <a:pt x="97" y="36"/>
                  </a:moveTo>
                  <a:cubicBezTo>
                    <a:pt x="111" y="36"/>
                    <a:pt x="111" y="36"/>
                    <a:pt x="111" y="36"/>
                  </a:cubicBezTo>
                  <a:cubicBezTo>
                    <a:pt x="111" y="36"/>
                    <a:pt x="111" y="36"/>
                    <a:pt x="111" y="36"/>
                  </a:cubicBezTo>
                  <a:cubicBezTo>
                    <a:pt x="111" y="45"/>
                    <a:pt x="111" y="45"/>
                    <a:pt x="111" y="45"/>
                  </a:cubicBezTo>
                  <a:cubicBezTo>
                    <a:pt x="111" y="45"/>
                    <a:pt x="111" y="46"/>
                    <a:pt x="111" y="46"/>
                  </a:cubicBezTo>
                  <a:cubicBezTo>
                    <a:pt x="97" y="46"/>
                    <a:pt x="97" y="46"/>
                    <a:pt x="97" y="46"/>
                  </a:cubicBezTo>
                  <a:cubicBezTo>
                    <a:pt x="96" y="46"/>
                    <a:pt x="96" y="45"/>
                    <a:pt x="96" y="45"/>
                  </a:cubicBezTo>
                  <a:cubicBezTo>
                    <a:pt x="96" y="36"/>
                    <a:pt x="96" y="36"/>
                    <a:pt x="96" y="36"/>
                  </a:cubicBezTo>
                  <a:cubicBezTo>
                    <a:pt x="96" y="36"/>
                    <a:pt x="96" y="36"/>
                    <a:pt x="97" y="36"/>
                  </a:cubicBezTo>
                  <a:moveTo>
                    <a:pt x="104" y="6"/>
                  </a:moveTo>
                  <a:cubicBezTo>
                    <a:pt x="118" y="6"/>
                    <a:pt x="118" y="6"/>
                    <a:pt x="118" y="6"/>
                  </a:cubicBezTo>
                  <a:cubicBezTo>
                    <a:pt x="118" y="6"/>
                    <a:pt x="119" y="6"/>
                    <a:pt x="119" y="6"/>
                  </a:cubicBezTo>
                  <a:cubicBezTo>
                    <a:pt x="119" y="15"/>
                    <a:pt x="119" y="15"/>
                    <a:pt x="119" y="15"/>
                  </a:cubicBezTo>
                  <a:cubicBezTo>
                    <a:pt x="119" y="15"/>
                    <a:pt x="118" y="16"/>
                    <a:pt x="118" y="16"/>
                  </a:cubicBezTo>
                  <a:cubicBezTo>
                    <a:pt x="104" y="16"/>
                    <a:pt x="104" y="16"/>
                    <a:pt x="104" y="16"/>
                  </a:cubicBezTo>
                  <a:cubicBezTo>
                    <a:pt x="104" y="16"/>
                    <a:pt x="103" y="15"/>
                    <a:pt x="103" y="15"/>
                  </a:cubicBezTo>
                  <a:cubicBezTo>
                    <a:pt x="103" y="6"/>
                    <a:pt x="103" y="6"/>
                    <a:pt x="103" y="6"/>
                  </a:cubicBezTo>
                  <a:cubicBezTo>
                    <a:pt x="103" y="6"/>
                    <a:pt x="104" y="6"/>
                    <a:pt x="104" y="6"/>
                  </a:cubicBezTo>
                  <a:cubicBezTo>
                    <a:pt x="104" y="6"/>
                    <a:pt x="104" y="6"/>
                    <a:pt x="104" y="6"/>
                  </a:cubicBezTo>
                  <a:moveTo>
                    <a:pt x="0" y="4"/>
                  </a:moveTo>
                  <a:cubicBezTo>
                    <a:pt x="0" y="62"/>
                    <a:pt x="0" y="62"/>
                    <a:pt x="0" y="62"/>
                  </a:cubicBezTo>
                  <a:cubicBezTo>
                    <a:pt x="0" y="64"/>
                    <a:pt x="1" y="66"/>
                    <a:pt x="3" y="66"/>
                  </a:cubicBezTo>
                  <a:cubicBezTo>
                    <a:pt x="144" y="66"/>
                    <a:pt x="144" y="66"/>
                    <a:pt x="144" y="66"/>
                  </a:cubicBezTo>
                  <a:cubicBezTo>
                    <a:pt x="145" y="66"/>
                    <a:pt x="147" y="64"/>
                    <a:pt x="147" y="62"/>
                  </a:cubicBezTo>
                  <a:cubicBezTo>
                    <a:pt x="147" y="4"/>
                    <a:pt x="147" y="4"/>
                    <a:pt x="147" y="4"/>
                  </a:cubicBezTo>
                  <a:cubicBezTo>
                    <a:pt x="147" y="2"/>
                    <a:pt x="145" y="0"/>
                    <a:pt x="144" y="0"/>
                  </a:cubicBezTo>
                  <a:cubicBezTo>
                    <a:pt x="3" y="0"/>
                    <a:pt x="3" y="0"/>
                    <a:pt x="3" y="0"/>
                  </a:cubicBezTo>
                  <a:cubicBezTo>
                    <a:pt x="1" y="0"/>
                    <a:pt x="0" y="2"/>
                    <a:pt x="0" y="4"/>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64" name="Freeform 73">
              <a:extLst>
                <a:ext uri="{FF2B5EF4-FFF2-40B4-BE49-F238E27FC236}">
                  <a16:creationId xmlns:a16="http://schemas.microsoft.com/office/drawing/2014/main" id="{560EAEF4-CFF0-4DA6-B210-82B7FBD494D6}"/>
                </a:ext>
              </a:extLst>
            </p:cNvPr>
            <p:cNvSpPr>
              <a:spLocks noEditPoints="1"/>
            </p:cNvSpPr>
            <p:nvPr/>
          </p:nvSpPr>
          <p:spPr bwMode="auto">
            <a:xfrm>
              <a:off x="4502" y="4399"/>
              <a:ext cx="119" cy="208"/>
            </a:xfrm>
            <a:custGeom>
              <a:avLst/>
              <a:gdLst>
                <a:gd name="T0" fmla="*/ 22 w 44"/>
                <a:gd name="T1" fmla="*/ 6 h 75"/>
                <a:gd name="T2" fmla="*/ 6 w 44"/>
                <a:gd name="T3" fmla="*/ 22 h 75"/>
                <a:gd name="T4" fmla="*/ 6 w 44"/>
                <a:gd name="T5" fmla="*/ 54 h 75"/>
                <a:gd name="T6" fmla="*/ 22 w 44"/>
                <a:gd name="T7" fmla="*/ 70 h 75"/>
                <a:gd name="T8" fmla="*/ 39 w 44"/>
                <a:gd name="T9" fmla="*/ 54 h 75"/>
                <a:gd name="T10" fmla="*/ 39 w 44"/>
                <a:gd name="T11" fmla="*/ 22 h 75"/>
                <a:gd name="T12" fmla="*/ 22 w 44"/>
                <a:gd name="T13" fmla="*/ 6 h 75"/>
                <a:gd name="T14" fmla="*/ 22 w 44"/>
                <a:gd name="T15" fmla="*/ 75 h 75"/>
                <a:gd name="T16" fmla="*/ 0 w 44"/>
                <a:gd name="T17" fmla="*/ 54 h 75"/>
                <a:gd name="T18" fmla="*/ 0 w 44"/>
                <a:gd name="T19" fmla="*/ 22 h 75"/>
                <a:gd name="T20" fmla="*/ 22 w 44"/>
                <a:gd name="T21" fmla="*/ 0 h 75"/>
                <a:gd name="T22" fmla="*/ 44 w 44"/>
                <a:gd name="T23" fmla="*/ 22 h 75"/>
                <a:gd name="T24" fmla="*/ 44 w 44"/>
                <a:gd name="T25" fmla="*/ 54 h 75"/>
                <a:gd name="T26" fmla="*/ 22 w 44"/>
                <a:gd name="T2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75">
                  <a:moveTo>
                    <a:pt x="22" y="6"/>
                  </a:moveTo>
                  <a:cubicBezTo>
                    <a:pt x="13" y="6"/>
                    <a:pt x="6" y="13"/>
                    <a:pt x="6" y="22"/>
                  </a:cubicBezTo>
                  <a:cubicBezTo>
                    <a:pt x="6" y="54"/>
                    <a:pt x="6" y="54"/>
                    <a:pt x="6" y="54"/>
                  </a:cubicBezTo>
                  <a:cubicBezTo>
                    <a:pt x="6" y="63"/>
                    <a:pt x="13" y="70"/>
                    <a:pt x="22" y="70"/>
                  </a:cubicBezTo>
                  <a:cubicBezTo>
                    <a:pt x="31" y="70"/>
                    <a:pt x="39" y="63"/>
                    <a:pt x="39" y="54"/>
                  </a:cubicBezTo>
                  <a:cubicBezTo>
                    <a:pt x="39" y="22"/>
                    <a:pt x="39" y="22"/>
                    <a:pt x="39" y="22"/>
                  </a:cubicBezTo>
                  <a:cubicBezTo>
                    <a:pt x="39" y="13"/>
                    <a:pt x="31" y="6"/>
                    <a:pt x="22" y="6"/>
                  </a:cubicBezTo>
                  <a:moveTo>
                    <a:pt x="22" y="75"/>
                  </a:moveTo>
                  <a:cubicBezTo>
                    <a:pt x="10" y="75"/>
                    <a:pt x="0" y="66"/>
                    <a:pt x="0" y="54"/>
                  </a:cubicBezTo>
                  <a:cubicBezTo>
                    <a:pt x="0" y="22"/>
                    <a:pt x="0" y="22"/>
                    <a:pt x="0" y="22"/>
                  </a:cubicBezTo>
                  <a:cubicBezTo>
                    <a:pt x="0" y="10"/>
                    <a:pt x="10" y="0"/>
                    <a:pt x="22" y="0"/>
                  </a:cubicBezTo>
                  <a:cubicBezTo>
                    <a:pt x="35" y="0"/>
                    <a:pt x="44" y="10"/>
                    <a:pt x="44" y="22"/>
                  </a:cubicBezTo>
                  <a:cubicBezTo>
                    <a:pt x="44" y="54"/>
                    <a:pt x="44" y="54"/>
                    <a:pt x="44" y="54"/>
                  </a:cubicBezTo>
                  <a:cubicBezTo>
                    <a:pt x="44" y="66"/>
                    <a:pt x="35" y="75"/>
                    <a:pt x="22" y="75"/>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65" name="Freeform 74">
              <a:extLst>
                <a:ext uri="{FF2B5EF4-FFF2-40B4-BE49-F238E27FC236}">
                  <a16:creationId xmlns:a16="http://schemas.microsoft.com/office/drawing/2014/main" id="{F3D45B48-F00C-4A94-996F-88AE4460AF47}"/>
                </a:ext>
              </a:extLst>
            </p:cNvPr>
            <p:cNvSpPr>
              <a:spLocks/>
            </p:cNvSpPr>
            <p:nvPr/>
          </p:nvSpPr>
          <p:spPr bwMode="auto">
            <a:xfrm>
              <a:off x="4556" y="4463"/>
              <a:ext cx="14" cy="47"/>
            </a:xfrm>
            <a:custGeom>
              <a:avLst/>
              <a:gdLst>
                <a:gd name="T0" fmla="*/ 2 w 5"/>
                <a:gd name="T1" fmla="*/ 17 h 17"/>
                <a:gd name="T2" fmla="*/ 0 w 5"/>
                <a:gd name="T3" fmla="*/ 14 h 17"/>
                <a:gd name="T4" fmla="*/ 0 w 5"/>
                <a:gd name="T5" fmla="*/ 3 h 17"/>
                <a:gd name="T6" fmla="*/ 2 w 5"/>
                <a:gd name="T7" fmla="*/ 0 h 17"/>
                <a:gd name="T8" fmla="*/ 5 w 5"/>
                <a:gd name="T9" fmla="*/ 3 h 17"/>
                <a:gd name="T10" fmla="*/ 5 w 5"/>
                <a:gd name="T11" fmla="*/ 14 h 17"/>
                <a:gd name="T12" fmla="*/ 2 w 5"/>
                <a:gd name="T13" fmla="*/ 17 h 17"/>
              </a:gdLst>
              <a:ahLst/>
              <a:cxnLst>
                <a:cxn ang="0">
                  <a:pos x="T0" y="T1"/>
                </a:cxn>
                <a:cxn ang="0">
                  <a:pos x="T2" y="T3"/>
                </a:cxn>
                <a:cxn ang="0">
                  <a:pos x="T4" y="T5"/>
                </a:cxn>
                <a:cxn ang="0">
                  <a:pos x="T6" y="T7"/>
                </a:cxn>
                <a:cxn ang="0">
                  <a:pos x="T8" y="T9"/>
                </a:cxn>
                <a:cxn ang="0">
                  <a:pos x="T10" y="T11"/>
                </a:cxn>
                <a:cxn ang="0">
                  <a:pos x="T12" y="T13"/>
                </a:cxn>
              </a:cxnLst>
              <a:rect l="0" t="0" r="r" b="b"/>
              <a:pathLst>
                <a:path w="5" h="17">
                  <a:moveTo>
                    <a:pt x="2" y="17"/>
                  </a:moveTo>
                  <a:cubicBezTo>
                    <a:pt x="1" y="17"/>
                    <a:pt x="0" y="16"/>
                    <a:pt x="0" y="14"/>
                  </a:cubicBezTo>
                  <a:cubicBezTo>
                    <a:pt x="0" y="3"/>
                    <a:pt x="0" y="3"/>
                    <a:pt x="0" y="3"/>
                  </a:cubicBezTo>
                  <a:cubicBezTo>
                    <a:pt x="0" y="2"/>
                    <a:pt x="1" y="0"/>
                    <a:pt x="2" y="0"/>
                  </a:cubicBezTo>
                  <a:cubicBezTo>
                    <a:pt x="4" y="0"/>
                    <a:pt x="5" y="2"/>
                    <a:pt x="5" y="3"/>
                  </a:cubicBezTo>
                  <a:cubicBezTo>
                    <a:pt x="5" y="14"/>
                    <a:pt x="5" y="14"/>
                    <a:pt x="5" y="14"/>
                  </a:cubicBezTo>
                  <a:cubicBezTo>
                    <a:pt x="5" y="16"/>
                    <a:pt x="4" y="17"/>
                    <a:pt x="2" y="17"/>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grpSp>
      <p:grpSp>
        <p:nvGrpSpPr>
          <p:cNvPr id="66" name="Group 358">
            <a:extLst>
              <a:ext uri="{FF2B5EF4-FFF2-40B4-BE49-F238E27FC236}">
                <a16:creationId xmlns:a16="http://schemas.microsoft.com/office/drawing/2014/main" id="{E3155246-FB17-4927-9B64-ED5B84929897}"/>
              </a:ext>
            </a:extLst>
          </p:cNvPr>
          <p:cNvGrpSpPr>
            <a:grpSpLocks noChangeAspect="1"/>
          </p:cNvGrpSpPr>
          <p:nvPr/>
        </p:nvGrpSpPr>
        <p:grpSpPr bwMode="auto">
          <a:xfrm>
            <a:off x="659264" y="5200695"/>
            <a:ext cx="503274" cy="340758"/>
            <a:chOff x="7393" y="4125"/>
            <a:chExt cx="576" cy="390"/>
          </a:xfrm>
          <a:solidFill>
            <a:schemeClr val="accent2"/>
          </a:solidFill>
        </p:grpSpPr>
        <p:sp>
          <p:nvSpPr>
            <p:cNvPr id="67" name="Freeform 359">
              <a:extLst>
                <a:ext uri="{FF2B5EF4-FFF2-40B4-BE49-F238E27FC236}">
                  <a16:creationId xmlns:a16="http://schemas.microsoft.com/office/drawing/2014/main" id="{0DCA188E-E37A-4B86-AD9A-FF8EDF07EA52}"/>
                </a:ext>
              </a:extLst>
            </p:cNvPr>
            <p:cNvSpPr>
              <a:spLocks/>
            </p:cNvSpPr>
            <p:nvPr/>
          </p:nvSpPr>
          <p:spPr bwMode="auto">
            <a:xfrm>
              <a:off x="7771" y="4242"/>
              <a:ext cx="79" cy="63"/>
            </a:xfrm>
            <a:custGeom>
              <a:avLst/>
              <a:gdLst>
                <a:gd name="T0" fmla="*/ 29 w 29"/>
                <a:gd name="T1" fmla="*/ 22 h 23"/>
                <a:gd name="T2" fmla="*/ 29 w 29"/>
                <a:gd name="T3" fmla="*/ 19 h 23"/>
                <a:gd name="T4" fmla="*/ 20 w 29"/>
                <a:gd name="T5" fmla="*/ 2 h 23"/>
                <a:gd name="T6" fmla="*/ 18 w 29"/>
                <a:gd name="T7" fmla="*/ 0 h 23"/>
                <a:gd name="T8" fmla="*/ 3 w 29"/>
                <a:gd name="T9" fmla="*/ 0 h 23"/>
                <a:gd name="T10" fmla="*/ 0 w 29"/>
                <a:gd name="T11" fmla="*/ 3 h 23"/>
                <a:gd name="T12" fmla="*/ 0 w 29"/>
                <a:gd name="T13" fmla="*/ 20 h 23"/>
                <a:gd name="T14" fmla="*/ 3 w 29"/>
                <a:gd name="T15" fmla="*/ 23 h 23"/>
                <a:gd name="T16" fmla="*/ 26 w 29"/>
                <a:gd name="T17" fmla="*/ 23 h 23"/>
                <a:gd name="T18" fmla="*/ 29 w 29"/>
                <a:gd name="T19"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3">
                  <a:moveTo>
                    <a:pt x="29" y="22"/>
                  </a:moveTo>
                  <a:cubicBezTo>
                    <a:pt x="29" y="21"/>
                    <a:pt x="29" y="20"/>
                    <a:pt x="29" y="19"/>
                  </a:cubicBezTo>
                  <a:cubicBezTo>
                    <a:pt x="20" y="2"/>
                    <a:pt x="20" y="2"/>
                    <a:pt x="20" y="2"/>
                  </a:cubicBezTo>
                  <a:cubicBezTo>
                    <a:pt x="20" y="1"/>
                    <a:pt x="19" y="0"/>
                    <a:pt x="18" y="0"/>
                  </a:cubicBezTo>
                  <a:cubicBezTo>
                    <a:pt x="3" y="0"/>
                    <a:pt x="3" y="0"/>
                    <a:pt x="3" y="0"/>
                  </a:cubicBezTo>
                  <a:cubicBezTo>
                    <a:pt x="1" y="0"/>
                    <a:pt x="0" y="2"/>
                    <a:pt x="0" y="3"/>
                  </a:cubicBezTo>
                  <a:cubicBezTo>
                    <a:pt x="0" y="20"/>
                    <a:pt x="0" y="20"/>
                    <a:pt x="0" y="20"/>
                  </a:cubicBezTo>
                  <a:cubicBezTo>
                    <a:pt x="0" y="22"/>
                    <a:pt x="1" y="23"/>
                    <a:pt x="3" y="23"/>
                  </a:cubicBezTo>
                  <a:cubicBezTo>
                    <a:pt x="26" y="23"/>
                    <a:pt x="26" y="23"/>
                    <a:pt x="26" y="23"/>
                  </a:cubicBezTo>
                  <a:cubicBezTo>
                    <a:pt x="27" y="23"/>
                    <a:pt x="28" y="22"/>
                    <a:pt x="29" y="22"/>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68" name="Line 360">
              <a:extLst>
                <a:ext uri="{FF2B5EF4-FFF2-40B4-BE49-F238E27FC236}">
                  <a16:creationId xmlns:a16="http://schemas.microsoft.com/office/drawing/2014/main" id="{FF494D00-4DC7-4364-B52A-81206378173A}"/>
                </a:ext>
              </a:extLst>
            </p:cNvPr>
            <p:cNvSpPr>
              <a:spLocks noChangeShapeType="1"/>
            </p:cNvSpPr>
            <p:nvPr/>
          </p:nvSpPr>
          <p:spPr bwMode="auto">
            <a:xfrm>
              <a:off x="7577" y="4406"/>
              <a:ext cx="0" cy="0"/>
            </a:xfrm>
            <a:prstGeom prst="line">
              <a:avLst/>
            </a:prstGeom>
            <a:grpFill/>
            <a:ln w="25400" cap="rnd">
              <a:solidFill>
                <a:srgbClr val="3E0D8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69" name="Freeform 361">
              <a:extLst>
                <a:ext uri="{FF2B5EF4-FFF2-40B4-BE49-F238E27FC236}">
                  <a16:creationId xmlns:a16="http://schemas.microsoft.com/office/drawing/2014/main" id="{2A8919D9-4CEF-41EF-BB08-DB4F1704F85E}"/>
                </a:ext>
              </a:extLst>
            </p:cNvPr>
            <p:cNvSpPr>
              <a:spLocks/>
            </p:cNvSpPr>
            <p:nvPr/>
          </p:nvSpPr>
          <p:spPr bwMode="auto">
            <a:xfrm>
              <a:off x="7393" y="4125"/>
              <a:ext cx="351" cy="289"/>
            </a:xfrm>
            <a:custGeom>
              <a:avLst/>
              <a:gdLst>
                <a:gd name="T0" fmla="*/ 126 w 130"/>
                <a:gd name="T1" fmla="*/ 106 h 106"/>
                <a:gd name="T2" fmla="*/ 68 w 130"/>
                <a:gd name="T3" fmla="*/ 106 h 106"/>
                <a:gd name="T4" fmla="*/ 65 w 130"/>
                <a:gd name="T5" fmla="*/ 103 h 106"/>
                <a:gd name="T6" fmla="*/ 68 w 130"/>
                <a:gd name="T7" fmla="*/ 100 h 106"/>
                <a:gd name="T8" fmla="*/ 124 w 130"/>
                <a:gd name="T9" fmla="*/ 100 h 106"/>
                <a:gd name="T10" fmla="*/ 124 w 130"/>
                <a:gd name="T11" fmla="*/ 6 h 106"/>
                <a:gd name="T12" fmla="*/ 6 w 130"/>
                <a:gd name="T13" fmla="*/ 6 h 106"/>
                <a:gd name="T14" fmla="*/ 6 w 130"/>
                <a:gd name="T15" fmla="*/ 100 h 106"/>
                <a:gd name="T16" fmla="*/ 34 w 130"/>
                <a:gd name="T17" fmla="*/ 100 h 106"/>
                <a:gd name="T18" fmla="*/ 37 w 130"/>
                <a:gd name="T19" fmla="*/ 103 h 106"/>
                <a:gd name="T20" fmla="*/ 34 w 130"/>
                <a:gd name="T21" fmla="*/ 106 h 106"/>
                <a:gd name="T22" fmla="*/ 4 w 130"/>
                <a:gd name="T23" fmla="*/ 106 h 106"/>
                <a:gd name="T24" fmla="*/ 0 w 130"/>
                <a:gd name="T25" fmla="*/ 101 h 106"/>
                <a:gd name="T26" fmla="*/ 0 w 130"/>
                <a:gd name="T27" fmla="*/ 4 h 106"/>
                <a:gd name="T28" fmla="*/ 4 w 130"/>
                <a:gd name="T29" fmla="*/ 0 h 106"/>
                <a:gd name="T30" fmla="*/ 126 w 130"/>
                <a:gd name="T31" fmla="*/ 0 h 106"/>
                <a:gd name="T32" fmla="*/ 130 w 130"/>
                <a:gd name="T33" fmla="*/ 4 h 106"/>
                <a:gd name="T34" fmla="*/ 130 w 130"/>
                <a:gd name="T35" fmla="*/ 101 h 106"/>
                <a:gd name="T36" fmla="*/ 126 w 130"/>
                <a:gd name="T3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0" h="106">
                  <a:moveTo>
                    <a:pt x="126" y="106"/>
                  </a:moveTo>
                  <a:cubicBezTo>
                    <a:pt x="68" y="106"/>
                    <a:pt x="68" y="106"/>
                    <a:pt x="68" y="106"/>
                  </a:cubicBezTo>
                  <a:cubicBezTo>
                    <a:pt x="67" y="106"/>
                    <a:pt x="65" y="104"/>
                    <a:pt x="65" y="103"/>
                  </a:cubicBezTo>
                  <a:cubicBezTo>
                    <a:pt x="65" y="101"/>
                    <a:pt x="67" y="100"/>
                    <a:pt x="68" y="100"/>
                  </a:cubicBezTo>
                  <a:cubicBezTo>
                    <a:pt x="124" y="100"/>
                    <a:pt x="124" y="100"/>
                    <a:pt x="124" y="100"/>
                  </a:cubicBezTo>
                  <a:cubicBezTo>
                    <a:pt x="124" y="6"/>
                    <a:pt x="124" y="6"/>
                    <a:pt x="124" y="6"/>
                  </a:cubicBezTo>
                  <a:cubicBezTo>
                    <a:pt x="6" y="6"/>
                    <a:pt x="6" y="6"/>
                    <a:pt x="6" y="6"/>
                  </a:cubicBezTo>
                  <a:cubicBezTo>
                    <a:pt x="6" y="100"/>
                    <a:pt x="6" y="100"/>
                    <a:pt x="6" y="100"/>
                  </a:cubicBezTo>
                  <a:cubicBezTo>
                    <a:pt x="34" y="100"/>
                    <a:pt x="34" y="100"/>
                    <a:pt x="34" y="100"/>
                  </a:cubicBezTo>
                  <a:cubicBezTo>
                    <a:pt x="35" y="100"/>
                    <a:pt x="37" y="101"/>
                    <a:pt x="37" y="103"/>
                  </a:cubicBezTo>
                  <a:cubicBezTo>
                    <a:pt x="37" y="104"/>
                    <a:pt x="35" y="106"/>
                    <a:pt x="34" y="106"/>
                  </a:cubicBezTo>
                  <a:cubicBezTo>
                    <a:pt x="4" y="106"/>
                    <a:pt x="4" y="106"/>
                    <a:pt x="4" y="106"/>
                  </a:cubicBezTo>
                  <a:cubicBezTo>
                    <a:pt x="2" y="106"/>
                    <a:pt x="0" y="104"/>
                    <a:pt x="0" y="101"/>
                  </a:cubicBezTo>
                  <a:cubicBezTo>
                    <a:pt x="0" y="4"/>
                    <a:pt x="0" y="4"/>
                    <a:pt x="0" y="4"/>
                  </a:cubicBezTo>
                  <a:cubicBezTo>
                    <a:pt x="0" y="2"/>
                    <a:pt x="2" y="0"/>
                    <a:pt x="4" y="0"/>
                  </a:cubicBezTo>
                  <a:cubicBezTo>
                    <a:pt x="126" y="0"/>
                    <a:pt x="126" y="0"/>
                    <a:pt x="126" y="0"/>
                  </a:cubicBezTo>
                  <a:cubicBezTo>
                    <a:pt x="128" y="0"/>
                    <a:pt x="130" y="2"/>
                    <a:pt x="130" y="4"/>
                  </a:cubicBezTo>
                  <a:cubicBezTo>
                    <a:pt x="130" y="101"/>
                    <a:pt x="130" y="101"/>
                    <a:pt x="130" y="101"/>
                  </a:cubicBezTo>
                  <a:cubicBezTo>
                    <a:pt x="130" y="104"/>
                    <a:pt x="128" y="106"/>
                    <a:pt x="126" y="106"/>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70" name="Freeform 362">
              <a:extLst>
                <a:ext uri="{FF2B5EF4-FFF2-40B4-BE49-F238E27FC236}">
                  <a16:creationId xmlns:a16="http://schemas.microsoft.com/office/drawing/2014/main" id="{05B4B7FC-57DC-4928-A9CF-F24A7EA2788D}"/>
                </a:ext>
              </a:extLst>
            </p:cNvPr>
            <p:cNvSpPr>
              <a:spLocks/>
            </p:cNvSpPr>
            <p:nvPr/>
          </p:nvSpPr>
          <p:spPr bwMode="auto">
            <a:xfrm>
              <a:off x="7728" y="4191"/>
              <a:ext cx="241" cy="280"/>
            </a:xfrm>
            <a:custGeom>
              <a:avLst/>
              <a:gdLst>
                <a:gd name="T0" fmla="*/ 76 w 89"/>
                <a:gd name="T1" fmla="*/ 103 h 103"/>
                <a:gd name="T2" fmla="*/ 66 w 89"/>
                <a:gd name="T3" fmla="*/ 103 h 103"/>
                <a:gd name="T4" fmla="*/ 63 w 89"/>
                <a:gd name="T5" fmla="*/ 100 h 103"/>
                <a:gd name="T6" fmla="*/ 66 w 89"/>
                <a:gd name="T7" fmla="*/ 97 h 103"/>
                <a:gd name="T8" fmla="*/ 76 w 89"/>
                <a:gd name="T9" fmla="*/ 97 h 103"/>
                <a:gd name="T10" fmla="*/ 83 w 89"/>
                <a:gd name="T11" fmla="*/ 45 h 103"/>
                <a:gd name="T12" fmla="*/ 78 w 89"/>
                <a:gd name="T13" fmla="*/ 39 h 103"/>
                <a:gd name="T14" fmla="*/ 62 w 89"/>
                <a:gd name="T15" fmla="*/ 37 h 103"/>
                <a:gd name="T16" fmla="*/ 60 w 89"/>
                <a:gd name="T17" fmla="*/ 36 h 103"/>
                <a:gd name="T18" fmla="*/ 45 w 89"/>
                <a:gd name="T19" fmla="*/ 6 h 103"/>
                <a:gd name="T20" fmla="*/ 3 w 89"/>
                <a:gd name="T21" fmla="*/ 6 h 103"/>
                <a:gd name="T22" fmla="*/ 0 w 89"/>
                <a:gd name="T23" fmla="*/ 3 h 103"/>
                <a:gd name="T24" fmla="*/ 3 w 89"/>
                <a:gd name="T25" fmla="*/ 0 h 103"/>
                <a:gd name="T26" fmla="*/ 45 w 89"/>
                <a:gd name="T27" fmla="*/ 0 h 103"/>
                <a:gd name="T28" fmla="*/ 50 w 89"/>
                <a:gd name="T29" fmla="*/ 4 h 103"/>
                <a:gd name="T30" fmla="*/ 65 w 89"/>
                <a:gd name="T31" fmla="*/ 32 h 103"/>
                <a:gd name="T32" fmla="*/ 79 w 89"/>
                <a:gd name="T33" fmla="*/ 33 h 103"/>
                <a:gd name="T34" fmla="*/ 89 w 89"/>
                <a:gd name="T35" fmla="*/ 46 h 103"/>
                <a:gd name="T36" fmla="*/ 82 w 89"/>
                <a:gd name="T37" fmla="*/ 98 h 103"/>
                <a:gd name="T38" fmla="*/ 76 w 89"/>
                <a:gd name="T39"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9" h="103">
                  <a:moveTo>
                    <a:pt x="76" y="103"/>
                  </a:moveTo>
                  <a:cubicBezTo>
                    <a:pt x="66" y="103"/>
                    <a:pt x="66" y="103"/>
                    <a:pt x="66" y="103"/>
                  </a:cubicBezTo>
                  <a:cubicBezTo>
                    <a:pt x="64" y="103"/>
                    <a:pt x="63" y="102"/>
                    <a:pt x="63" y="100"/>
                  </a:cubicBezTo>
                  <a:cubicBezTo>
                    <a:pt x="63" y="98"/>
                    <a:pt x="64" y="97"/>
                    <a:pt x="66" y="97"/>
                  </a:cubicBezTo>
                  <a:cubicBezTo>
                    <a:pt x="76" y="97"/>
                    <a:pt x="76" y="97"/>
                    <a:pt x="76" y="97"/>
                  </a:cubicBezTo>
                  <a:cubicBezTo>
                    <a:pt x="83" y="45"/>
                    <a:pt x="83" y="45"/>
                    <a:pt x="83" y="45"/>
                  </a:cubicBezTo>
                  <a:cubicBezTo>
                    <a:pt x="83" y="42"/>
                    <a:pt x="81" y="39"/>
                    <a:pt x="78" y="39"/>
                  </a:cubicBezTo>
                  <a:cubicBezTo>
                    <a:pt x="62" y="37"/>
                    <a:pt x="62" y="37"/>
                    <a:pt x="62" y="37"/>
                  </a:cubicBezTo>
                  <a:cubicBezTo>
                    <a:pt x="61" y="37"/>
                    <a:pt x="61" y="37"/>
                    <a:pt x="60" y="36"/>
                  </a:cubicBezTo>
                  <a:cubicBezTo>
                    <a:pt x="45" y="6"/>
                    <a:pt x="45" y="6"/>
                    <a:pt x="45" y="6"/>
                  </a:cubicBezTo>
                  <a:cubicBezTo>
                    <a:pt x="3" y="6"/>
                    <a:pt x="3" y="6"/>
                    <a:pt x="3" y="6"/>
                  </a:cubicBezTo>
                  <a:cubicBezTo>
                    <a:pt x="2" y="6"/>
                    <a:pt x="0" y="5"/>
                    <a:pt x="0" y="3"/>
                  </a:cubicBezTo>
                  <a:cubicBezTo>
                    <a:pt x="0" y="2"/>
                    <a:pt x="2" y="0"/>
                    <a:pt x="3" y="0"/>
                  </a:cubicBezTo>
                  <a:cubicBezTo>
                    <a:pt x="45" y="0"/>
                    <a:pt x="45" y="0"/>
                    <a:pt x="45" y="0"/>
                  </a:cubicBezTo>
                  <a:cubicBezTo>
                    <a:pt x="47" y="0"/>
                    <a:pt x="49" y="2"/>
                    <a:pt x="50" y="4"/>
                  </a:cubicBezTo>
                  <a:cubicBezTo>
                    <a:pt x="65" y="32"/>
                    <a:pt x="65" y="32"/>
                    <a:pt x="65" y="32"/>
                  </a:cubicBezTo>
                  <a:cubicBezTo>
                    <a:pt x="79" y="33"/>
                    <a:pt x="79" y="33"/>
                    <a:pt x="79" y="33"/>
                  </a:cubicBezTo>
                  <a:cubicBezTo>
                    <a:pt x="85" y="34"/>
                    <a:pt x="89" y="39"/>
                    <a:pt x="89" y="46"/>
                  </a:cubicBezTo>
                  <a:cubicBezTo>
                    <a:pt x="82" y="98"/>
                    <a:pt x="82" y="98"/>
                    <a:pt x="82" y="98"/>
                  </a:cubicBezTo>
                  <a:cubicBezTo>
                    <a:pt x="82" y="101"/>
                    <a:pt x="79" y="103"/>
                    <a:pt x="76" y="103"/>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71" name="Freeform 363">
              <a:extLst>
                <a:ext uri="{FF2B5EF4-FFF2-40B4-BE49-F238E27FC236}">
                  <a16:creationId xmlns:a16="http://schemas.microsoft.com/office/drawing/2014/main" id="{CC083065-DA36-40B2-A6CA-C9D47672FA46}"/>
                </a:ext>
              </a:extLst>
            </p:cNvPr>
            <p:cNvSpPr>
              <a:spLocks/>
            </p:cNvSpPr>
            <p:nvPr/>
          </p:nvSpPr>
          <p:spPr bwMode="auto">
            <a:xfrm>
              <a:off x="7582" y="4455"/>
              <a:ext cx="214" cy="16"/>
            </a:xfrm>
            <a:custGeom>
              <a:avLst/>
              <a:gdLst>
                <a:gd name="T0" fmla="*/ 76 w 79"/>
                <a:gd name="T1" fmla="*/ 6 h 6"/>
                <a:gd name="T2" fmla="*/ 3 w 79"/>
                <a:gd name="T3" fmla="*/ 6 h 6"/>
                <a:gd name="T4" fmla="*/ 0 w 79"/>
                <a:gd name="T5" fmla="*/ 3 h 6"/>
                <a:gd name="T6" fmla="*/ 3 w 79"/>
                <a:gd name="T7" fmla="*/ 0 h 6"/>
                <a:gd name="T8" fmla="*/ 76 w 79"/>
                <a:gd name="T9" fmla="*/ 0 h 6"/>
                <a:gd name="T10" fmla="*/ 79 w 79"/>
                <a:gd name="T11" fmla="*/ 3 h 6"/>
                <a:gd name="T12" fmla="*/ 76 w 79"/>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79" h="6">
                  <a:moveTo>
                    <a:pt x="76" y="6"/>
                  </a:moveTo>
                  <a:cubicBezTo>
                    <a:pt x="3" y="6"/>
                    <a:pt x="3" y="6"/>
                    <a:pt x="3" y="6"/>
                  </a:cubicBezTo>
                  <a:cubicBezTo>
                    <a:pt x="1" y="6"/>
                    <a:pt x="0" y="5"/>
                    <a:pt x="0" y="3"/>
                  </a:cubicBezTo>
                  <a:cubicBezTo>
                    <a:pt x="0" y="1"/>
                    <a:pt x="1" y="0"/>
                    <a:pt x="3" y="0"/>
                  </a:cubicBezTo>
                  <a:cubicBezTo>
                    <a:pt x="76" y="0"/>
                    <a:pt x="76" y="0"/>
                    <a:pt x="76" y="0"/>
                  </a:cubicBezTo>
                  <a:cubicBezTo>
                    <a:pt x="78" y="0"/>
                    <a:pt x="79" y="1"/>
                    <a:pt x="79" y="3"/>
                  </a:cubicBezTo>
                  <a:cubicBezTo>
                    <a:pt x="79" y="5"/>
                    <a:pt x="78" y="6"/>
                    <a:pt x="76" y="6"/>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72" name="Freeform 364">
              <a:extLst>
                <a:ext uri="{FF2B5EF4-FFF2-40B4-BE49-F238E27FC236}">
                  <a16:creationId xmlns:a16="http://schemas.microsoft.com/office/drawing/2014/main" id="{FFF41FC3-60C0-4658-AFA0-3C55EB9E398E}"/>
                </a:ext>
              </a:extLst>
            </p:cNvPr>
            <p:cNvSpPr>
              <a:spLocks noEditPoints="1"/>
            </p:cNvSpPr>
            <p:nvPr/>
          </p:nvSpPr>
          <p:spPr bwMode="auto">
            <a:xfrm>
              <a:off x="7463" y="4376"/>
              <a:ext cx="135" cy="139"/>
            </a:xfrm>
            <a:custGeom>
              <a:avLst/>
              <a:gdLst>
                <a:gd name="T0" fmla="*/ 25 w 50"/>
                <a:gd name="T1" fmla="*/ 51 h 51"/>
                <a:gd name="T2" fmla="*/ 0 w 50"/>
                <a:gd name="T3" fmla="*/ 25 h 51"/>
                <a:gd name="T4" fmla="*/ 25 w 50"/>
                <a:gd name="T5" fmla="*/ 0 h 51"/>
                <a:gd name="T6" fmla="*/ 50 w 50"/>
                <a:gd name="T7" fmla="*/ 25 h 51"/>
                <a:gd name="T8" fmla="*/ 25 w 50"/>
                <a:gd name="T9" fmla="*/ 51 h 51"/>
                <a:gd name="T10" fmla="*/ 25 w 50"/>
                <a:gd name="T11" fmla="*/ 6 h 51"/>
                <a:gd name="T12" fmla="*/ 6 w 50"/>
                <a:gd name="T13" fmla="*/ 25 h 51"/>
                <a:gd name="T14" fmla="*/ 25 w 50"/>
                <a:gd name="T15" fmla="*/ 45 h 51"/>
                <a:gd name="T16" fmla="*/ 44 w 50"/>
                <a:gd name="T17" fmla="*/ 25 h 51"/>
                <a:gd name="T18" fmla="*/ 25 w 50"/>
                <a:gd name="T19" fmla="*/ 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1">
                  <a:moveTo>
                    <a:pt x="25" y="51"/>
                  </a:moveTo>
                  <a:cubicBezTo>
                    <a:pt x="11" y="51"/>
                    <a:pt x="0" y="39"/>
                    <a:pt x="0" y="25"/>
                  </a:cubicBezTo>
                  <a:cubicBezTo>
                    <a:pt x="0" y="11"/>
                    <a:pt x="11" y="0"/>
                    <a:pt x="25" y="0"/>
                  </a:cubicBezTo>
                  <a:cubicBezTo>
                    <a:pt x="39" y="0"/>
                    <a:pt x="50" y="11"/>
                    <a:pt x="50" y="25"/>
                  </a:cubicBezTo>
                  <a:cubicBezTo>
                    <a:pt x="50" y="39"/>
                    <a:pt x="39" y="51"/>
                    <a:pt x="25" y="51"/>
                  </a:cubicBezTo>
                  <a:close/>
                  <a:moveTo>
                    <a:pt x="25" y="6"/>
                  </a:moveTo>
                  <a:cubicBezTo>
                    <a:pt x="14" y="6"/>
                    <a:pt x="6" y="15"/>
                    <a:pt x="6" y="25"/>
                  </a:cubicBezTo>
                  <a:cubicBezTo>
                    <a:pt x="6" y="36"/>
                    <a:pt x="14" y="45"/>
                    <a:pt x="25" y="45"/>
                  </a:cubicBezTo>
                  <a:cubicBezTo>
                    <a:pt x="36" y="45"/>
                    <a:pt x="44" y="36"/>
                    <a:pt x="44" y="25"/>
                  </a:cubicBezTo>
                  <a:cubicBezTo>
                    <a:pt x="44" y="15"/>
                    <a:pt x="36" y="6"/>
                    <a:pt x="25" y="6"/>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73" name="Freeform 365">
              <a:extLst>
                <a:ext uri="{FF2B5EF4-FFF2-40B4-BE49-F238E27FC236}">
                  <a16:creationId xmlns:a16="http://schemas.microsoft.com/office/drawing/2014/main" id="{31281247-79C2-4C30-B03F-64CC98931870}"/>
                </a:ext>
              </a:extLst>
            </p:cNvPr>
            <p:cNvSpPr>
              <a:spLocks noEditPoints="1"/>
            </p:cNvSpPr>
            <p:nvPr/>
          </p:nvSpPr>
          <p:spPr bwMode="auto">
            <a:xfrm>
              <a:off x="7779" y="4376"/>
              <a:ext cx="138" cy="139"/>
            </a:xfrm>
            <a:custGeom>
              <a:avLst/>
              <a:gdLst>
                <a:gd name="T0" fmla="*/ 25 w 51"/>
                <a:gd name="T1" fmla="*/ 51 h 51"/>
                <a:gd name="T2" fmla="*/ 0 w 51"/>
                <a:gd name="T3" fmla="*/ 25 h 51"/>
                <a:gd name="T4" fmla="*/ 25 w 51"/>
                <a:gd name="T5" fmla="*/ 0 h 51"/>
                <a:gd name="T6" fmla="*/ 51 w 51"/>
                <a:gd name="T7" fmla="*/ 25 h 51"/>
                <a:gd name="T8" fmla="*/ 49 w 51"/>
                <a:gd name="T9" fmla="*/ 33 h 51"/>
                <a:gd name="T10" fmla="*/ 49 w 51"/>
                <a:gd name="T11" fmla="*/ 33 h 51"/>
                <a:gd name="T12" fmla="*/ 25 w 51"/>
                <a:gd name="T13" fmla="*/ 51 h 51"/>
                <a:gd name="T14" fmla="*/ 25 w 51"/>
                <a:gd name="T15" fmla="*/ 6 h 51"/>
                <a:gd name="T16" fmla="*/ 6 w 51"/>
                <a:gd name="T17" fmla="*/ 25 h 51"/>
                <a:gd name="T18" fmla="*/ 25 w 51"/>
                <a:gd name="T19" fmla="*/ 45 h 51"/>
                <a:gd name="T20" fmla="*/ 44 w 51"/>
                <a:gd name="T21" fmla="*/ 31 h 51"/>
                <a:gd name="T22" fmla="*/ 44 w 51"/>
                <a:gd name="T23" fmla="*/ 31 h 51"/>
                <a:gd name="T24" fmla="*/ 45 w 51"/>
                <a:gd name="T25" fmla="*/ 25 h 51"/>
                <a:gd name="T26" fmla="*/ 25 w 51"/>
                <a:gd name="T27" fmla="*/ 6 h 51"/>
                <a:gd name="T28" fmla="*/ 47 w 51"/>
                <a:gd name="T29" fmla="*/ 32 h 51"/>
                <a:gd name="T30" fmla="*/ 47 w 51"/>
                <a:gd name="T31" fmla="*/ 3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1" h="51">
                  <a:moveTo>
                    <a:pt x="25" y="51"/>
                  </a:moveTo>
                  <a:cubicBezTo>
                    <a:pt x="11" y="51"/>
                    <a:pt x="0" y="39"/>
                    <a:pt x="0" y="25"/>
                  </a:cubicBezTo>
                  <a:cubicBezTo>
                    <a:pt x="0" y="11"/>
                    <a:pt x="11" y="0"/>
                    <a:pt x="25" y="0"/>
                  </a:cubicBezTo>
                  <a:cubicBezTo>
                    <a:pt x="39" y="0"/>
                    <a:pt x="51" y="11"/>
                    <a:pt x="51" y="25"/>
                  </a:cubicBezTo>
                  <a:cubicBezTo>
                    <a:pt x="51" y="28"/>
                    <a:pt x="50" y="30"/>
                    <a:pt x="49" y="33"/>
                  </a:cubicBezTo>
                  <a:cubicBezTo>
                    <a:pt x="49" y="33"/>
                    <a:pt x="49" y="33"/>
                    <a:pt x="49" y="33"/>
                  </a:cubicBezTo>
                  <a:cubicBezTo>
                    <a:pt x="46" y="43"/>
                    <a:pt x="36" y="51"/>
                    <a:pt x="25" y="51"/>
                  </a:cubicBezTo>
                  <a:close/>
                  <a:moveTo>
                    <a:pt x="25" y="6"/>
                  </a:moveTo>
                  <a:cubicBezTo>
                    <a:pt x="15" y="6"/>
                    <a:pt x="6" y="15"/>
                    <a:pt x="6" y="25"/>
                  </a:cubicBezTo>
                  <a:cubicBezTo>
                    <a:pt x="6" y="36"/>
                    <a:pt x="15" y="45"/>
                    <a:pt x="25" y="45"/>
                  </a:cubicBezTo>
                  <a:cubicBezTo>
                    <a:pt x="34" y="45"/>
                    <a:pt x="41" y="39"/>
                    <a:pt x="44" y="31"/>
                  </a:cubicBezTo>
                  <a:cubicBezTo>
                    <a:pt x="44" y="31"/>
                    <a:pt x="44" y="31"/>
                    <a:pt x="44" y="31"/>
                  </a:cubicBezTo>
                  <a:cubicBezTo>
                    <a:pt x="44" y="29"/>
                    <a:pt x="45" y="27"/>
                    <a:pt x="45" y="25"/>
                  </a:cubicBezTo>
                  <a:cubicBezTo>
                    <a:pt x="45" y="15"/>
                    <a:pt x="36" y="6"/>
                    <a:pt x="25" y="6"/>
                  </a:cubicBezTo>
                  <a:close/>
                  <a:moveTo>
                    <a:pt x="47" y="32"/>
                  </a:moveTo>
                  <a:cubicBezTo>
                    <a:pt x="47" y="32"/>
                    <a:pt x="47" y="32"/>
                    <a:pt x="47" y="32"/>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74" name="Freeform 366">
              <a:extLst>
                <a:ext uri="{FF2B5EF4-FFF2-40B4-BE49-F238E27FC236}">
                  <a16:creationId xmlns:a16="http://schemas.microsoft.com/office/drawing/2014/main" id="{DB49EADB-31CF-471B-960E-FC276EC926FC}"/>
                </a:ext>
              </a:extLst>
            </p:cNvPr>
            <p:cNvSpPr>
              <a:spLocks/>
            </p:cNvSpPr>
            <p:nvPr/>
          </p:nvSpPr>
          <p:spPr bwMode="auto">
            <a:xfrm>
              <a:off x="7433" y="4261"/>
              <a:ext cx="227" cy="17"/>
            </a:xfrm>
            <a:custGeom>
              <a:avLst/>
              <a:gdLst>
                <a:gd name="T0" fmla="*/ 81 w 84"/>
                <a:gd name="T1" fmla="*/ 6 h 6"/>
                <a:gd name="T2" fmla="*/ 3 w 84"/>
                <a:gd name="T3" fmla="*/ 6 h 6"/>
                <a:gd name="T4" fmla="*/ 0 w 84"/>
                <a:gd name="T5" fmla="*/ 3 h 6"/>
                <a:gd name="T6" fmla="*/ 3 w 84"/>
                <a:gd name="T7" fmla="*/ 0 h 6"/>
                <a:gd name="T8" fmla="*/ 81 w 84"/>
                <a:gd name="T9" fmla="*/ 0 h 6"/>
                <a:gd name="T10" fmla="*/ 84 w 84"/>
                <a:gd name="T11" fmla="*/ 3 h 6"/>
                <a:gd name="T12" fmla="*/ 81 w 84"/>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84" h="6">
                  <a:moveTo>
                    <a:pt x="81" y="6"/>
                  </a:moveTo>
                  <a:cubicBezTo>
                    <a:pt x="3" y="6"/>
                    <a:pt x="3" y="6"/>
                    <a:pt x="3" y="6"/>
                  </a:cubicBezTo>
                  <a:cubicBezTo>
                    <a:pt x="2" y="6"/>
                    <a:pt x="0" y="5"/>
                    <a:pt x="0" y="3"/>
                  </a:cubicBezTo>
                  <a:cubicBezTo>
                    <a:pt x="0" y="1"/>
                    <a:pt x="2" y="0"/>
                    <a:pt x="3" y="0"/>
                  </a:cubicBezTo>
                  <a:cubicBezTo>
                    <a:pt x="81" y="0"/>
                    <a:pt x="81" y="0"/>
                    <a:pt x="81" y="0"/>
                  </a:cubicBezTo>
                  <a:cubicBezTo>
                    <a:pt x="83" y="0"/>
                    <a:pt x="84" y="1"/>
                    <a:pt x="84" y="3"/>
                  </a:cubicBezTo>
                  <a:cubicBezTo>
                    <a:pt x="84" y="5"/>
                    <a:pt x="83" y="6"/>
                    <a:pt x="81" y="6"/>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75" name="Freeform 367">
              <a:extLst>
                <a:ext uri="{FF2B5EF4-FFF2-40B4-BE49-F238E27FC236}">
                  <a16:creationId xmlns:a16="http://schemas.microsoft.com/office/drawing/2014/main" id="{352B719B-B080-4980-91A3-714DA76F721C}"/>
                </a:ext>
              </a:extLst>
            </p:cNvPr>
            <p:cNvSpPr>
              <a:spLocks/>
            </p:cNvSpPr>
            <p:nvPr/>
          </p:nvSpPr>
          <p:spPr bwMode="auto">
            <a:xfrm>
              <a:off x="7601" y="4215"/>
              <a:ext cx="65" cy="109"/>
            </a:xfrm>
            <a:custGeom>
              <a:avLst/>
              <a:gdLst>
                <a:gd name="T0" fmla="*/ 8 w 65"/>
                <a:gd name="T1" fmla="*/ 109 h 109"/>
                <a:gd name="T2" fmla="*/ 0 w 65"/>
                <a:gd name="T3" fmla="*/ 98 h 109"/>
                <a:gd name="T4" fmla="*/ 46 w 65"/>
                <a:gd name="T5" fmla="*/ 55 h 109"/>
                <a:gd name="T6" fmla="*/ 0 w 65"/>
                <a:gd name="T7" fmla="*/ 11 h 109"/>
                <a:gd name="T8" fmla="*/ 8 w 65"/>
                <a:gd name="T9" fmla="*/ 0 h 109"/>
                <a:gd name="T10" fmla="*/ 65 w 65"/>
                <a:gd name="T11" fmla="*/ 55 h 109"/>
                <a:gd name="T12" fmla="*/ 8 w 65"/>
                <a:gd name="T13" fmla="*/ 109 h 109"/>
              </a:gdLst>
              <a:ahLst/>
              <a:cxnLst>
                <a:cxn ang="0">
                  <a:pos x="T0" y="T1"/>
                </a:cxn>
                <a:cxn ang="0">
                  <a:pos x="T2" y="T3"/>
                </a:cxn>
                <a:cxn ang="0">
                  <a:pos x="T4" y="T5"/>
                </a:cxn>
                <a:cxn ang="0">
                  <a:pos x="T6" y="T7"/>
                </a:cxn>
                <a:cxn ang="0">
                  <a:pos x="T8" y="T9"/>
                </a:cxn>
                <a:cxn ang="0">
                  <a:pos x="T10" y="T11"/>
                </a:cxn>
                <a:cxn ang="0">
                  <a:pos x="T12" y="T13"/>
                </a:cxn>
              </a:cxnLst>
              <a:rect l="0" t="0" r="r" b="b"/>
              <a:pathLst>
                <a:path w="65" h="109">
                  <a:moveTo>
                    <a:pt x="8" y="109"/>
                  </a:moveTo>
                  <a:lnTo>
                    <a:pt x="0" y="98"/>
                  </a:lnTo>
                  <a:lnTo>
                    <a:pt x="46" y="55"/>
                  </a:lnTo>
                  <a:lnTo>
                    <a:pt x="0" y="11"/>
                  </a:lnTo>
                  <a:lnTo>
                    <a:pt x="8" y="0"/>
                  </a:lnTo>
                  <a:lnTo>
                    <a:pt x="65" y="55"/>
                  </a:lnTo>
                  <a:lnTo>
                    <a:pt x="8" y="109"/>
                  </a:ln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grpSp>
      <p:grpSp>
        <p:nvGrpSpPr>
          <p:cNvPr id="76" name="Group 4">
            <a:extLst>
              <a:ext uri="{FF2B5EF4-FFF2-40B4-BE49-F238E27FC236}">
                <a16:creationId xmlns:a16="http://schemas.microsoft.com/office/drawing/2014/main" id="{651580B9-FD59-4832-90B9-FB624BE96032}"/>
              </a:ext>
            </a:extLst>
          </p:cNvPr>
          <p:cNvGrpSpPr>
            <a:grpSpLocks noChangeAspect="1"/>
          </p:cNvGrpSpPr>
          <p:nvPr/>
        </p:nvGrpSpPr>
        <p:grpSpPr bwMode="auto">
          <a:xfrm>
            <a:off x="3289373" y="5199737"/>
            <a:ext cx="415420" cy="385988"/>
            <a:chOff x="7431" y="4092"/>
            <a:chExt cx="494" cy="459"/>
          </a:xfrm>
          <a:solidFill>
            <a:schemeClr val="accent2"/>
          </a:solidFill>
        </p:grpSpPr>
        <p:sp>
          <p:nvSpPr>
            <p:cNvPr id="77" name="Freeform 5">
              <a:extLst>
                <a:ext uri="{FF2B5EF4-FFF2-40B4-BE49-F238E27FC236}">
                  <a16:creationId xmlns:a16="http://schemas.microsoft.com/office/drawing/2014/main" id="{FE212BDB-6CD7-4E83-80AF-3E31B09EE7FC}"/>
                </a:ext>
              </a:extLst>
            </p:cNvPr>
            <p:cNvSpPr>
              <a:spLocks noEditPoints="1"/>
            </p:cNvSpPr>
            <p:nvPr/>
          </p:nvSpPr>
          <p:spPr bwMode="auto">
            <a:xfrm>
              <a:off x="7464" y="4456"/>
              <a:ext cx="68" cy="67"/>
            </a:xfrm>
            <a:custGeom>
              <a:avLst/>
              <a:gdLst>
                <a:gd name="T0" fmla="*/ 12 w 25"/>
                <a:gd name="T1" fmla="*/ 0 h 25"/>
                <a:gd name="T2" fmla="*/ 0 w 25"/>
                <a:gd name="T3" fmla="*/ 12 h 25"/>
                <a:gd name="T4" fmla="*/ 12 w 25"/>
                <a:gd name="T5" fmla="*/ 25 h 25"/>
                <a:gd name="T6" fmla="*/ 25 w 25"/>
                <a:gd name="T7" fmla="*/ 12 h 25"/>
                <a:gd name="T8" fmla="*/ 12 w 25"/>
                <a:gd name="T9" fmla="*/ 0 h 25"/>
                <a:gd name="T10" fmla="*/ 12 w 25"/>
                <a:gd name="T11" fmla="*/ 19 h 25"/>
                <a:gd name="T12" fmla="*/ 6 w 25"/>
                <a:gd name="T13" fmla="*/ 12 h 25"/>
                <a:gd name="T14" fmla="*/ 12 w 25"/>
                <a:gd name="T15" fmla="*/ 6 h 25"/>
                <a:gd name="T16" fmla="*/ 19 w 25"/>
                <a:gd name="T17" fmla="*/ 12 h 25"/>
                <a:gd name="T18" fmla="*/ 12 w 25"/>
                <a:gd name="T19" fmla="*/ 1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0"/>
                  </a:moveTo>
                  <a:cubicBezTo>
                    <a:pt x="5" y="0"/>
                    <a:pt x="0" y="5"/>
                    <a:pt x="0" y="12"/>
                  </a:cubicBezTo>
                  <a:cubicBezTo>
                    <a:pt x="0" y="19"/>
                    <a:pt x="5" y="25"/>
                    <a:pt x="12" y="25"/>
                  </a:cubicBezTo>
                  <a:cubicBezTo>
                    <a:pt x="19" y="25"/>
                    <a:pt x="25" y="19"/>
                    <a:pt x="25" y="12"/>
                  </a:cubicBezTo>
                  <a:cubicBezTo>
                    <a:pt x="25" y="5"/>
                    <a:pt x="19" y="0"/>
                    <a:pt x="12" y="0"/>
                  </a:cubicBezTo>
                  <a:close/>
                  <a:moveTo>
                    <a:pt x="12" y="19"/>
                  </a:moveTo>
                  <a:cubicBezTo>
                    <a:pt x="8" y="19"/>
                    <a:pt x="6" y="16"/>
                    <a:pt x="6" y="12"/>
                  </a:cubicBezTo>
                  <a:cubicBezTo>
                    <a:pt x="6" y="9"/>
                    <a:pt x="8" y="6"/>
                    <a:pt x="12" y="6"/>
                  </a:cubicBezTo>
                  <a:cubicBezTo>
                    <a:pt x="16" y="6"/>
                    <a:pt x="19" y="9"/>
                    <a:pt x="19" y="12"/>
                  </a:cubicBezTo>
                  <a:cubicBezTo>
                    <a:pt x="19" y="16"/>
                    <a:pt x="16" y="19"/>
                    <a:pt x="12" y="19"/>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sp>
          <p:nvSpPr>
            <p:cNvPr id="78" name="Freeform 6">
              <a:extLst>
                <a:ext uri="{FF2B5EF4-FFF2-40B4-BE49-F238E27FC236}">
                  <a16:creationId xmlns:a16="http://schemas.microsoft.com/office/drawing/2014/main" id="{3A58A04F-E5C4-4499-A5BC-C223357EB707}"/>
                </a:ext>
              </a:extLst>
            </p:cNvPr>
            <p:cNvSpPr>
              <a:spLocks noEditPoints="1"/>
            </p:cNvSpPr>
            <p:nvPr/>
          </p:nvSpPr>
          <p:spPr bwMode="auto">
            <a:xfrm>
              <a:off x="7431" y="4092"/>
              <a:ext cx="494" cy="459"/>
            </a:xfrm>
            <a:custGeom>
              <a:avLst/>
              <a:gdLst>
                <a:gd name="T0" fmla="*/ 181 w 182"/>
                <a:gd name="T1" fmla="*/ 75 h 169"/>
                <a:gd name="T2" fmla="*/ 163 w 182"/>
                <a:gd name="T3" fmla="*/ 56 h 169"/>
                <a:gd name="T4" fmla="*/ 113 w 182"/>
                <a:gd name="T5" fmla="*/ 16 h 169"/>
                <a:gd name="T6" fmla="*/ 84 w 182"/>
                <a:gd name="T7" fmla="*/ 12 h 169"/>
                <a:gd name="T8" fmla="*/ 48 w 182"/>
                <a:gd name="T9" fmla="*/ 70 h 169"/>
                <a:gd name="T10" fmla="*/ 40 w 182"/>
                <a:gd name="T11" fmla="*/ 60 h 169"/>
                <a:gd name="T12" fmla="*/ 0 w 182"/>
                <a:gd name="T13" fmla="*/ 69 h 169"/>
                <a:gd name="T14" fmla="*/ 9 w 182"/>
                <a:gd name="T15" fmla="*/ 169 h 169"/>
                <a:gd name="T16" fmla="*/ 48 w 182"/>
                <a:gd name="T17" fmla="*/ 161 h 169"/>
                <a:gd name="T18" fmla="*/ 130 w 182"/>
                <a:gd name="T19" fmla="*/ 166 h 169"/>
                <a:gd name="T20" fmla="*/ 165 w 182"/>
                <a:gd name="T21" fmla="*/ 154 h 169"/>
                <a:gd name="T22" fmla="*/ 172 w 182"/>
                <a:gd name="T23" fmla="*/ 129 h 169"/>
                <a:gd name="T24" fmla="*/ 178 w 182"/>
                <a:gd name="T25" fmla="*/ 106 h 169"/>
                <a:gd name="T26" fmla="*/ 42 w 182"/>
                <a:gd name="T27" fmla="*/ 160 h 169"/>
                <a:gd name="T28" fmla="*/ 9 w 182"/>
                <a:gd name="T29" fmla="*/ 163 h 169"/>
                <a:gd name="T30" fmla="*/ 6 w 182"/>
                <a:gd name="T31" fmla="*/ 69 h 169"/>
                <a:gd name="T32" fmla="*/ 40 w 182"/>
                <a:gd name="T33" fmla="*/ 66 h 169"/>
                <a:gd name="T34" fmla="*/ 42 w 182"/>
                <a:gd name="T35" fmla="*/ 160 h 169"/>
                <a:gd name="T36" fmla="*/ 162 w 182"/>
                <a:gd name="T37" fmla="*/ 111 h 169"/>
                <a:gd name="T38" fmla="*/ 161 w 182"/>
                <a:gd name="T39" fmla="*/ 117 h 169"/>
                <a:gd name="T40" fmla="*/ 156 w 182"/>
                <a:gd name="T41" fmla="*/ 135 h 169"/>
                <a:gd name="T42" fmla="*/ 154 w 182"/>
                <a:gd name="T43" fmla="*/ 141 h 169"/>
                <a:gd name="T44" fmla="*/ 147 w 182"/>
                <a:gd name="T45" fmla="*/ 160 h 169"/>
                <a:gd name="T46" fmla="*/ 75 w 182"/>
                <a:gd name="T47" fmla="*/ 160 h 169"/>
                <a:gd name="T48" fmla="*/ 48 w 182"/>
                <a:gd name="T49" fmla="*/ 78 h 169"/>
                <a:gd name="T50" fmla="*/ 90 w 182"/>
                <a:gd name="T51" fmla="*/ 12 h 169"/>
                <a:gd name="T52" fmla="*/ 107 w 182"/>
                <a:gd name="T53" fmla="*/ 17 h 169"/>
                <a:gd name="T54" fmla="*/ 105 w 182"/>
                <a:gd name="T55" fmla="*/ 60 h 169"/>
                <a:gd name="T56" fmla="*/ 163 w 182"/>
                <a:gd name="T57" fmla="*/ 62 h 169"/>
                <a:gd name="T58" fmla="*/ 175 w 182"/>
                <a:gd name="T59" fmla="*/ 75 h 169"/>
                <a:gd name="T60" fmla="*/ 162 w 182"/>
                <a:gd name="T61" fmla="*/ 88 h 169"/>
                <a:gd name="T62" fmla="*/ 172 w 182"/>
                <a:gd name="T63" fmla="*/ 104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2" h="169">
                  <a:moveTo>
                    <a:pt x="172" y="90"/>
                  </a:moveTo>
                  <a:cubicBezTo>
                    <a:pt x="176" y="87"/>
                    <a:pt x="181" y="83"/>
                    <a:pt x="181" y="75"/>
                  </a:cubicBezTo>
                  <a:cubicBezTo>
                    <a:pt x="182" y="70"/>
                    <a:pt x="180" y="66"/>
                    <a:pt x="177" y="62"/>
                  </a:cubicBezTo>
                  <a:cubicBezTo>
                    <a:pt x="173" y="58"/>
                    <a:pt x="167" y="56"/>
                    <a:pt x="163" y="56"/>
                  </a:cubicBezTo>
                  <a:cubicBezTo>
                    <a:pt x="112" y="56"/>
                    <a:pt x="112" y="56"/>
                    <a:pt x="112" y="56"/>
                  </a:cubicBezTo>
                  <a:cubicBezTo>
                    <a:pt x="114" y="48"/>
                    <a:pt x="116" y="34"/>
                    <a:pt x="113" y="16"/>
                  </a:cubicBezTo>
                  <a:cubicBezTo>
                    <a:pt x="111" y="6"/>
                    <a:pt x="104" y="0"/>
                    <a:pt x="97" y="0"/>
                  </a:cubicBezTo>
                  <a:cubicBezTo>
                    <a:pt x="90" y="0"/>
                    <a:pt x="84" y="5"/>
                    <a:pt x="84" y="12"/>
                  </a:cubicBezTo>
                  <a:cubicBezTo>
                    <a:pt x="83" y="17"/>
                    <a:pt x="82" y="24"/>
                    <a:pt x="81" y="29"/>
                  </a:cubicBezTo>
                  <a:cubicBezTo>
                    <a:pt x="77" y="43"/>
                    <a:pt x="60" y="62"/>
                    <a:pt x="48" y="70"/>
                  </a:cubicBezTo>
                  <a:cubicBezTo>
                    <a:pt x="48" y="69"/>
                    <a:pt x="48" y="69"/>
                    <a:pt x="48" y="69"/>
                  </a:cubicBezTo>
                  <a:cubicBezTo>
                    <a:pt x="48" y="64"/>
                    <a:pt x="44" y="60"/>
                    <a:pt x="40" y="60"/>
                  </a:cubicBezTo>
                  <a:cubicBezTo>
                    <a:pt x="9" y="60"/>
                    <a:pt x="9" y="60"/>
                    <a:pt x="9" y="60"/>
                  </a:cubicBezTo>
                  <a:cubicBezTo>
                    <a:pt x="4" y="60"/>
                    <a:pt x="0" y="64"/>
                    <a:pt x="0" y="69"/>
                  </a:cubicBezTo>
                  <a:cubicBezTo>
                    <a:pt x="0" y="160"/>
                    <a:pt x="0" y="160"/>
                    <a:pt x="0" y="160"/>
                  </a:cubicBezTo>
                  <a:cubicBezTo>
                    <a:pt x="0" y="165"/>
                    <a:pt x="4" y="169"/>
                    <a:pt x="9" y="169"/>
                  </a:cubicBezTo>
                  <a:cubicBezTo>
                    <a:pt x="40" y="169"/>
                    <a:pt x="40" y="169"/>
                    <a:pt x="40" y="169"/>
                  </a:cubicBezTo>
                  <a:cubicBezTo>
                    <a:pt x="44" y="169"/>
                    <a:pt x="47" y="165"/>
                    <a:pt x="48" y="161"/>
                  </a:cubicBezTo>
                  <a:cubicBezTo>
                    <a:pt x="56" y="165"/>
                    <a:pt x="65" y="166"/>
                    <a:pt x="75" y="166"/>
                  </a:cubicBezTo>
                  <a:cubicBezTo>
                    <a:pt x="86" y="166"/>
                    <a:pt x="112" y="166"/>
                    <a:pt x="130" y="166"/>
                  </a:cubicBezTo>
                  <a:cubicBezTo>
                    <a:pt x="138" y="166"/>
                    <a:pt x="144" y="166"/>
                    <a:pt x="147" y="166"/>
                  </a:cubicBezTo>
                  <a:cubicBezTo>
                    <a:pt x="155" y="166"/>
                    <a:pt x="162" y="162"/>
                    <a:pt x="165" y="154"/>
                  </a:cubicBezTo>
                  <a:cubicBezTo>
                    <a:pt x="167" y="148"/>
                    <a:pt x="165" y="143"/>
                    <a:pt x="163" y="140"/>
                  </a:cubicBezTo>
                  <a:cubicBezTo>
                    <a:pt x="167" y="138"/>
                    <a:pt x="171" y="135"/>
                    <a:pt x="172" y="129"/>
                  </a:cubicBezTo>
                  <a:cubicBezTo>
                    <a:pt x="174" y="123"/>
                    <a:pt x="172" y="119"/>
                    <a:pt x="169" y="115"/>
                  </a:cubicBezTo>
                  <a:cubicBezTo>
                    <a:pt x="173" y="114"/>
                    <a:pt x="176" y="111"/>
                    <a:pt x="178" y="106"/>
                  </a:cubicBezTo>
                  <a:cubicBezTo>
                    <a:pt x="180" y="100"/>
                    <a:pt x="177" y="94"/>
                    <a:pt x="172" y="90"/>
                  </a:cubicBezTo>
                  <a:close/>
                  <a:moveTo>
                    <a:pt x="42" y="160"/>
                  </a:moveTo>
                  <a:cubicBezTo>
                    <a:pt x="42" y="161"/>
                    <a:pt x="41" y="163"/>
                    <a:pt x="40" y="163"/>
                  </a:cubicBezTo>
                  <a:cubicBezTo>
                    <a:pt x="9" y="163"/>
                    <a:pt x="9" y="163"/>
                    <a:pt x="9" y="163"/>
                  </a:cubicBezTo>
                  <a:cubicBezTo>
                    <a:pt x="7" y="163"/>
                    <a:pt x="6" y="161"/>
                    <a:pt x="6" y="160"/>
                  </a:cubicBezTo>
                  <a:cubicBezTo>
                    <a:pt x="6" y="69"/>
                    <a:pt x="6" y="69"/>
                    <a:pt x="6" y="69"/>
                  </a:cubicBezTo>
                  <a:cubicBezTo>
                    <a:pt x="6" y="67"/>
                    <a:pt x="7" y="66"/>
                    <a:pt x="9" y="66"/>
                  </a:cubicBezTo>
                  <a:cubicBezTo>
                    <a:pt x="40" y="66"/>
                    <a:pt x="40" y="66"/>
                    <a:pt x="40" y="66"/>
                  </a:cubicBezTo>
                  <a:cubicBezTo>
                    <a:pt x="41" y="66"/>
                    <a:pt x="42" y="67"/>
                    <a:pt x="42" y="69"/>
                  </a:cubicBezTo>
                  <a:lnTo>
                    <a:pt x="42" y="160"/>
                  </a:lnTo>
                  <a:close/>
                  <a:moveTo>
                    <a:pt x="172" y="104"/>
                  </a:moveTo>
                  <a:cubicBezTo>
                    <a:pt x="171" y="109"/>
                    <a:pt x="168" y="110"/>
                    <a:pt x="162" y="111"/>
                  </a:cubicBezTo>
                  <a:cubicBezTo>
                    <a:pt x="160" y="111"/>
                    <a:pt x="159" y="112"/>
                    <a:pt x="159" y="114"/>
                  </a:cubicBezTo>
                  <a:cubicBezTo>
                    <a:pt x="159" y="115"/>
                    <a:pt x="159" y="116"/>
                    <a:pt x="161" y="117"/>
                  </a:cubicBezTo>
                  <a:cubicBezTo>
                    <a:pt x="162" y="117"/>
                    <a:pt x="169" y="120"/>
                    <a:pt x="167" y="128"/>
                  </a:cubicBezTo>
                  <a:cubicBezTo>
                    <a:pt x="165" y="135"/>
                    <a:pt x="156" y="135"/>
                    <a:pt x="156" y="135"/>
                  </a:cubicBezTo>
                  <a:cubicBezTo>
                    <a:pt x="154" y="135"/>
                    <a:pt x="153" y="136"/>
                    <a:pt x="153" y="137"/>
                  </a:cubicBezTo>
                  <a:cubicBezTo>
                    <a:pt x="152" y="139"/>
                    <a:pt x="153" y="140"/>
                    <a:pt x="154" y="141"/>
                  </a:cubicBezTo>
                  <a:cubicBezTo>
                    <a:pt x="155" y="141"/>
                    <a:pt x="162" y="144"/>
                    <a:pt x="159" y="152"/>
                  </a:cubicBezTo>
                  <a:cubicBezTo>
                    <a:pt x="156" y="159"/>
                    <a:pt x="150" y="160"/>
                    <a:pt x="147" y="160"/>
                  </a:cubicBezTo>
                  <a:cubicBezTo>
                    <a:pt x="144" y="160"/>
                    <a:pt x="138" y="160"/>
                    <a:pt x="130" y="160"/>
                  </a:cubicBezTo>
                  <a:cubicBezTo>
                    <a:pt x="112" y="160"/>
                    <a:pt x="86" y="160"/>
                    <a:pt x="75" y="160"/>
                  </a:cubicBezTo>
                  <a:cubicBezTo>
                    <a:pt x="64" y="160"/>
                    <a:pt x="56" y="159"/>
                    <a:pt x="48" y="155"/>
                  </a:cubicBezTo>
                  <a:cubicBezTo>
                    <a:pt x="48" y="78"/>
                    <a:pt x="48" y="78"/>
                    <a:pt x="48" y="78"/>
                  </a:cubicBezTo>
                  <a:cubicBezTo>
                    <a:pt x="62" y="69"/>
                    <a:pt x="82" y="48"/>
                    <a:pt x="87" y="31"/>
                  </a:cubicBezTo>
                  <a:cubicBezTo>
                    <a:pt x="88" y="25"/>
                    <a:pt x="89" y="18"/>
                    <a:pt x="90" y="12"/>
                  </a:cubicBezTo>
                  <a:cubicBezTo>
                    <a:pt x="90" y="9"/>
                    <a:pt x="93" y="6"/>
                    <a:pt x="97" y="6"/>
                  </a:cubicBezTo>
                  <a:cubicBezTo>
                    <a:pt x="102" y="6"/>
                    <a:pt x="105" y="10"/>
                    <a:pt x="107" y="17"/>
                  </a:cubicBezTo>
                  <a:cubicBezTo>
                    <a:pt x="111" y="38"/>
                    <a:pt x="108" y="52"/>
                    <a:pt x="105" y="57"/>
                  </a:cubicBezTo>
                  <a:cubicBezTo>
                    <a:pt x="105" y="58"/>
                    <a:pt x="105" y="59"/>
                    <a:pt x="105" y="60"/>
                  </a:cubicBezTo>
                  <a:cubicBezTo>
                    <a:pt x="106" y="61"/>
                    <a:pt x="107" y="62"/>
                    <a:pt x="108" y="62"/>
                  </a:cubicBezTo>
                  <a:cubicBezTo>
                    <a:pt x="163" y="62"/>
                    <a:pt x="163" y="62"/>
                    <a:pt x="163" y="62"/>
                  </a:cubicBezTo>
                  <a:cubicBezTo>
                    <a:pt x="165" y="62"/>
                    <a:pt x="170" y="63"/>
                    <a:pt x="173" y="66"/>
                  </a:cubicBezTo>
                  <a:cubicBezTo>
                    <a:pt x="175" y="68"/>
                    <a:pt x="176" y="71"/>
                    <a:pt x="175" y="75"/>
                  </a:cubicBezTo>
                  <a:cubicBezTo>
                    <a:pt x="175" y="85"/>
                    <a:pt x="164" y="86"/>
                    <a:pt x="164" y="86"/>
                  </a:cubicBezTo>
                  <a:cubicBezTo>
                    <a:pt x="163" y="86"/>
                    <a:pt x="162" y="87"/>
                    <a:pt x="162" y="88"/>
                  </a:cubicBezTo>
                  <a:cubicBezTo>
                    <a:pt x="161" y="90"/>
                    <a:pt x="162" y="91"/>
                    <a:pt x="163" y="92"/>
                  </a:cubicBezTo>
                  <a:cubicBezTo>
                    <a:pt x="168" y="94"/>
                    <a:pt x="174" y="98"/>
                    <a:pt x="172" y="104"/>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3008E"/>
                </a:solidFill>
                <a:effectLst/>
                <a:uLnTx/>
                <a:uFillTx/>
                <a:latin typeface="Montserrat"/>
                <a:ea typeface="+mn-ea"/>
                <a:cs typeface="+mn-cs"/>
              </a:endParaRPr>
            </a:p>
          </p:txBody>
        </p:sp>
      </p:grpSp>
      <p:sp>
        <p:nvSpPr>
          <p:cNvPr id="79" name="ZoneTexte 78">
            <a:extLst>
              <a:ext uri="{FF2B5EF4-FFF2-40B4-BE49-F238E27FC236}">
                <a16:creationId xmlns:a16="http://schemas.microsoft.com/office/drawing/2014/main" id="{6D29179A-005C-4E67-86AB-E5EF6E382D37}"/>
              </a:ext>
            </a:extLst>
          </p:cNvPr>
          <p:cNvSpPr txBox="1"/>
          <p:nvPr/>
        </p:nvSpPr>
        <p:spPr>
          <a:xfrm>
            <a:off x="1037852" y="4014498"/>
            <a:ext cx="1696504" cy="246221"/>
          </a:xfrm>
          <a:prstGeom prst="rect">
            <a:avLst/>
          </a:prstGeom>
          <a:ln>
            <a:noFill/>
          </a:ln>
        </p:spPr>
        <p:txBody>
          <a:bodyPr vert="horz" wrap="square" lIns="0" tIns="0" rIns="0" bIns="0" rtlCol="0" anchor="b"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srgbClr val="573EEF"/>
                </a:solidFill>
                <a:effectLst/>
                <a:uLnTx/>
                <a:uFillTx/>
                <a:latin typeface="Montserrat" panose="00000500000000000000" pitchFamily="2" charset="0"/>
                <a:ea typeface="+mn-ea"/>
                <a:cs typeface="+mn-cs"/>
              </a:rPr>
              <a:t>PRODUCTS</a:t>
            </a:r>
          </a:p>
        </p:txBody>
      </p:sp>
      <p:sp>
        <p:nvSpPr>
          <p:cNvPr id="80" name="ZoneTexte 79">
            <a:extLst>
              <a:ext uri="{FF2B5EF4-FFF2-40B4-BE49-F238E27FC236}">
                <a16:creationId xmlns:a16="http://schemas.microsoft.com/office/drawing/2014/main" id="{A2A4D864-36CF-49A8-9E10-CD7BD7B8F5E1}"/>
              </a:ext>
            </a:extLst>
          </p:cNvPr>
          <p:cNvSpPr txBox="1"/>
          <p:nvPr/>
        </p:nvSpPr>
        <p:spPr>
          <a:xfrm>
            <a:off x="3566485" y="4019856"/>
            <a:ext cx="1696504" cy="246221"/>
          </a:xfrm>
          <a:prstGeom prst="rect">
            <a:avLst/>
          </a:prstGeom>
          <a:ln>
            <a:noFill/>
          </a:ln>
        </p:spPr>
        <p:txBody>
          <a:bodyPr vert="horz" wrap="square" lIns="0" tIns="0" rIns="0" bIns="0" rtlCol="0" anchor="b"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srgbClr val="F9D957"/>
                </a:solidFill>
                <a:effectLst/>
                <a:uLnTx/>
                <a:uFillTx/>
                <a:latin typeface="Montserrat" panose="00000500000000000000" pitchFamily="2" charset="0"/>
                <a:ea typeface="+mn-ea"/>
                <a:cs typeface="+mn-cs"/>
              </a:rPr>
              <a:t>ACCESSORIES</a:t>
            </a:r>
          </a:p>
        </p:txBody>
      </p:sp>
      <p:sp>
        <p:nvSpPr>
          <p:cNvPr id="81" name="ZoneTexte 80">
            <a:extLst>
              <a:ext uri="{FF2B5EF4-FFF2-40B4-BE49-F238E27FC236}">
                <a16:creationId xmlns:a16="http://schemas.microsoft.com/office/drawing/2014/main" id="{395CECF3-C870-440D-AA20-D5241200A332}"/>
              </a:ext>
            </a:extLst>
          </p:cNvPr>
          <p:cNvSpPr txBox="1"/>
          <p:nvPr/>
        </p:nvSpPr>
        <p:spPr>
          <a:xfrm>
            <a:off x="985897" y="5274940"/>
            <a:ext cx="1696504" cy="246221"/>
          </a:xfrm>
          <a:prstGeom prst="rect">
            <a:avLst/>
          </a:prstGeom>
          <a:ln>
            <a:noFill/>
          </a:ln>
        </p:spPr>
        <p:txBody>
          <a:bodyPr vert="horz" wrap="square" lIns="0" tIns="0" rIns="0" bIns="0" rtlCol="0" anchor="b"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srgbClr val="8727DB"/>
                </a:solidFill>
                <a:effectLst/>
                <a:uLnTx/>
                <a:uFillTx/>
                <a:latin typeface="Montserrat" panose="00000500000000000000" pitchFamily="2" charset="0"/>
                <a:ea typeface="+mn-ea"/>
                <a:cs typeface="+mn-cs"/>
              </a:rPr>
              <a:t>DELIVERY</a:t>
            </a:r>
          </a:p>
        </p:txBody>
      </p:sp>
      <p:sp>
        <p:nvSpPr>
          <p:cNvPr id="82" name="ZoneTexte 81">
            <a:extLst>
              <a:ext uri="{FF2B5EF4-FFF2-40B4-BE49-F238E27FC236}">
                <a16:creationId xmlns:a16="http://schemas.microsoft.com/office/drawing/2014/main" id="{A43A4C2B-E518-4017-A8FC-564B526BBCDF}"/>
              </a:ext>
            </a:extLst>
          </p:cNvPr>
          <p:cNvSpPr txBox="1"/>
          <p:nvPr/>
        </p:nvSpPr>
        <p:spPr>
          <a:xfrm>
            <a:off x="3578020" y="5299559"/>
            <a:ext cx="1696504" cy="246221"/>
          </a:xfrm>
          <a:prstGeom prst="rect">
            <a:avLst/>
          </a:prstGeom>
          <a:ln>
            <a:noFill/>
          </a:ln>
        </p:spPr>
        <p:txBody>
          <a:bodyPr vert="horz" wrap="square" lIns="0" tIns="0" rIns="0" bIns="0" rtlCol="0" anchor="b"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srgbClr val="FF997F"/>
                </a:solidFill>
                <a:effectLst/>
                <a:uLnTx/>
                <a:uFillTx/>
                <a:latin typeface="Montserrat" panose="00000500000000000000" pitchFamily="2" charset="0"/>
                <a:ea typeface="+mn-ea"/>
                <a:cs typeface="+mn-cs"/>
              </a:rPr>
              <a:t>GUARANTEE</a:t>
            </a:r>
          </a:p>
        </p:txBody>
      </p:sp>
      <p:sp>
        <p:nvSpPr>
          <p:cNvPr id="83" name="Titre 8">
            <a:extLst>
              <a:ext uri="{FF2B5EF4-FFF2-40B4-BE49-F238E27FC236}">
                <a16:creationId xmlns:a16="http://schemas.microsoft.com/office/drawing/2014/main" id="{F2E8DF54-D6AA-4961-B405-54E570951941}"/>
              </a:ext>
            </a:extLst>
          </p:cNvPr>
          <p:cNvSpPr>
            <a:spLocks noGrp="1"/>
          </p:cNvSpPr>
          <p:nvPr>
            <p:ph type="title"/>
          </p:nvPr>
        </p:nvSpPr>
        <p:spPr>
          <a:xfrm>
            <a:off x="352103" y="310653"/>
            <a:ext cx="4791397" cy="757130"/>
          </a:xfrm>
        </p:spPr>
        <p:txBody>
          <a:bodyPr/>
          <a:lstStyle/>
          <a:p>
            <a:r>
              <a:rPr lang="en-GB" sz="2000" dirty="0">
                <a:latin typeface="Arial" panose="020B0604020202020204" pitchFamily="34" charset="0"/>
                <a:cs typeface="Arial" panose="020B0604020202020204" pitchFamily="34" charset="0"/>
              </a:rPr>
              <a:t>We offer </a:t>
            </a:r>
            <a:r>
              <a:rPr lang="en-GB" sz="2400" dirty="0">
                <a:latin typeface="Arial Black" panose="020B0A04020102020204" pitchFamily="34" charset="0"/>
              </a:rPr>
              <a:t>end-to-end responsible services </a:t>
            </a:r>
          </a:p>
        </p:txBody>
      </p:sp>
      <p:sp>
        <p:nvSpPr>
          <p:cNvPr id="85" name="Rectangle : coins arrondis 84">
            <a:extLst>
              <a:ext uri="{FF2B5EF4-FFF2-40B4-BE49-F238E27FC236}">
                <a16:creationId xmlns:a16="http://schemas.microsoft.com/office/drawing/2014/main" id="{C8384CB4-B40B-4B6C-934E-EB035C3F4E87}"/>
              </a:ext>
            </a:extLst>
          </p:cNvPr>
          <p:cNvSpPr/>
          <p:nvPr/>
        </p:nvSpPr>
        <p:spPr>
          <a:xfrm>
            <a:off x="250975" y="4192905"/>
            <a:ext cx="2658140" cy="89857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rPr>
              <a:t>Sourcing and leasing of reconditioned products</a:t>
            </a:r>
            <a:endParaRPr kumimoji="0" lang="fr-FR" sz="1200" b="0" i="0" u="none" strike="noStrike" kern="1200" cap="none" spc="0" normalizeH="0" baseline="0" noProof="0" dirty="0">
              <a:ln>
                <a:noFill/>
              </a:ln>
              <a:solidFill>
                <a:srgbClr val="2E0966"/>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70025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38735"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193" name="Titre 8">
            <a:extLst>
              <a:ext uri="{FF2B5EF4-FFF2-40B4-BE49-F238E27FC236}">
                <a16:creationId xmlns:a16="http://schemas.microsoft.com/office/drawing/2014/main" id="{BAAD03A1-FCD4-514C-9C1E-637F16C267DF}"/>
              </a:ext>
            </a:extLst>
          </p:cNvPr>
          <p:cNvSpPr>
            <a:spLocks noGrp="1"/>
          </p:cNvSpPr>
          <p:nvPr>
            <p:ph type="title"/>
          </p:nvPr>
        </p:nvSpPr>
        <p:spPr>
          <a:xfrm>
            <a:off x="352103" y="310653"/>
            <a:ext cx="4791397" cy="757130"/>
          </a:xfrm>
        </p:spPr>
        <p:txBody>
          <a:bodyPr/>
          <a:lstStyle/>
          <a:p>
            <a:r>
              <a:rPr lang="en-GB" sz="2000">
                <a:latin typeface="Arial" panose="020B0604020202020204" pitchFamily="34" charset="0"/>
                <a:cs typeface="Arial" panose="020B0604020202020204" pitchFamily="34" charset="0"/>
              </a:rPr>
              <a:t>We offer </a:t>
            </a:r>
            <a:r>
              <a:rPr lang="en-GB" sz="2400">
                <a:latin typeface="Arial Black" panose="020B0A04020102020204" pitchFamily="34" charset="0"/>
              </a:rPr>
              <a:t>end-to-end responsible services </a:t>
            </a: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830060" y="1390845"/>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GB" sz="1600">
                <a:latin typeface="Arial" panose="020B0604020202020204" pitchFamily="34" charset="0"/>
                <a:ea typeface="+mn-lt"/>
                <a:cs typeface="Arial" panose="020B0604020202020204" pitchFamily="34" charset="0"/>
              </a:rPr>
              <a:t>Product Care offers eco-responsible management of mobility equipment: smartphones, tablets and laptops </a:t>
            </a:r>
          </a:p>
        </p:txBody>
      </p:sp>
      <p:sp>
        <p:nvSpPr>
          <p:cNvPr id="6" name="Rectangle 5">
            <a:extLst>
              <a:ext uri="{FF2B5EF4-FFF2-40B4-BE49-F238E27FC236}">
                <a16:creationId xmlns:a16="http://schemas.microsoft.com/office/drawing/2014/main" id="{9EDF3021-2C07-40EC-8E15-1E51B2CF2286}"/>
              </a:ext>
            </a:extLst>
          </p:cNvPr>
          <p:cNvSpPr/>
          <p:nvPr/>
        </p:nvSpPr>
        <p:spPr>
          <a:xfrm>
            <a:off x="6799117" y="2841614"/>
            <a:ext cx="4648363" cy="3370153"/>
          </a:xfrm>
          <a:prstGeom prst="rect">
            <a:avLst/>
          </a:prstGeom>
        </p:spPr>
        <p:txBody>
          <a:bodyPr wrap="square">
            <a:spAutoFit/>
          </a:bodyPr>
          <a:lstStyle/>
          <a:p>
            <a:pPr marL="361950" lvl="0">
              <a:spcBef>
                <a:spcPts val="600"/>
              </a:spcBef>
              <a:defRPr/>
            </a:pPr>
            <a:r>
              <a:rPr lang="en-GB" sz="1600" b="1">
                <a:latin typeface="Arial" panose="020B0604020202020204" pitchFamily="34" charset="0"/>
                <a:cs typeface="Arial" panose="020B0604020202020204" pitchFamily="34" charset="0"/>
              </a:rPr>
              <a:t>Product Care delays obsolescence of devices, </a:t>
            </a:r>
            <a:r>
              <a:rPr lang="en-GB" sz="1600">
                <a:latin typeface="Arial" panose="020B0604020202020204" pitchFamily="34" charset="0"/>
                <a:cs typeface="Arial" panose="020B0604020202020204" pitchFamily="34" charset="0"/>
              </a:rPr>
              <a:t>which are better maintained, regularly updated and repaired as necessary. </a:t>
            </a:r>
            <a:br>
              <a:rPr lang="en-GB" sz="1600">
                <a:latin typeface="Arial" panose="020B0604020202020204" pitchFamily="34" charset="0"/>
                <a:cs typeface="Arial" panose="020B0604020202020204" pitchFamily="34" charset="0"/>
              </a:rPr>
            </a:br>
            <a:endParaRPr lang="en-GB" sz="1600">
              <a:latin typeface="Arial" panose="020B0604020202020204" pitchFamily="34" charset="0"/>
              <a:cs typeface="Arial" panose="020B0604020202020204" pitchFamily="34" charset="0"/>
            </a:endParaRPr>
          </a:p>
          <a:p>
            <a:pPr marL="361950" lvl="0">
              <a:spcBef>
                <a:spcPts val="600"/>
              </a:spcBef>
              <a:defRPr/>
            </a:pPr>
            <a:r>
              <a:rPr lang="en-GB" sz="1600" b="1">
                <a:latin typeface="Arial" panose="020B0604020202020204" pitchFamily="34" charset="0"/>
                <a:cs typeface="Arial" panose="020B0604020202020204" pitchFamily="34" charset="0"/>
              </a:rPr>
              <a:t>Their useful life is extended and residual value maximised. </a:t>
            </a:r>
            <a:br>
              <a:rPr lang="en-GB" sz="1600" b="1">
                <a:latin typeface="Arial" panose="020B0604020202020204" pitchFamily="34" charset="0"/>
                <a:cs typeface="Arial" panose="020B0604020202020204" pitchFamily="34" charset="0"/>
              </a:rPr>
            </a:br>
            <a:endParaRPr lang="en-GB" sz="1600" b="1">
              <a:latin typeface="Arial" panose="020B0604020202020204" pitchFamily="34" charset="0"/>
              <a:cs typeface="Arial" panose="020B0604020202020204" pitchFamily="34" charset="0"/>
            </a:endParaRPr>
          </a:p>
          <a:p>
            <a:pPr marL="361950" lvl="0">
              <a:spcBef>
                <a:spcPts val="600"/>
              </a:spcBef>
              <a:defRPr/>
            </a:pPr>
            <a:r>
              <a:rPr lang="en-GB" sz="1600" b="1">
                <a:latin typeface="Arial" panose="020B0604020202020204" pitchFamily="34" charset="0"/>
                <a:cs typeface="Arial" panose="020B0604020202020204" pitchFamily="34" charset="0"/>
              </a:rPr>
              <a:t>At the end of the life cycle, devices are assessed for possible refurbishment and/or recovery. </a:t>
            </a:r>
            <a:r>
              <a:rPr lang="en-GB" sz="1600">
                <a:latin typeface="Arial" panose="020B0604020202020204" pitchFamily="34" charset="0"/>
                <a:cs typeface="Arial" panose="020B0604020202020204" pitchFamily="34" charset="0"/>
              </a:rPr>
              <a:t>All waste is processed and recycled.</a:t>
            </a:r>
          </a:p>
          <a:p>
            <a:pPr marL="361950" lvl="0">
              <a:spcAft>
                <a:spcPts val="600"/>
              </a:spcAft>
            </a:pPr>
            <a:endParaRPr lang="fr-FR" sz="1100" dirty="0">
              <a:latin typeface="Arial" panose="020B0604020202020204" pitchFamily="34" charset="0"/>
              <a:ea typeface="+mn-lt"/>
              <a:cs typeface="Arial" panose="020B0604020202020204" pitchFamily="34" charset="0"/>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6899076" y="2943094"/>
            <a:ext cx="216000" cy="216000"/>
            <a:chOff x="7897661" y="2709829"/>
            <a:chExt cx="365760" cy="365760"/>
          </a:xfrm>
          <a:solidFill>
            <a:schemeClr val="accent2"/>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6879588" y="3938341"/>
            <a:ext cx="216000" cy="216000"/>
            <a:chOff x="7897661" y="2709829"/>
            <a:chExt cx="365760" cy="365760"/>
          </a:xfrm>
          <a:solidFill>
            <a:schemeClr val="accent6"/>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6875752" y="4825588"/>
            <a:ext cx="216000" cy="216000"/>
            <a:chOff x="7897661" y="2709829"/>
            <a:chExt cx="365760" cy="365760"/>
          </a:xfrm>
          <a:solidFill>
            <a:schemeClr val="accent4"/>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329456" y="3518376"/>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4" name="ZoneTexte 33">
            <a:extLst>
              <a:ext uri="{FF2B5EF4-FFF2-40B4-BE49-F238E27FC236}">
                <a16:creationId xmlns:a16="http://schemas.microsoft.com/office/drawing/2014/main" id="{4C3AD889-2B88-48EB-BF60-6A811EF165F0}"/>
              </a:ext>
            </a:extLst>
          </p:cNvPr>
          <p:cNvSpPr txBox="1"/>
          <p:nvPr/>
        </p:nvSpPr>
        <p:spPr>
          <a:xfrm>
            <a:off x="1614174" y="2349032"/>
            <a:ext cx="3146615" cy="584775"/>
          </a:xfrm>
          <a:prstGeom prst="rect">
            <a:avLst/>
          </a:prstGeom>
          <a:noFill/>
        </p:spPr>
        <p:txBody>
          <a:bodyPr wrap="square" rtlCol="0">
            <a:spAutoFit/>
          </a:bodyPr>
          <a:lstStyle/>
          <a:p>
            <a:r>
              <a:rPr lang="en-GB" sz="3200" dirty="0" err="1">
                <a:latin typeface="Arial Black" panose="020B0A04020102020204" pitchFamily="34" charset="0"/>
              </a:rPr>
              <a:t>product</a:t>
            </a:r>
            <a:r>
              <a:rPr lang="en-GB" sz="3200" dirty="0" err="1">
                <a:solidFill>
                  <a:schemeClr val="tx2"/>
                </a:solidFill>
                <a:latin typeface="Arial Black" panose="020B0A04020102020204" pitchFamily="34" charset="0"/>
              </a:rPr>
              <a:t>care</a:t>
            </a:r>
            <a:endParaRPr lang="en-GB" sz="3200" dirty="0">
              <a:solidFill>
                <a:schemeClr val="tx2"/>
              </a:solidFill>
              <a:latin typeface="Arial Black" panose="020B0A04020102020204" pitchFamily="34" charset="0"/>
            </a:endParaRPr>
          </a:p>
        </p:txBody>
      </p:sp>
      <p:sp>
        <p:nvSpPr>
          <p:cNvPr id="27" name="Espace réservé du numéro de diapositive 2">
            <a:extLst>
              <a:ext uri="{FF2B5EF4-FFF2-40B4-BE49-F238E27FC236}">
                <a16:creationId xmlns:a16="http://schemas.microsoft.com/office/drawing/2014/main" id="{D02B5426-DC41-462F-8D96-1E20104E58D8}"/>
              </a:ext>
            </a:extLst>
          </p:cNvPr>
          <p:cNvSpPr txBox="1">
            <a:spLocks/>
          </p:cNvSpPr>
          <p:nvPr/>
        </p:nvSpPr>
        <p:spPr>
          <a:xfrm>
            <a:off x="9234725" y="6393671"/>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solidFill>
                  <a:schemeClr val="bg2"/>
                </a:solidFill>
                <a:latin typeface="Arial" panose="020B0604020202020204" pitchFamily="34" charset="0"/>
                <a:cs typeface="Arial" panose="020B0604020202020204" pitchFamily="34" charset="0"/>
              </a:rPr>
              <a:pPr marL="0" indent="0" algn="r">
                <a:spcAft>
                  <a:spcPts val="600"/>
                </a:spcAft>
                <a:buNone/>
              </a:pPr>
              <a:t>24</a:t>
            </a:fld>
            <a:endParaRPr lang="fr-FR" sz="1000" dirty="0">
              <a:solidFill>
                <a:schemeClr val="bg2"/>
              </a:solidFill>
              <a:latin typeface="Arial" panose="020B0604020202020204" pitchFamily="34" charset="0"/>
              <a:cs typeface="Arial" panose="020B0604020202020204" pitchFamily="34" charset="0"/>
            </a:endParaRPr>
          </a:p>
        </p:txBody>
      </p:sp>
      <p:pic>
        <p:nvPicPr>
          <p:cNvPr id="26" name="Image 2" descr="Une image contenant texte, casino, pièce&#10;&#10;Description générée automatiquement">
            <a:extLst>
              <a:ext uri="{FF2B5EF4-FFF2-40B4-BE49-F238E27FC236}">
                <a16:creationId xmlns:a16="http://schemas.microsoft.com/office/drawing/2014/main" id="{EBD16D0F-4D7A-47DB-80B5-0CC2D1DF1B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5964" y="2581643"/>
            <a:ext cx="2985181" cy="4185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6939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38735"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193" name="Titre 8">
            <a:extLst>
              <a:ext uri="{FF2B5EF4-FFF2-40B4-BE49-F238E27FC236}">
                <a16:creationId xmlns:a16="http://schemas.microsoft.com/office/drawing/2014/main" id="{BAAD03A1-FCD4-514C-9C1E-637F16C267DF}"/>
              </a:ext>
            </a:extLst>
          </p:cNvPr>
          <p:cNvSpPr>
            <a:spLocks noGrp="1"/>
          </p:cNvSpPr>
          <p:nvPr>
            <p:ph type="title"/>
          </p:nvPr>
        </p:nvSpPr>
        <p:spPr>
          <a:xfrm>
            <a:off x="352103" y="310653"/>
            <a:ext cx="4791397" cy="757130"/>
          </a:xfrm>
        </p:spPr>
        <p:txBody>
          <a:bodyPr/>
          <a:lstStyle/>
          <a:p>
            <a:r>
              <a:rPr lang="en-GB" sz="2000">
                <a:latin typeface="Arial" panose="020B0604020202020204" pitchFamily="34" charset="0"/>
                <a:cs typeface="Arial" panose="020B0604020202020204" pitchFamily="34" charset="0"/>
              </a:rPr>
              <a:t>We offer </a:t>
            </a:r>
            <a:r>
              <a:rPr lang="en-GB" sz="2400">
                <a:latin typeface="Arial Black" panose="020B0A04020102020204" pitchFamily="34" charset="0"/>
              </a:rPr>
              <a:t>end-to-end responsible services </a:t>
            </a: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777919" y="1125097"/>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GB" sz="1600" dirty="0">
                <a:latin typeface="Arial" panose="020B0604020202020204" pitchFamily="34" charset="0"/>
                <a:ea typeface="+mn-lt"/>
                <a:cs typeface="Arial" panose="020B0604020202020204" pitchFamily="34" charset="0"/>
              </a:rPr>
              <a:t>Our teams meet the challenges of modernisation, with business application development and data enhancement using new platforms </a:t>
            </a:r>
          </a:p>
          <a:p>
            <a:pPr marL="0" indent="0">
              <a:lnSpc>
                <a:spcPct val="100000"/>
              </a:lnSpc>
              <a:spcBef>
                <a:spcPts val="0"/>
              </a:spcBef>
              <a:buNone/>
            </a:pPr>
            <a:endParaRPr lang="fr-FR" sz="1600" dirty="0">
              <a:latin typeface="Arial" panose="020B0604020202020204" pitchFamily="34" charset="0"/>
              <a:ea typeface="+mn-lt"/>
              <a:cs typeface="Arial" panose="020B0604020202020204" pitchFamily="34" charset="0"/>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6895800" y="2631635"/>
            <a:ext cx="216000" cy="216000"/>
            <a:chOff x="7897661" y="2709829"/>
            <a:chExt cx="365760" cy="365760"/>
          </a:xfrm>
          <a:solidFill>
            <a:srgbClr val="33008E"/>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6915288" y="3761188"/>
            <a:ext cx="216000" cy="216000"/>
            <a:chOff x="7897661" y="2709829"/>
            <a:chExt cx="365760" cy="365760"/>
          </a:xfrm>
          <a:solidFill>
            <a:schemeClr val="accent3"/>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6962980" y="4945186"/>
            <a:ext cx="216000" cy="216000"/>
            <a:chOff x="7897661" y="2709829"/>
            <a:chExt cx="365760" cy="365760"/>
          </a:xfrm>
          <a:solidFill>
            <a:schemeClr val="accent5"/>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339925" y="3560952"/>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50" name="Groupe 49">
            <a:extLst>
              <a:ext uri="{FF2B5EF4-FFF2-40B4-BE49-F238E27FC236}">
                <a16:creationId xmlns:a16="http://schemas.microsoft.com/office/drawing/2014/main" id="{2550B682-8578-4146-AA91-F7BBA628AD1A}"/>
              </a:ext>
            </a:extLst>
          </p:cNvPr>
          <p:cNvGrpSpPr/>
          <p:nvPr/>
        </p:nvGrpSpPr>
        <p:grpSpPr>
          <a:xfrm>
            <a:off x="7238209" y="2527577"/>
            <a:ext cx="3780384" cy="925568"/>
            <a:chOff x="371433" y="2110894"/>
            <a:chExt cx="3780384" cy="738842"/>
          </a:xfrm>
        </p:grpSpPr>
        <p:sp>
          <p:nvSpPr>
            <p:cNvPr id="51" name="TextBox 17">
              <a:extLst>
                <a:ext uri="{FF2B5EF4-FFF2-40B4-BE49-F238E27FC236}">
                  <a16:creationId xmlns:a16="http://schemas.microsoft.com/office/drawing/2014/main" id="{EF468466-741E-4F53-8A98-286F2F49DC8F}"/>
                </a:ext>
              </a:extLst>
            </p:cNvPr>
            <p:cNvSpPr txBox="1"/>
            <p:nvPr/>
          </p:nvSpPr>
          <p:spPr>
            <a:xfrm>
              <a:off x="371433" y="2110894"/>
              <a:ext cx="3780384" cy="338554"/>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GB" sz="1600" b="1" dirty="0">
                  <a:latin typeface="Arial" panose="020B0604020202020204" pitchFamily="34" charset="0"/>
                  <a:cs typeface="Arial" panose="020B0604020202020204" pitchFamily="34" charset="0"/>
                </a:rPr>
                <a:t>Modern applications</a:t>
              </a:r>
            </a:p>
          </p:txBody>
        </p:sp>
        <p:sp>
          <p:nvSpPr>
            <p:cNvPr id="52" name="ZoneTexte 51">
              <a:extLst>
                <a:ext uri="{FF2B5EF4-FFF2-40B4-BE49-F238E27FC236}">
                  <a16:creationId xmlns:a16="http://schemas.microsoft.com/office/drawing/2014/main" id="{7078D4E5-2F42-4D02-A8AA-E128E8B04CE5}"/>
                </a:ext>
              </a:extLst>
            </p:cNvPr>
            <p:cNvSpPr txBox="1"/>
            <p:nvPr/>
          </p:nvSpPr>
          <p:spPr>
            <a:xfrm>
              <a:off x="465319" y="2256047"/>
              <a:ext cx="2657265" cy="593689"/>
            </a:xfrm>
            <a:prstGeom prst="rect">
              <a:avLst/>
            </a:prstGeom>
          </p:spPr>
          <p:txBody>
            <a:bodyPr vert="horz" wrap="square" lIns="0" tIns="0" rIns="0" bIns="0" rtlCol="0" anchor="b" anchorCtr="0">
              <a:spAutoFit/>
            </a:bodyPr>
            <a:lstStyle/>
            <a:p>
              <a:pPr marL="0" marR="0" lvl="0" indent="0" algn="l" defTabSz="914377" rtl="0" eaLnBrk="1" fontAlgn="auto" latinLnBrk="0" hangingPunct="1">
                <a:lnSpc>
                  <a:spcPct val="110000"/>
                </a:lnSpc>
                <a:spcBef>
                  <a:spcPts val="0"/>
                </a:spcBef>
                <a:spcAft>
                  <a:spcPts val="0"/>
                </a:spcAft>
                <a:buClrTx/>
                <a:buSzTx/>
                <a:buFontTx/>
                <a:buNone/>
                <a:tabLst/>
                <a:defRPr/>
              </a:pPr>
              <a:r>
                <a:rPr kumimoji="0" lang="en-GB" sz="1200" b="0" i="0" u="none" strike="noStrike" cap="none" normalizeH="0" baseline="0" noProof="0" dirty="0">
                  <a:ln>
                    <a:noFill/>
                  </a:ln>
                  <a:solidFill>
                    <a:srgbClr val="3E0D81"/>
                  </a:solidFill>
                  <a:uLnTx/>
                  <a:uFillTx/>
                  <a:latin typeface="Arial" panose="020B0604020202020204" pitchFamily="34" charset="0"/>
                  <a:cs typeface="Arial" panose="020B0604020202020204" pitchFamily="34" charset="0"/>
                </a:rPr>
                <a:t>Design of business applications</a:t>
              </a:r>
            </a:p>
            <a:p>
              <a:pPr marL="0" marR="0" lvl="0" indent="0" algn="l" defTabSz="914377" rtl="0" eaLnBrk="1" fontAlgn="auto" latinLnBrk="0" hangingPunct="1">
                <a:lnSpc>
                  <a:spcPct val="110000"/>
                </a:lnSpc>
                <a:spcBef>
                  <a:spcPts val="0"/>
                </a:spcBef>
                <a:spcAft>
                  <a:spcPts val="0"/>
                </a:spcAft>
                <a:buClrTx/>
                <a:buSzTx/>
                <a:buFontTx/>
                <a:buNone/>
                <a:tabLst/>
                <a:defRPr/>
              </a:pPr>
              <a:r>
                <a:rPr kumimoji="0" lang="en-GB" sz="1200" b="0" i="0" u="none" strike="noStrike" cap="none" normalizeH="0" baseline="0" noProof="0" dirty="0">
                  <a:ln>
                    <a:noFill/>
                  </a:ln>
                  <a:solidFill>
                    <a:srgbClr val="3E0D81"/>
                  </a:solidFill>
                  <a:uLnTx/>
                  <a:uFillTx/>
                  <a:latin typeface="Arial" panose="020B0604020202020204" pitchFamily="34" charset="0"/>
                  <a:cs typeface="Arial" panose="020B0604020202020204" pitchFamily="34" charset="0"/>
                </a:rPr>
                <a:t>Application refactoring</a:t>
              </a:r>
            </a:p>
            <a:p>
              <a:pPr marL="0" marR="0" lvl="0" indent="0" algn="l" defTabSz="914377" rtl="0" eaLnBrk="1" fontAlgn="auto" latinLnBrk="0" hangingPunct="1">
                <a:lnSpc>
                  <a:spcPct val="110000"/>
                </a:lnSpc>
                <a:spcBef>
                  <a:spcPts val="0"/>
                </a:spcBef>
                <a:spcAft>
                  <a:spcPts val="0"/>
                </a:spcAft>
                <a:buClrTx/>
                <a:buSzTx/>
                <a:buFontTx/>
                <a:buNone/>
                <a:tabLst/>
                <a:defRPr/>
              </a:pPr>
              <a:r>
                <a:rPr kumimoji="0" lang="en-GB" sz="1200" b="0" i="0" u="none" strike="noStrike" cap="none" normalizeH="0" baseline="0" noProof="0" dirty="0">
                  <a:ln>
                    <a:noFill/>
                  </a:ln>
                  <a:solidFill>
                    <a:srgbClr val="3E0D81"/>
                  </a:solidFill>
                  <a:uLnTx/>
                  <a:uFillTx/>
                  <a:latin typeface="Arial" panose="020B0604020202020204" pitchFamily="34" charset="0"/>
                  <a:cs typeface="Arial" panose="020B0604020202020204" pitchFamily="34" charset="0"/>
                </a:rPr>
                <a:t>Code optimisation / micro services</a:t>
              </a:r>
            </a:p>
          </p:txBody>
        </p:sp>
      </p:grpSp>
      <p:grpSp>
        <p:nvGrpSpPr>
          <p:cNvPr id="53" name="Groupe 52">
            <a:extLst>
              <a:ext uri="{FF2B5EF4-FFF2-40B4-BE49-F238E27FC236}">
                <a16:creationId xmlns:a16="http://schemas.microsoft.com/office/drawing/2014/main" id="{73AAD197-08B2-45F3-AD7A-FB177B293E5F}"/>
              </a:ext>
            </a:extLst>
          </p:cNvPr>
          <p:cNvGrpSpPr/>
          <p:nvPr/>
        </p:nvGrpSpPr>
        <p:grpSpPr>
          <a:xfrm>
            <a:off x="7239603" y="3695248"/>
            <a:ext cx="3174219" cy="929701"/>
            <a:chOff x="2034699" y="3831508"/>
            <a:chExt cx="3174218" cy="779127"/>
          </a:xfrm>
        </p:grpSpPr>
        <p:sp>
          <p:nvSpPr>
            <p:cNvPr id="54" name="TextBox 25">
              <a:extLst>
                <a:ext uri="{FF2B5EF4-FFF2-40B4-BE49-F238E27FC236}">
                  <a16:creationId xmlns:a16="http://schemas.microsoft.com/office/drawing/2014/main" id="{2444E424-F01B-4B0B-8A50-C2E6BBDBBA96}"/>
                </a:ext>
              </a:extLst>
            </p:cNvPr>
            <p:cNvSpPr txBox="1"/>
            <p:nvPr/>
          </p:nvSpPr>
          <p:spPr>
            <a:xfrm>
              <a:off x="2034699" y="3831508"/>
              <a:ext cx="3174218" cy="338554"/>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1600" b="1" i="0" u="none" strike="noStrike" cap="none" normalizeH="0" baseline="0" noProof="0">
                  <a:ln>
                    <a:noFill/>
                  </a:ln>
                  <a:solidFill>
                    <a:srgbClr val="8826DC"/>
                  </a:solidFill>
                  <a:uLnTx/>
                  <a:uFillTx/>
                  <a:latin typeface="Arial" panose="020B0604020202020204" pitchFamily="34" charset="0"/>
                  <a:ea typeface="Lato" charset="0"/>
                  <a:cs typeface="Arial" panose="020B0604020202020204" pitchFamily="34" charset="0"/>
                </a:rPr>
                <a:t>Data enhancement</a:t>
              </a:r>
            </a:p>
          </p:txBody>
        </p:sp>
        <p:sp>
          <p:nvSpPr>
            <p:cNvPr id="55" name="ZoneTexte 54">
              <a:extLst>
                <a:ext uri="{FF2B5EF4-FFF2-40B4-BE49-F238E27FC236}">
                  <a16:creationId xmlns:a16="http://schemas.microsoft.com/office/drawing/2014/main" id="{106AF402-4462-448D-9D65-D95AD36FA27C}"/>
                </a:ext>
              </a:extLst>
            </p:cNvPr>
            <p:cNvSpPr txBox="1"/>
            <p:nvPr/>
          </p:nvSpPr>
          <p:spPr>
            <a:xfrm>
              <a:off x="2121000" y="4016946"/>
              <a:ext cx="2586378" cy="593689"/>
            </a:xfrm>
            <a:prstGeom prst="rect">
              <a:avLst/>
            </a:prstGeom>
            <a:ln>
              <a:noFill/>
            </a:ln>
          </p:spPr>
          <p:txBody>
            <a:bodyPr vert="horz" wrap="square" lIns="0" tIns="0" rIns="0" bIns="0" rtlCol="0" anchor="b" anchorCtr="0">
              <a:spAutoFit/>
            </a:bodyPr>
            <a:lstStyle>
              <a:defPPr>
                <a:defRPr lang="fr-FR"/>
              </a:defPPr>
              <a:lvl1pPr marL="285750" indent="-285750">
                <a:buFont typeface="Arial" panose="020B0604020202020204" pitchFamily="34" charset="0"/>
                <a:buChar char="•"/>
                <a:defRPr sz="1000">
                  <a:solidFill>
                    <a:schemeClr val="tx2"/>
                  </a:solidFill>
                </a:defRPr>
              </a:lvl1pPr>
            </a:lstStyle>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GB" sz="1200" b="0" i="0" u="none" strike="noStrike" cap="none" normalizeH="0" baseline="0" noProof="0">
                  <a:ln>
                    <a:noFill/>
                  </a:ln>
                  <a:solidFill>
                    <a:srgbClr val="3E0D81"/>
                  </a:solidFill>
                  <a:uLnTx/>
                  <a:uFillTx/>
                  <a:latin typeface="Arial" panose="020B0604020202020204" pitchFamily="34" charset="0"/>
                  <a:cs typeface="Arial" panose="020B0604020202020204" pitchFamily="34" charset="0"/>
                </a:rPr>
                <a:t>Extraction &amp; Collection</a:t>
              </a:r>
            </a:p>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GB" sz="1200" b="0" i="0" u="none" strike="noStrike" cap="none" normalizeH="0" baseline="0" noProof="0">
                  <a:ln>
                    <a:noFill/>
                  </a:ln>
                  <a:solidFill>
                    <a:srgbClr val="3E0D81"/>
                  </a:solidFill>
                  <a:uLnTx/>
                  <a:uFillTx/>
                  <a:latin typeface="Arial" panose="020B0604020202020204" pitchFamily="34" charset="0"/>
                  <a:cs typeface="Arial" panose="020B0604020202020204" pitchFamily="34" charset="0"/>
                </a:rPr>
                <a:t>Architecture &amp; Processing</a:t>
              </a:r>
            </a:p>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GB" sz="1200" b="0" i="0" u="none" strike="noStrike" cap="none" normalizeH="0" baseline="0" noProof="0">
                  <a:ln>
                    <a:noFill/>
                  </a:ln>
                  <a:solidFill>
                    <a:srgbClr val="3E0D81"/>
                  </a:solidFill>
                  <a:uLnTx/>
                  <a:uFillTx/>
                  <a:latin typeface="Arial" panose="020B0604020202020204" pitchFamily="34" charset="0"/>
                  <a:cs typeface="Arial" panose="020B0604020202020204" pitchFamily="34" charset="0"/>
                </a:rPr>
                <a:t>Analysis &amp; Enhancement </a:t>
              </a:r>
            </a:p>
          </p:txBody>
        </p:sp>
      </p:grpSp>
      <p:grpSp>
        <p:nvGrpSpPr>
          <p:cNvPr id="56" name="Groupe 55">
            <a:extLst>
              <a:ext uri="{FF2B5EF4-FFF2-40B4-BE49-F238E27FC236}">
                <a16:creationId xmlns:a16="http://schemas.microsoft.com/office/drawing/2014/main" id="{36B09399-925D-4F8A-8E8B-80252E9E592B}"/>
              </a:ext>
            </a:extLst>
          </p:cNvPr>
          <p:cNvGrpSpPr/>
          <p:nvPr/>
        </p:nvGrpSpPr>
        <p:grpSpPr>
          <a:xfrm>
            <a:off x="7272875" y="4842785"/>
            <a:ext cx="4296334" cy="914779"/>
            <a:chOff x="1481338" y="4434260"/>
            <a:chExt cx="4296333" cy="914778"/>
          </a:xfrm>
        </p:grpSpPr>
        <p:sp>
          <p:nvSpPr>
            <p:cNvPr id="57" name="TextBox 63">
              <a:extLst>
                <a:ext uri="{FF2B5EF4-FFF2-40B4-BE49-F238E27FC236}">
                  <a16:creationId xmlns:a16="http://schemas.microsoft.com/office/drawing/2014/main" id="{F47EC6E7-3F16-4E69-B0BE-336E89431252}"/>
                </a:ext>
              </a:extLst>
            </p:cNvPr>
            <p:cNvSpPr txBox="1"/>
            <p:nvPr/>
          </p:nvSpPr>
          <p:spPr>
            <a:xfrm>
              <a:off x="1481338" y="4434260"/>
              <a:ext cx="4146335" cy="338554"/>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1600" b="1" i="0" u="none" strike="noStrike" cap="none" normalizeH="0" baseline="0" noProof="0">
                  <a:ln>
                    <a:noFill/>
                  </a:ln>
                  <a:solidFill>
                    <a:srgbClr val="FB997F"/>
                  </a:solidFill>
                  <a:uLnTx/>
                  <a:uFillTx/>
                  <a:latin typeface="Arial" panose="020B0604020202020204" pitchFamily="34" charset="0"/>
                  <a:ea typeface="Lato" charset="0"/>
                  <a:cs typeface="Arial" panose="020B0604020202020204" pitchFamily="34" charset="0"/>
                </a:rPr>
                <a:t>Modern platforms</a:t>
              </a:r>
            </a:p>
          </p:txBody>
        </p:sp>
        <p:sp>
          <p:nvSpPr>
            <p:cNvPr id="58" name="ZoneTexte 57">
              <a:extLst>
                <a:ext uri="{FF2B5EF4-FFF2-40B4-BE49-F238E27FC236}">
                  <a16:creationId xmlns:a16="http://schemas.microsoft.com/office/drawing/2014/main" id="{C2F37C69-B430-48F0-B8E7-C3B7B6BDD384}"/>
                </a:ext>
              </a:extLst>
            </p:cNvPr>
            <p:cNvSpPr txBox="1"/>
            <p:nvPr/>
          </p:nvSpPr>
          <p:spPr>
            <a:xfrm>
              <a:off x="1594237" y="4755350"/>
              <a:ext cx="4183434" cy="593688"/>
            </a:xfrm>
            <a:prstGeom prst="rect">
              <a:avLst/>
            </a:prstGeom>
          </p:spPr>
          <p:txBody>
            <a:bodyPr vert="horz" wrap="square" lIns="0" tIns="0" rIns="0" bIns="0" rtlCol="0" anchor="b" anchorCtr="0">
              <a:spAutoFit/>
            </a:bodyPr>
            <a:lstStyle>
              <a:defPPr>
                <a:defRPr lang="fr-FR"/>
              </a:defPPr>
              <a:lvl1pPr marL="285750" indent="-285750">
                <a:buFont typeface="Arial" panose="020B0604020202020204" pitchFamily="34" charset="0"/>
                <a:buChar char="•"/>
                <a:defRPr sz="1000">
                  <a:solidFill>
                    <a:schemeClr val="tx2"/>
                  </a:solidFill>
                </a:defRPr>
              </a:lvl1pPr>
            </a:lstStyle>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GB" sz="1200" b="0" i="0" u="none" strike="noStrike" cap="none" normalizeH="0" baseline="0" noProof="0">
                  <a:ln>
                    <a:noFill/>
                  </a:ln>
                  <a:solidFill>
                    <a:srgbClr val="3E0D81"/>
                  </a:solidFill>
                  <a:uLnTx/>
                  <a:uFillTx/>
                  <a:latin typeface="Arial" panose="020B0604020202020204" pitchFamily="34" charset="0"/>
                  <a:cs typeface="Arial" panose="020B0604020202020204" pitchFamily="34" charset="0"/>
                </a:rPr>
                <a:t>Architecture &amp; orchestration of applications</a:t>
              </a:r>
            </a:p>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GB" sz="1200" b="0" i="0" u="none" strike="noStrike" cap="none" normalizeH="0" baseline="0" noProof="0">
                  <a:ln>
                    <a:noFill/>
                  </a:ln>
                  <a:solidFill>
                    <a:srgbClr val="3E0D81"/>
                  </a:solidFill>
                  <a:uLnTx/>
                  <a:uFillTx/>
                  <a:latin typeface="Arial" panose="020B0604020202020204" pitchFamily="34" charset="0"/>
                  <a:cs typeface="Arial" panose="020B0604020202020204" pitchFamily="34" charset="0"/>
                </a:rPr>
                <a:t>Design &amp; orchestration of multi-cloud infrastructure</a:t>
              </a:r>
            </a:p>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GB" sz="1200" b="0" i="0" u="none" strike="noStrike" cap="none" normalizeH="0" baseline="0" noProof="0">
                  <a:ln>
                    <a:noFill/>
                  </a:ln>
                  <a:solidFill>
                    <a:srgbClr val="3E0D81"/>
                  </a:solidFill>
                  <a:uLnTx/>
                  <a:uFillTx/>
                  <a:latin typeface="Arial" panose="020B0604020202020204" pitchFamily="34" charset="0"/>
                  <a:cs typeface="Arial" panose="020B0604020202020204" pitchFamily="34" charset="0"/>
                </a:rPr>
                <a:t>FinOps &amp; PerfOps</a:t>
              </a:r>
            </a:p>
          </p:txBody>
        </p:sp>
      </p:grpSp>
      <p:sp>
        <p:nvSpPr>
          <p:cNvPr id="60" name="Espace réservé du numéro de diapositive 2">
            <a:extLst>
              <a:ext uri="{FF2B5EF4-FFF2-40B4-BE49-F238E27FC236}">
                <a16:creationId xmlns:a16="http://schemas.microsoft.com/office/drawing/2014/main" id="{2F03D34B-7A2E-49F7-9F18-C2D168BAB2D5}"/>
              </a:ext>
            </a:extLst>
          </p:cNvPr>
          <p:cNvSpPr txBox="1">
            <a:spLocks/>
          </p:cNvSpPr>
          <p:nvPr/>
        </p:nvSpPr>
        <p:spPr>
          <a:xfrm>
            <a:off x="9234725" y="6403720"/>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solidFill>
                  <a:schemeClr val="bg2"/>
                </a:solidFill>
                <a:latin typeface="Arial" panose="020B0604020202020204" pitchFamily="34" charset="0"/>
                <a:cs typeface="Arial" panose="020B0604020202020204" pitchFamily="34" charset="0"/>
              </a:rPr>
              <a:pPr marL="0" indent="0" algn="r">
                <a:spcAft>
                  <a:spcPts val="600"/>
                </a:spcAft>
                <a:buNone/>
              </a:pPr>
              <a:t>25</a:t>
            </a:fld>
            <a:endParaRPr lang="fr-FR" sz="1000" dirty="0">
              <a:solidFill>
                <a:schemeClr val="bg2"/>
              </a:solidFill>
              <a:latin typeface="Arial" panose="020B0604020202020204" pitchFamily="34" charset="0"/>
              <a:cs typeface="Arial" panose="020B0604020202020204" pitchFamily="34" charset="0"/>
            </a:endParaRPr>
          </a:p>
        </p:txBody>
      </p:sp>
      <p:sp>
        <p:nvSpPr>
          <p:cNvPr id="59" name="ZoneTexte 58">
            <a:extLst>
              <a:ext uri="{FF2B5EF4-FFF2-40B4-BE49-F238E27FC236}">
                <a16:creationId xmlns:a16="http://schemas.microsoft.com/office/drawing/2014/main" id="{39A2D97C-2BB7-43EB-8016-FC1DF46142D2}"/>
              </a:ext>
            </a:extLst>
          </p:cNvPr>
          <p:cNvSpPr txBox="1"/>
          <p:nvPr/>
        </p:nvSpPr>
        <p:spPr>
          <a:xfrm>
            <a:off x="901643" y="2222468"/>
            <a:ext cx="455003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0" i="0" u="none" strike="noStrike" kern="1200" cap="none" spc="0" normalizeH="0" baseline="0" noProof="0" dirty="0">
                <a:ln>
                  <a:noFill/>
                </a:ln>
                <a:solidFill>
                  <a:srgbClr val="33008E"/>
                </a:solidFill>
                <a:effectLst/>
                <a:uLnTx/>
                <a:uFillTx/>
                <a:latin typeface="Arial Black" panose="020B0A04020102020204" pitchFamily="34" charset="0"/>
              </a:rPr>
              <a:t>Apps, cloud &amp; data</a:t>
            </a:r>
            <a:endParaRPr kumimoji="0" lang="fr-FR" sz="3200" b="0" i="0" u="none" strike="noStrike" kern="1200" cap="none" spc="0" normalizeH="0" baseline="0" noProof="0" dirty="0">
              <a:ln>
                <a:noFill/>
              </a:ln>
              <a:solidFill>
                <a:srgbClr val="573EEF"/>
              </a:solidFill>
              <a:effectLst/>
              <a:uLnTx/>
              <a:uFillTx/>
              <a:latin typeface="Arial Black" panose="020B0A04020102020204" pitchFamily="34" charset="0"/>
            </a:endParaRPr>
          </a:p>
        </p:txBody>
      </p:sp>
      <p:sp>
        <p:nvSpPr>
          <p:cNvPr id="61" name="Rectangle 60">
            <a:extLst>
              <a:ext uri="{FF2B5EF4-FFF2-40B4-BE49-F238E27FC236}">
                <a16:creationId xmlns:a16="http://schemas.microsoft.com/office/drawing/2014/main" id="{9BC38AC8-4226-46E1-B752-787F65B7CE54}"/>
              </a:ext>
            </a:extLst>
          </p:cNvPr>
          <p:cNvSpPr/>
          <p:nvPr/>
        </p:nvSpPr>
        <p:spPr>
          <a:xfrm>
            <a:off x="804401" y="2842996"/>
            <a:ext cx="4791398" cy="480131"/>
          </a:xfrm>
          <a:prstGeom prst="rect">
            <a:avLst/>
          </a:prstGeom>
          <a:noFill/>
          <a:effectLst/>
        </p:spPr>
        <p:txBody>
          <a:bodyPr wrap="square" lIns="91440" tIns="45720" rIns="91440" bIns="45720">
            <a:spAutoFit/>
          </a:bodyPr>
          <a:lstStyle/>
          <a:p>
            <a:pPr lvl="0" algn="ctr" defTabSz="914377">
              <a:lnSpc>
                <a:spcPct val="90000"/>
              </a:lnSpc>
              <a:spcBef>
                <a:spcPct val="0"/>
              </a:spcBef>
              <a:defRPr/>
            </a:pPr>
            <a:r>
              <a:rPr lang="en-US" sz="1400" b="1" dirty="0">
                <a:solidFill>
                  <a:srgbClr val="33008E"/>
                </a:solidFill>
                <a:latin typeface="Arial" panose="020B0604020202020204" pitchFamily="34" charset="0"/>
                <a:ea typeface="+mn-lt"/>
                <a:cs typeface="Arial" panose="020B0604020202020204" pitchFamily="34" charset="0"/>
              </a:rPr>
              <a:t>3 </a:t>
            </a:r>
            <a:r>
              <a:rPr kumimoji="0" lang="en-US" sz="1400" b="1" i="0" u="none" strike="noStrike" kern="1200" cap="none" spc="0" normalizeH="0" baseline="0" noProof="0" dirty="0">
                <a:ln>
                  <a:noFill/>
                </a:ln>
                <a:solidFill>
                  <a:schemeClr val="tx2"/>
                </a:solidFill>
                <a:effectLst/>
                <a:uLnTx/>
                <a:uFillTx/>
                <a:latin typeface="Arial" panose="020B0604020202020204" pitchFamily="34" charset="0"/>
                <a:ea typeface="+mn-lt"/>
                <a:cs typeface="Arial" panose="020B0604020202020204" pitchFamily="34" charset="0"/>
              </a:rPr>
              <a:t>integrated </a:t>
            </a:r>
            <a:r>
              <a:rPr lang="en-US" sz="1400" b="1" dirty="0">
                <a:solidFill>
                  <a:schemeClr val="tx2"/>
                </a:solidFill>
                <a:latin typeface="Arial" panose="020B0604020202020204" pitchFamily="34" charset="0"/>
                <a:ea typeface="+mn-lt"/>
                <a:cs typeface="Arial" panose="020B0604020202020204" pitchFamily="34" charset="0"/>
              </a:rPr>
              <a:t>offerings,</a:t>
            </a:r>
            <a:r>
              <a:rPr kumimoji="0" lang="en-US" sz="1400" b="1" i="0" u="none" strike="noStrike" kern="1200" cap="none" spc="0" normalizeH="0" baseline="0" noProof="0" dirty="0">
                <a:ln>
                  <a:noFill/>
                </a:ln>
                <a:solidFill>
                  <a:schemeClr val="tx2"/>
                </a:solidFill>
                <a:effectLst/>
                <a:uLnTx/>
                <a:uFillTx/>
                <a:latin typeface="Arial" panose="020B0604020202020204" pitchFamily="34" charset="0"/>
                <a:ea typeface="+mn-lt"/>
                <a:cs typeface="Arial" panose="020B0604020202020204" pitchFamily="34" charset="0"/>
              </a:rPr>
              <a:t> </a:t>
            </a:r>
            <a:r>
              <a:rPr lang="en-US" sz="1400" b="1" dirty="0">
                <a:solidFill>
                  <a:schemeClr val="bg2"/>
                </a:solidFill>
                <a:latin typeface="Arial" panose="020B0604020202020204" pitchFamily="34" charset="0"/>
                <a:ea typeface="+mn-lt"/>
                <a:cs typeface="Arial" panose="020B0604020202020204" pitchFamily="34" charset="0"/>
              </a:rPr>
              <a:t>adapted to </a:t>
            </a:r>
            <a:r>
              <a:rPr kumimoji="0" lang="en-US" sz="1400" b="1" i="0" u="none" strike="noStrike" kern="1200" cap="none" spc="0" normalizeH="0" baseline="0" noProof="0" dirty="0">
                <a:ln>
                  <a:noFill/>
                </a:ln>
                <a:solidFill>
                  <a:schemeClr val="bg2"/>
                </a:solidFill>
                <a:effectLst/>
                <a:uLnTx/>
                <a:uFillTx/>
                <a:latin typeface="Arial" panose="020B0604020202020204" pitchFamily="34" charset="0"/>
                <a:ea typeface="+mn-lt"/>
                <a:cs typeface="Arial" panose="020B0604020202020204" pitchFamily="34" charset="0"/>
              </a:rPr>
              <a:t>the </a:t>
            </a:r>
            <a:r>
              <a:rPr kumimoji="0" lang="en-US" sz="1400" b="1" i="0" u="none" strike="noStrike" kern="1200" cap="none" spc="0" normalizeH="0" baseline="0" noProof="0" dirty="0">
                <a:ln>
                  <a:noFill/>
                </a:ln>
                <a:solidFill>
                  <a:schemeClr val="tx2"/>
                </a:solidFill>
                <a:effectLst/>
                <a:uLnTx/>
                <a:uFillTx/>
                <a:latin typeface="Arial" panose="020B0604020202020204" pitchFamily="34" charset="0"/>
                <a:ea typeface="+mn-lt"/>
                <a:cs typeface="Arial" panose="020B0604020202020204" pitchFamily="34" charset="0"/>
              </a:rPr>
              <a:t>digital transformation challenges </a:t>
            </a:r>
            <a:r>
              <a:rPr kumimoji="0" lang="en-US" sz="1400" b="1"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of our clients </a:t>
            </a:r>
            <a:endParaRPr kumimoji="0" lang="fr-FR" sz="1400" b="1"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endParaRPr>
          </a:p>
        </p:txBody>
      </p:sp>
      <p:grpSp>
        <p:nvGrpSpPr>
          <p:cNvPr id="62" name="Groupe 61">
            <a:extLst>
              <a:ext uri="{FF2B5EF4-FFF2-40B4-BE49-F238E27FC236}">
                <a16:creationId xmlns:a16="http://schemas.microsoft.com/office/drawing/2014/main" id="{50DCA1DB-EC6F-4789-95B4-BC9D76424717}"/>
              </a:ext>
            </a:extLst>
          </p:cNvPr>
          <p:cNvGrpSpPr/>
          <p:nvPr/>
        </p:nvGrpSpPr>
        <p:grpSpPr>
          <a:xfrm>
            <a:off x="3150635" y="3742799"/>
            <a:ext cx="1073781" cy="1179051"/>
            <a:chOff x="6143461" y="1488141"/>
            <a:chExt cx="2347461" cy="2577600"/>
          </a:xfrm>
        </p:grpSpPr>
        <p:sp>
          <p:nvSpPr>
            <p:cNvPr id="63" name="Hexagon 83">
              <a:extLst>
                <a:ext uri="{FF2B5EF4-FFF2-40B4-BE49-F238E27FC236}">
                  <a16:creationId xmlns:a16="http://schemas.microsoft.com/office/drawing/2014/main" id="{EE6914F9-824F-4870-A28E-EA58D9ED6609}"/>
                </a:ext>
              </a:extLst>
            </p:cNvPr>
            <p:cNvSpPr>
              <a:spLocks noChangeAspect="1"/>
            </p:cNvSpPr>
            <p:nvPr/>
          </p:nvSpPr>
          <p:spPr>
            <a:xfrm rot="16200000">
              <a:off x="6028392" y="1603210"/>
              <a:ext cx="2577600" cy="2347461"/>
            </a:xfrm>
            <a:prstGeom prst="hexagon">
              <a:avLst/>
            </a:prstGeom>
            <a:solidFill>
              <a:srgbClr val="8826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grpSp>
          <p:nvGrpSpPr>
            <p:cNvPr id="64" name="Groupe 63">
              <a:extLst>
                <a:ext uri="{FF2B5EF4-FFF2-40B4-BE49-F238E27FC236}">
                  <a16:creationId xmlns:a16="http://schemas.microsoft.com/office/drawing/2014/main" id="{DB72D094-CFCF-44F8-9E9B-76B71B32D75B}"/>
                </a:ext>
              </a:extLst>
            </p:cNvPr>
            <p:cNvGrpSpPr/>
            <p:nvPr/>
          </p:nvGrpSpPr>
          <p:grpSpPr>
            <a:xfrm>
              <a:off x="6616152" y="2164935"/>
              <a:ext cx="1402080" cy="1224011"/>
              <a:chOff x="6585361" y="2169429"/>
              <a:chExt cx="1402080" cy="1224011"/>
            </a:xfrm>
          </p:grpSpPr>
          <p:sp>
            <p:nvSpPr>
              <p:cNvPr id="65" name="Ellipse 64">
                <a:extLst>
                  <a:ext uri="{FF2B5EF4-FFF2-40B4-BE49-F238E27FC236}">
                    <a16:creationId xmlns:a16="http://schemas.microsoft.com/office/drawing/2014/main" id="{C02AAF9F-40B5-4406-B600-6CE1B125729D}"/>
                  </a:ext>
                </a:extLst>
              </p:cNvPr>
              <p:cNvSpPr/>
              <p:nvPr/>
            </p:nvSpPr>
            <p:spPr>
              <a:xfrm>
                <a:off x="6585361" y="3200400"/>
                <a:ext cx="1402080" cy="19304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66" name="Image 65">
                <a:extLst>
                  <a:ext uri="{FF2B5EF4-FFF2-40B4-BE49-F238E27FC236}">
                    <a16:creationId xmlns:a16="http://schemas.microsoft.com/office/drawing/2014/main" id="{D2A8FBBF-F361-4A79-A48C-52B5565356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22727" y="2169429"/>
                <a:ext cx="1327349" cy="1139406"/>
              </a:xfrm>
              <a:prstGeom prst="rect">
                <a:avLst/>
              </a:prstGeom>
            </p:spPr>
          </p:pic>
        </p:grpSp>
      </p:grpSp>
      <p:grpSp>
        <p:nvGrpSpPr>
          <p:cNvPr id="67" name="Groupe 66">
            <a:extLst>
              <a:ext uri="{FF2B5EF4-FFF2-40B4-BE49-F238E27FC236}">
                <a16:creationId xmlns:a16="http://schemas.microsoft.com/office/drawing/2014/main" id="{9A2E4894-AECC-4B37-B5E7-B699B9402500}"/>
              </a:ext>
            </a:extLst>
          </p:cNvPr>
          <p:cNvGrpSpPr/>
          <p:nvPr/>
        </p:nvGrpSpPr>
        <p:grpSpPr>
          <a:xfrm>
            <a:off x="2595643" y="4703941"/>
            <a:ext cx="1073781" cy="1179051"/>
            <a:chOff x="4933680" y="3563878"/>
            <a:chExt cx="2347461" cy="2577600"/>
          </a:xfrm>
        </p:grpSpPr>
        <p:sp>
          <p:nvSpPr>
            <p:cNvPr id="68" name="Hexagon 83">
              <a:extLst>
                <a:ext uri="{FF2B5EF4-FFF2-40B4-BE49-F238E27FC236}">
                  <a16:creationId xmlns:a16="http://schemas.microsoft.com/office/drawing/2014/main" id="{E047379E-4CD0-4E6F-A478-AC0BE346422F}"/>
                </a:ext>
              </a:extLst>
            </p:cNvPr>
            <p:cNvSpPr>
              <a:spLocks noChangeAspect="1"/>
            </p:cNvSpPr>
            <p:nvPr/>
          </p:nvSpPr>
          <p:spPr>
            <a:xfrm rot="16200000">
              <a:off x="4818611" y="3678947"/>
              <a:ext cx="2577600" cy="2347461"/>
            </a:xfrm>
            <a:prstGeom prst="hexagon">
              <a:avLst/>
            </a:prstGeom>
            <a:solidFill>
              <a:srgbClr val="FB99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pic>
          <p:nvPicPr>
            <p:cNvPr id="69" name="Image 68">
              <a:extLst>
                <a:ext uri="{FF2B5EF4-FFF2-40B4-BE49-F238E27FC236}">
                  <a16:creationId xmlns:a16="http://schemas.microsoft.com/office/drawing/2014/main" id="{396BCCF4-F551-4987-AE45-32D3659F4E9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42194" y="4239052"/>
              <a:ext cx="1730434" cy="1137600"/>
            </a:xfrm>
            <a:prstGeom prst="rect">
              <a:avLst/>
            </a:prstGeom>
          </p:spPr>
        </p:pic>
      </p:grpSp>
      <p:grpSp>
        <p:nvGrpSpPr>
          <p:cNvPr id="70" name="Groupe 69">
            <a:extLst>
              <a:ext uri="{FF2B5EF4-FFF2-40B4-BE49-F238E27FC236}">
                <a16:creationId xmlns:a16="http://schemas.microsoft.com/office/drawing/2014/main" id="{2C66F063-5E2F-467B-B625-B4D233D51DC6}"/>
              </a:ext>
            </a:extLst>
          </p:cNvPr>
          <p:cNvGrpSpPr/>
          <p:nvPr/>
        </p:nvGrpSpPr>
        <p:grpSpPr>
          <a:xfrm>
            <a:off x="2017849" y="3742798"/>
            <a:ext cx="1073781" cy="1179051"/>
            <a:chOff x="3701079" y="1488139"/>
            <a:chExt cx="2347461" cy="2577600"/>
          </a:xfrm>
        </p:grpSpPr>
        <p:sp>
          <p:nvSpPr>
            <p:cNvPr id="71" name="Hexagon 83">
              <a:extLst>
                <a:ext uri="{FF2B5EF4-FFF2-40B4-BE49-F238E27FC236}">
                  <a16:creationId xmlns:a16="http://schemas.microsoft.com/office/drawing/2014/main" id="{4A0DB2FF-0966-4C6F-B4FF-3DF60104ED37}"/>
                </a:ext>
              </a:extLst>
            </p:cNvPr>
            <p:cNvSpPr>
              <a:spLocks noChangeAspect="1"/>
            </p:cNvSpPr>
            <p:nvPr/>
          </p:nvSpPr>
          <p:spPr>
            <a:xfrm rot="16200000">
              <a:off x="3586010" y="1603208"/>
              <a:ext cx="2577600" cy="2347461"/>
            </a:xfrm>
            <a:prstGeom prst="hexagon">
              <a:avLst/>
            </a:prstGeom>
            <a:solidFill>
              <a:srgbClr val="3D0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pic>
          <p:nvPicPr>
            <p:cNvPr id="72" name="Image 71">
              <a:extLst>
                <a:ext uri="{FF2B5EF4-FFF2-40B4-BE49-F238E27FC236}">
                  <a16:creationId xmlns:a16="http://schemas.microsoft.com/office/drawing/2014/main" id="{2F40F128-6810-458F-91C7-D36905F2F94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59883" y="1964521"/>
              <a:ext cx="1429855" cy="1624835"/>
            </a:xfrm>
            <a:prstGeom prst="rect">
              <a:avLst/>
            </a:prstGeom>
          </p:spPr>
        </p:pic>
      </p:grpSp>
      <p:sp>
        <p:nvSpPr>
          <p:cNvPr id="73" name="TextBox 17">
            <a:extLst>
              <a:ext uri="{FF2B5EF4-FFF2-40B4-BE49-F238E27FC236}">
                <a16:creationId xmlns:a16="http://schemas.microsoft.com/office/drawing/2014/main" id="{9BEC5339-A423-4EB6-B00C-130108A4E050}"/>
              </a:ext>
            </a:extLst>
          </p:cNvPr>
          <p:cNvSpPr txBox="1"/>
          <p:nvPr/>
        </p:nvSpPr>
        <p:spPr>
          <a:xfrm>
            <a:off x="920624" y="4052379"/>
            <a:ext cx="1073782" cy="430887"/>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Modern applications</a:t>
            </a:r>
          </a:p>
        </p:txBody>
      </p:sp>
      <p:sp>
        <p:nvSpPr>
          <p:cNvPr id="74" name="TextBox 25">
            <a:extLst>
              <a:ext uri="{FF2B5EF4-FFF2-40B4-BE49-F238E27FC236}">
                <a16:creationId xmlns:a16="http://schemas.microsoft.com/office/drawing/2014/main" id="{BE6E23DF-3F50-4E7D-B656-F40F44FA104E}"/>
              </a:ext>
            </a:extLst>
          </p:cNvPr>
          <p:cNvSpPr txBox="1"/>
          <p:nvPr/>
        </p:nvSpPr>
        <p:spPr>
          <a:xfrm>
            <a:off x="4241508" y="4052379"/>
            <a:ext cx="1210169" cy="430887"/>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8826DC"/>
                </a:solidFill>
                <a:effectLst/>
                <a:uLnTx/>
                <a:uFillTx/>
                <a:latin typeface="Arial" panose="020B0604020202020204" pitchFamily="34" charset="0"/>
                <a:ea typeface="Lato" charset="0"/>
                <a:cs typeface="Arial" panose="020B0604020202020204" pitchFamily="34" charset="0"/>
              </a:rPr>
              <a:t>Data </a:t>
            </a:r>
            <a:br>
              <a:rPr kumimoji="0" lang="en-US" sz="1100" b="1" i="0" u="none" strike="noStrike" kern="1200" cap="none" spc="0" normalizeH="0" baseline="0" noProof="0" dirty="0">
                <a:ln>
                  <a:noFill/>
                </a:ln>
                <a:solidFill>
                  <a:srgbClr val="8826DC"/>
                </a:solidFill>
                <a:effectLst/>
                <a:uLnTx/>
                <a:uFillTx/>
                <a:latin typeface="Arial" panose="020B0604020202020204" pitchFamily="34" charset="0"/>
                <a:ea typeface="Lato" charset="0"/>
                <a:cs typeface="Arial" panose="020B0604020202020204" pitchFamily="34" charset="0"/>
              </a:rPr>
            </a:br>
            <a:r>
              <a:rPr kumimoji="0" lang="en-US" sz="1100" b="1" i="0" u="none" strike="noStrike" kern="1200" cap="none" spc="0" normalizeH="0" baseline="0" noProof="0" dirty="0">
                <a:ln>
                  <a:noFill/>
                </a:ln>
                <a:solidFill>
                  <a:srgbClr val="8826DC"/>
                </a:solidFill>
                <a:effectLst/>
                <a:uLnTx/>
                <a:uFillTx/>
                <a:latin typeface="Arial" panose="020B0604020202020204" pitchFamily="34" charset="0"/>
                <a:ea typeface="Lato" charset="0"/>
                <a:cs typeface="Arial" panose="020B0604020202020204" pitchFamily="34" charset="0"/>
              </a:rPr>
              <a:t>enhancement</a:t>
            </a:r>
          </a:p>
        </p:txBody>
      </p:sp>
      <p:sp>
        <p:nvSpPr>
          <p:cNvPr id="75" name="TextBox 63">
            <a:extLst>
              <a:ext uri="{FF2B5EF4-FFF2-40B4-BE49-F238E27FC236}">
                <a16:creationId xmlns:a16="http://schemas.microsoft.com/office/drawing/2014/main" id="{D36F4920-AECA-47B7-BCA4-CEC52F62CBC7}"/>
              </a:ext>
            </a:extLst>
          </p:cNvPr>
          <p:cNvSpPr txBox="1"/>
          <p:nvPr/>
        </p:nvSpPr>
        <p:spPr>
          <a:xfrm>
            <a:off x="2595642" y="5918745"/>
            <a:ext cx="1073782" cy="430887"/>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B997F"/>
                </a:solidFill>
                <a:effectLst/>
                <a:uLnTx/>
                <a:uFillTx/>
                <a:latin typeface="Arial" panose="020B0604020202020204" pitchFamily="34" charset="0"/>
                <a:ea typeface="Lato" charset="0"/>
                <a:cs typeface="Arial" panose="020B0604020202020204" pitchFamily="34" charset="0"/>
              </a:rPr>
              <a:t>Modern platforms</a:t>
            </a:r>
          </a:p>
        </p:txBody>
      </p:sp>
    </p:spTree>
    <p:extLst>
      <p:ext uri="{BB962C8B-B14F-4D97-AF65-F5344CB8AC3E}">
        <p14:creationId xmlns:p14="http://schemas.microsoft.com/office/powerpoint/2010/main" val="2650865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56777" y="4"/>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753136" y="1032802"/>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en-GB" sz="1600" b="1" i="0" u="none" strike="noStrike" cap="none" normalizeH="0" baseline="0" noProof="0" dirty="0">
                <a:ln>
                  <a:noFill/>
                </a:ln>
                <a:uLnTx/>
                <a:uFillTx/>
                <a:latin typeface="Arial" panose="020B0604020202020204" pitchFamily="34" charset="0"/>
                <a:ea typeface="+mn-lt"/>
                <a:cs typeface="Arial" panose="020B0604020202020204" pitchFamily="34" charset="0"/>
              </a:rPr>
              <a:t>User working environment that blends different resources to suit their business profile and circumstances:</a:t>
            </a:r>
          </a:p>
        </p:txBody>
      </p:sp>
      <p:sp>
        <p:nvSpPr>
          <p:cNvPr id="49" name="Espace réservé du texte 7">
            <a:extLst>
              <a:ext uri="{FF2B5EF4-FFF2-40B4-BE49-F238E27FC236}">
                <a16:creationId xmlns:a16="http://schemas.microsoft.com/office/drawing/2014/main" id="{355CB44F-C22B-45CE-ADBC-AE503313F04C}"/>
              </a:ext>
            </a:extLst>
          </p:cNvPr>
          <p:cNvSpPr txBox="1">
            <a:spLocks/>
          </p:cNvSpPr>
          <p:nvPr/>
        </p:nvSpPr>
        <p:spPr>
          <a:xfrm>
            <a:off x="6953463" y="5787806"/>
            <a:ext cx="5024462" cy="757130"/>
          </a:xfrm>
          <a:prstGeom prst="rect">
            <a:avLst/>
          </a:prstGeom>
        </p:spPr>
        <p:txBody>
          <a:bodyPr wrap="square" lIns="0">
            <a:spAutoFit/>
          </a:bodyPr>
          <a:lst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3000"/>
              </a:spcBef>
              <a:spcAft>
                <a:spcPts val="0"/>
              </a:spcAft>
              <a:buClrTx/>
              <a:buSzTx/>
              <a:buFont typeface="+mj-lt"/>
              <a:buNone/>
              <a:tabLst/>
              <a:defRPr/>
            </a:pPr>
            <a:r>
              <a:rPr kumimoji="0" lang="en-GB" sz="1600" i="0" u="none" strike="noStrike" normalizeH="0" baseline="0" noProof="0" dirty="0">
                <a:ln>
                  <a:noFill/>
                </a:ln>
                <a:uLnTx/>
                <a:uFillTx/>
                <a:latin typeface="Arial" panose="020B0604020202020204" pitchFamily="34" charset="0"/>
                <a:ea typeface="+mn-ea"/>
                <a:cs typeface="Arial" panose="020B0604020202020204" pitchFamily="34" charset="0"/>
              </a:rPr>
              <a:t>All part of a resolutely responsible approach that optimises digital environmental impacts</a:t>
            </a:r>
          </a:p>
        </p:txBody>
      </p:sp>
      <p:grpSp>
        <p:nvGrpSpPr>
          <p:cNvPr id="50" name="Groupe 49">
            <a:extLst>
              <a:ext uri="{FF2B5EF4-FFF2-40B4-BE49-F238E27FC236}">
                <a16:creationId xmlns:a16="http://schemas.microsoft.com/office/drawing/2014/main" id="{BE1B7025-F2C9-43FF-AEE6-7743E3F7A54E}"/>
              </a:ext>
            </a:extLst>
          </p:cNvPr>
          <p:cNvGrpSpPr/>
          <p:nvPr/>
        </p:nvGrpSpPr>
        <p:grpSpPr>
          <a:xfrm>
            <a:off x="1335156" y="2993189"/>
            <a:ext cx="3478058" cy="3476884"/>
            <a:chOff x="5405125" y="1443116"/>
            <a:chExt cx="3096000" cy="3094955"/>
          </a:xfrm>
        </p:grpSpPr>
        <p:sp>
          <p:nvSpPr>
            <p:cNvPr id="51" name="Ellipse 50">
              <a:extLst>
                <a:ext uri="{FF2B5EF4-FFF2-40B4-BE49-F238E27FC236}">
                  <a16:creationId xmlns:a16="http://schemas.microsoft.com/office/drawing/2014/main" id="{7EBF5857-036F-42A2-9377-4345BA5ED1FB}"/>
                </a:ext>
              </a:extLst>
            </p:cNvPr>
            <p:cNvSpPr>
              <a:spLocks noChangeAspect="1"/>
            </p:cNvSpPr>
            <p:nvPr/>
          </p:nvSpPr>
          <p:spPr>
            <a:xfrm>
              <a:off x="5405125" y="1443116"/>
              <a:ext cx="3096000" cy="3094955"/>
            </a:xfrm>
            <a:prstGeom prst="ellipse">
              <a:avLst/>
            </a:prstGeom>
            <a:solidFill>
              <a:sysClr val="window" lastClr="FFFFFF"/>
            </a:solidFill>
            <a:effectLst>
              <a:outerShdw blurRad="203200" dist="63500" dir="5400000" algn="t" rotWithShape="0">
                <a:prstClr val="black">
                  <a:alpha val="8000"/>
                </a:prstClr>
              </a:outerShdw>
            </a:effectLst>
          </p:spPr>
          <p:txBody>
            <a:bodyPr wrap="square" lIns="180000" tIns="252000" rIns="180000" bIns="25200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100" b="1" i="0" u="none" strike="noStrike" kern="0" cap="none" spc="0" normalizeH="0" baseline="0" noProof="0">
                <a:ln>
                  <a:noFill/>
                </a:ln>
                <a:solidFill>
                  <a:srgbClr val="3E0D81"/>
                </a:solidFill>
                <a:effectLst/>
                <a:uLnTx/>
                <a:uFillTx/>
                <a:latin typeface="Arial" panose="020B0604020202020204"/>
                <a:ea typeface="+mn-ea"/>
                <a:cs typeface="Calibri" panose="020F0502020204030204" pitchFamily="34" charset="0"/>
              </a:endParaRPr>
            </a:p>
          </p:txBody>
        </p:sp>
        <p:sp>
          <p:nvSpPr>
            <p:cNvPr id="52" name="Arc 51">
              <a:extLst>
                <a:ext uri="{FF2B5EF4-FFF2-40B4-BE49-F238E27FC236}">
                  <a16:creationId xmlns:a16="http://schemas.microsoft.com/office/drawing/2014/main" id="{273774C4-38C1-4908-AF1F-7CF6AA2C433F}"/>
                </a:ext>
              </a:extLst>
            </p:cNvPr>
            <p:cNvSpPr/>
            <p:nvPr/>
          </p:nvSpPr>
          <p:spPr>
            <a:xfrm rot="13500000" flipH="1" flipV="1">
              <a:off x="5736927" y="1768491"/>
              <a:ext cx="2444204" cy="2444206"/>
            </a:xfrm>
            <a:prstGeom prst="arc">
              <a:avLst/>
            </a:prstGeom>
            <a:solidFill>
              <a:srgbClr val="3E0D81"/>
            </a:solidFill>
            <a:ln w="508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53" name="Arc 52">
              <a:extLst>
                <a:ext uri="{FF2B5EF4-FFF2-40B4-BE49-F238E27FC236}">
                  <a16:creationId xmlns:a16="http://schemas.microsoft.com/office/drawing/2014/main" id="{0A363E0C-777A-4D6C-92F7-5D7F03D51C0F}"/>
                </a:ext>
              </a:extLst>
            </p:cNvPr>
            <p:cNvSpPr/>
            <p:nvPr/>
          </p:nvSpPr>
          <p:spPr>
            <a:xfrm rot="8100000" flipV="1">
              <a:off x="5736927" y="1768491"/>
              <a:ext cx="2444204" cy="2444206"/>
            </a:xfrm>
            <a:prstGeom prst="arc">
              <a:avLst/>
            </a:prstGeom>
            <a:solidFill>
              <a:srgbClr val="8727DB"/>
            </a:solidFill>
            <a:ln w="508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72" name="Arc 71">
              <a:extLst>
                <a:ext uri="{FF2B5EF4-FFF2-40B4-BE49-F238E27FC236}">
                  <a16:creationId xmlns:a16="http://schemas.microsoft.com/office/drawing/2014/main" id="{78B64A2E-ADD9-41BE-A04F-37BCE24F2687}"/>
                </a:ext>
              </a:extLst>
            </p:cNvPr>
            <p:cNvSpPr/>
            <p:nvPr/>
          </p:nvSpPr>
          <p:spPr>
            <a:xfrm rot="2700000" flipV="1">
              <a:off x="5731022" y="1768492"/>
              <a:ext cx="2444206" cy="2444204"/>
            </a:xfrm>
            <a:prstGeom prst="arc">
              <a:avLst/>
            </a:prstGeom>
            <a:solidFill>
              <a:srgbClr val="F9D957"/>
            </a:solidFill>
            <a:ln w="508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73" name="Arc 72">
              <a:extLst>
                <a:ext uri="{FF2B5EF4-FFF2-40B4-BE49-F238E27FC236}">
                  <a16:creationId xmlns:a16="http://schemas.microsoft.com/office/drawing/2014/main" id="{3AAD718A-B285-4461-8221-B95E673CBA94}"/>
                </a:ext>
              </a:extLst>
            </p:cNvPr>
            <p:cNvSpPr/>
            <p:nvPr/>
          </p:nvSpPr>
          <p:spPr>
            <a:xfrm rot="18900000">
              <a:off x="5736281" y="1768492"/>
              <a:ext cx="2444206" cy="2444204"/>
            </a:xfrm>
            <a:prstGeom prst="arc">
              <a:avLst/>
            </a:prstGeom>
            <a:solidFill>
              <a:srgbClr val="573EEF"/>
            </a:solidFill>
            <a:ln w="508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74" name="ZoneTexte 73">
              <a:extLst>
                <a:ext uri="{FF2B5EF4-FFF2-40B4-BE49-F238E27FC236}">
                  <a16:creationId xmlns:a16="http://schemas.microsoft.com/office/drawing/2014/main" id="{31F76DF7-2EAD-46B1-B1F3-6B227298420B}"/>
                </a:ext>
              </a:extLst>
            </p:cNvPr>
            <p:cNvSpPr txBox="1"/>
            <p:nvPr/>
          </p:nvSpPr>
          <p:spPr>
            <a:xfrm>
              <a:off x="6611742" y="2131010"/>
              <a:ext cx="751648" cy="257990"/>
            </a:xfrm>
            <a:prstGeom prst="rect">
              <a:avLst/>
            </a:prstGeom>
            <a:noFill/>
          </p:spPr>
          <p:txBody>
            <a:bodyPr wrap="none" rtlCol="0" anchor="ctr">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GB" sz="800" b="1" i="0" u="none" strike="noStrike" cap="none" normalizeH="0" baseline="0" noProof="0">
                  <a:ln>
                    <a:noFill/>
                  </a:ln>
                  <a:solidFill>
                    <a:prstClr val="white"/>
                  </a:solidFill>
                  <a:uLnTx/>
                  <a:uFillTx/>
                  <a:latin typeface="Arial" panose="020B0604020202020204"/>
                  <a:ea typeface="+mn-ea"/>
                  <a:cs typeface="+mn-cs"/>
                </a:rPr>
                <a:t>Collaborative</a:t>
              </a:r>
              <a:br>
                <a:rPr kumimoji="0" lang="en-GB" sz="800" b="1" i="0" u="none" strike="noStrike" cap="none" normalizeH="0" baseline="0" noProof="0">
                  <a:ln>
                    <a:noFill/>
                  </a:ln>
                  <a:solidFill>
                    <a:prstClr val="white"/>
                  </a:solidFill>
                  <a:uLnTx/>
                  <a:uFillTx/>
                  <a:latin typeface="Arial" panose="020B0604020202020204"/>
                  <a:ea typeface="+mn-ea"/>
                  <a:cs typeface="+mn-cs"/>
                </a:rPr>
              </a:br>
              <a:r>
                <a:rPr kumimoji="0" lang="en-GB" sz="800" b="1" i="0" u="none" strike="noStrike" cap="none" normalizeH="0" baseline="0" noProof="0">
                  <a:ln>
                    <a:noFill/>
                  </a:ln>
                  <a:solidFill>
                    <a:prstClr val="white"/>
                  </a:solidFill>
                  <a:uLnTx/>
                  <a:uFillTx/>
                  <a:latin typeface="Arial" panose="020B0604020202020204"/>
                  <a:ea typeface="+mn-ea"/>
                  <a:cs typeface="+mn-cs"/>
                </a:rPr>
                <a:t>solutions</a:t>
              </a:r>
            </a:p>
          </p:txBody>
        </p:sp>
        <p:sp>
          <p:nvSpPr>
            <p:cNvPr id="75" name="ZoneTexte 74">
              <a:extLst>
                <a:ext uri="{FF2B5EF4-FFF2-40B4-BE49-F238E27FC236}">
                  <a16:creationId xmlns:a16="http://schemas.microsoft.com/office/drawing/2014/main" id="{036E45C7-661E-4D8C-80C4-BFCCE8B8FD47}"/>
                </a:ext>
              </a:extLst>
            </p:cNvPr>
            <p:cNvSpPr txBox="1"/>
            <p:nvPr/>
          </p:nvSpPr>
          <p:spPr>
            <a:xfrm>
              <a:off x="6699667" y="3670476"/>
              <a:ext cx="575799" cy="196977"/>
            </a:xfrm>
            <a:prstGeom prst="rect">
              <a:avLst/>
            </a:prstGeom>
            <a:noFill/>
          </p:spPr>
          <p:txBody>
            <a:bodyPr wrap="none" rtlCol="0" anchor="ctr">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GB" sz="800" b="1" i="0" u="none" strike="noStrike" cap="none" normalizeH="0" baseline="0" noProof="0">
                  <a:ln>
                    <a:noFill/>
                  </a:ln>
                  <a:solidFill>
                    <a:srgbClr val="3E0D81"/>
                  </a:solidFill>
                  <a:uLnTx/>
                  <a:uFillTx/>
                  <a:latin typeface="Arial" panose="020B0604020202020204"/>
                  <a:ea typeface="+mn-ea"/>
                  <a:cs typeface="+mn-cs"/>
                </a:rPr>
                <a:t>Devices</a:t>
              </a:r>
            </a:p>
          </p:txBody>
        </p:sp>
        <p:sp>
          <p:nvSpPr>
            <p:cNvPr id="76" name="ZoneTexte 75">
              <a:extLst>
                <a:ext uri="{FF2B5EF4-FFF2-40B4-BE49-F238E27FC236}">
                  <a16:creationId xmlns:a16="http://schemas.microsoft.com/office/drawing/2014/main" id="{241CF2B3-9019-48EF-8EF1-45FC446A9B03}"/>
                </a:ext>
              </a:extLst>
            </p:cNvPr>
            <p:cNvSpPr txBox="1"/>
            <p:nvPr/>
          </p:nvSpPr>
          <p:spPr>
            <a:xfrm>
              <a:off x="5724723" y="2826866"/>
              <a:ext cx="944491" cy="301621"/>
            </a:xfrm>
            <a:prstGeom prst="rect">
              <a:avLst/>
            </a:prstGeom>
            <a:noFill/>
          </p:spPr>
          <p:txBody>
            <a:bodyPr wrap="none" rtlCol="0" anchor="ctr">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GB" sz="800" b="1" i="0" u="none" strike="noStrike" cap="none" normalizeH="0" baseline="0" noProof="0">
                  <a:ln>
                    <a:noFill/>
                  </a:ln>
                  <a:solidFill>
                    <a:prstClr val="white"/>
                  </a:solidFill>
                  <a:uLnTx/>
                  <a:uFillTx/>
                  <a:latin typeface="Arial" panose="020B0604020202020204"/>
                  <a:ea typeface="+mn-ea"/>
                  <a:cs typeface="+mn-cs"/>
                </a:rPr>
                <a:t>Infrastructure</a:t>
              </a:r>
              <a:br>
                <a:rPr kumimoji="0" lang="en-GB" sz="800" b="1" i="0" u="none" strike="noStrike" cap="none" normalizeH="0" baseline="0" noProof="0">
                  <a:ln>
                    <a:noFill/>
                  </a:ln>
                  <a:solidFill>
                    <a:prstClr val="white"/>
                  </a:solidFill>
                  <a:uLnTx/>
                  <a:uFillTx/>
                  <a:latin typeface="Arial" panose="020B0604020202020204"/>
                  <a:ea typeface="+mn-ea"/>
                  <a:cs typeface="+mn-cs"/>
                </a:rPr>
              </a:br>
              <a:r>
                <a:rPr kumimoji="0" lang="en-GB" sz="800" b="1" i="0" u="none" strike="noStrike" cap="none" normalizeH="0" baseline="0" noProof="0">
                  <a:ln>
                    <a:noFill/>
                  </a:ln>
                  <a:solidFill>
                    <a:prstClr val="white"/>
                  </a:solidFill>
                  <a:uLnTx/>
                  <a:uFillTx/>
                  <a:latin typeface="Arial" panose="020B0604020202020204"/>
                  <a:ea typeface="+mn-ea"/>
                  <a:cs typeface="+mn-cs"/>
                </a:rPr>
                <a:t>solutions</a:t>
              </a:r>
            </a:p>
          </p:txBody>
        </p:sp>
        <p:sp>
          <p:nvSpPr>
            <p:cNvPr id="77" name="ZoneTexte 76">
              <a:extLst>
                <a:ext uri="{FF2B5EF4-FFF2-40B4-BE49-F238E27FC236}">
                  <a16:creationId xmlns:a16="http://schemas.microsoft.com/office/drawing/2014/main" id="{92253A1A-DBE0-49A1-825D-F5CECE03DECC}"/>
                </a:ext>
              </a:extLst>
            </p:cNvPr>
            <p:cNvSpPr txBox="1"/>
            <p:nvPr/>
          </p:nvSpPr>
          <p:spPr>
            <a:xfrm>
              <a:off x="7269289" y="2911091"/>
              <a:ext cx="889689" cy="168483"/>
            </a:xfrm>
            <a:prstGeom prst="rect">
              <a:avLst/>
            </a:prstGeom>
            <a:noFill/>
          </p:spPr>
          <p:txBody>
            <a:bodyPr wrap="square" rtlCol="0" anchor="ctr">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GB" sz="800" b="1" i="0" u="none" strike="noStrike" cap="none" normalizeH="0" baseline="0" noProof="0">
                  <a:ln>
                    <a:noFill/>
                  </a:ln>
                  <a:solidFill>
                    <a:prstClr val="white"/>
                  </a:solidFill>
                  <a:uLnTx/>
                  <a:uFillTx/>
                  <a:latin typeface="Arial" panose="020B0604020202020204"/>
                  <a:ea typeface="+mn-ea"/>
                  <a:cs typeface="+mn-cs"/>
                </a:rPr>
                <a:t>Services</a:t>
              </a:r>
            </a:p>
          </p:txBody>
        </p:sp>
        <p:sp>
          <p:nvSpPr>
            <p:cNvPr id="78" name="Ellipse 77">
              <a:extLst>
                <a:ext uri="{FF2B5EF4-FFF2-40B4-BE49-F238E27FC236}">
                  <a16:creationId xmlns:a16="http://schemas.microsoft.com/office/drawing/2014/main" id="{5C017AF3-1501-4B31-AD81-A1C73AC4216B}"/>
                </a:ext>
              </a:extLst>
            </p:cNvPr>
            <p:cNvSpPr>
              <a:spLocks noChangeAspect="1"/>
            </p:cNvSpPr>
            <p:nvPr/>
          </p:nvSpPr>
          <p:spPr>
            <a:xfrm>
              <a:off x="6651804" y="2683473"/>
              <a:ext cx="614450" cy="614243"/>
            </a:xfrm>
            <a:prstGeom prst="ellipse">
              <a:avLst/>
            </a:prstGeom>
            <a:solidFill>
              <a:sysClr val="window" lastClr="FFFFFF"/>
            </a:solidFill>
            <a:effectLst>
              <a:outerShdw blurRad="203200" dist="63500" dir="5400000" algn="t" rotWithShape="0">
                <a:prstClr val="black">
                  <a:alpha val="8000"/>
                </a:prstClr>
              </a:outerShdw>
            </a:effectLst>
          </p:spPr>
          <p:txBody>
            <a:bodyPr wrap="square" lIns="180000" tIns="252000" rIns="180000" bIns="25200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100" b="1" i="0" u="none" strike="noStrike" kern="0" cap="none" spc="0" normalizeH="0" baseline="0" noProof="0">
                <a:ln>
                  <a:noFill/>
                </a:ln>
                <a:solidFill>
                  <a:srgbClr val="3E0D81"/>
                </a:solidFill>
                <a:effectLst/>
                <a:uLnTx/>
                <a:uFillTx/>
                <a:latin typeface="Arial" panose="020B0604020202020204"/>
                <a:ea typeface="+mn-ea"/>
                <a:cs typeface="Calibri" panose="020F0502020204030204" pitchFamily="34" charset="0"/>
              </a:endParaRPr>
            </a:p>
          </p:txBody>
        </p:sp>
        <p:grpSp>
          <p:nvGrpSpPr>
            <p:cNvPr id="79" name="Groupe 78">
              <a:extLst>
                <a:ext uri="{FF2B5EF4-FFF2-40B4-BE49-F238E27FC236}">
                  <a16:creationId xmlns:a16="http://schemas.microsoft.com/office/drawing/2014/main" id="{EE222115-66D6-41E6-896D-DC1D3A8DDA0E}"/>
                </a:ext>
              </a:extLst>
            </p:cNvPr>
            <p:cNvGrpSpPr/>
            <p:nvPr/>
          </p:nvGrpSpPr>
          <p:grpSpPr>
            <a:xfrm>
              <a:off x="6805720" y="2833606"/>
              <a:ext cx="298180" cy="298074"/>
              <a:chOff x="3618102" y="2168077"/>
              <a:chExt cx="298180" cy="298074"/>
            </a:xfrm>
          </p:grpSpPr>
          <p:sp>
            <p:nvSpPr>
              <p:cNvPr id="81" name="Line 5">
                <a:extLst>
                  <a:ext uri="{FF2B5EF4-FFF2-40B4-BE49-F238E27FC236}">
                    <a16:creationId xmlns:a16="http://schemas.microsoft.com/office/drawing/2014/main" id="{9A81059E-198C-4623-BF88-EB3C680060E4}"/>
                  </a:ext>
                </a:extLst>
              </p:cNvPr>
              <p:cNvSpPr>
                <a:spLocks noChangeShapeType="1"/>
              </p:cNvSpPr>
              <p:nvPr/>
            </p:nvSpPr>
            <p:spPr bwMode="auto">
              <a:xfrm>
                <a:off x="3727463" y="2307129"/>
                <a:ext cx="0" cy="119292"/>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2" name="Line 6">
                <a:extLst>
                  <a:ext uri="{FF2B5EF4-FFF2-40B4-BE49-F238E27FC236}">
                    <a16:creationId xmlns:a16="http://schemas.microsoft.com/office/drawing/2014/main" id="{A3109B51-05DB-4E3D-93DA-20DAE03E84EC}"/>
                  </a:ext>
                </a:extLst>
              </p:cNvPr>
              <p:cNvSpPr>
                <a:spLocks noChangeShapeType="1"/>
              </p:cNvSpPr>
              <p:nvPr/>
            </p:nvSpPr>
            <p:spPr bwMode="auto">
              <a:xfrm>
                <a:off x="3806921" y="2307129"/>
                <a:ext cx="0" cy="119292"/>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3" name="Freeform 7">
                <a:extLst>
                  <a:ext uri="{FF2B5EF4-FFF2-40B4-BE49-F238E27FC236}">
                    <a16:creationId xmlns:a16="http://schemas.microsoft.com/office/drawing/2014/main" id="{745F12D1-EAF9-44D6-8CBC-4FF1F6938617}"/>
                  </a:ext>
                </a:extLst>
              </p:cNvPr>
              <p:cNvSpPr>
                <a:spLocks/>
              </p:cNvSpPr>
              <p:nvPr/>
            </p:nvSpPr>
            <p:spPr bwMode="auto">
              <a:xfrm>
                <a:off x="3697666" y="2257468"/>
                <a:ext cx="139053" cy="108837"/>
              </a:xfrm>
              <a:custGeom>
                <a:avLst/>
                <a:gdLst>
                  <a:gd name="T0" fmla="*/ 440 w 560"/>
                  <a:gd name="T1" fmla="*/ 438 h 438"/>
                  <a:gd name="T2" fmla="*/ 440 w 560"/>
                  <a:gd name="T3" fmla="*/ 438 h 438"/>
                  <a:gd name="T4" fmla="*/ 560 w 560"/>
                  <a:gd name="T5" fmla="*/ 318 h 438"/>
                  <a:gd name="T6" fmla="*/ 560 w 560"/>
                  <a:gd name="T7" fmla="*/ 160 h 438"/>
                  <a:gd name="T8" fmla="*/ 400 w 560"/>
                  <a:gd name="T9" fmla="*/ 0 h 438"/>
                  <a:gd name="T10" fmla="*/ 280 w 560"/>
                  <a:gd name="T11" fmla="*/ 0 h 438"/>
                  <a:gd name="T12" fmla="*/ 160 w 560"/>
                  <a:gd name="T13" fmla="*/ 0 h 438"/>
                  <a:gd name="T14" fmla="*/ 0 w 560"/>
                  <a:gd name="T15" fmla="*/ 160 h 438"/>
                  <a:gd name="T16" fmla="*/ 0 w 560"/>
                  <a:gd name="T17" fmla="*/ 318 h 438"/>
                  <a:gd name="T18" fmla="*/ 120 w 560"/>
                  <a:gd name="T19" fmla="*/ 438 h 438"/>
                  <a:gd name="T20" fmla="*/ 120 w 560"/>
                  <a:gd name="T21" fmla="*/ 438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0" h="438">
                    <a:moveTo>
                      <a:pt x="440" y="438"/>
                    </a:moveTo>
                    <a:cubicBezTo>
                      <a:pt x="440" y="438"/>
                      <a:pt x="440" y="438"/>
                      <a:pt x="440" y="438"/>
                    </a:cubicBezTo>
                    <a:cubicBezTo>
                      <a:pt x="506" y="438"/>
                      <a:pt x="560" y="385"/>
                      <a:pt x="560" y="318"/>
                    </a:cubicBezTo>
                    <a:cubicBezTo>
                      <a:pt x="560" y="160"/>
                      <a:pt x="560" y="160"/>
                      <a:pt x="560" y="160"/>
                    </a:cubicBezTo>
                    <a:cubicBezTo>
                      <a:pt x="560" y="72"/>
                      <a:pt x="488" y="0"/>
                      <a:pt x="400" y="0"/>
                    </a:cubicBezTo>
                    <a:cubicBezTo>
                      <a:pt x="280" y="0"/>
                      <a:pt x="280" y="0"/>
                      <a:pt x="280" y="0"/>
                    </a:cubicBezTo>
                    <a:cubicBezTo>
                      <a:pt x="160" y="0"/>
                      <a:pt x="160" y="0"/>
                      <a:pt x="160" y="0"/>
                    </a:cubicBezTo>
                    <a:cubicBezTo>
                      <a:pt x="72" y="0"/>
                      <a:pt x="0" y="72"/>
                      <a:pt x="0" y="160"/>
                    </a:cubicBezTo>
                    <a:cubicBezTo>
                      <a:pt x="0" y="318"/>
                      <a:pt x="0" y="318"/>
                      <a:pt x="0" y="318"/>
                    </a:cubicBezTo>
                    <a:cubicBezTo>
                      <a:pt x="0" y="385"/>
                      <a:pt x="54" y="438"/>
                      <a:pt x="120" y="438"/>
                    </a:cubicBezTo>
                    <a:cubicBezTo>
                      <a:pt x="120" y="438"/>
                      <a:pt x="120" y="438"/>
                      <a:pt x="120" y="438"/>
                    </a:cubicBez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4" name="Line 8">
                <a:extLst>
                  <a:ext uri="{FF2B5EF4-FFF2-40B4-BE49-F238E27FC236}">
                    <a16:creationId xmlns:a16="http://schemas.microsoft.com/office/drawing/2014/main" id="{21C36841-8E6C-4A20-BEA7-C83A7EEEC4BC}"/>
                  </a:ext>
                </a:extLst>
              </p:cNvPr>
              <p:cNvSpPr>
                <a:spLocks noChangeShapeType="1"/>
              </p:cNvSpPr>
              <p:nvPr/>
            </p:nvSpPr>
            <p:spPr bwMode="auto">
              <a:xfrm>
                <a:off x="3767192" y="2366723"/>
                <a:ext cx="0" cy="59698"/>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5" name="Oval 9">
                <a:extLst>
                  <a:ext uri="{FF2B5EF4-FFF2-40B4-BE49-F238E27FC236}">
                    <a16:creationId xmlns:a16="http://schemas.microsoft.com/office/drawing/2014/main" id="{2B9289CB-F748-4CAA-8A04-A2A6D2B21FEB}"/>
                  </a:ext>
                </a:extLst>
              </p:cNvPr>
              <p:cNvSpPr>
                <a:spLocks noChangeArrowheads="1"/>
              </p:cNvSpPr>
              <p:nvPr/>
            </p:nvSpPr>
            <p:spPr bwMode="auto">
              <a:xfrm>
                <a:off x="3737395" y="2168077"/>
                <a:ext cx="59594" cy="59594"/>
              </a:xfrm>
              <a:prstGeom prst="ellips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6" name="Freeform 10">
                <a:extLst>
                  <a:ext uri="{FF2B5EF4-FFF2-40B4-BE49-F238E27FC236}">
                    <a16:creationId xmlns:a16="http://schemas.microsoft.com/office/drawing/2014/main" id="{033FFA2D-5D79-4950-B052-7546ED46841B}"/>
                  </a:ext>
                </a:extLst>
              </p:cNvPr>
              <p:cNvSpPr>
                <a:spLocks/>
              </p:cNvSpPr>
              <p:nvPr/>
            </p:nvSpPr>
            <p:spPr bwMode="auto">
              <a:xfrm>
                <a:off x="3667868" y="2396624"/>
                <a:ext cx="198647" cy="69526"/>
              </a:xfrm>
              <a:custGeom>
                <a:avLst/>
                <a:gdLst>
                  <a:gd name="T0" fmla="*/ 665 w 800"/>
                  <a:gd name="T1" fmla="*/ 0 h 280"/>
                  <a:gd name="T2" fmla="*/ 800 w 800"/>
                  <a:gd name="T3" fmla="*/ 120 h 280"/>
                  <a:gd name="T4" fmla="*/ 400 w 800"/>
                  <a:gd name="T5" fmla="*/ 280 h 280"/>
                  <a:gd name="T6" fmla="*/ 0 w 800"/>
                  <a:gd name="T7" fmla="*/ 120 h 280"/>
                  <a:gd name="T8" fmla="*/ 135 w 800"/>
                  <a:gd name="T9" fmla="*/ 0 h 280"/>
                </a:gdLst>
                <a:ahLst/>
                <a:cxnLst>
                  <a:cxn ang="0">
                    <a:pos x="T0" y="T1"/>
                  </a:cxn>
                  <a:cxn ang="0">
                    <a:pos x="T2" y="T3"/>
                  </a:cxn>
                  <a:cxn ang="0">
                    <a:pos x="T4" y="T5"/>
                  </a:cxn>
                  <a:cxn ang="0">
                    <a:pos x="T6" y="T7"/>
                  </a:cxn>
                  <a:cxn ang="0">
                    <a:pos x="T8" y="T9"/>
                  </a:cxn>
                </a:cxnLst>
                <a:rect l="0" t="0" r="r" b="b"/>
                <a:pathLst>
                  <a:path w="800" h="280">
                    <a:moveTo>
                      <a:pt x="665" y="0"/>
                    </a:moveTo>
                    <a:cubicBezTo>
                      <a:pt x="748" y="29"/>
                      <a:pt x="800" y="72"/>
                      <a:pt x="800" y="120"/>
                    </a:cubicBezTo>
                    <a:cubicBezTo>
                      <a:pt x="800" y="208"/>
                      <a:pt x="621" y="280"/>
                      <a:pt x="400" y="280"/>
                    </a:cubicBezTo>
                    <a:cubicBezTo>
                      <a:pt x="179" y="280"/>
                      <a:pt x="0" y="208"/>
                      <a:pt x="0" y="120"/>
                    </a:cubicBezTo>
                    <a:cubicBezTo>
                      <a:pt x="0" y="72"/>
                      <a:pt x="52" y="29"/>
                      <a:pt x="135" y="0"/>
                    </a:cubicBez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7" name="Freeform 11">
                <a:extLst>
                  <a:ext uri="{FF2B5EF4-FFF2-40B4-BE49-F238E27FC236}">
                    <a16:creationId xmlns:a16="http://schemas.microsoft.com/office/drawing/2014/main" id="{75800C25-E729-433F-89C6-CEFC181D9571}"/>
                  </a:ext>
                </a:extLst>
              </p:cNvPr>
              <p:cNvSpPr>
                <a:spLocks/>
              </p:cNvSpPr>
              <p:nvPr/>
            </p:nvSpPr>
            <p:spPr bwMode="auto">
              <a:xfrm>
                <a:off x="3637966" y="2178009"/>
                <a:ext cx="29902" cy="79459"/>
              </a:xfrm>
              <a:custGeom>
                <a:avLst/>
                <a:gdLst>
                  <a:gd name="T0" fmla="*/ 286 w 286"/>
                  <a:gd name="T1" fmla="*/ 760 h 760"/>
                  <a:gd name="T2" fmla="*/ 286 w 286"/>
                  <a:gd name="T3" fmla="*/ 0 h 760"/>
                  <a:gd name="T4" fmla="*/ 0 w 286"/>
                  <a:gd name="T5" fmla="*/ 285 h 760"/>
                </a:gdLst>
                <a:ahLst/>
                <a:cxnLst>
                  <a:cxn ang="0">
                    <a:pos x="T0" y="T1"/>
                  </a:cxn>
                  <a:cxn ang="0">
                    <a:pos x="T2" y="T3"/>
                  </a:cxn>
                  <a:cxn ang="0">
                    <a:pos x="T4" y="T5"/>
                  </a:cxn>
                </a:cxnLst>
                <a:rect l="0" t="0" r="r" b="b"/>
                <a:pathLst>
                  <a:path w="286" h="760">
                    <a:moveTo>
                      <a:pt x="286" y="760"/>
                    </a:moveTo>
                    <a:lnTo>
                      <a:pt x="286" y="0"/>
                    </a:lnTo>
                    <a:lnTo>
                      <a:pt x="0" y="285"/>
                    </a:ln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8" name="Line 12">
                <a:extLst>
                  <a:ext uri="{FF2B5EF4-FFF2-40B4-BE49-F238E27FC236}">
                    <a16:creationId xmlns:a16="http://schemas.microsoft.com/office/drawing/2014/main" id="{8C203EEA-1ADF-4723-919E-9161B71BECFD}"/>
                  </a:ext>
                </a:extLst>
              </p:cNvPr>
              <p:cNvSpPr>
                <a:spLocks noChangeShapeType="1"/>
              </p:cNvSpPr>
              <p:nvPr/>
            </p:nvSpPr>
            <p:spPr bwMode="auto">
              <a:xfrm flipH="1" flipV="1">
                <a:off x="3667868" y="2178009"/>
                <a:ext cx="29797" cy="29797"/>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9" name="Freeform 13">
                <a:extLst>
                  <a:ext uri="{FF2B5EF4-FFF2-40B4-BE49-F238E27FC236}">
                    <a16:creationId xmlns:a16="http://schemas.microsoft.com/office/drawing/2014/main" id="{89BB40B6-54CB-4F31-92B8-6A40E92DCDFB}"/>
                  </a:ext>
                </a:extLst>
              </p:cNvPr>
              <p:cNvSpPr>
                <a:spLocks/>
              </p:cNvSpPr>
              <p:nvPr/>
            </p:nvSpPr>
            <p:spPr bwMode="auto">
              <a:xfrm>
                <a:off x="3628034" y="2287264"/>
                <a:ext cx="19865" cy="79459"/>
              </a:xfrm>
              <a:custGeom>
                <a:avLst/>
                <a:gdLst>
                  <a:gd name="T0" fmla="*/ 190 w 190"/>
                  <a:gd name="T1" fmla="*/ 760 h 760"/>
                  <a:gd name="T2" fmla="*/ 190 w 190"/>
                  <a:gd name="T3" fmla="*/ 0 h 760"/>
                  <a:gd name="T4" fmla="*/ 0 w 190"/>
                  <a:gd name="T5" fmla="*/ 190 h 760"/>
                </a:gdLst>
                <a:ahLst/>
                <a:cxnLst>
                  <a:cxn ang="0">
                    <a:pos x="T0" y="T1"/>
                  </a:cxn>
                  <a:cxn ang="0">
                    <a:pos x="T2" y="T3"/>
                  </a:cxn>
                  <a:cxn ang="0">
                    <a:pos x="T4" y="T5"/>
                  </a:cxn>
                </a:cxnLst>
                <a:rect l="0" t="0" r="r" b="b"/>
                <a:pathLst>
                  <a:path w="190" h="760">
                    <a:moveTo>
                      <a:pt x="190" y="760"/>
                    </a:moveTo>
                    <a:lnTo>
                      <a:pt x="190" y="0"/>
                    </a:lnTo>
                    <a:lnTo>
                      <a:pt x="0" y="190"/>
                    </a:ln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0" name="Line 14">
                <a:extLst>
                  <a:ext uri="{FF2B5EF4-FFF2-40B4-BE49-F238E27FC236}">
                    <a16:creationId xmlns:a16="http://schemas.microsoft.com/office/drawing/2014/main" id="{85E23468-853D-48E0-8311-BF6E3FD3A1D7}"/>
                  </a:ext>
                </a:extLst>
              </p:cNvPr>
              <p:cNvSpPr>
                <a:spLocks noChangeShapeType="1"/>
              </p:cNvSpPr>
              <p:nvPr/>
            </p:nvSpPr>
            <p:spPr bwMode="auto">
              <a:xfrm flipH="1" flipV="1">
                <a:off x="3647899" y="2287264"/>
                <a:ext cx="19970" cy="19865"/>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1" name="Line 15">
                <a:extLst>
                  <a:ext uri="{FF2B5EF4-FFF2-40B4-BE49-F238E27FC236}">
                    <a16:creationId xmlns:a16="http://schemas.microsoft.com/office/drawing/2014/main" id="{413C8FEF-4C45-4DB6-A660-BBE5E96FE22A}"/>
                  </a:ext>
                </a:extLst>
              </p:cNvPr>
              <p:cNvSpPr>
                <a:spLocks noChangeShapeType="1"/>
              </p:cNvSpPr>
              <p:nvPr/>
            </p:nvSpPr>
            <p:spPr bwMode="auto">
              <a:xfrm flipV="1">
                <a:off x="3618102" y="2386692"/>
                <a:ext cx="0" cy="79459"/>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2" name="Line 16">
                <a:extLst>
                  <a:ext uri="{FF2B5EF4-FFF2-40B4-BE49-F238E27FC236}">
                    <a16:creationId xmlns:a16="http://schemas.microsoft.com/office/drawing/2014/main" id="{2D1DED99-9B8E-4B22-9DA7-49C581591495}"/>
                  </a:ext>
                </a:extLst>
              </p:cNvPr>
              <p:cNvSpPr>
                <a:spLocks noChangeShapeType="1"/>
              </p:cNvSpPr>
              <p:nvPr/>
            </p:nvSpPr>
            <p:spPr bwMode="auto">
              <a:xfrm flipH="1" flipV="1">
                <a:off x="3618102" y="2386692"/>
                <a:ext cx="19865" cy="19865"/>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3" name="Freeform 17">
                <a:extLst>
                  <a:ext uri="{FF2B5EF4-FFF2-40B4-BE49-F238E27FC236}">
                    <a16:creationId xmlns:a16="http://schemas.microsoft.com/office/drawing/2014/main" id="{B2EE6022-1E0B-47F4-A436-2306352060E8}"/>
                  </a:ext>
                </a:extLst>
              </p:cNvPr>
              <p:cNvSpPr>
                <a:spLocks/>
              </p:cNvSpPr>
              <p:nvPr/>
            </p:nvSpPr>
            <p:spPr bwMode="auto">
              <a:xfrm>
                <a:off x="3866515" y="2178009"/>
                <a:ext cx="29902" cy="79459"/>
              </a:xfrm>
              <a:custGeom>
                <a:avLst/>
                <a:gdLst>
                  <a:gd name="T0" fmla="*/ 0 w 286"/>
                  <a:gd name="T1" fmla="*/ 760 h 760"/>
                  <a:gd name="T2" fmla="*/ 0 w 286"/>
                  <a:gd name="T3" fmla="*/ 0 h 760"/>
                  <a:gd name="T4" fmla="*/ 286 w 286"/>
                  <a:gd name="T5" fmla="*/ 285 h 760"/>
                </a:gdLst>
                <a:ahLst/>
                <a:cxnLst>
                  <a:cxn ang="0">
                    <a:pos x="T0" y="T1"/>
                  </a:cxn>
                  <a:cxn ang="0">
                    <a:pos x="T2" y="T3"/>
                  </a:cxn>
                  <a:cxn ang="0">
                    <a:pos x="T4" y="T5"/>
                  </a:cxn>
                </a:cxnLst>
                <a:rect l="0" t="0" r="r" b="b"/>
                <a:pathLst>
                  <a:path w="286" h="760">
                    <a:moveTo>
                      <a:pt x="0" y="760"/>
                    </a:moveTo>
                    <a:lnTo>
                      <a:pt x="0" y="0"/>
                    </a:lnTo>
                    <a:lnTo>
                      <a:pt x="286" y="285"/>
                    </a:ln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4" name="Line 18">
                <a:extLst>
                  <a:ext uri="{FF2B5EF4-FFF2-40B4-BE49-F238E27FC236}">
                    <a16:creationId xmlns:a16="http://schemas.microsoft.com/office/drawing/2014/main" id="{837B6929-E955-4366-8C46-AA3CDFC84091}"/>
                  </a:ext>
                </a:extLst>
              </p:cNvPr>
              <p:cNvSpPr>
                <a:spLocks noChangeShapeType="1"/>
              </p:cNvSpPr>
              <p:nvPr/>
            </p:nvSpPr>
            <p:spPr bwMode="auto">
              <a:xfrm flipV="1">
                <a:off x="3836718" y="2178009"/>
                <a:ext cx="29797" cy="29797"/>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5" name="Freeform 19">
                <a:extLst>
                  <a:ext uri="{FF2B5EF4-FFF2-40B4-BE49-F238E27FC236}">
                    <a16:creationId xmlns:a16="http://schemas.microsoft.com/office/drawing/2014/main" id="{732FC6EA-126C-4FE4-89CF-6AA118AD3D36}"/>
                  </a:ext>
                </a:extLst>
              </p:cNvPr>
              <p:cNvSpPr>
                <a:spLocks/>
              </p:cNvSpPr>
              <p:nvPr/>
            </p:nvSpPr>
            <p:spPr bwMode="auto">
              <a:xfrm>
                <a:off x="3886484" y="2287264"/>
                <a:ext cx="19865" cy="79459"/>
              </a:xfrm>
              <a:custGeom>
                <a:avLst/>
                <a:gdLst>
                  <a:gd name="T0" fmla="*/ 0 w 190"/>
                  <a:gd name="T1" fmla="*/ 760 h 760"/>
                  <a:gd name="T2" fmla="*/ 0 w 190"/>
                  <a:gd name="T3" fmla="*/ 0 h 760"/>
                  <a:gd name="T4" fmla="*/ 190 w 190"/>
                  <a:gd name="T5" fmla="*/ 190 h 760"/>
                </a:gdLst>
                <a:ahLst/>
                <a:cxnLst>
                  <a:cxn ang="0">
                    <a:pos x="T0" y="T1"/>
                  </a:cxn>
                  <a:cxn ang="0">
                    <a:pos x="T2" y="T3"/>
                  </a:cxn>
                  <a:cxn ang="0">
                    <a:pos x="T4" y="T5"/>
                  </a:cxn>
                </a:cxnLst>
                <a:rect l="0" t="0" r="r" b="b"/>
                <a:pathLst>
                  <a:path w="190" h="760">
                    <a:moveTo>
                      <a:pt x="0" y="760"/>
                    </a:moveTo>
                    <a:lnTo>
                      <a:pt x="0" y="0"/>
                    </a:lnTo>
                    <a:lnTo>
                      <a:pt x="190" y="190"/>
                    </a:ln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6" name="Line 20">
                <a:extLst>
                  <a:ext uri="{FF2B5EF4-FFF2-40B4-BE49-F238E27FC236}">
                    <a16:creationId xmlns:a16="http://schemas.microsoft.com/office/drawing/2014/main" id="{49E3FF47-C110-4EF8-B1A9-A94AFFB764D8}"/>
                  </a:ext>
                </a:extLst>
              </p:cNvPr>
              <p:cNvSpPr>
                <a:spLocks noChangeShapeType="1"/>
              </p:cNvSpPr>
              <p:nvPr/>
            </p:nvSpPr>
            <p:spPr bwMode="auto">
              <a:xfrm flipV="1">
                <a:off x="3866515" y="2287264"/>
                <a:ext cx="19970" cy="19865"/>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7" name="Line 21">
                <a:extLst>
                  <a:ext uri="{FF2B5EF4-FFF2-40B4-BE49-F238E27FC236}">
                    <a16:creationId xmlns:a16="http://schemas.microsoft.com/office/drawing/2014/main" id="{216A09FE-6A4C-43BF-B2CC-3586CB2EF298}"/>
                  </a:ext>
                </a:extLst>
              </p:cNvPr>
              <p:cNvSpPr>
                <a:spLocks noChangeShapeType="1"/>
              </p:cNvSpPr>
              <p:nvPr/>
            </p:nvSpPr>
            <p:spPr bwMode="auto">
              <a:xfrm flipV="1">
                <a:off x="3916281" y="2386692"/>
                <a:ext cx="0" cy="79459"/>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8" name="Line 22">
                <a:extLst>
                  <a:ext uri="{FF2B5EF4-FFF2-40B4-BE49-F238E27FC236}">
                    <a16:creationId xmlns:a16="http://schemas.microsoft.com/office/drawing/2014/main" id="{A420CB72-1544-4989-964D-B539C33C149A}"/>
                  </a:ext>
                </a:extLst>
              </p:cNvPr>
              <p:cNvSpPr>
                <a:spLocks noChangeShapeType="1"/>
              </p:cNvSpPr>
              <p:nvPr/>
            </p:nvSpPr>
            <p:spPr bwMode="auto">
              <a:xfrm flipV="1">
                <a:off x="3896417" y="2386692"/>
                <a:ext cx="19865" cy="19865"/>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grpSp>
      </p:grpSp>
      <p:grpSp>
        <p:nvGrpSpPr>
          <p:cNvPr id="100" name="Groupe 29">
            <a:extLst>
              <a:ext uri="{FF2B5EF4-FFF2-40B4-BE49-F238E27FC236}">
                <a16:creationId xmlns:a16="http://schemas.microsoft.com/office/drawing/2014/main" id="{C26CF84D-A6F2-48B9-B2DC-AC7E3A6ED85B}"/>
              </a:ext>
            </a:extLst>
          </p:cNvPr>
          <p:cNvGrpSpPr/>
          <p:nvPr/>
        </p:nvGrpSpPr>
        <p:grpSpPr>
          <a:xfrm>
            <a:off x="6798257" y="2380096"/>
            <a:ext cx="216000" cy="216000"/>
            <a:chOff x="7897661" y="2709829"/>
            <a:chExt cx="365760" cy="365760"/>
          </a:xfrm>
          <a:solidFill>
            <a:schemeClr val="tx1"/>
          </a:solidFill>
        </p:grpSpPr>
        <p:sp>
          <p:nvSpPr>
            <p:cNvPr id="101" name="Ellipse 33">
              <a:extLst>
                <a:ext uri="{FF2B5EF4-FFF2-40B4-BE49-F238E27FC236}">
                  <a16:creationId xmlns:a16="http://schemas.microsoft.com/office/drawing/2014/main" id="{E0E9C0B5-CE38-4EFD-AE23-0302139CBE43}"/>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02" name="Groupe 35">
              <a:extLst>
                <a:ext uri="{FF2B5EF4-FFF2-40B4-BE49-F238E27FC236}">
                  <a16:creationId xmlns:a16="http://schemas.microsoft.com/office/drawing/2014/main" id="{BD3A175B-6077-4621-8203-7933DBF31152}"/>
                </a:ext>
              </a:extLst>
            </p:cNvPr>
            <p:cNvGrpSpPr/>
            <p:nvPr/>
          </p:nvGrpSpPr>
          <p:grpSpPr>
            <a:xfrm>
              <a:off x="8004742" y="2852530"/>
              <a:ext cx="139969" cy="80292"/>
              <a:chOff x="4092887" y="1800406"/>
              <a:chExt cx="139969" cy="80292"/>
            </a:xfrm>
            <a:grpFill/>
          </p:grpSpPr>
          <p:sp>
            <p:nvSpPr>
              <p:cNvPr id="103" name="Forme libre : forme 36">
                <a:extLst>
                  <a:ext uri="{FF2B5EF4-FFF2-40B4-BE49-F238E27FC236}">
                    <a16:creationId xmlns:a16="http://schemas.microsoft.com/office/drawing/2014/main" id="{627A94BC-FD2E-4D8F-9354-01B63EC208AF}"/>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04" name="Connecteur droit 37">
                <a:extLst>
                  <a:ext uri="{FF2B5EF4-FFF2-40B4-BE49-F238E27FC236}">
                    <a16:creationId xmlns:a16="http://schemas.microsoft.com/office/drawing/2014/main" id="{42DB28E4-7D82-4D81-B52A-B77CF087F111}"/>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6" name="Rectangle 5">
            <a:extLst>
              <a:ext uri="{FF2B5EF4-FFF2-40B4-BE49-F238E27FC236}">
                <a16:creationId xmlns:a16="http://schemas.microsoft.com/office/drawing/2014/main" id="{9EDF3021-2C07-40EC-8E15-1E51B2CF2286}"/>
              </a:ext>
            </a:extLst>
          </p:cNvPr>
          <p:cNvSpPr/>
          <p:nvPr/>
        </p:nvSpPr>
        <p:spPr>
          <a:xfrm>
            <a:off x="6817745" y="2290086"/>
            <a:ext cx="4809682" cy="3339376"/>
          </a:xfrm>
          <a:prstGeom prst="rect">
            <a:avLst/>
          </a:prstGeom>
        </p:spPr>
        <p:txBody>
          <a:bodyPr wrap="square">
            <a:spAutoFit/>
          </a:bodyPr>
          <a:lstStyle/>
          <a:p>
            <a:pPr marL="361950" marR="0" lvl="0" indent="0" algn="l" defTabSz="914400" rtl="0" eaLnBrk="1" fontAlgn="auto" latinLnBrk="0" hangingPunct="1">
              <a:lnSpc>
                <a:spcPct val="100000"/>
              </a:lnSpc>
              <a:spcBef>
                <a:spcPts val="1200"/>
              </a:spcBef>
              <a:spcAft>
                <a:spcPts val="0"/>
              </a:spcAft>
              <a:buClrTx/>
              <a:buSzTx/>
              <a:buFontTx/>
              <a:buNone/>
              <a:tabLst/>
              <a:defRPr/>
            </a:pPr>
            <a:r>
              <a:rPr kumimoji="0" lang="en-GB" sz="1600" b="1" i="0" u="none" strike="noStrike" cap="none" normalizeH="0" baseline="0" noProof="0" dirty="0">
                <a:ln>
                  <a:noFill/>
                </a:ln>
                <a:uLnTx/>
                <a:uFillTx/>
                <a:latin typeface="Arial" panose="020B0604020202020204" pitchFamily="34" charset="0"/>
                <a:ea typeface="+mn-ea"/>
                <a:cs typeface="Arial" panose="020B0604020202020204" pitchFamily="34" charset="0"/>
              </a:rPr>
              <a:t>One or more devices</a:t>
            </a:r>
          </a:p>
          <a:p>
            <a:pPr marL="361950" marR="0" lvl="0" indent="0" algn="l" defTabSz="914400" rtl="0" eaLnBrk="1" fontAlgn="auto" latinLnBrk="0" hangingPunct="1">
              <a:lnSpc>
                <a:spcPct val="100000"/>
              </a:lnSpc>
              <a:spcBef>
                <a:spcPts val="0"/>
              </a:spcBef>
              <a:spcAft>
                <a:spcPts val="600"/>
              </a:spcAft>
              <a:buClrTx/>
              <a:buSzTx/>
              <a:buFontTx/>
              <a:buNone/>
              <a:tabLst/>
              <a:defRPr/>
            </a:pPr>
            <a:r>
              <a:rPr kumimoji="0" lang="en-GB" sz="1400" b="0" i="0" u="none" strike="noStrike" cap="none" normalizeH="0" baseline="0" noProof="0" dirty="0">
                <a:ln>
                  <a:noFill/>
                </a:ln>
                <a:uLnTx/>
                <a:uFillTx/>
                <a:latin typeface="Arial" panose="020B0604020202020204" pitchFamily="34" charset="0"/>
                <a:ea typeface="+mn-lt"/>
                <a:cs typeface="Arial" panose="020B0604020202020204" pitchFamily="34" charset="0"/>
              </a:rPr>
              <a:t>physical or virtual</a:t>
            </a:r>
          </a:p>
          <a:p>
            <a:pPr marL="361950" marR="0" lvl="0" indent="0" algn="l" defTabSz="914400" rtl="0" eaLnBrk="1" fontAlgn="auto" latinLnBrk="0" hangingPunct="1">
              <a:lnSpc>
                <a:spcPct val="100000"/>
              </a:lnSpc>
              <a:spcBef>
                <a:spcPts val="600"/>
              </a:spcBef>
              <a:spcAft>
                <a:spcPts val="0"/>
              </a:spcAft>
              <a:buClrTx/>
              <a:buSzTx/>
              <a:buFontTx/>
              <a:buNone/>
              <a:tabLst/>
              <a:defRPr/>
            </a:pPr>
            <a:r>
              <a:rPr kumimoji="0" lang="en-GB" sz="1600" b="1" i="0" u="none" strike="noStrike" cap="none" normalizeH="0" baseline="0" noProof="0" dirty="0">
                <a:ln>
                  <a:noFill/>
                </a:ln>
                <a:uLnTx/>
                <a:uFillTx/>
                <a:latin typeface="Arial" panose="020B0604020202020204" pitchFamily="34" charset="0"/>
                <a:ea typeface="+mn-ea"/>
                <a:cs typeface="Arial" panose="020B0604020202020204" pitchFamily="34" charset="0"/>
              </a:rPr>
              <a:t>Infrastructure solutions</a:t>
            </a:r>
          </a:p>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noProof="0" dirty="0">
                <a:ln>
                  <a:noFill/>
                </a:ln>
                <a:uLnTx/>
                <a:uFillTx/>
                <a:latin typeface="Arial" panose="020B0604020202020204" pitchFamily="34" charset="0"/>
                <a:ea typeface="+mn-lt"/>
                <a:cs typeface="Arial" panose="020B0604020202020204" pitchFamily="34" charset="0"/>
              </a:rPr>
              <a:t>link devices with company IT</a:t>
            </a:r>
          </a:p>
          <a:p>
            <a:pPr marL="361950" marR="0" lvl="0" indent="0" algn="l" defTabSz="914400" rtl="0" eaLnBrk="1" fontAlgn="auto" latinLnBrk="0" hangingPunct="1">
              <a:lnSpc>
                <a:spcPct val="100000"/>
              </a:lnSpc>
              <a:spcBef>
                <a:spcPts val="600"/>
              </a:spcBef>
              <a:spcAft>
                <a:spcPts val="0"/>
              </a:spcAft>
              <a:buClrTx/>
              <a:buSzTx/>
              <a:buFontTx/>
              <a:buNone/>
              <a:tabLst/>
              <a:defRPr/>
            </a:pPr>
            <a:r>
              <a:rPr kumimoji="0" lang="en-GB" sz="1600" b="1" i="0" u="none" strike="noStrike" cap="none" normalizeH="0" baseline="0" noProof="0" dirty="0">
                <a:ln>
                  <a:noFill/>
                </a:ln>
                <a:uLnTx/>
                <a:uFillTx/>
                <a:latin typeface="Arial" panose="020B0604020202020204" pitchFamily="34" charset="0"/>
                <a:ea typeface="+mn-ea"/>
                <a:cs typeface="Arial" panose="020B0604020202020204" pitchFamily="34" charset="0"/>
              </a:rPr>
              <a:t>Collaborative and application solutions</a:t>
            </a:r>
          </a:p>
          <a:p>
            <a:pPr marL="361950" marR="0" lvl="0" indent="0" algn="l" defTabSz="914400" rtl="0" eaLnBrk="1" fontAlgn="auto" latinLnBrk="0" hangingPunct="1">
              <a:lnSpc>
                <a:spcPct val="100000"/>
              </a:lnSpc>
              <a:spcBef>
                <a:spcPts val="0"/>
              </a:spcBef>
              <a:spcAft>
                <a:spcPts val="600"/>
              </a:spcAft>
              <a:buClrTx/>
              <a:buSzTx/>
              <a:buFontTx/>
              <a:buNone/>
              <a:tabLst/>
              <a:defRPr/>
            </a:pPr>
            <a:r>
              <a:rPr kumimoji="0" lang="en-GB" sz="1400" b="0" i="0" u="none" strike="noStrike" cap="none" normalizeH="0" baseline="0" noProof="0" dirty="0">
                <a:ln>
                  <a:noFill/>
                </a:ln>
                <a:uLnTx/>
                <a:uFillTx/>
                <a:latin typeface="Arial" panose="020B0604020202020204" pitchFamily="34" charset="0"/>
                <a:ea typeface="+mn-lt"/>
                <a:cs typeface="Arial" panose="020B0604020202020204" pitchFamily="34" charset="0"/>
              </a:rPr>
              <a:t>support mission achievement</a:t>
            </a:r>
          </a:p>
          <a:p>
            <a:pPr marL="361950" marR="0" lvl="0" indent="0" algn="l" defTabSz="914400" rtl="0" eaLnBrk="1" fontAlgn="auto" latinLnBrk="0" hangingPunct="1">
              <a:lnSpc>
                <a:spcPct val="100000"/>
              </a:lnSpc>
              <a:spcBef>
                <a:spcPts val="600"/>
              </a:spcBef>
              <a:spcAft>
                <a:spcPts val="0"/>
              </a:spcAft>
              <a:buClrTx/>
              <a:buSzTx/>
              <a:buFontTx/>
              <a:buNone/>
              <a:tabLst/>
              <a:defRPr/>
            </a:pPr>
            <a:r>
              <a:rPr kumimoji="0" lang="en-GB" sz="1600" b="1" i="0" u="none" strike="noStrike" cap="none" normalizeH="0" baseline="0" noProof="0" dirty="0">
                <a:ln>
                  <a:noFill/>
                </a:ln>
                <a:uLnTx/>
                <a:uFillTx/>
                <a:latin typeface="Arial" panose="020B0604020202020204" pitchFamily="34" charset="0"/>
                <a:ea typeface="+mn-ea"/>
                <a:cs typeface="Arial" panose="020B0604020202020204" pitchFamily="34" charset="0"/>
              </a:rPr>
              <a:t>Services </a:t>
            </a:r>
          </a:p>
          <a:p>
            <a:pPr marL="361950" marR="0" lvl="0" indent="0" algn="l" defTabSz="914400" rtl="0" eaLnBrk="1" fontAlgn="auto" latinLnBrk="0" hangingPunct="1">
              <a:lnSpc>
                <a:spcPct val="100000"/>
              </a:lnSpc>
              <a:spcBef>
                <a:spcPts val="0"/>
              </a:spcBef>
              <a:spcAft>
                <a:spcPts val="600"/>
              </a:spcAft>
              <a:buClrTx/>
              <a:buSzTx/>
              <a:buFontTx/>
              <a:buNone/>
              <a:tabLst/>
              <a:defRPr/>
            </a:pPr>
            <a:r>
              <a:rPr kumimoji="0" lang="en-GB" sz="1400" b="0" i="0" u="none" strike="noStrike" cap="none" normalizeH="0" baseline="0" noProof="0" dirty="0">
                <a:ln>
                  <a:noFill/>
                </a:ln>
                <a:uLnTx/>
                <a:uFillTx/>
                <a:latin typeface="Arial" panose="020B0604020202020204" pitchFamily="34" charset="0"/>
                <a:ea typeface="+mn-lt"/>
                <a:cs typeface="Arial" panose="020B0604020202020204" pitchFamily="34" charset="0"/>
              </a:rPr>
              <a:t>to design, integrate and modernise the working environment and provide the right support for any profile </a:t>
            </a:r>
          </a:p>
          <a:p>
            <a:pPr marL="361950" marR="0" lvl="0" indent="0" algn="l" defTabSz="914400" rtl="0" eaLnBrk="1" fontAlgn="auto" latinLnBrk="0" hangingPunct="1">
              <a:lnSpc>
                <a:spcPct val="100000"/>
              </a:lnSpc>
              <a:spcBef>
                <a:spcPts val="600"/>
              </a:spcBef>
              <a:spcAft>
                <a:spcPts val="0"/>
              </a:spcAft>
              <a:buClrTx/>
              <a:buSzTx/>
              <a:buFontTx/>
              <a:buNone/>
              <a:tabLst/>
              <a:defRPr/>
            </a:pPr>
            <a:r>
              <a:rPr kumimoji="0" lang="en-GB" sz="1600" b="1" i="0" u="none" strike="noStrike" cap="none" normalizeH="0" baseline="0" noProof="0" dirty="0">
                <a:ln>
                  <a:noFill/>
                </a:ln>
                <a:uLnTx/>
                <a:uFillTx/>
                <a:latin typeface="Arial" panose="020B0604020202020204" pitchFamily="34" charset="0"/>
                <a:ea typeface="+mn-ea"/>
                <a:cs typeface="Arial" panose="020B0604020202020204" pitchFamily="34" charset="0"/>
              </a:rPr>
              <a:t>“as a service” pricing  </a:t>
            </a:r>
          </a:p>
          <a:p>
            <a:pPr marL="361950" marR="0" lvl="0" indent="0" algn="l" defTabSz="914400" rtl="0" eaLnBrk="1" fontAlgn="auto" latinLnBrk="0" hangingPunct="1">
              <a:lnSpc>
                <a:spcPct val="100000"/>
              </a:lnSpc>
              <a:spcBef>
                <a:spcPts val="0"/>
              </a:spcBef>
              <a:spcAft>
                <a:spcPts val="600"/>
              </a:spcAft>
              <a:buClrTx/>
              <a:buSzTx/>
              <a:buFontTx/>
              <a:buNone/>
              <a:tabLst/>
              <a:defRPr/>
            </a:pPr>
            <a:r>
              <a:rPr kumimoji="0" lang="en-GB" sz="1400" b="0" i="0" u="none" strike="noStrike" cap="none" normalizeH="0" baseline="0" noProof="0" dirty="0">
                <a:ln>
                  <a:noFill/>
                </a:ln>
                <a:uLnTx/>
                <a:uFillTx/>
                <a:latin typeface="Arial" panose="020B0604020202020204" pitchFamily="34" charset="0"/>
                <a:ea typeface="+mn-lt"/>
                <a:cs typeface="Arial" panose="020B0604020202020204" pitchFamily="34" charset="0"/>
              </a:rPr>
              <a:t>the flexibility of pay-as-you-go billing</a:t>
            </a:r>
          </a:p>
        </p:txBody>
      </p:sp>
      <p:grpSp>
        <p:nvGrpSpPr>
          <p:cNvPr id="105" name="Groupe 29">
            <a:extLst>
              <a:ext uri="{FF2B5EF4-FFF2-40B4-BE49-F238E27FC236}">
                <a16:creationId xmlns:a16="http://schemas.microsoft.com/office/drawing/2014/main" id="{3E97F967-E733-4E0A-8B9E-D585DACE1210}"/>
              </a:ext>
            </a:extLst>
          </p:cNvPr>
          <p:cNvGrpSpPr/>
          <p:nvPr/>
        </p:nvGrpSpPr>
        <p:grpSpPr>
          <a:xfrm>
            <a:off x="6807324" y="2997958"/>
            <a:ext cx="216000" cy="216000"/>
            <a:chOff x="7897661" y="2709829"/>
            <a:chExt cx="365760" cy="365760"/>
          </a:xfrm>
          <a:solidFill>
            <a:schemeClr val="tx1"/>
          </a:solidFill>
        </p:grpSpPr>
        <p:sp>
          <p:nvSpPr>
            <p:cNvPr id="106" name="Ellipse 33">
              <a:extLst>
                <a:ext uri="{FF2B5EF4-FFF2-40B4-BE49-F238E27FC236}">
                  <a16:creationId xmlns:a16="http://schemas.microsoft.com/office/drawing/2014/main" id="{0B3CB8CF-56BF-45AB-BA78-53D7AEF75F04}"/>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07" name="Groupe 35">
              <a:extLst>
                <a:ext uri="{FF2B5EF4-FFF2-40B4-BE49-F238E27FC236}">
                  <a16:creationId xmlns:a16="http://schemas.microsoft.com/office/drawing/2014/main" id="{70F4DDD9-5446-4D1D-B8E7-1B0E8DA74C05}"/>
                </a:ext>
              </a:extLst>
            </p:cNvPr>
            <p:cNvGrpSpPr/>
            <p:nvPr/>
          </p:nvGrpSpPr>
          <p:grpSpPr>
            <a:xfrm>
              <a:off x="8004742" y="2852530"/>
              <a:ext cx="139969" cy="80292"/>
              <a:chOff x="4092887" y="1800406"/>
              <a:chExt cx="139969" cy="80292"/>
            </a:xfrm>
            <a:grpFill/>
          </p:grpSpPr>
          <p:sp>
            <p:nvSpPr>
              <p:cNvPr id="108" name="Forme libre : forme 36">
                <a:extLst>
                  <a:ext uri="{FF2B5EF4-FFF2-40B4-BE49-F238E27FC236}">
                    <a16:creationId xmlns:a16="http://schemas.microsoft.com/office/drawing/2014/main" id="{472C97D6-ED49-4970-804A-788E37D2A047}"/>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09" name="Connecteur droit 37">
                <a:extLst>
                  <a:ext uri="{FF2B5EF4-FFF2-40B4-BE49-F238E27FC236}">
                    <a16:creationId xmlns:a16="http://schemas.microsoft.com/office/drawing/2014/main" id="{43239A21-948C-4ED8-8E2F-BD19681A7EC5}"/>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10" name="Groupe 29">
            <a:extLst>
              <a:ext uri="{FF2B5EF4-FFF2-40B4-BE49-F238E27FC236}">
                <a16:creationId xmlns:a16="http://schemas.microsoft.com/office/drawing/2014/main" id="{9C8F21F9-45F1-4FE5-AFA6-0A02A9A2AE09}"/>
              </a:ext>
            </a:extLst>
          </p:cNvPr>
          <p:cNvGrpSpPr/>
          <p:nvPr/>
        </p:nvGrpSpPr>
        <p:grpSpPr>
          <a:xfrm>
            <a:off x="6823830" y="3519146"/>
            <a:ext cx="216000" cy="216000"/>
            <a:chOff x="7897661" y="2709829"/>
            <a:chExt cx="365760" cy="365760"/>
          </a:xfrm>
          <a:solidFill>
            <a:schemeClr val="tx1"/>
          </a:solidFill>
        </p:grpSpPr>
        <p:sp>
          <p:nvSpPr>
            <p:cNvPr id="111" name="Ellipse 33">
              <a:extLst>
                <a:ext uri="{FF2B5EF4-FFF2-40B4-BE49-F238E27FC236}">
                  <a16:creationId xmlns:a16="http://schemas.microsoft.com/office/drawing/2014/main" id="{667DD756-4DC1-4783-B29D-7480519ECEE4}"/>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12" name="Groupe 35">
              <a:extLst>
                <a:ext uri="{FF2B5EF4-FFF2-40B4-BE49-F238E27FC236}">
                  <a16:creationId xmlns:a16="http://schemas.microsoft.com/office/drawing/2014/main" id="{33D4AA5C-1DAD-46A1-A164-CAE31F66F23F}"/>
                </a:ext>
              </a:extLst>
            </p:cNvPr>
            <p:cNvGrpSpPr/>
            <p:nvPr/>
          </p:nvGrpSpPr>
          <p:grpSpPr>
            <a:xfrm>
              <a:off x="8004742" y="2852530"/>
              <a:ext cx="139969" cy="80292"/>
              <a:chOff x="4092887" y="1800406"/>
              <a:chExt cx="139969" cy="80292"/>
            </a:xfrm>
            <a:grpFill/>
          </p:grpSpPr>
          <p:sp>
            <p:nvSpPr>
              <p:cNvPr id="113" name="Forme libre : forme 36">
                <a:extLst>
                  <a:ext uri="{FF2B5EF4-FFF2-40B4-BE49-F238E27FC236}">
                    <a16:creationId xmlns:a16="http://schemas.microsoft.com/office/drawing/2014/main" id="{C164C0DA-2BB9-482E-9AEE-AB0A1496CC5B}"/>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14" name="Connecteur droit 37">
                <a:extLst>
                  <a:ext uri="{FF2B5EF4-FFF2-40B4-BE49-F238E27FC236}">
                    <a16:creationId xmlns:a16="http://schemas.microsoft.com/office/drawing/2014/main" id="{DC07B739-2A93-44A0-920B-5D04ABEC85F4}"/>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15" name="Groupe 29">
            <a:extLst>
              <a:ext uri="{FF2B5EF4-FFF2-40B4-BE49-F238E27FC236}">
                <a16:creationId xmlns:a16="http://schemas.microsoft.com/office/drawing/2014/main" id="{284F5D5F-1702-4937-BFA5-C28006993197}"/>
              </a:ext>
            </a:extLst>
          </p:cNvPr>
          <p:cNvGrpSpPr/>
          <p:nvPr/>
        </p:nvGrpSpPr>
        <p:grpSpPr>
          <a:xfrm>
            <a:off x="6845463" y="4140312"/>
            <a:ext cx="216000" cy="216000"/>
            <a:chOff x="7897661" y="2709829"/>
            <a:chExt cx="365760" cy="365760"/>
          </a:xfrm>
          <a:solidFill>
            <a:schemeClr val="tx1"/>
          </a:solidFill>
        </p:grpSpPr>
        <p:sp>
          <p:nvSpPr>
            <p:cNvPr id="116" name="Ellipse 33">
              <a:extLst>
                <a:ext uri="{FF2B5EF4-FFF2-40B4-BE49-F238E27FC236}">
                  <a16:creationId xmlns:a16="http://schemas.microsoft.com/office/drawing/2014/main" id="{9E62E00B-2383-40DD-A165-41C32F992978}"/>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17" name="Groupe 35">
              <a:extLst>
                <a:ext uri="{FF2B5EF4-FFF2-40B4-BE49-F238E27FC236}">
                  <a16:creationId xmlns:a16="http://schemas.microsoft.com/office/drawing/2014/main" id="{F4D4432C-0196-4813-AB42-FFADAC535CA1}"/>
                </a:ext>
              </a:extLst>
            </p:cNvPr>
            <p:cNvGrpSpPr/>
            <p:nvPr/>
          </p:nvGrpSpPr>
          <p:grpSpPr>
            <a:xfrm>
              <a:off x="8004742" y="2852530"/>
              <a:ext cx="139969" cy="80292"/>
              <a:chOff x="4092887" y="1800406"/>
              <a:chExt cx="139969" cy="80292"/>
            </a:xfrm>
            <a:grpFill/>
          </p:grpSpPr>
          <p:sp>
            <p:nvSpPr>
              <p:cNvPr id="118" name="Forme libre : forme 36">
                <a:extLst>
                  <a:ext uri="{FF2B5EF4-FFF2-40B4-BE49-F238E27FC236}">
                    <a16:creationId xmlns:a16="http://schemas.microsoft.com/office/drawing/2014/main" id="{1BF4012F-0FD1-4D6E-B95E-29DB764B475B}"/>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19" name="Connecteur droit 37">
                <a:extLst>
                  <a:ext uri="{FF2B5EF4-FFF2-40B4-BE49-F238E27FC236}">
                    <a16:creationId xmlns:a16="http://schemas.microsoft.com/office/drawing/2014/main" id="{7653F982-71C7-4DD3-82DB-1CABCD0DF5E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20" name="Groupe 29">
            <a:extLst>
              <a:ext uri="{FF2B5EF4-FFF2-40B4-BE49-F238E27FC236}">
                <a16:creationId xmlns:a16="http://schemas.microsoft.com/office/drawing/2014/main" id="{2313F197-8248-4453-998A-A7DE0A56AF56}"/>
              </a:ext>
            </a:extLst>
          </p:cNvPr>
          <p:cNvGrpSpPr/>
          <p:nvPr/>
        </p:nvGrpSpPr>
        <p:grpSpPr>
          <a:xfrm>
            <a:off x="6829915" y="5098877"/>
            <a:ext cx="216000" cy="216000"/>
            <a:chOff x="7897661" y="2709829"/>
            <a:chExt cx="365760" cy="365760"/>
          </a:xfrm>
          <a:solidFill>
            <a:schemeClr val="tx1"/>
          </a:solidFill>
        </p:grpSpPr>
        <p:sp>
          <p:nvSpPr>
            <p:cNvPr id="121" name="Ellipse 33">
              <a:extLst>
                <a:ext uri="{FF2B5EF4-FFF2-40B4-BE49-F238E27FC236}">
                  <a16:creationId xmlns:a16="http://schemas.microsoft.com/office/drawing/2014/main" id="{1871306D-D3F3-421E-8040-62276DFCB03F}"/>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22" name="Groupe 35">
              <a:extLst>
                <a:ext uri="{FF2B5EF4-FFF2-40B4-BE49-F238E27FC236}">
                  <a16:creationId xmlns:a16="http://schemas.microsoft.com/office/drawing/2014/main" id="{2F9387EC-6DDA-4F74-8E52-BAE4E7FC6411}"/>
                </a:ext>
              </a:extLst>
            </p:cNvPr>
            <p:cNvGrpSpPr/>
            <p:nvPr/>
          </p:nvGrpSpPr>
          <p:grpSpPr>
            <a:xfrm>
              <a:off x="8004742" y="2852530"/>
              <a:ext cx="139969" cy="80292"/>
              <a:chOff x="4092887" y="1800406"/>
              <a:chExt cx="139969" cy="80292"/>
            </a:xfrm>
            <a:grpFill/>
          </p:grpSpPr>
          <p:sp>
            <p:nvSpPr>
              <p:cNvPr id="123" name="Forme libre : forme 36">
                <a:extLst>
                  <a:ext uri="{FF2B5EF4-FFF2-40B4-BE49-F238E27FC236}">
                    <a16:creationId xmlns:a16="http://schemas.microsoft.com/office/drawing/2014/main" id="{D2E4B9C8-FE23-4A0C-8A92-3EA750E5FB21}"/>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24" name="Connecteur droit 37">
                <a:extLst>
                  <a:ext uri="{FF2B5EF4-FFF2-40B4-BE49-F238E27FC236}">
                    <a16:creationId xmlns:a16="http://schemas.microsoft.com/office/drawing/2014/main" id="{E724F36F-6305-464E-B8DD-A272F5E1EC9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66" name="Titre 8">
            <a:extLst>
              <a:ext uri="{FF2B5EF4-FFF2-40B4-BE49-F238E27FC236}">
                <a16:creationId xmlns:a16="http://schemas.microsoft.com/office/drawing/2014/main" id="{2109357F-473B-42C5-BEC0-B7B47F8F0488}"/>
              </a:ext>
            </a:extLst>
          </p:cNvPr>
          <p:cNvSpPr txBox="1">
            <a:spLocks/>
          </p:cNvSpPr>
          <p:nvPr/>
        </p:nvSpPr>
        <p:spPr>
          <a:xfrm>
            <a:off x="352103" y="310653"/>
            <a:ext cx="4791397" cy="757130"/>
          </a:xfrm>
          <a:prstGeom prst="rect">
            <a:avLst/>
          </a:prstGeom>
        </p:spPr>
        <p:txBody>
          <a:bodyPr vert="horz" wrap="square" lIns="91440" tIns="45720" rIns="91440" bIns="45720" rtlCol="0" anchor="t">
            <a:spAutoFit/>
          </a:bodyPr>
          <a:lstStyle>
            <a:lvl1pPr algn="l" defTabSz="914377" rtl="0" eaLnBrk="1" latinLnBrk="0" hangingPunct="1">
              <a:lnSpc>
                <a:spcPct val="90000"/>
              </a:lnSpc>
              <a:spcBef>
                <a:spcPct val="0"/>
              </a:spcBef>
              <a:buNone/>
              <a:defRPr sz="2800" b="1" kern="1200">
                <a:solidFill>
                  <a:schemeClr val="tx1"/>
                </a:solidFill>
                <a:latin typeface="+mn-lt"/>
                <a:ea typeface="+mj-ea"/>
                <a:cs typeface="+mj-cs"/>
              </a:defRPr>
            </a:lvl1pPr>
          </a:lstStyle>
          <a:p>
            <a:r>
              <a:rPr lang="en-GB" sz="2000" dirty="0">
                <a:latin typeface="Arial" panose="020B0604020202020204" pitchFamily="34" charset="0"/>
                <a:cs typeface="Arial" panose="020B0604020202020204" pitchFamily="34" charset="0"/>
              </a:rPr>
              <a:t>We offer </a:t>
            </a:r>
            <a:r>
              <a:rPr lang="en-GB" sz="2400" dirty="0">
                <a:latin typeface="Arial Black" panose="020B0A04020102020204" pitchFamily="34" charset="0"/>
              </a:rPr>
              <a:t>end-to-end responsible services </a:t>
            </a:r>
          </a:p>
        </p:txBody>
      </p:sp>
      <p:cxnSp>
        <p:nvCxnSpPr>
          <p:cNvPr id="126" name="Connecteur droit 125">
            <a:extLst>
              <a:ext uri="{FF2B5EF4-FFF2-40B4-BE49-F238E27FC236}">
                <a16:creationId xmlns:a16="http://schemas.microsoft.com/office/drawing/2014/main" id="{82D1218D-39D2-4E26-9BB8-D3076F49AD0D}"/>
              </a:ext>
            </a:extLst>
          </p:cNvPr>
          <p:cNvCxnSpPr>
            <a:cxnSpLocks/>
          </p:cNvCxnSpPr>
          <p:nvPr/>
        </p:nvCxnSpPr>
        <p:spPr>
          <a:xfrm>
            <a:off x="6338735" y="3343755"/>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8" name="Espace réservé du texte 3">
            <a:extLst>
              <a:ext uri="{FF2B5EF4-FFF2-40B4-BE49-F238E27FC236}">
                <a16:creationId xmlns:a16="http://schemas.microsoft.com/office/drawing/2014/main" id="{6A59A23E-934F-45AC-892B-6748DF73CF60}"/>
              </a:ext>
            </a:extLst>
          </p:cNvPr>
          <p:cNvSpPr txBox="1">
            <a:spLocks/>
          </p:cNvSpPr>
          <p:nvPr/>
        </p:nvSpPr>
        <p:spPr>
          <a:xfrm>
            <a:off x="1032784" y="2839299"/>
            <a:ext cx="4153535" cy="30777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GB" sz="1400">
                <a:latin typeface="Arial" panose="020B0604020202020204" pitchFamily="34" charset="0"/>
                <a:ea typeface="+mn-lt"/>
                <a:cs typeface="Arial" panose="020B0604020202020204" pitchFamily="34" charset="0"/>
              </a:rPr>
              <a:t>an offer combining </a:t>
            </a:r>
            <a:r>
              <a:rPr lang="en-GB" sz="1400">
                <a:solidFill>
                  <a:schemeClr val="tx2"/>
                </a:solidFill>
                <a:latin typeface="Arial" panose="020B0604020202020204" pitchFamily="34" charset="0"/>
                <a:ea typeface="+mn-lt"/>
                <a:cs typeface="Arial" panose="020B0604020202020204" pitchFamily="34" charset="0"/>
              </a:rPr>
              <a:t>innovation and expertise</a:t>
            </a:r>
            <a:r>
              <a:rPr lang="en-GB" sz="1400">
                <a:latin typeface="Arial" panose="020B0604020202020204" pitchFamily="34" charset="0"/>
                <a:ea typeface="+mn-lt"/>
                <a:cs typeface="Arial" panose="020B0604020202020204" pitchFamily="34" charset="0"/>
              </a:rPr>
              <a:t> </a:t>
            </a:r>
          </a:p>
        </p:txBody>
      </p:sp>
      <p:sp>
        <p:nvSpPr>
          <p:cNvPr id="69" name="Espace réservé du numéro de diapositive 2">
            <a:extLst>
              <a:ext uri="{FF2B5EF4-FFF2-40B4-BE49-F238E27FC236}">
                <a16:creationId xmlns:a16="http://schemas.microsoft.com/office/drawing/2014/main" id="{444EE727-9AC0-4541-B65A-31ADED361B51}"/>
              </a:ext>
            </a:extLst>
          </p:cNvPr>
          <p:cNvSpPr txBox="1">
            <a:spLocks/>
          </p:cNvSpPr>
          <p:nvPr/>
        </p:nvSpPr>
        <p:spPr>
          <a:xfrm>
            <a:off x="9234725" y="6423817"/>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solidFill>
                  <a:schemeClr val="bg2"/>
                </a:solidFill>
                <a:latin typeface="Arial" panose="020B0604020202020204" pitchFamily="34" charset="0"/>
                <a:cs typeface="Arial" panose="020B0604020202020204" pitchFamily="34" charset="0"/>
              </a:rPr>
              <a:pPr marL="0" indent="0" algn="r">
                <a:spcAft>
                  <a:spcPts val="600"/>
                </a:spcAft>
                <a:buNone/>
              </a:pPr>
              <a:t>26</a:t>
            </a:fld>
            <a:endParaRPr lang="fr-FR" sz="1000" dirty="0">
              <a:solidFill>
                <a:schemeClr val="bg2"/>
              </a:solidFill>
              <a:latin typeface="Arial" panose="020B0604020202020204" pitchFamily="34" charset="0"/>
              <a:cs typeface="Arial" panose="020B0604020202020204" pitchFamily="34" charset="0"/>
            </a:endParaRPr>
          </a:p>
        </p:txBody>
      </p:sp>
      <p:sp>
        <p:nvSpPr>
          <p:cNvPr id="67" name="ZoneTexte 66">
            <a:extLst>
              <a:ext uri="{FF2B5EF4-FFF2-40B4-BE49-F238E27FC236}">
                <a16:creationId xmlns:a16="http://schemas.microsoft.com/office/drawing/2014/main" id="{72EF26F9-DC1D-4342-9C00-E3A1104391F0}"/>
              </a:ext>
            </a:extLst>
          </p:cNvPr>
          <p:cNvSpPr txBox="1"/>
          <p:nvPr/>
        </p:nvSpPr>
        <p:spPr>
          <a:xfrm>
            <a:off x="1232223" y="2195709"/>
            <a:ext cx="3620762" cy="584775"/>
          </a:xfrm>
          <a:prstGeom prst="rect">
            <a:avLst/>
          </a:prstGeom>
          <a:noFill/>
        </p:spPr>
        <p:txBody>
          <a:bodyPr wrap="square" rtlCol="0">
            <a:spAutoFit/>
          </a:bodyPr>
          <a:lstStyle/>
          <a:p>
            <a:r>
              <a:rPr lang="fr-FR" sz="3200" dirty="0" err="1">
                <a:latin typeface="Arial Black" panose="020B0A04020102020204" pitchFamily="34" charset="0"/>
              </a:rPr>
              <a:t>one</a:t>
            </a:r>
            <a:r>
              <a:rPr lang="fr-FR" sz="3200" dirty="0" err="1">
                <a:solidFill>
                  <a:schemeClr val="tx2"/>
                </a:solidFill>
                <a:latin typeface="Arial Black" panose="020B0A04020102020204" pitchFamily="34" charset="0"/>
              </a:rPr>
              <a:t>workplace</a:t>
            </a:r>
            <a:endParaRPr lang="fr-FR" sz="3200" dirty="0">
              <a:solidFill>
                <a:schemeClr val="tx2"/>
              </a:solidFill>
              <a:latin typeface="Arial Black" panose="020B0A04020102020204" pitchFamily="34" charset="0"/>
            </a:endParaRPr>
          </a:p>
        </p:txBody>
      </p:sp>
    </p:spTree>
    <p:extLst>
      <p:ext uri="{BB962C8B-B14F-4D97-AF65-F5344CB8AC3E}">
        <p14:creationId xmlns:p14="http://schemas.microsoft.com/office/powerpoint/2010/main" val="5396950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F884340-3C13-442F-99FF-E6DB9597103A}"/>
              </a:ext>
            </a:extLst>
          </p:cNvPr>
          <p:cNvSpPr/>
          <p:nvPr/>
        </p:nvSpPr>
        <p:spPr>
          <a:xfrm>
            <a:off x="5566786" y="1088466"/>
            <a:ext cx="6625214" cy="5786042"/>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 name="Objet 2" hidden="1"/>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5" imgW="501" imgH="501" progId="TCLayout.ActiveDocument.1">
                  <p:embed/>
                </p:oleObj>
              </mc:Choice>
              <mc:Fallback>
                <p:oleObj name="Diapositive think-cell" r:id="rId5" imgW="501" imgH="501" progId="TCLayout.ActiveDocument.1">
                  <p:embed/>
                  <p:pic>
                    <p:nvPicPr>
                      <p:cNvPr id="3" name="Objet 2"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Rectangle 1" hidden="1"/>
          <p:cNvSpPr/>
          <p:nvPr>
            <p:custDataLst>
              <p:tags r:id="rId2"/>
            </p:custDataLst>
          </p:nvPr>
        </p:nvSpPr>
        <p:spPr>
          <a:xfrm>
            <a:off x="0" y="0"/>
            <a:ext cx="158750" cy="158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80000"/>
              </a:lnSpc>
              <a:spcBef>
                <a:spcPct val="0"/>
              </a:spcBef>
              <a:spcAft>
                <a:spcPct val="0"/>
              </a:spcAft>
              <a:buClrTx/>
              <a:buSzTx/>
              <a:buFontTx/>
              <a:buNone/>
              <a:tabLst/>
              <a:defRPr/>
            </a:pPr>
            <a:endParaRPr kumimoji="0" lang="en-US" sz="2800" b="1" i="0" u="none" strike="noStrike" kern="1200" cap="none" spc="0" normalizeH="0" baseline="0" noProof="0" dirty="0">
              <a:ln>
                <a:noFill/>
              </a:ln>
              <a:solidFill>
                <a:prstClr val="white"/>
              </a:solidFill>
              <a:effectLst/>
              <a:uLnTx/>
              <a:uFillTx/>
              <a:latin typeface="Montserrat" panose="00000500000000000000" pitchFamily="2" charset="0"/>
              <a:ea typeface="+mn-ea"/>
              <a:cs typeface="+mn-cs"/>
              <a:sym typeface="Montserrat" panose="00000500000000000000" pitchFamily="2" charset="0"/>
            </a:endParaRPr>
          </a:p>
        </p:txBody>
      </p:sp>
      <p:sp>
        <p:nvSpPr>
          <p:cNvPr id="13" name="Titre 5">
            <a:extLst>
              <a:ext uri="{FF2B5EF4-FFF2-40B4-BE49-F238E27FC236}">
                <a16:creationId xmlns:a16="http://schemas.microsoft.com/office/drawing/2014/main" id="{DFDC3B07-2FBC-4336-BF45-7AAFB423E9E9}"/>
              </a:ext>
            </a:extLst>
          </p:cNvPr>
          <p:cNvSpPr txBox="1">
            <a:spLocks/>
          </p:cNvSpPr>
          <p:nvPr/>
        </p:nvSpPr>
        <p:spPr>
          <a:xfrm>
            <a:off x="435591" y="394501"/>
            <a:ext cx="11320818" cy="532504"/>
          </a:xfrm>
          <a:prstGeom prst="rect">
            <a:avLst/>
          </a:prstGeom>
        </p:spPr>
        <p:txBody>
          <a:bodyPr vert="horz" lIns="0" tIns="0" rIns="91440" bIns="45720" rtlCol="0" anchor="t">
            <a:normAutofit/>
          </a:bodyPr>
          <a:lst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solidFill>
                  <a:schemeClr val="bg2"/>
                </a:solidFill>
                <a:latin typeface="Montserrat"/>
              </a:rPr>
              <a:t>Econocom satellites and their expertise</a:t>
            </a:r>
            <a:endParaRPr kumimoji="0" lang="en-US" b="1" i="0" u="none" strike="noStrike" kern="1200" cap="none" spc="0" normalizeH="0" baseline="0" noProof="0" dirty="0">
              <a:ln>
                <a:noFill/>
              </a:ln>
              <a:solidFill>
                <a:schemeClr val="bg2"/>
              </a:solidFill>
              <a:effectLst/>
              <a:uLnTx/>
              <a:uFillTx/>
              <a:latin typeface="Montserrat"/>
              <a:ea typeface="+mj-ea"/>
              <a:cs typeface="+mj-cs"/>
            </a:endParaRPr>
          </a:p>
        </p:txBody>
      </p:sp>
      <p:pic>
        <p:nvPicPr>
          <p:cNvPr id="4" name="Picture 3">
            <a:extLst>
              <a:ext uri="{FF2B5EF4-FFF2-40B4-BE49-F238E27FC236}">
                <a16:creationId xmlns:a16="http://schemas.microsoft.com/office/drawing/2014/main" id="{A6BEE8F3-7F78-457F-893A-7301C37AEAAB}"/>
              </a:ext>
            </a:extLst>
          </p:cNvPr>
          <p:cNvPicPr>
            <a:picLocks noChangeAspect="1"/>
          </p:cNvPicPr>
          <p:nvPr/>
        </p:nvPicPr>
        <p:blipFill rotWithShape="1">
          <a:blip r:embed="rId7"/>
          <a:srcRect l="40309" t="23693" r="55413" b="70233"/>
          <a:stretch/>
        </p:blipFill>
        <p:spPr>
          <a:xfrm>
            <a:off x="7623730" y="1498697"/>
            <a:ext cx="666751" cy="532504"/>
          </a:xfrm>
          <a:prstGeom prst="rect">
            <a:avLst/>
          </a:prstGeom>
        </p:spPr>
      </p:pic>
      <p:sp>
        <p:nvSpPr>
          <p:cNvPr id="6" name="TextBox 5">
            <a:extLst>
              <a:ext uri="{FF2B5EF4-FFF2-40B4-BE49-F238E27FC236}">
                <a16:creationId xmlns:a16="http://schemas.microsoft.com/office/drawing/2014/main" id="{C97FBF9C-E1C5-4020-93A2-A95B05FFA7E5}"/>
              </a:ext>
            </a:extLst>
          </p:cNvPr>
          <p:cNvSpPr txBox="1"/>
          <p:nvPr/>
        </p:nvSpPr>
        <p:spPr>
          <a:xfrm>
            <a:off x="6524508" y="1673454"/>
            <a:ext cx="1026370" cy="33855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CYBER SECURITY</a:t>
            </a:r>
          </a:p>
        </p:txBody>
      </p:sp>
      <p:sp>
        <p:nvSpPr>
          <p:cNvPr id="14" name="TextBox 13">
            <a:extLst>
              <a:ext uri="{FF2B5EF4-FFF2-40B4-BE49-F238E27FC236}">
                <a16:creationId xmlns:a16="http://schemas.microsoft.com/office/drawing/2014/main" id="{79690677-0F58-4C03-881D-1E2EC01EBC28}"/>
              </a:ext>
            </a:extLst>
          </p:cNvPr>
          <p:cNvSpPr txBox="1"/>
          <p:nvPr/>
        </p:nvSpPr>
        <p:spPr>
          <a:xfrm>
            <a:off x="6524508" y="2335804"/>
            <a:ext cx="1026370" cy="21544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MICROSOFT</a:t>
            </a:r>
          </a:p>
        </p:txBody>
      </p:sp>
      <p:sp>
        <p:nvSpPr>
          <p:cNvPr id="17" name="TextBox 16">
            <a:extLst>
              <a:ext uri="{FF2B5EF4-FFF2-40B4-BE49-F238E27FC236}">
                <a16:creationId xmlns:a16="http://schemas.microsoft.com/office/drawing/2014/main" id="{7ED282BA-8ADC-4AAA-A16C-7F7A60A4F9AB}"/>
              </a:ext>
            </a:extLst>
          </p:cNvPr>
          <p:cNvSpPr txBox="1"/>
          <p:nvPr/>
        </p:nvSpPr>
        <p:spPr>
          <a:xfrm>
            <a:off x="6525499" y="2956250"/>
            <a:ext cx="1026370" cy="21544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APPLE</a:t>
            </a:r>
          </a:p>
        </p:txBody>
      </p:sp>
      <p:sp>
        <p:nvSpPr>
          <p:cNvPr id="18" name="TextBox 17">
            <a:extLst>
              <a:ext uri="{FF2B5EF4-FFF2-40B4-BE49-F238E27FC236}">
                <a16:creationId xmlns:a16="http://schemas.microsoft.com/office/drawing/2014/main" id="{2BDC06FD-355F-41E1-B710-FEE30207BCF2}"/>
              </a:ext>
            </a:extLst>
          </p:cNvPr>
          <p:cNvSpPr txBox="1"/>
          <p:nvPr/>
        </p:nvSpPr>
        <p:spPr>
          <a:xfrm>
            <a:off x="6527808" y="3493837"/>
            <a:ext cx="1026370" cy="33855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APPS &amp;  CLOUD</a:t>
            </a:r>
          </a:p>
        </p:txBody>
      </p:sp>
      <p:sp>
        <p:nvSpPr>
          <p:cNvPr id="20" name="TextBox 19">
            <a:extLst>
              <a:ext uri="{FF2B5EF4-FFF2-40B4-BE49-F238E27FC236}">
                <a16:creationId xmlns:a16="http://schemas.microsoft.com/office/drawing/2014/main" id="{CED57807-A2A5-4F89-A24E-0455562246D9}"/>
              </a:ext>
            </a:extLst>
          </p:cNvPr>
          <p:cNvSpPr txBox="1"/>
          <p:nvPr/>
        </p:nvSpPr>
        <p:spPr>
          <a:xfrm>
            <a:off x="6520429" y="4133304"/>
            <a:ext cx="1235251" cy="33855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INFRASTRUCTURE &amp; NETWORKS</a:t>
            </a:r>
          </a:p>
        </p:txBody>
      </p:sp>
      <p:sp>
        <p:nvSpPr>
          <p:cNvPr id="21" name="TextBox 20">
            <a:extLst>
              <a:ext uri="{FF2B5EF4-FFF2-40B4-BE49-F238E27FC236}">
                <a16:creationId xmlns:a16="http://schemas.microsoft.com/office/drawing/2014/main" id="{93B88DFD-CD96-4B67-8E41-B136B31070E0}"/>
              </a:ext>
            </a:extLst>
          </p:cNvPr>
          <p:cNvSpPr txBox="1"/>
          <p:nvPr/>
        </p:nvSpPr>
        <p:spPr>
          <a:xfrm>
            <a:off x="6523437" y="4839738"/>
            <a:ext cx="1235251" cy="21544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MOBILITY</a:t>
            </a:r>
          </a:p>
        </p:txBody>
      </p:sp>
      <p:sp>
        <p:nvSpPr>
          <p:cNvPr id="22" name="TextBox 21">
            <a:extLst>
              <a:ext uri="{FF2B5EF4-FFF2-40B4-BE49-F238E27FC236}">
                <a16:creationId xmlns:a16="http://schemas.microsoft.com/office/drawing/2014/main" id="{27A415DF-2661-4EC6-9FA5-E5784A2DF17A}"/>
              </a:ext>
            </a:extLst>
          </p:cNvPr>
          <p:cNvSpPr txBox="1"/>
          <p:nvPr/>
        </p:nvSpPr>
        <p:spPr>
          <a:xfrm>
            <a:off x="6519140" y="5445888"/>
            <a:ext cx="1235251" cy="33855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DIGITAL SIGNAGE &amp; MULTIMEDIA</a:t>
            </a:r>
          </a:p>
        </p:txBody>
      </p:sp>
      <p:sp>
        <p:nvSpPr>
          <p:cNvPr id="23" name="TextBox 22">
            <a:extLst>
              <a:ext uri="{FF2B5EF4-FFF2-40B4-BE49-F238E27FC236}">
                <a16:creationId xmlns:a16="http://schemas.microsoft.com/office/drawing/2014/main" id="{E1F8B5B6-0CDA-4630-BF97-22EC1A66B2FA}"/>
              </a:ext>
            </a:extLst>
          </p:cNvPr>
          <p:cNvSpPr txBox="1"/>
          <p:nvPr/>
        </p:nvSpPr>
        <p:spPr>
          <a:xfrm>
            <a:off x="6525301" y="6141129"/>
            <a:ext cx="1235251" cy="21544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CONSULTING</a:t>
            </a:r>
          </a:p>
        </p:txBody>
      </p:sp>
      <p:grpSp>
        <p:nvGrpSpPr>
          <p:cNvPr id="30" name="Groupe 251">
            <a:extLst>
              <a:ext uri="{FF2B5EF4-FFF2-40B4-BE49-F238E27FC236}">
                <a16:creationId xmlns:a16="http://schemas.microsoft.com/office/drawing/2014/main" id="{32FF80FB-A82C-435C-AA61-11F90F7D7C3F}"/>
              </a:ext>
            </a:extLst>
          </p:cNvPr>
          <p:cNvGrpSpPr/>
          <p:nvPr/>
        </p:nvGrpSpPr>
        <p:grpSpPr>
          <a:xfrm>
            <a:off x="7725809" y="3493389"/>
            <a:ext cx="436572" cy="338554"/>
            <a:chOff x="12739695" y="2118317"/>
            <a:chExt cx="901700" cy="617538"/>
          </a:xfrm>
          <a:solidFill>
            <a:schemeClr val="accent6"/>
          </a:solidFill>
        </p:grpSpPr>
        <p:grpSp>
          <p:nvGrpSpPr>
            <p:cNvPr id="31" name="Group 19">
              <a:extLst>
                <a:ext uri="{FF2B5EF4-FFF2-40B4-BE49-F238E27FC236}">
                  <a16:creationId xmlns:a16="http://schemas.microsoft.com/office/drawing/2014/main" id="{7050A4FC-C414-44EC-BDCE-EF8A2105F9E4}"/>
                </a:ext>
              </a:extLst>
            </p:cNvPr>
            <p:cNvGrpSpPr>
              <a:grpSpLocks noChangeAspect="1"/>
            </p:cNvGrpSpPr>
            <p:nvPr/>
          </p:nvGrpSpPr>
          <p:grpSpPr bwMode="auto">
            <a:xfrm>
              <a:off x="13019105" y="2165942"/>
              <a:ext cx="373063" cy="444500"/>
              <a:chOff x="8201" y="1392"/>
              <a:chExt cx="235" cy="280"/>
            </a:xfrm>
            <a:grpFill/>
          </p:grpSpPr>
          <p:sp>
            <p:nvSpPr>
              <p:cNvPr id="33" name="Oval 21">
                <a:extLst>
                  <a:ext uri="{FF2B5EF4-FFF2-40B4-BE49-F238E27FC236}">
                    <a16:creationId xmlns:a16="http://schemas.microsoft.com/office/drawing/2014/main" id="{88082063-7B8F-413E-8413-55D61F07B91A}"/>
                  </a:ext>
                </a:extLst>
              </p:cNvPr>
              <p:cNvSpPr>
                <a:spLocks noChangeArrowheads="1"/>
              </p:cNvSpPr>
              <p:nvPr/>
            </p:nvSpPr>
            <p:spPr bwMode="auto">
              <a:xfrm>
                <a:off x="8293" y="1392"/>
                <a:ext cx="33" cy="3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4" name="Freeform 22">
                <a:extLst>
                  <a:ext uri="{FF2B5EF4-FFF2-40B4-BE49-F238E27FC236}">
                    <a16:creationId xmlns:a16="http://schemas.microsoft.com/office/drawing/2014/main" id="{6C15B739-B5AB-49C9-861A-D18679DE3E74}"/>
                  </a:ext>
                </a:extLst>
              </p:cNvPr>
              <p:cNvSpPr>
                <a:spLocks/>
              </p:cNvSpPr>
              <p:nvPr/>
            </p:nvSpPr>
            <p:spPr bwMode="auto">
              <a:xfrm>
                <a:off x="8201" y="1460"/>
                <a:ext cx="235" cy="155"/>
              </a:xfrm>
              <a:custGeom>
                <a:avLst/>
                <a:gdLst>
                  <a:gd name="T0" fmla="*/ 68 w 87"/>
                  <a:gd name="T1" fmla="*/ 57 h 57"/>
                  <a:gd name="T2" fmla="*/ 56 w 87"/>
                  <a:gd name="T3" fmla="*/ 57 h 57"/>
                  <a:gd name="T4" fmla="*/ 53 w 87"/>
                  <a:gd name="T5" fmla="*/ 54 h 57"/>
                  <a:gd name="T6" fmla="*/ 56 w 87"/>
                  <a:gd name="T7" fmla="*/ 51 h 57"/>
                  <a:gd name="T8" fmla="*/ 68 w 87"/>
                  <a:gd name="T9" fmla="*/ 51 h 57"/>
                  <a:gd name="T10" fmla="*/ 81 w 87"/>
                  <a:gd name="T11" fmla="*/ 38 h 57"/>
                  <a:gd name="T12" fmla="*/ 71 w 87"/>
                  <a:gd name="T13" fmla="*/ 26 h 57"/>
                  <a:gd name="T14" fmla="*/ 68 w 87"/>
                  <a:gd name="T15" fmla="*/ 23 h 57"/>
                  <a:gd name="T16" fmla="*/ 68 w 87"/>
                  <a:gd name="T17" fmla="*/ 22 h 57"/>
                  <a:gd name="T18" fmla="*/ 52 w 87"/>
                  <a:gd name="T19" fmla="*/ 6 h 57"/>
                  <a:gd name="T20" fmla="*/ 37 w 87"/>
                  <a:gd name="T21" fmla="*/ 18 h 57"/>
                  <a:gd name="T22" fmla="*/ 35 w 87"/>
                  <a:gd name="T23" fmla="*/ 20 h 57"/>
                  <a:gd name="T24" fmla="*/ 32 w 87"/>
                  <a:gd name="T25" fmla="*/ 20 h 57"/>
                  <a:gd name="T26" fmla="*/ 26 w 87"/>
                  <a:gd name="T27" fmla="*/ 18 h 57"/>
                  <a:gd name="T28" fmla="*/ 16 w 87"/>
                  <a:gd name="T29" fmla="*/ 28 h 57"/>
                  <a:gd name="T30" fmla="*/ 16 w 87"/>
                  <a:gd name="T31" fmla="*/ 30 h 57"/>
                  <a:gd name="T32" fmla="*/ 14 w 87"/>
                  <a:gd name="T33" fmla="*/ 33 h 57"/>
                  <a:gd name="T34" fmla="*/ 6 w 87"/>
                  <a:gd name="T35" fmla="*/ 42 h 57"/>
                  <a:gd name="T36" fmla="*/ 15 w 87"/>
                  <a:gd name="T37" fmla="*/ 51 h 57"/>
                  <a:gd name="T38" fmla="*/ 30 w 87"/>
                  <a:gd name="T39" fmla="*/ 51 h 57"/>
                  <a:gd name="T40" fmla="*/ 33 w 87"/>
                  <a:gd name="T41" fmla="*/ 54 h 57"/>
                  <a:gd name="T42" fmla="*/ 30 w 87"/>
                  <a:gd name="T43" fmla="*/ 57 h 57"/>
                  <a:gd name="T44" fmla="*/ 15 w 87"/>
                  <a:gd name="T45" fmla="*/ 57 h 57"/>
                  <a:gd name="T46" fmla="*/ 0 w 87"/>
                  <a:gd name="T47" fmla="*/ 42 h 57"/>
                  <a:gd name="T48" fmla="*/ 10 w 87"/>
                  <a:gd name="T49" fmla="*/ 28 h 57"/>
                  <a:gd name="T50" fmla="*/ 10 w 87"/>
                  <a:gd name="T51" fmla="*/ 28 h 57"/>
                  <a:gd name="T52" fmla="*/ 26 w 87"/>
                  <a:gd name="T53" fmla="*/ 12 h 57"/>
                  <a:gd name="T54" fmla="*/ 32 w 87"/>
                  <a:gd name="T55" fmla="*/ 13 h 57"/>
                  <a:gd name="T56" fmla="*/ 52 w 87"/>
                  <a:gd name="T57" fmla="*/ 0 h 57"/>
                  <a:gd name="T58" fmla="*/ 74 w 87"/>
                  <a:gd name="T59" fmla="*/ 21 h 57"/>
                  <a:gd name="T60" fmla="*/ 87 w 87"/>
                  <a:gd name="T61" fmla="*/ 38 h 57"/>
                  <a:gd name="T62" fmla="*/ 68 w 87"/>
                  <a:gd name="T63"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7" h="57">
                    <a:moveTo>
                      <a:pt x="68" y="57"/>
                    </a:moveTo>
                    <a:cubicBezTo>
                      <a:pt x="56" y="57"/>
                      <a:pt x="56" y="57"/>
                      <a:pt x="56" y="57"/>
                    </a:cubicBezTo>
                    <a:cubicBezTo>
                      <a:pt x="54" y="57"/>
                      <a:pt x="53" y="55"/>
                      <a:pt x="53" y="54"/>
                    </a:cubicBezTo>
                    <a:cubicBezTo>
                      <a:pt x="53" y="52"/>
                      <a:pt x="54" y="51"/>
                      <a:pt x="56" y="51"/>
                    </a:cubicBezTo>
                    <a:cubicBezTo>
                      <a:pt x="68" y="51"/>
                      <a:pt x="68" y="51"/>
                      <a:pt x="68" y="51"/>
                    </a:cubicBezTo>
                    <a:cubicBezTo>
                      <a:pt x="75" y="51"/>
                      <a:pt x="81" y="45"/>
                      <a:pt x="81" y="38"/>
                    </a:cubicBezTo>
                    <a:cubicBezTo>
                      <a:pt x="81" y="32"/>
                      <a:pt x="76" y="27"/>
                      <a:pt x="71" y="26"/>
                    </a:cubicBezTo>
                    <a:cubicBezTo>
                      <a:pt x="69" y="26"/>
                      <a:pt x="68" y="24"/>
                      <a:pt x="68" y="23"/>
                    </a:cubicBezTo>
                    <a:cubicBezTo>
                      <a:pt x="68" y="22"/>
                      <a:pt x="68" y="22"/>
                      <a:pt x="68" y="22"/>
                    </a:cubicBezTo>
                    <a:cubicBezTo>
                      <a:pt x="68" y="13"/>
                      <a:pt x="61" y="6"/>
                      <a:pt x="52" y="6"/>
                    </a:cubicBezTo>
                    <a:cubicBezTo>
                      <a:pt x="45" y="6"/>
                      <a:pt x="38" y="11"/>
                      <a:pt x="37" y="18"/>
                    </a:cubicBezTo>
                    <a:cubicBezTo>
                      <a:pt x="36" y="19"/>
                      <a:pt x="36" y="20"/>
                      <a:pt x="35" y="20"/>
                    </a:cubicBezTo>
                    <a:cubicBezTo>
                      <a:pt x="34" y="21"/>
                      <a:pt x="33" y="20"/>
                      <a:pt x="32" y="20"/>
                    </a:cubicBezTo>
                    <a:cubicBezTo>
                      <a:pt x="30" y="18"/>
                      <a:pt x="28" y="18"/>
                      <a:pt x="26" y="18"/>
                    </a:cubicBezTo>
                    <a:cubicBezTo>
                      <a:pt x="20" y="18"/>
                      <a:pt x="16" y="22"/>
                      <a:pt x="16" y="28"/>
                    </a:cubicBezTo>
                    <a:cubicBezTo>
                      <a:pt x="16" y="28"/>
                      <a:pt x="16" y="29"/>
                      <a:pt x="16" y="30"/>
                    </a:cubicBezTo>
                    <a:cubicBezTo>
                      <a:pt x="16" y="31"/>
                      <a:pt x="15" y="33"/>
                      <a:pt x="14" y="33"/>
                    </a:cubicBezTo>
                    <a:cubicBezTo>
                      <a:pt x="8" y="35"/>
                      <a:pt x="6" y="37"/>
                      <a:pt x="6" y="42"/>
                    </a:cubicBezTo>
                    <a:cubicBezTo>
                      <a:pt x="6" y="45"/>
                      <a:pt x="8" y="51"/>
                      <a:pt x="15" y="51"/>
                    </a:cubicBezTo>
                    <a:cubicBezTo>
                      <a:pt x="30" y="51"/>
                      <a:pt x="30" y="51"/>
                      <a:pt x="30" y="51"/>
                    </a:cubicBezTo>
                    <a:cubicBezTo>
                      <a:pt x="32" y="51"/>
                      <a:pt x="33" y="52"/>
                      <a:pt x="33" y="54"/>
                    </a:cubicBezTo>
                    <a:cubicBezTo>
                      <a:pt x="33" y="55"/>
                      <a:pt x="32" y="57"/>
                      <a:pt x="30" y="57"/>
                    </a:cubicBezTo>
                    <a:cubicBezTo>
                      <a:pt x="15" y="57"/>
                      <a:pt x="15" y="57"/>
                      <a:pt x="15" y="57"/>
                    </a:cubicBezTo>
                    <a:cubicBezTo>
                      <a:pt x="5" y="57"/>
                      <a:pt x="0" y="49"/>
                      <a:pt x="0" y="42"/>
                    </a:cubicBezTo>
                    <a:cubicBezTo>
                      <a:pt x="0" y="35"/>
                      <a:pt x="3" y="30"/>
                      <a:pt x="10" y="28"/>
                    </a:cubicBezTo>
                    <a:cubicBezTo>
                      <a:pt x="10" y="28"/>
                      <a:pt x="10" y="28"/>
                      <a:pt x="10" y="28"/>
                    </a:cubicBezTo>
                    <a:cubicBezTo>
                      <a:pt x="10" y="19"/>
                      <a:pt x="17" y="12"/>
                      <a:pt x="26" y="12"/>
                    </a:cubicBezTo>
                    <a:cubicBezTo>
                      <a:pt x="28" y="12"/>
                      <a:pt x="30" y="12"/>
                      <a:pt x="32" y="13"/>
                    </a:cubicBezTo>
                    <a:cubicBezTo>
                      <a:pt x="35" y="5"/>
                      <a:pt x="43" y="0"/>
                      <a:pt x="52" y="0"/>
                    </a:cubicBezTo>
                    <a:cubicBezTo>
                      <a:pt x="64" y="0"/>
                      <a:pt x="74" y="9"/>
                      <a:pt x="74" y="21"/>
                    </a:cubicBezTo>
                    <a:cubicBezTo>
                      <a:pt x="82" y="23"/>
                      <a:pt x="87" y="30"/>
                      <a:pt x="87" y="38"/>
                    </a:cubicBezTo>
                    <a:cubicBezTo>
                      <a:pt x="87" y="48"/>
                      <a:pt x="78" y="57"/>
                      <a:pt x="68"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5" name="Freeform 23">
                <a:extLst>
                  <a:ext uri="{FF2B5EF4-FFF2-40B4-BE49-F238E27FC236}">
                    <a16:creationId xmlns:a16="http://schemas.microsoft.com/office/drawing/2014/main" id="{5D0721AA-EA4C-41EB-A850-82771742A845}"/>
                  </a:ext>
                </a:extLst>
              </p:cNvPr>
              <p:cNvSpPr>
                <a:spLocks/>
              </p:cNvSpPr>
              <p:nvPr/>
            </p:nvSpPr>
            <p:spPr bwMode="auto">
              <a:xfrm>
                <a:off x="8309" y="1558"/>
                <a:ext cx="17" cy="111"/>
              </a:xfrm>
              <a:custGeom>
                <a:avLst/>
                <a:gdLst>
                  <a:gd name="T0" fmla="*/ 3 w 6"/>
                  <a:gd name="T1" fmla="*/ 41 h 41"/>
                  <a:gd name="T2" fmla="*/ 0 w 6"/>
                  <a:gd name="T3" fmla="*/ 38 h 41"/>
                  <a:gd name="T4" fmla="*/ 0 w 6"/>
                  <a:gd name="T5" fmla="*/ 3 h 41"/>
                  <a:gd name="T6" fmla="*/ 3 w 6"/>
                  <a:gd name="T7" fmla="*/ 0 h 41"/>
                  <a:gd name="T8" fmla="*/ 6 w 6"/>
                  <a:gd name="T9" fmla="*/ 3 h 41"/>
                  <a:gd name="T10" fmla="*/ 6 w 6"/>
                  <a:gd name="T11" fmla="*/ 38 h 41"/>
                  <a:gd name="T12" fmla="*/ 3 w 6"/>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6" h="41">
                    <a:moveTo>
                      <a:pt x="3" y="41"/>
                    </a:moveTo>
                    <a:cubicBezTo>
                      <a:pt x="1" y="41"/>
                      <a:pt x="0" y="40"/>
                      <a:pt x="0" y="38"/>
                    </a:cubicBezTo>
                    <a:cubicBezTo>
                      <a:pt x="0" y="3"/>
                      <a:pt x="0" y="3"/>
                      <a:pt x="0" y="3"/>
                    </a:cubicBezTo>
                    <a:cubicBezTo>
                      <a:pt x="0" y="2"/>
                      <a:pt x="1" y="0"/>
                      <a:pt x="3" y="0"/>
                    </a:cubicBezTo>
                    <a:cubicBezTo>
                      <a:pt x="5" y="0"/>
                      <a:pt x="6" y="2"/>
                      <a:pt x="6" y="3"/>
                    </a:cubicBezTo>
                    <a:cubicBezTo>
                      <a:pt x="6" y="38"/>
                      <a:pt x="6" y="38"/>
                      <a:pt x="6" y="38"/>
                    </a:cubicBezTo>
                    <a:cubicBezTo>
                      <a:pt x="6" y="40"/>
                      <a:pt x="5" y="41"/>
                      <a:pt x="3"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6" name="Freeform 24">
                <a:extLst>
                  <a:ext uri="{FF2B5EF4-FFF2-40B4-BE49-F238E27FC236}">
                    <a16:creationId xmlns:a16="http://schemas.microsoft.com/office/drawing/2014/main" id="{F0C9F601-5152-428F-920F-5EB3BA2DAA8F}"/>
                  </a:ext>
                </a:extLst>
              </p:cNvPr>
              <p:cNvSpPr>
                <a:spLocks/>
              </p:cNvSpPr>
              <p:nvPr/>
            </p:nvSpPr>
            <p:spPr bwMode="auto">
              <a:xfrm>
                <a:off x="8277" y="1628"/>
                <a:ext cx="81" cy="44"/>
              </a:xfrm>
              <a:custGeom>
                <a:avLst/>
                <a:gdLst>
                  <a:gd name="T0" fmla="*/ 15 w 30"/>
                  <a:gd name="T1" fmla="*/ 16 h 16"/>
                  <a:gd name="T2" fmla="*/ 13 w 30"/>
                  <a:gd name="T3" fmla="*/ 15 h 16"/>
                  <a:gd name="T4" fmla="*/ 2 w 30"/>
                  <a:gd name="T5" fmla="*/ 6 h 16"/>
                  <a:gd name="T6" fmla="*/ 1 w 30"/>
                  <a:gd name="T7" fmla="*/ 1 h 16"/>
                  <a:gd name="T8" fmla="*/ 5 w 30"/>
                  <a:gd name="T9" fmla="*/ 1 h 16"/>
                  <a:gd name="T10" fmla="*/ 15 w 30"/>
                  <a:gd name="T11" fmla="*/ 9 h 16"/>
                  <a:gd name="T12" fmla="*/ 25 w 30"/>
                  <a:gd name="T13" fmla="*/ 1 h 16"/>
                  <a:gd name="T14" fmla="*/ 29 w 30"/>
                  <a:gd name="T15" fmla="*/ 1 h 16"/>
                  <a:gd name="T16" fmla="*/ 29 w 30"/>
                  <a:gd name="T17" fmla="*/ 6 h 16"/>
                  <a:gd name="T18" fmla="*/ 17 w 30"/>
                  <a:gd name="T19" fmla="*/ 15 h 16"/>
                  <a:gd name="T20" fmla="*/ 15 w 30"/>
                  <a:gd name="T21"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16">
                    <a:moveTo>
                      <a:pt x="15" y="16"/>
                    </a:moveTo>
                    <a:cubicBezTo>
                      <a:pt x="14" y="16"/>
                      <a:pt x="14" y="16"/>
                      <a:pt x="13" y="15"/>
                    </a:cubicBezTo>
                    <a:cubicBezTo>
                      <a:pt x="2" y="6"/>
                      <a:pt x="2" y="6"/>
                      <a:pt x="2" y="6"/>
                    </a:cubicBezTo>
                    <a:cubicBezTo>
                      <a:pt x="0" y="5"/>
                      <a:pt x="0" y="3"/>
                      <a:pt x="1" y="1"/>
                    </a:cubicBezTo>
                    <a:cubicBezTo>
                      <a:pt x="2" y="0"/>
                      <a:pt x="4" y="0"/>
                      <a:pt x="5" y="1"/>
                    </a:cubicBezTo>
                    <a:cubicBezTo>
                      <a:pt x="15" y="9"/>
                      <a:pt x="15" y="9"/>
                      <a:pt x="15" y="9"/>
                    </a:cubicBezTo>
                    <a:cubicBezTo>
                      <a:pt x="25" y="1"/>
                      <a:pt x="25" y="1"/>
                      <a:pt x="25" y="1"/>
                    </a:cubicBezTo>
                    <a:cubicBezTo>
                      <a:pt x="26" y="0"/>
                      <a:pt x="28" y="0"/>
                      <a:pt x="29" y="1"/>
                    </a:cubicBezTo>
                    <a:cubicBezTo>
                      <a:pt x="30" y="3"/>
                      <a:pt x="30" y="5"/>
                      <a:pt x="29" y="6"/>
                    </a:cubicBezTo>
                    <a:cubicBezTo>
                      <a:pt x="17" y="15"/>
                      <a:pt x="17" y="15"/>
                      <a:pt x="17" y="15"/>
                    </a:cubicBezTo>
                    <a:cubicBezTo>
                      <a:pt x="16" y="16"/>
                      <a:pt x="16" y="16"/>
                      <a:pt x="1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sp>
          <p:nvSpPr>
            <p:cNvPr id="32" name="Freeform 20">
              <a:extLst>
                <a:ext uri="{FF2B5EF4-FFF2-40B4-BE49-F238E27FC236}">
                  <a16:creationId xmlns:a16="http://schemas.microsoft.com/office/drawing/2014/main" id="{C9A547B9-3BB7-41C8-9128-09B05F30D649}"/>
                </a:ext>
              </a:extLst>
            </p:cNvPr>
            <p:cNvSpPr>
              <a:spLocks noEditPoints="1"/>
            </p:cNvSpPr>
            <p:nvPr/>
          </p:nvSpPr>
          <p:spPr bwMode="auto">
            <a:xfrm>
              <a:off x="12739695" y="2118317"/>
              <a:ext cx="901700" cy="617538"/>
            </a:xfrm>
            <a:custGeom>
              <a:avLst/>
              <a:gdLst>
                <a:gd name="T0" fmla="*/ 23 w 210"/>
                <a:gd name="T1" fmla="*/ 119 h 143"/>
                <a:gd name="T2" fmla="*/ 186 w 210"/>
                <a:gd name="T3" fmla="*/ 119 h 143"/>
                <a:gd name="T4" fmla="*/ 186 w 210"/>
                <a:gd name="T5" fmla="*/ 7 h 143"/>
                <a:gd name="T6" fmla="*/ 23 w 210"/>
                <a:gd name="T7" fmla="*/ 7 h 143"/>
                <a:gd name="T8" fmla="*/ 23 w 210"/>
                <a:gd name="T9" fmla="*/ 119 h 143"/>
                <a:gd name="T10" fmla="*/ 6 w 210"/>
                <a:gd name="T11" fmla="*/ 136 h 143"/>
                <a:gd name="T12" fmla="*/ 203 w 210"/>
                <a:gd name="T13" fmla="*/ 136 h 143"/>
                <a:gd name="T14" fmla="*/ 203 w 210"/>
                <a:gd name="T15" fmla="*/ 126 h 143"/>
                <a:gd name="T16" fmla="*/ 6 w 210"/>
                <a:gd name="T17" fmla="*/ 126 h 143"/>
                <a:gd name="T18" fmla="*/ 6 w 210"/>
                <a:gd name="T19" fmla="*/ 136 h 143"/>
                <a:gd name="T20" fmla="*/ 3 w 210"/>
                <a:gd name="T21" fmla="*/ 143 h 143"/>
                <a:gd name="T22" fmla="*/ 0 w 210"/>
                <a:gd name="T23" fmla="*/ 139 h 143"/>
                <a:gd name="T24" fmla="*/ 0 w 210"/>
                <a:gd name="T25" fmla="*/ 122 h 143"/>
                <a:gd name="T26" fmla="*/ 3 w 210"/>
                <a:gd name="T27" fmla="*/ 119 h 143"/>
                <a:gd name="T28" fmla="*/ 17 w 210"/>
                <a:gd name="T29" fmla="*/ 119 h 143"/>
                <a:gd name="T30" fmla="*/ 17 w 210"/>
                <a:gd name="T31" fmla="*/ 3 h 143"/>
                <a:gd name="T32" fmla="*/ 20 w 210"/>
                <a:gd name="T33" fmla="*/ 0 h 143"/>
                <a:gd name="T34" fmla="*/ 190 w 210"/>
                <a:gd name="T35" fmla="*/ 0 h 143"/>
                <a:gd name="T36" fmla="*/ 193 w 210"/>
                <a:gd name="T37" fmla="*/ 3 h 143"/>
                <a:gd name="T38" fmla="*/ 193 w 210"/>
                <a:gd name="T39" fmla="*/ 119 h 143"/>
                <a:gd name="T40" fmla="*/ 207 w 210"/>
                <a:gd name="T41" fmla="*/ 119 h 143"/>
                <a:gd name="T42" fmla="*/ 210 w 210"/>
                <a:gd name="T43" fmla="*/ 122 h 143"/>
                <a:gd name="T44" fmla="*/ 210 w 210"/>
                <a:gd name="T45" fmla="*/ 139 h 143"/>
                <a:gd name="T46" fmla="*/ 207 w 210"/>
                <a:gd name="T47" fmla="*/ 143 h 143"/>
                <a:gd name="T48" fmla="*/ 3 w 210"/>
                <a:gd name="T49" fmla="*/ 143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0" h="143">
                  <a:moveTo>
                    <a:pt x="23" y="119"/>
                  </a:moveTo>
                  <a:cubicBezTo>
                    <a:pt x="186" y="119"/>
                    <a:pt x="186" y="119"/>
                    <a:pt x="186" y="119"/>
                  </a:cubicBezTo>
                  <a:cubicBezTo>
                    <a:pt x="186" y="7"/>
                    <a:pt x="186" y="7"/>
                    <a:pt x="186" y="7"/>
                  </a:cubicBezTo>
                  <a:cubicBezTo>
                    <a:pt x="23" y="7"/>
                    <a:pt x="23" y="7"/>
                    <a:pt x="23" y="7"/>
                  </a:cubicBezTo>
                  <a:lnTo>
                    <a:pt x="23" y="119"/>
                  </a:lnTo>
                  <a:close/>
                  <a:moveTo>
                    <a:pt x="6" y="136"/>
                  </a:moveTo>
                  <a:cubicBezTo>
                    <a:pt x="203" y="136"/>
                    <a:pt x="203" y="136"/>
                    <a:pt x="203" y="136"/>
                  </a:cubicBezTo>
                  <a:cubicBezTo>
                    <a:pt x="203" y="126"/>
                    <a:pt x="203" y="126"/>
                    <a:pt x="203" y="126"/>
                  </a:cubicBezTo>
                  <a:cubicBezTo>
                    <a:pt x="6" y="126"/>
                    <a:pt x="6" y="126"/>
                    <a:pt x="6" y="126"/>
                  </a:cubicBezTo>
                  <a:lnTo>
                    <a:pt x="6" y="136"/>
                  </a:lnTo>
                  <a:close/>
                  <a:moveTo>
                    <a:pt x="3" y="143"/>
                  </a:moveTo>
                  <a:cubicBezTo>
                    <a:pt x="1" y="143"/>
                    <a:pt x="0" y="141"/>
                    <a:pt x="0" y="139"/>
                  </a:cubicBezTo>
                  <a:cubicBezTo>
                    <a:pt x="0" y="122"/>
                    <a:pt x="0" y="122"/>
                    <a:pt x="0" y="122"/>
                  </a:cubicBezTo>
                  <a:cubicBezTo>
                    <a:pt x="0" y="121"/>
                    <a:pt x="1" y="119"/>
                    <a:pt x="3" y="119"/>
                  </a:cubicBezTo>
                  <a:cubicBezTo>
                    <a:pt x="17" y="119"/>
                    <a:pt x="17" y="119"/>
                    <a:pt x="17" y="119"/>
                  </a:cubicBezTo>
                  <a:cubicBezTo>
                    <a:pt x="17" y="3"/>
                    <a:pt x="17" y="3"/>
                    <a:pt x="17" y="3"/>
                  </a:cubicBezTo>
                  <a:cubicBezTo>
                    <a:pt x="17" y="2"/>
                    <a:pt x="18" y="0"/>
                    <a:pt x="20" y="0"/>
                  </a:cubicBezTo>
                  <a:cubicBezTo>
                    <a:pt x="190" y="0"/>
                    <a:pt x="190" y="0"/>
                    <a:pt x="190" y="0"/>
                  </a:cubicBezTo>
                  <a:cubicBezTo>
                    <a:pt x="192" y="0"/>
                    <a:pt x="193" y="2"/>
                    <a:pt x="193" y="3"/>
                  </a:cubicBezTo>
                  <a:cubicBezTo>
                    <a:pt x="193" y="119"/>
                    <a:pt x="193" y="119"/>
                    <a:pt x="193" y="119"/>
                  </a:cubicBezTo>
                  <a:cubicBezTo>
                    <a:pt x="207" y="119"/>
                    <a:pt x="207" y="119"/>
                    <a:pt x="207" y="119"/>
                  </a:cubicBezTo>
                  <a:cubicBezTo>
                    <a:pt x="209" y="119"/>
                    <a:pt x="210" y="121"/>
                    <a:pt x="210" y="122"/>
                  </a:cubicBezTo>
                  <a:cubicBezTo>
                    <a:pt x="210" y="139"/>
                    <a:pt x="210" y="139"/>
                    <a:pt x="210" y="139"/>
                  </a:cubicBezTo>
                  <a:cubicBezTo>
                    <a:pt x="210" y="141"/>
                    <a:pt x="209" y="143"/>
                    <a:pt x="207" y="143"/>
                  </a:cubicBezTo>
                  <a:lnTo>
                    <a:pt x="3" y="1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grpSp>
        <p:nvGrpSpPr>
          <p:cNvPr id="37" name="Group 115">
            <a:extLst>
              <a:ext uri="{FF2B5EF4-FFF2-40B4-BE49-F238E27FC236}">
                <a16:creationId xmlns:a16="http://schemas.microsoft.com/office/drawing/2014/main" id="{08ED9A88-0A08-4087-B1D8-FA2F40A42564}"/>
              </a:ext>
            </a:extLst>
          </p:cNvPr>
          <p:cNvGrpSpPr>
            <a:grpSpLocks noChangeAspect="1"/>
          </p:cNvGrpSpPr>
          <p:nvPr/>
        </p:nvGrpSpPr>
        <p:grpSpPr bwMode="auto">
          <a:xfrm>
            <a:off x="7759759" y="4135568"/>
            <a:ext cx="361979" cy="360733"/>
            <a:chOff x="9409" y="3578"/>
            <a:chExt cx="581" cy="579"/>
          </a:xfrm>
          <a:solidFill>
            <a:schemeClr val="accent6"/>
          </a:solidFill>
        </p:grpSpPr>
        <p:sp>
          <p:nvSpPr>
            <p:cNvPr id="38" name="Line 116">
              <a:extLst>
                <a:ext uri="{FF2B5EF4-FFF2-40B4-BE49-F238E27FC236}">
                  <a16:creationId xmlns:a16="http://schemas.microsoft.com/office/drawing/2014/main" id="{E486326E-3667-4154-88F7-B21234CC5553}"/>
                </a:ext>
              </a:extLst>
            </p:cNvPr>
            <p:cNvSpPr>
              <a:spLocks noChangeShapeType="1"/>
            </p:cNvSpPr>
            <p:nvPr/>
          </p:nvSpPr>
          <p:spPr bwMode="auto">
            <a:xfrm>
              <a:off x="9593" y="4065"/>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39" name="Freeform 117">
              <a:extLst>
                <a:ext uri="{FF2B5EF4-FFF2-40B4-BE49-F238E27FC236}">
                  <a16:creationId xmlns:a16="http://schemas.microsoft.com/office/drawing/2014/main" id="{326F0A74-9BC7-4E15-8E62-EECF6F704215}"/>
                </a:ext>
              </a:extLst>
            </p:cNvPr>
            <p:cNvSpPr>
              <a:spLocks/>
            </p:cNvSpPr>
            <p:nvPr/>
          </p:nvSpPr>
          <p:spPr bwMode="auto">
            <a:xfrm>
              <a:off x="9585" y="4057"/>
              <a:ext cx="243" cy="16"/>
            </a:xfrm>
            <a:custGeom>
              <a:avLst/>
              <a:gdLst>
                <a:gd name="T0" fmla="*/ 3 w 90"/>
                <a:gd name="T1" fmla="*/ 6 h 6"/>
                <a:gd name="T2" fmla="*/ 0 w 90"/>
                <a:gd name="T3" fmla="*/ 3 h 6"/>
                <a:gd name="T4" fmla="*/ 3 w 90"/>
                <a:gd name="T5" fmla="*/ 0 h 6"/>
                <a:gd name="T6" fmla="*/ 87 w 90"/>
                <a:gd name="T7" fmla="*/ 0 h 6"/>
                <a:gd name="T8" fmla="*/ 87 w 90"/>
                <a:gd name="T9" fmla="*/ 0 h 6"/>
                <a:gd name="T10" fmla="*/ 90 w 90"/>
                <a:gd name="T11" fmla="*/ 3 h 6"/>
                <a:gd name="T12" fmla="*/ 87 w 90"/>
                <a:gd name="T13" fmla="*/ 6 h 6"/>
                <a:gd name="T14" fmla="*/ 3 w 90"/>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6">
                  <a:moveTo>
                    <a:pt x="3" y="6"/>
                  </a:moveTo>
                  <a:cubicBezTo>
                    <a:pt x="1" y="6"/>
                    <a:pt x="0" y="4"/>
                    <a:pt x="0" y="3"/>
                  </a:cubicBezTo>
                  <a:cubicBezTo>
                    <a:pt x="0" y="1"/>
                    <a:pt x="1" y="0"/>
                    <a:pt x="3" y="0"/>
                  </a:cubicBezTo>
                  <a:cubicBezTo>
                    <a:pt x="87" y="0"/>
                    <a:pt x="87" y="0"/>
                    <a:pt x="87" y="0"/>
                  </a:cubicBezTo>
                  <a:cubicBezTo>
                    <a:pt x="87" y="0"/>
                    <a:pt x="87" y="0"/>
                    <a:pt x="87" y="0"/>
                  </a:cubicBezTo>
                  <a:cubicBezTo>
                    <a:pt x="89" y="0"/>
                    <a:pt x="90" y="1"/>
                    <a:pt x="90" y="3"/>
                  </a:cubicBezTo>
                  <a:cubicBezTo>
                    <a:pt x="90" y="4"/>
                    <a:pt x="89" y="6"/>
                    <a:pt x="87"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0" name="Freeform 118">
              <a:extLst>
                <a:ext uri="{FF2B5EF4-FFF2-40B4-BE49-F238E27FC236}">
                  <a16:creationId xmlns:a16="http://schemas.microsoft.com/office/drawing/2014/main" id="{8CEC218E-CACA-499D-82AA-B31A0B8B33DE}"/>
                </a:ext>
              </a:extLst>
            </p:cNvPr>
            <p:cNvSpPr>
              <a:spLocks noEditPoints="1"/>
            </p:cNvSpPr>
            <p:nvPr/>
          </p:nvSpPr>
          <p:spPr bwMode="auto">
            <a:xfrm>
              <a:off x="9812" y="4006"/>
              <a:ext cx="116" cy="116"/>
            </a:xfrm>
            <a:custGeom>
              <a:avLst/>
              <a:gdLst>
                <a:gd name="T0" fmla="*/ 22 w 43"/>
                <a:gd name="T1" fmla="*/ 43 h 43"/>
                <a:gd name="T2" fmla="*/ 0 w 43"/>
                <a:gd name="T3" fmla="*/ 22 h 43"/>
                <a:gd name="T4" fmla="*/ 22 w 43"/>
                <a:gd name="T5" fmla="*/ 0 h 43"/>
                <a:gd name="T6" fmla="*/ 43 w 43"/>
                <a:gd name="T7" fmla="*/ 22 h 43"/>
                <a:gd name="T8" fmla="*/ 22 w 43"/>
                <a:gd name="T9" fmla="*/ 43 h 43"/>
                <a:gd name="T10" fmla="*/ 22 w 43"/>
                <a:gd name="T11" fmla="*/ 6 h 43"/>
                <a:gd name="T12" fmla="*/ 6 w 43"/>
                <a:gd name="T13" fmla="*/ 22 h 43"/>
                <a:gd name="T14" fmla="*/ 22 w 43"/>
                <a:gd name="T15" fmla="*/ 37 h 43"/>
                <a:gd name="T16" fmla="*/ 37 w 43"/>
                <a:gd name="T17" fmla="*/ 22 h 43"/>
                <a:gd name="T18" fmla="*/ 22 w 43"/>
                <a:gd name="T19"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2" y="43"/>
                  </a:moveTo>
                  <a:cubicBezTo>
                    <a:pt x="10" y="43"/>
                    <a:pt x="0" y="33"/>
                    <a:pt x="0" y="22"/>
                  </a:cubicBezTo>
                  <a:cubicBezTo>
                    <a:pt x="0" y="10"/>
                    <a:pt x="10" y="0"/>
                    <a:pt x="22" y="0"/>
                  </a:cubicBezTo>
                  <a:cubicBezTo>
                    <a:pt x="34" y="0"/>
                    <a:pt x="43" y="10"/>
                    <a:pt x="43" y="22"/>
                  </a:cubicBezTo>
                  <a:cubicBezTo>
                    <a:pt x="43" y="33"/>
                    <a:pt x="34" y="43"/>
                    <a:pt x="22" y="43"/>
                  </a:cubicBezTo>
                  <a:close/>
                  <a:moveTo>
                    <a:pt x="22" y="6"/>
                  </a:moveTo>
                  <a:cubicBezTo>
                    <a:pt x="13" y="6"/>
                    <a:pt x="6" y="13"/>
                    <a:pt x="6" y="22"/>
                  </a:cubicBezTo>
                  <a:cubicBezTo>
                    <a:pt x="6" y="30"/>
                    <a:pt x="13" y="37"/>
                    <a:pt x="22" y="37"/>
                  </a:cubicBezTo>
                  <a:cubicBezTo>
                    <a:pt x="30" y="37"/>
                    <a:pt x="37" y="30"/>
                    <a:pt x="37" y="22"/>
                  </a:cubicBezTo>
                  <a:cubicBezTo>
                    <a:pt x="37" y="13"/>
                    <a:pt x="30" y="6"/>
                    <a:pt x="2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1" name="Line 119">
              <a:extLst>
                <a:ext uri="{FF2B5EF4-FFF2-40B4-BE49-F238E27FC236}">
                  <a16:creationId xmlns:a16="http://schemas.microsoft.com/office/drawing/2014/main" id="{B247F85B-64FB-48F5-A4EA-7B5079563394}"/>
                </a:ext>
              </a:extLst>
            </p:cNvPr>
            <p:cNvSpPr>
              <a:spLocks noChangeShapeType="1"/>
            </p:cNvSpPr>
            <p:nvPr/>
          </p:nvSpPr>
          <p:spPr bwMode="auto">
            <a:xfrm>
              <a:off x="9544" y="3984"/>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42" name="Freeform 120">
              <a:extLst>
                <a:ext uri="{FF2B5EF4-FFF2-40B4-BE49-F238E27FC236}">
                  <a16:creationId xmlns:a16="http://schemas.microsoft.com/office/drawing/2014/main" id="{156CFC53-2CFC-4296-96A5-B692FF1344C7}"/>
                </a:ext>
              </a:extLst>
            </p:cNvPr>
            <p:cNvSpPr>
              <a:spLocks/>
            </p:cNvSpPr>
            <p:nvPr/>
          </p:nvSpPr>
          <p:spPr bwMode="auto">
            <a:xfrm>
              <a:off x="9533" y="3673"/>
              <a:ext cx="165" cy="319"/>
            </a:xfrm>
            <a:custGeom>
              <a:avLst/>
              <a:gdLst>
                <a:gd name="T0" fmla="*/ 4 w 61"/>
                <a:gd name="T1" fmla="*/ 118 h 118"/>
                <a:gd name="T2" fmla="*/ 2 w 61"/>
                <a:gd name="T3" fmla="*/ 118 h 118"/>
                <a:gd name="T4" fmla="*/ 1 w 61"/>
                <a:gd name="T5" fmla="*/ 114 h 118"/>
                <a:gd name="T6" fmla="*/ 55 w 61"/>
                <a:gd name="T7" fmla="*/ 2 h 118"/>
                <a:gd name="T8" fmla="*/ 59 w 61"/>
                <a:gd name="T9" fmla="*/ 1 h 118"/>
                <a:gd name="T10" fmla="*/ 61 w 61"/>
                <a:gd name="T11" fmla="*/ 5 h 118"/>
                <a:gd name="T12" fmla="*/ 6 w 61"/>
                <a:gd name="T13" fmla="*/ 117 h 118"/>
                <a:gd name="T14" fmla="*/ 4 w 61"/>
                <a:gd name="T15" fmla="*/ 118 h 1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118">
                  <a:moveTo>
                    <a:pt x="4" y="118"/>
                  </a:moveTo>
                  <a:cubicBezTo>
                    <a:pt x="3" y="118"/>
                    <a:pt x="3" y="118"/>
                    <a:pt x="2" y="118"/>
                  </a:cubicBezTo>
                  <a:cubicBezTo>
                    <a:pt x="1" y="117"/>
                    <a:pt x="0" y="115"/>
                    <a:pt x="1" y="114"/>
                  </a:cubicBezTo>
                  <a:cubicBezTo>
                    <a:pt x="55" y="2"/>
                    <a:pt x="55" y="2"/>
                    <a:pt x="55" y="2"/>
                  </a:cubicBezTo>
                  <a:cubicBezTo>
                    <a:pt x="56" y="1"/>
                    <a:pt x="58" y="0"/>
                    <a:pt x="59" y="1"/>
                  </a:cubicBezTo>
                  <a:cubicBezTo>
                    <a:pt x="61" y="1"/>
                    <a:pt x="61" y="3"/>
                    <a:pt x="61" y="5"/>
                  </a:cubicBezTo>
                  <a:cubicBezTo>
                    <a:pt x="6" y="117"/>
                    <a:pt x="6" y="117"/>
                    <a:pt x="6" y="117"/>
                  </a:cubicBezTo>
                  <a:cubicBezTo>
                    <a:pt x="6" y="118"/>
                    <a:pt x="5" y="118"/>
                    <a:pt x="4"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3" name="Line 121">
              <a:extLst>
                <a:ext uri="{FF2B5EF4-FFF2-40B4-BE49-F238E27FC236}">
                  <a16:creationId xmlns:a16="http://schemas.microsoft.com/office/drawing/2014/main" id="{389BC410-AB21-4159-AF4C-01020C479F29}"/>
                </a:ext>
              </a:extLst>
            </p:cNvPr>
            <p:cNvSpPr>
              <a:spLocks noChangeShapeType="1"/>
            </p:cNvSpPr>
            <p:nvPr/>
          </p:nvSpPr>
          <p:spPr bwMode="auto">
            <a:xfrm>
              <a:off x="9582" y="4022"/>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44" name="Freeform 122">
              <a:extLst>
                <a:ext uri="{FF2B5EF4-FFF2-40B4-BE49-F238E27FC236}">
                  <a16:creationId xmlns:a16="http://schemas.microsoft.com/office/drawing/2014/main" id="{1574E350-84AA-462C-A1B9-EFE0A3B1C2B0}"/>
                </a:ext>
              </a:extLst>
            </p:cNvPr>
            <p:cNvSpPr>
              <a:spLocks/>
            </p:cNvSpPr>
            <p:nvPr/>
          </p:nvSpPr>
          <p:spPr bwMode="auto">
            <a:xfrm>
              <a:off x="9574" y="3868"/>
              <a:ext cx="321" cy="162"/>
            </a:xfrm>
            <a:custGeom>
              <a:avLst/>
              <a:gdLst>
                <a:gd name="T0" fmla="*/ 3 w 119"/>
                <a:gd name="T1" fmla="*/ 60 h 60"/>
                <a:gd name="T2" fmla="*/ 0 w 119"/>
                <a:gd name="T3" fmla="*/ 59 h 60"/>
                <a:gd name="T4" fmla="*/ 2 w 119"/>
                <a:gd name="T5" fmla="*/ 55 h 60"/>
                <a:gd name="T6" fmla="*/ 114 w 119"/>
                <a:gd name="T7" fmla="*/ 1 h 60"/>
                <a:gd name="T8" fmla="*/ 118 w 119"/>
                <a:gd name="T9" fmla="*/ 2 h 60"/>
                <a:gd name="T10" fmla="*/ 117 w 119"/>
                <a:gd name="T11" fmla="*/ 6 h 60"/>
                <a:gd name="T12" fmla="*/ 4 w 119"/>
                <a:gd name="T13" fmla="*/ 60 h 60"/>
                <a:gd name="T14" fmla="*/ 3 w 119"/>
                <a:gd name="T15" fmla="*/ 60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60">
                  <a:moveTo>
                    <a:pt x="3" y="60"/>
                  </a:moveTo>
                  <a:cubicBezTo>
                    <a:pt x="2" y="60"/>
                    <a:pt x="1" y="60"/>
                    <a:pt x="0" y="59"/>
                  </a:cubicBezTo>
                  <a:cubicBezTo>
                    <a:pt x="0" y="57"/>
                    <a:pt x="0" y="55"/>
                    <a:pt x="2" y="55"/>
                  </a:cubicBezTo>
                  <a:cubicBezTo>
                    <a:pt x="114" y="1"/>
                    <a:pt x="114" y="1"/>
                    <a:pt x="114" y="1"/>
                  </a:cubicBezTo>
                  <a:cubicBezTo>
                    <a:pt x="116" y="0"/>
                    <a:pt x="118" y="1"/>
                    <a:pt x="118" y="2"/>
                  </a:cubicBezTo>
                  <a:cubicBezTo>
                    <a:pt x="119" y="4"/>
                    <a:pt x="119" y="6"/>
                    <a:pt x="117" y="6"/>
                  </a:cubicBezTo>
                  <a:cubicBezTo>
                    <a:pt x="4" y="60"/>
                    <a:pt x="4" y="60"/>
                    <a:pt x="4" y="60"/>
                  </a:cubicBezTo>
                  <a:cubicBezTo>
                    <a:pt x="4" y="60"/>
                    <a:pt x="4" y="60"/>
                    <a:pt x="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5" name="Freeform 123">
              <a:extLst>
                <a:ext uri="{FF2B5EF4-FFF2-40B4-BE49-F238E27FC236}">
                  <a16:creationId xmlns:a16="http://schemas.microsoft.com/office/drawing/2014/main" id="{B3A6DC4B-A683-4D3D-A805-B8BD76DCE494}"/>
                </a:ext>
              </a:extLst>
            </p:cNvPr>
            <p:cNvSpPr>
              <a:spLocks/>
            </p:cNvSpPr>
            <p:nvPr/>
          </p:nvSpPr>
          <p:spPr bwMode="auto">
            <a:xfrm>
              <a:off x="9557" y="3662"/>
              <a:ext cx="347" cy="346"/>
            </a:xfrm>
            <a:custGeom>
              <a:avLst/>
              <a:gdLst>
                <a:gd name="T0" fmla="*/ 3 w 128"/>
                <a:gd name="T1" fmla="*/ 128 h 128"/>
                <a:gd name="T2" fmla="*/ 1 w 128"/>
                <a:gd name="T3" fmla="*/ 128 h 128"/>
                <a:gd name="T4" fmla="*/ 1 w 128"/>
                <a:gd name="T5" fmla="*/ 123 h 128"/>
                <a:gd name="T6" fmla="*/ 123 w 128"/>
                <a:gd name="T7" fmla="*/ 1 h 128"/>
                <a:gd name="T8" fmla="*/ 127 w 128"/>
                <a:gd name="T9" fmla="*/ 1 h 128"/>
                <a:gd name="T10" fmla="*/ 127 w 128"/>
                <a:gd name="T11" fmla="*/ 6 h 128"/>
                <a:gd name="T12" fmla="*/ 5 w 128"/>
                <a:gd name="T13" fmla="*/ 128 h 128"/>
                <a:gd name="T14" fmla="*/ 3 w 128"/>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 h="128">
                  <a:moveTo>
                    <a:pt x="3" y="128"/>
                  </a:moveTo>
                  <a:cubicBezTo>
                    <a:pt x="3" y="128"/>
                    <a:pt x="2" y="128"/>
                    <a:pt x="1" y="128"/>
                  </a:cubicBezTo>
                  <a:cubicBezTo>
                    <a:pt x="0" y="126"/>
                    <a:pt x="0" y="124"/>
                    <a:pt x="1" y="123"/>
                  </a:cubicBezTo>
                  <a:cubicBezTo>
                    <a:pt x="123" y="1"/>
                    <a:pt x="123" y="1"/>
                    <a:pt x="123" y="1"/>
                  </a:cubicBezTo>
                  <a:cubicBezTo>
                    <a:pt x="124" y="0"/>
                    <a:pt x="126" y="0"/>
                    <a:pt x="127" y="1"/>
                  </a:cubicBezTo>
                  <a:cubicBezTo>
                    <a:pt x="128" y="3"/>
                    <a:pt x="128" y="5"/>
                    <a:pt x="127" y="6"/>
                  </a:cubicBezTo>
                  <a:cubicBezTo>
                    <a:pt x="5" y="128"/>
                    <a:pt x="5" y="128"/>
                    <a:pt x="5" y="128"/>
                  </a:cubicBezTo>
                  <a:cubicBezTo>
                    <a:pt x="5" y="128"/>
                    <a:pt x="4" y="128"/>
                    <a:pt x="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6" name="Line 124">
              <a:extLst>
                <a:ext uri="{FF2B5EF4-FFF2-40B4-BE49-F238E27FC236}">
                  <a16:creationId xmlns:a16="http://schemas.microsoft.com/office/drawing/2014/main" id="{67EF4E00-B1CC-4E44-AC63-FC15F4F2B422}"/>
                </a:ext>
              </a:extLst>
            </p:cNvPr>
            <p:cNvSpPr>
              <a:spLocks noChangeShapeType="1"/>
            </p:cNvSpPr>
            <p:nvPr/>
          </p:nvSpPr>
          <p:spPr bwMode="auto">
            <a:xfrm>
              <a:off x="9566" y="4000"/>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47" name="Freeform 125">
              <a:extLst>
                <a:ext uri="{FF2B5EF4-FFF2-40B4-BE49-F238E27FC236}">
                  <a16:creationId xmlns:a16="http://schemas.microsoft.com/office/drawing/2014/main" id="{EC959C9C-C59E-49EB-97FC-4499714C16D6}"/>
                </a:ext>
              </a:extLst>
            </p:cNvPr>
            <p:cNvSpPr>
              <a:spLocks noEditPoints="1"/>
            </p:cNvSpPr>
            <p:nvPr/>
          </p:nvSpPr>
          <p:spPr bwMode="auto">
            <a:xfrm>
              <a:off x="9874" y="3578"/>
              <a:ext cx="113" cy="117"/>
            </a:xfrm>
            <a:custGeom>
              <a:avLst/>
              <a:gdLst>
                <a:gd name="T0" fmla="*/ 21 w 42"/>
                <a:gd name="T1" fmla="*/ 43 h 43"/>
                <a:gd name="T2" fmla="*/ 0 w 42"/>
                <a:gd name="T3" fmla="*/ 22 h 43"/>
                <a:gd name="T4" fmla="*/ 21 w 42"/>
                <a:gd name="T5" fmla="*/ 0 h 43"/>
                <a:gd name="T6" fmla="*/ 42 w 42"/>
                <a:gd name="T7" fmla="*/ 22 h 43"/>
                <a:gd name="T8" fmla="*/ 21 w 42"/>
                <a:gd name="T9" fmla="*/ 43 h 43"/>
                <a:gd name="T10" fmla="*/ 21 w 42"/>
                <a:gd name="T11" fmla="*/ 6 h 43"/>
                <a:gd name="T12" fmla="*/ 6 w 42"/>
                <a:gd name="T13" fmla="*/ 22 h 43"/>
                <a:gd name="T14" fmla="*/ 21 w 42"/>
                <a:gd name="T15" fmla="*/ 37 h 43"/>
                <a:gd name="T16" fmla="*/ 36 w 42"/>
                <a:gd name="T17" fmla="*/ 22 h 43"/>
                <a:gd name="T18" fmla="*/ 21 w 42"/>
                <a:gd name="T19"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 h="43">
                  <a:moveTo>
                    <a:pt x="21" y="43"/>
                  </a:moveTo>
                  <a:cubicBezTo>
                    <a:pt x="9" y="43"/>
                    <a:pt x="0" y="33"/>
                    <a:pt x="0" y="22"/>
                  </a:cubicBezTo>
                  <a:cubicBezTo>
                    <a:pt x="0" y="10"/>
                    <a:pt x="9" y="0"/>
                    <a:pt x="21" y="0"/>
                  </a:cubicBezTo>
                  <a:cubicBezTo>
                    <a:pt x="33" y="0"/>
                    <a:pt x="42" y="10"/>
                    <a:pt x="42" y="22"/>
                  </a:cubicBezTo>
                  <a:cubicBezTo>
                    <a:pt x="42" y="33"/>
                    <a:pt x="33" y="43"/>
                    <a:pt x="21" y="43"/>
                  </a:cubicBezTo>
                  <a:close/>
                  <a:moveTo>
                    <a:pt x="21" y="6"/>
                  </a:moveTo>
                  <a:cubicBezTo>
                    <a:pt x="13" y="6"/>
                    <a:pt x="6" y="13"/>
                    <a:pt x="6" y="22"/>
                  </a:cubicBezTo>
                  <a:cubicBezTo>
                    <a:pt x="6" y="30"/>
                    <a:pt x="13" y="37"/>
                    <a:pt x="21" y="37"/>
                  </a:cubicBezTo>
                  <a:cubicBezTo>
                    <a:pt x="30" y="37"/>
                    <a:pt x="36" y="30"/>
                    <a:pt x="36" y="22"/>
                  </a:cubicBezTo>
                  <a:cubicBezTo>
                    <a:pt x="36" y="13"/>
                    <a:pt x="30" y="6"/>
                    <a:pt x="2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8" name="Line 126">
              <a:extLst>
                <a:ext uri="{FF2B5EF4-FFF2-40B4-BE49-F238E27FC236}">
                  <a16:creationId xmlns:a16="http://schemas.microsoft.com/office/drawing/2014/main" id="{B3656726-6A18-45B3-B17B-5C578253DE3E}"/>
                </a:ext>
              </a:extLst>
            </p:cNvPr>
            <p:cNvSpPr>
              <a:spLocks noChangeShapeType="1"/>
            </p:cNvSpPr>
            <p:nvPr/>
          </p:nvSpPr>
          <p:spPr bwMode="auto">
            <a:xfrm>
              <a:off x="9506" y="3976"/>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49" name="Freeform 127">
              <a:extLst>
                <a:ext uri="{FF2B5EF4-FFF2-40B4-BE49-F238E27FC236}">
                  <a16:creationId xmlns:a16="http://schemas.microsoft.com/office/drawing/2014/main" id="{E6D2EA13-DD57-49A5-9D51-B01F2E3ACF1C}"/>
                </a:ext>
              </a:extLst>
            </p:cNvPr>
            <p:cNvSpPr>
              <a:spLocks/>
            </p:cNvSpPr>
            <p:nvPr/>
          </p:nvSpPr>
          <p:spPr bwMode="auto">
            <a:xfrm>
              <a:off x="9498" y="3738"/>
              <a:ext cx="16" cy="246"/>
            </a:xfrm>
            <a:custGeom>
              <a:avLst/>
              <a:gdLst>
                <a:gd name="T0" fmla="*/ 3 w 6"/>
                <a:gd name="T1" fmla="*/ 91 h 91"/>
                <a:gd name="T2" fmla="*/ 3 w 6"/>
                <a:gd name="T3" fmla="*/ 91 h 91"/>
                <a:gd name="T4" fmla="*/ 0 w 6"/>
                <a:gd name="T5" fmla="*/ 88 h 91"/>
                <a:gd name="T6" fmla="*/ 0 w 6"/>
                <a:gd name="T7" fmla="*/ 3 h 91"/>
                <a:gd name="T8" fmla="*/ 3 w 6"/>
                <a:gd name="T9" fmla="*/ 0 h 91"/>
                <a:gd name="T10" fmla="*/ 3 w 6"/>
                <a:gd name="T11" fmla="*/ 0 h 91"/>
                <a:gd name="T12" fmla="*/ 6 w 6"/>
                <a:gd name="T13" fmla="*/ 3 h 91"/>
                <a:gd name="T14" fmla="*/ 6 w 6"/>
                <a:gd name="T15" fmla="*/ 88 h 91"/>
                <a:gd name="T16" fmla="*/ 3 w 6"/>
                <a:gd name="T17"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91">
                  <a:moveTo>
                    <a:pt x="3" y="91"/>
                  </a:moveTo>
                  <a:cubicBezTo>
                    <a:pt x="3" y="91"/>
                    <a:pt x="3" y="91"/>
                    <a:pt x="3" y="91"/>
                  </a:cubicBezTo>
                  <a:cubicBezTo>
                    <a:pt x="1" y="91"/>
                    <a:pt x="0" y="90"/>
                    <a:pt x="0" y="88"/>
                  </a:cubicBezTo>
                  <a:cubicBezTo>
                    <a:pt x="0" y="3"/>
                    <a:pt x="0" y="3"/>
                    <a:pt x="0" y="3"/>
                  </a:cubicBezTo>
                  <a:cubicBezTo>
                    <a:pt x="0" y="2"/>
                    <a:pt x="2" y="0"/>
                    <a:pt x="3" y="0"/>
                  </a:cubicBezTo>
                  <a:cubicBezTo>
                    <a:pt x="3" y="0"/>
                    <a:pt x="3" y="0"/>
                    <a:pt x="3" y="0"/>
                  </a:cubicBezTo>
                  <a:cubicBezTo>
                    <a:pt x="5" y="0"/>
                    <a:pt x="6" y="2"/>
                    <a:pt x="6" y="3"/>
                  </a:cubicBezTo>
                  <a:cubicBezTo>
                    <a:pt x="6" y="88"/>
                    <a:pt x="6" y="88"/>
                    <a:pt x="6" y="88"/>
                  </a:cubicBezTo>
                  <a:cubicBezTo>
                    <a:pt x="6" y="90"/>
                    <a:pt x="4" y="91"/>
                    <a:pt x="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0" name="Line 128">
              <a:extLst>
                <a:ext uri="{FF2B5EF4-FFF2-40B4-BE49-F238E27FC236}">
                  <a16:creationId xmlns:a16="http://schemas.microsoft.com/office/drawing/2014/main" id="{12F58128-9D0A-409F-AC17-2F46018F39FA}"/>
                </a:ext>
              </a:extLst>
            </p:cNvPr>
            <p:cNvSpPr>
              <a:spLocks noChangeShapeType="1"/>
            </p:cNvSpPr>
            <p:nvPr/>
          </p:nvSpPr>
          <p:spPr bwMode="auto">
            <a:xfrm>
              <a:off x="9506" y="3746"/>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51" name="Line 129">
              <a:extLst>
                <a:ext uri="{FF2B5EF4-FFF2-40B4-BE49-F238E27FC236}">
                  <a16:creationId xmlns:a16="http://schemas.microsoft.com/office/drawing/2014/main" id="{3CB6934D-CDBD-4497-8AD6-D669F063DC31}"/>
                </a:ext>
              </a:extLst>
            </p:cNvPr>
            <p:cNvSpPr>
              <a:spLocks noChangeShapeType="1"/>
            </p:cNvSpPr>
            <p:nvPr/>
          </p:nvSpPr>
          <p:spPr bwMode="auto">
            <a:xfrm>
              <a:off x="9506" y="3697"/>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52" name="Freeform 130">
              <a:extLst>
                <a:ext uri="{FF2B5EF4-FFF2-40B4-BE49-F238E27FC236}">
                  <a16:creationId xmlns:a16="http://schemas.microsoft.com/office/drawing/2014/main" id="{CCA205EC-FD50-4B41-89DA-8AB0F25005B7}"/>
                </a:ext>
              </a:extLst>
            </p:cNvPr>
            <p:cNvSpPr>
              <a:spLocks noEditPoints="1"/>
            </p:cNvSpPr>
            <p:nvPr/>
          </p:nvSpPr>
          <p:spPr bwMode="auto">
            <a:xfrm>
              <a:off x="9447" y="3638"/>
              <a:ext cx="127" cy="116"/>
            </a:xfrm>
            <a:custGeom>
              <a:avLst/>
              <a:gdLst>
                <a:gd name="T0" fmla="*/ 22 w 47"/>
                <a:gd name="T1" fmla="*/ 43 h 43"/>
                <a:gd name="T2" fmla="*/ 14 w 47"/>
                <a:gd name="T3" fmla="*/ 42 h 43"/>
                <a:gd name="T4" fmla="*/ 2 w 47"/>
                <a:gd name="T5" fmla="*/ 30 h 43"/>
                <a:gd name="T6" fmla="*/ 3 w 47"/>
                <a:gd name="T7" fmla="*/ 13 h 43"/>
                <a:gd name="T8" fmla="*/ 15 w 47"/>
                <a:gd name="T9" fmla="*/ 2 h 43"/>
                <a:gd name="T10" fmla="*/ 31 w 47"/>
                <a:gd name="T11" fmla="*/ 2 h 43"/>
                <a:gd name="T12" fmla="*/ 31 w 47"/>
                <a:gd name="T13" fmla="*/ 2 h 43"/>
                <a:gd name="T14" fmla="*/ 42 w 47"/>
                <a:gd name="T15" fmla="*/ 31 h 43"/>
                <a:gd name="T16" fmla="*/ 30 w 47"/>
                <a:gd name="T17" fmla="*/ 42 h 43"/>
                <a:gd name="T18" fmla="*/ 22 w 47"/>
                <a:gd name="T19" fmla="*/ 43 h 43"/>
                <a:gd name="T20" fmla="*/ 22 w 47"/>
                <a:gd name="T21" fmla="*/ 7 h 43"/>
                <a:gd name="T22" fmla="*/ 17 w 47"/>
                <a:gd name="T23" fmla="*/ 8 h 43"/>
                <a:gd name="T24" fmla="*/ 8 w 47"/>
                <a:gd name="T25" fmla="*/ 16 h 43"/>
                <a:gd name="T26" fmla="*/ 8 w 47"/>
                <a:gd name="T27" fmla="*/ 27 h 43"/>
                <a:gd name="T28" fmla="*/ 16 w 47"/>
                <a:gd name="T29" fmla="*/ 36 h 43"/>
                <a:gd name="T30" fmla="*/ 28 w 47"/>
                <a:gd name="T31" fmla="*/ 36 h 43"/>
                <a:gd name="T32" fmla="*/ 36 w 47"/>
                <a:gd name="T33" fmla="*/ 28 h 43"/>
                <a:gd name="T34" fmla="*/ 29 w 47"/>
                <a:gd name="T35" fmla="*/ 8 h 43"/>
                <a:gd name="T36" fmla="*/ 22 w 47"/>
                <a:gd name="T37" fmla="*/ 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 h="43">
                  <a:moveTo>
                    <a:pt x="22" y="43"/>
                  </a:moveTo>
                  <a:cubicBezTo>
                    <a:pt x="19" y="43"/>
                    <a:pt x="17" y="43"/>
                    <a:pt x="14" y="42"/>
                  </a:cubicBezTo>
                  <a:cubicBezTo>
                    <a:pt x="9" y="39"/>
                    <a:pt x="5" y="35"/>
                    <a:pt x="2" y="30"/>
                  </a:cubicBezTo>
                  <a:cubicBezTo>
                    <a:pt x="0" y="24"/>
                    <a:pt x="1" y="19"/>
                    <a:pt x="3" y="13"/>
                  </a:cubicBezTo>
                  <a:cubicBezTo>
                    <a:pt x="5" y="8"/>
                    <a:pt x="9" y="4"/>
                    <a:pt x="15" y="2"/>
                  </a:cubicBezTo>
                  <a:cubicBezTo>
                    <a:pt x="20" y="0"/>
                    <a:pt x="26" y="0"/>
                    <a:pt x="31" y="2"/>
                  </a:cubicBezTo>
                  <a:cubicBezTo>
                    <a:pt x="31" y="2"/>
                    <a:pt x="31" y="2"/>
                    <a:pt x="31" y="2"/>
                  </a:cubicBezTo>
                  <a:cubicBezTo>
                    <a:pt x="42" y="7"/>
                    <a:pt x="47" y="20"/>
                    <a:pt x="42" y="31"/>
                  </a:cubicBezTo>
                  <a:cubicBezTo>
                    <a:pt x="40" y="36"/>
                    <a:pt x="35" y="40"/>
                    <a:pt x="30" y="42"/>
                  </a:cubicBezTo>
                  <a:cubicBezTo>
                    <a:pt x="28" y="43"/>
                    <a:pt x="25" y="43"/>
                    <a:pt x="22" y="43"/>
                  </a:cubicBezTo>
                  <a:close/>
                  <a:moveTo>
                    <a:pt x="22" y="7"/>
                  </a:moveTo>
                  <a:cubicBezTo>
                    <a:pt x="21" y="7"/>
                    <a:pt x="19" y="7"/>
                    <a:pt x="17" y="8"/>
                  </a:cubicBezTo>
                  <a:cubicBezTo>
                    <a:pt x="13" y="9"/>
                    <a:pt x="10" y="12"/>
                    <a:pt x="8" y="16"/>
                  </a:cubicBezTo>
                  <a:cubicBezTo>
                    <a:pt x="7" y="19"/>
                    <a:pt x="7" y="24"/>
                    <a:pt x="8" y="27"/>
                  </a:cubicBezTo>
                  <a:cubicBezTo>
                    <a:pt x="10" y="31"/>
                    <a:pt x="12" y="34"/>
                    <a:pt x="16" y="36"/>
                  </a:cubicBezTo>
                  <a:cubicBezTo>
                    <a:pt x="20" y="38"/>
                    <a:pt x="24" y="38"/>
                    <a:pt x="28" y="36"/>
                  </a:cubicBezTo>
                  <a:cubicBezTo>
                    <a:pt x="32" y="35"/>
                    <a:pt x="35" y="32"/>
                    <a:pt x="36" y="28"/>
                  </a:cubicBezTo>
                  <a:cubicBezTo>
                    <a:pt x="40" y="20"/>
                    <a:pt x="36" y="11"/>
                    <a:pt x="29" y="8"/>
                  </a:cubicBezTo>
                  <a:cubicBezTo>
                    <a:pt x="27" y="7"/>
                    <a:pt x="25" y="7"/>
                    <a:pt x="2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3" name="Freeform 131">
              <a:extLst>
                <a:ext uri="{FF2B5EF4-FFF2-40B4-BE49-F238E27FC236}">
                  <a16:creationId xmlns:a16="http://schemas.microsoft.com/office/drawing/2014/main" id="{58AC8BFD-CEB5-4060-8A55-405827B56F04}"/>
                </a:ext>
              </a:extLst>
            </p:cNvPr>
            <p:cNvSpPr>
              <a:spLocks noEditPoints="1"/>
            </p:cNvSpPr>
            <p:nvPr/>
          </p:nvSpPr>
          <p:spPr bwMode="auto">
            <a:xfrm>
              <a:off x="9874" y="3797"/>
              <a:ext cx="116" cy="117"/>
            </a:xfrm>
            <a:custGeom>
              <a:avLst/>
              <a:gdLst>
                <a:gd name="T0" fmla="*/ 21 w 43"/>
                <a:gd name="T1" fmla="*/ 43 h 43"/>
                <a:gd name="T2" fmla="*/ 0 w 43"/>
                <a:gd name="T3" fmla="*/ 22 h 43"/>
                <a:gd name="T4" fmla="*/ 21 w 43"/>
                <a:gd name="T5" fmla="*/ 0 h 43"/>
                <a:gd name="T6" fmla="*/ 43 w 43"/>
                <a:gd name="T7" fmla="*/ 22 h 43"/>
                <a:gd name="T8" fmla="*/ 21 w 43"/>
                <a:gd name="T9" fmla="*/ 43 h 43"/>
                <a:gd name="T10" fmla="*/ 21 w 43"/>
                <a:gd name="T11" fmla="*/ 6 h 43"/>
                <a:gd name="T12" fmla="*/ 6 w 43"/>
                <a:gd name="T13" fmla="*/ 22 h 43"/>
                <a:gd name="T14" fmla="*/ 21 w 43"/>
                <a:gd name="T15" fmla="*/ 37 h 43"/>
                <a:gd name="T16" fmla="*/ 37 w 43"/>
                <a:gd name="T17" fmla="*/ 22 h 43"/>
                <a:gd name="T18" fmla="*/ 21 w 43"/>
                <a:gd name="T19"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1" y="43"/>
                  </a:moveTo>
                  <a:cubicBezTo>
                    <a:pt x="10" y="43"/>
                    <a:pt x="0" y="33"/>
                    <a:pt x="0" y="22"/>
                  </a:cubicBezTo>
                  <a:cubicBezTo>
                    <a:pt x="0" y="10"/>
                    <a:pt x="10" y="0"/>
                    <a:pt x="21" y="0"/>
                  </a:cubicBezTo>
                  <a:cubicBezTo>
                    <a:pt x="33" y="0"/>
                    <a:pt x="43" y="10"/>
                    <a:pt x="43" y="22"/>
                  </a:cubicBezTo>
                  <a:cubicBezTo>
                    <a:pt x="43" y="33"/>
                    <a:pt x="33" y="43"/>
                    <a:pt x="21" y="43"/>
                  </a:cubicBezTo>
                  <a:close/>
                  <a:moveTo>
                    <a:pt x="21" y="6"/>
                  </a:moveTo>
                  <a:cubicBezTo>
                    <a:pt x="13" y="6"/>
                    <a:pt x="6" y="13"/>
                    <a:pt x="6" y="22"/>
                  </a:cubicBezTo>
                  <a:cubicBezTo>
                    <a:pt x="6" y="30"/>
                    <a:pt x="13" y="37"/>
                    <a:pt x="21" y="37"/>
                  </a:cubicBezTo>
                  <a:cubicBezTo>
                    <a:pt x="30" y="37"/>
                    <a:pt x="37" y="30"/>
                    <a:pt x="37" y="22"/>
                  </a:cubicBezTo>
                  <a:cubicBezTo>
                    <a:pt x="37" y="13"/>
                    <a:pt x="30" y="6"/>
                    <a:pt x="2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4" name="Freeform 132">
              <a:extLst>
                <a:ext uri="{FF2B5EF4-FFF2-40B4-BE49-F238E27FC236}">
                  <a16:creationId xmlns:a16="http://schemas.microsoft.com/office/drawing/2014/main" id="{EEDB7E59-468A-4212-B70E-F0E530E56EE6}"/>
                </a:ext>
              </a:extLst>
            </p:cNvPr>
            <p:cNvSpPr>
              <a:spLocks noEditPoints="1"/>
            </p:cNvSpPr>
            <p:nvPr/>
          </p:nvSpPr>
          <p:spPr bwMode="auto">
            <a:xfrm>
              <a:off x="9647" y="3578"/>
              <a:ext cx="124" cy="117"/>
            </a:xfrm>
            <a:custGeom>
              <a:avLst/>
              <a:gdLst>
                <a:gd name="T0" fmla="*/ 24 w 46"/>
                <a:gd name="T1" fmla="*/ 43 h 43"/>
                <a:gd name="T2" fmla="*/ 9 w 46"/>
                <a:gd name="T3" fmla="*/ 36 h 43"/>
                <a:gd name="T4" fmla="*/ 10 w 46"/>
                <a:gd name="T5" fmla="*/ 6 h 43"/>
                <a:gd name="T6" fmla="*/ 25 w 46"/>
                <a:gd name="T7" fmla="*/ 0 h 43"/>
                <a:gd name="T8" fmla="*/ 40 w 46"/>
                <a:gd name="T9" fmla="*/ 7 h 43"/>
                <a:gd name="T10" fmla="*/ 40 w 46"/>
                <a:gd name="T11" fmla="*/ 7 h 43"/>
                <a:gd name="T12" fmla="*/ 46 w 46"/>
                <a:gd name="T13" fmla="*/ 23 h 43"/>
                <a:gd name="T14" fmla="*/ 39 w 46"/>
                <a:gd name="T15" fmla="*/ 37 h 43"/>
                <a:gd name="T16" fmla="*/ 24 w 46"/>
                <a:gd name="T17" fmla="*/ 43 h 43"/>
                <a:gd name="T18" fmla="*/ 24 w 46"/>
                <a:gd name="T19" fmla="*/ 6 h 43"/>
                <a:gd name="T20" fmla="*/ 14 w 46"/>
                <a:gd name="T21" fmla="*/ 11 h 43"/>
                <a:gd name="T22" fmla="*/ 9 w 46"/>
                <a:gd name="T23" fmla="*/ 21 h 43"/>
                <a:gd name="T24" fmla="*/ 13 w 46"/>
                <a:gd name="T25" fmla="*/ 32 h 43"/>
                <a:gd name="T26" fmla="*/ 35 w 46"/>
                <a:gd name="T27" fmla="*/ 33 h 43"/>
                <a:gd name="T28" fmla="*/ 40 w 46"/>
                <a:gd name="T29" fmla="*/ 22 h 43"/>
                <a:gd name="T30" fmla="*/ 35 w 46"/>
                <a:gd name="T31" fmla="*/ 11 h 43"/>
                <a:gd name="T32" fmla="*/ 35 w 46"/>
                <a:gd name="T33" fmla="*/ 11 h 43"/>
                <a:gd name="T34" fmla="*/ 25 w 46"/>
                <a:gd name="T35" fmla="*/ 6 h 43"/>
                <a:gd name="T36" fmla="*/ 24 w 46"/>
                <a:gd name="T37"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6" h="43">
                  <a:moveTo>
                    <a:pt x="24" y="43"/>
                  </a:moveTo>
                  <a:cubicBezTo>
                    <a:pt x="18" y="43"/>
                    <a:pt x="13" y="41"/>
                    <a:pt x="9" y="36"/>
                  </a:cubicBezTo>
                  <a:cubicBezTo>
                    <a:pt x="0" y="28"/>
                    <a:pt x="1" y="14"/>
                    <a:pt x="10" y="6"/>
                  </a:cubicBezTo>
                  <a:cubicBezTo>
                    <a:pt x="14" y="2"/>
                    <a:pt x="19" y="0"/>
                    <a:pt x="25" y="0"/>
                  </a:cubicBezTo>
                  <a:cubicBezTo>
                    <a:pt x="31" y="1"/>
                    <a:pt x="36" y="3"/>
                    <a:pt x="40" y="7"/>
                  </a:cubicBezTo>
                  <a:cubicBezTo>
                    <a:pt x="40" y="7"/>
                    <a:pt x="40" y="7"/>
                    <a:pt x="40" y="7"/>
                  </a:cubicBezTo>
                  <a:cubicBezTo>
                    <a:pt x="44" y="11"/>
                    <a:pt x="46" y="17"/>
                    <a:pt x="46" y="23"/>
                  </a:cubicBezTo>
                  <a:cubicBezTo>
                    <a:pt x="45" y="28"/>
                    <a:pt x="43" y="34"/>
                    <a:pt x="39" y="37"/>
                  </a:cubicBezTo>
                  <a:cubicBezTo>
                    <a:pt x="35" y="41"/>
                    <a:pt x="29" y="43"/>
                    <a:pt x="24" y="43"/>
                  </a:cubicBezTo>
                  <a:close/>
                  <a:moveTo>
                    <a:pt x="24" y="6"/>
                  </a:moveTo>
                  <a:cubicBezTo>
                    <a:pt x="20" y="6"/>
                    <a:pt x="16" y="8"/>
                    <a:pt x="14" y="11"/>
                  </a:cubicBezTo>
                  <a:cubicBezTo>
                    <a:pt x="11" y="13"/>
                    <a:pt x="9" y="17"/>
                    <a:pt x="9" y="21"/>
                  </a:cubicBezTo>
                  <a:cubicBezTo>
                    <a:pt x="9" y="25"/>
                    <a:pt x="10" y="29"/>
                    <a:pt x="13" y="32"/>
                  </a:cubicBezTo>
                  <a:cubicBezTo>
                    <a:pt x="19" y="39"/>
                    <a:pt x="28" y="39"/>
                    <a:pt x="35" y="33"/>
                  </a:cubicBezTo>
                  <a:cubicBezTo>
                    <a:pt x="38" y="30"/>
                    <a:pt x="39" y="26"/>
                    <a:pt x="40" y="22"/>
                  </a:cubicBezTo>
                  <a:cubicBezTo>
                    <a:pt x="40" y="18"/>
                    <a:pt x="38" y="14"/>
                    <a:pt x="35" y="11"/>
                  </a:cubicBezTo>
                  <a:cubicBezTo>
                    <a:pt x="35" y="11"/>
                    <a:pt x="35" y="11"/>
                    <a:pt x="35" y="11"/>
                  </a:cubicBezTo>
                  <a:cubicBezTo>
                    <a:pt x="33" y="8"/>
                    <a:pt x="29" y="7"/>
                    <a:pt x="25" y="6"/>
                  </a:cubicBezTo>
                  <a:cubicBezTo>
                    <a:pt x="24" y="6"/>
                    <a:pt x="24" y="6"/>
                    <a:pt x="2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5" name="Freeform 133">
              <a:extLst>
                <a:ext uri="{FF2B5EF4-FFF2-40B4-BE49-F238E27FC236}">
                  <a16:creationId xmlns:a16="http://schemas.microsoft.com/office/drawing/2014/main" id="{5FA5909C-51AC-442C-8A4E-38CD73234783}"/>
                </a:ext>
              </a:extLst>
            </p:cNvPr>
            <p:cNvSpPr>
              <a:spLocks noEditPoints="1"/>
            </p:cNvSpPr>
            <p:nvPr/>
          </p:nvSpPr>
          <p:spPr bwMode="auto">
            <a:xfrm>
              <a:off x="9409" y="3968"/>
              <a:ext cx="192" cy="189"/>
            </a:xfrm>
            <a:custGeom>
              <a:avLst/>
              <a:gdLst>
                <a:gd name="T0" fmla="*/ 35 w 71"/>
                <a:gd name="T1" fmla="*/ 70 h 70"/>
                <a:gd name="T2" fmla="*/ 0 w 71"/>
                <a:gd name="T3" fmla="*/ 35 h 70"/>
                <a:gd name="T4" fmla="*/ 35 w 71"/>
                <a:gd name="T5" fmla="*/ 0 h 70"/>
                <a:gd name="T6" fmla="*/ 71 w 71"/>
                <a:gd name="T7" fmla="*/ 35 h 70"/>
                <a:gd name="T8" fmla="*/ 35 w 71"/>
                <a:gd name="T9" fmla="*/ 70 h 70"/>
                <a:gd name="T10" fmla="*/ 35 w 71"/>
                <a:gd name="T11" fmla="*/ 6 h 70"/>
                <a:gd name="T12" fmla="*/ 6 w 71"/>
                <a:gd name="T13" fmla="*/ 35 h 70"/>
                <a:gd name="T14" fmla="*/ 35 w 71"/>
                <a:gd name="T15" fmla="*/ 64 h 70"/>
                <a:gd name="T16" fmla="*/ 65 w 71"/>
                <a:gd name="T17" fmla="*/ 35 h 70"/>
                <a:gd name="T18" fmla="*/ 35 w 71"/>
                <a:gd name="T19" fmla="*/ 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70">
                  <a:moveTo>
                    <a:pt x="35" y="70"/>
                  </a:moveTo>
                  <a:cubicBezTo>
                    <a:pt x="16" y="70"/>
                    <a:pt x="0" y="55"/>
                    <a:pt x="0" y="35"/>
                  </a:cubicBezTo>
                  <a:cubicBezTo>
                    <a:pt x="0" y="16"/>
                    <a:pt x="16" y="0"/>
                    <a:pt x="35" y="0"/>
                  </a:cubicBezTo>
                  <a:cubicBezTo>
                    <a:pt x="55" y="0"/>
                    <a:pt x="71" y="16"/>
                    <a:pt x="71" y="35"/>
                  </a:cubicBezTo>
                  <a:cubicBezTo>
                    <a:pt x="71" y="55"/>
                    <a:pt x="55" y="70"/>
                    <a:pt x="35" y="70"/>
                  </a:cubicBezTo>
                  <a:close/>
                  <a:moveTo>
                    <a:pt x="35" y="6"/>
                  </a:moveTo>
                  <a:cubicBezTo>
                    <a:pt x="19" y="6"/>
                    <a:pt x="6" y="19"/>
                    <a:pt x="6" y="35"/>
                  </a:cubicBezTo>
                  <a:cubicBezTo>
                    <a:pt x="6" y="51"/>
                    <a:pt x="19" y="64"/>
                    <a:pt x="35" y="64"/>
                  </a:cubicBezTo>
                  <a:cubicBezTo>
                    <a:pt x="51" y="64"/>
                    <a:pt x="65" y="51"/>
                    <a:pt x="65" y="35"/>
                  </a:cubicBezTo>
                  <a:cubicBezTo>
                    <a:pt x="65" y="19"/>
                    <a:pt x="51" y="6"/>
                    <a:pt x="3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grpSp>
        <p:nvGrpSpPr>
          <p:cNvPr id="56" name="Groupe 631">
            <a:extLst>
              <a:ext uri="{FF2B5EF4-FFF2-40B4-BE49-F238E27FC236}">
                <a16:creationId xmlns:a16="http://schemas.microsoft.com/office/drawing/2014/main" id="{AE97ECA3-9A7E-4AD4-87A7-70A8013C4DFC}"/>
              </a:ext>
            </a:extLst>
          </p:cNvPr>
          <p:cNvGrpSpPr/>
          <p:nvPr/>
        </p:nvGrpSpPr>
        <p:grpSpPr>
          <a:xfrm>
            <a:off x="7821106" y="4739801"/>
            <a:ext cx="271997" cy="419520"/>
            <a:chOff x="6373770" y="8091406"/>
            <a:chExt cx="592138" cy="901701"/>
          </a:xfrm>
          <a:solidFill>
            <a:schemeClr val="accent6"/>
          </a:solidFill>
        </p:grpSpPr>
        <p:sp>
          <p:nvSpPr>
            <p:cNvPr id="57" name="Freeform 23">
              <a:extLst>
                <a:ext uri="{FF2B5EF4-FFF2-40B4-BE49-F238E27FC236}">
                  <a16:creationId xmlns:a16="http://schemas.microsoft.com/office/drawing/2014/main" id="{7C879397-3269-462C-9939-7A4E42A0F5BB}"/>
                </a:ext>
              </a:extLst>
            </p:cNvPr>
            <p:cNvSpPr>
              <a:spLocks/>
            </p:cNvSpPr>
            <p:nvPr/>
          </p:nvSpPr>
          <p:spPr bwMode="auto">
            <a:xfrm>
              <a:off x="6645233" y="8481931"/>
              <a:ext cx="125413" cy="103188"/>
            </a:xfrm>
            <a:custGeom>
              <a:avLst/>
              <a:gdLst>
                <a:gd name="T0" fmla="*/ 26 w 29"/>
                <a:gd name="T1" fmla="*/ 24 h 24"/>
                <a:gd name="T2" fmla="*/ 23 w 29"/>
                <a:gd name="T3" fmla="*/ 21 h 24"/>
                <a:gd name="T4" fmla="*/ 23 w 29"/>
                <a:gd name="T5" fmla="*/ 14 h 24"/>
                <a:gd name="T6" fmla="*/ 15 w 29"/>
                <a:gd name="T7" fmla="*/ 6 h 24"/>
                <a:gd name="T8" fmla="*/ 6 w 29"/>
                <a:gd name="T9" fmla="*/ 14 h 24"/>
                <a:gd name="T10" fmla="*/ 3 w 29"/>
                <a:gd name="T11" fmla="*/ 17 h 24"/>
                <a:gd name="T12" fmla="*/ 0 w 29"/>
                <a:gd name="T13" fmla="*/ 14 h 24"/>
                <a:gd name="T14" fmla="*/ 15 w 29"/>
                <a:gd name="T15" fmla="*/ 0 h 24"/>
                <a:gd name="T16" fmla="*/ 29 w 29"/>
                <a:gd name="T17" fmla="*/ 14 h 24"/>
                <a:gd name="T18" fmla="*/ 29 w 29"/>
                <a:gd name="T19" fmla="*/ 21 h 24"/>
                <a:gd name="T20" fmla="*/ 26 w 29"/>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4">
                  <a:moveTo>
                    <a:pt x="26" y="24"/>
                  </a:moveTo>
                  <a:cubicBezTo>
                    <a:pt x="24" y="24"/>
                    <a:pt x="23" y="23"/>
                    <a:pt x="23" y="21"/>
                  </a:cubicBezTo>
                  <a:cubicBezTo>
                    <a:pt x="23" y="14"/>
                    <a:pt x="23" y="14"/>
                    <a:pt x="23" y="14"/>
                  </a:cubicBezTo>
                  <a:cubicBezTo>
                    <a:pt x="23" y="10"/>
                    <a:pt x="19" y="6"/>
                    <a:pt x="15" y="6"/>
                  </a:cubicBezTo>
                  <a:cubicBezTo>
                    <a:pt x="10" y="6"/>
                    <a:pt x="6" y="10"/>
                    <a:pt x="6" y="14"/>
                  </a:cubicBezTo>
                  <a:cubicBezTo>
                    <a:pt x="6" y="16"/>
                    <a:pt x="5" y="17"/>
                    <a:pt x="3" y="17"/>
                  </a:cubicBezTo>
                  <a:cubicBezTo>
                    <a:pt x="1" y="17"/>
                    <a:pt x="0" y="16"/>
                    <a:pt x="0" y="14"/>
                  </a:cubicBezTo>
                  <a:cubicBezTo>
                    <a:pt x="0" y="7"/>
                    <a:pt x="7" y="0"/>
                    <a:pt x="15" y="0"/>
                  </a:cubicBezTo>
                  <a:cubicBezTo>
                    <a:pt x="23" y="0"/>
                    <a:pt x="29" y="6"/>
                    <a:pt x="29" y="14"/>
                  </a:cubicBezTo>
                  <a:cubicBezTo>
                    <a:pt x="29" y="21"/>
                    <a:pt x="29" y="21"/>
                    <a:pt x="29" y="21"/>
                  </a:cubicBezTo>
                  <a:cubicBezTo>
                    <a:pt x="29" y="23"/>
                    <a:pt x="28" y="24"/>
                    <a:pt x="26"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8" name="Freeform 24">
              <a:extLst>
                <a:ext uri="{FF2B5EF4-FFF2-40B4-BE49-F238E27FC236}">
                  <a16:creationId xmlns:a16="http://schemas.microsoft.com/office/drawing/2014/main" id="{D2A63EA1-33BA-4568-8D93-3428E37B9180}"/>
                </a:ext>
              </a:extLst>
            </p:cNvPr>
            <p:cNvSpPr>
              <a:spLocks/>
            </p:cNvSpPr>
            <p:nvPr/>
          </p:nvSpPr>
          <p:spPr bwMode="auto">
            <a:xfrm>
              <a:off x="6745245" y="8499394"/>
              <a:ext cx="125413" cy="98425"/>
            </a:xfrm>
            <a:custGeom>
              <a:avLst/>
              <a:gdLst>
                <a:gd name="T0" fmla="*/ 26 w 29"/>
                <a:gd name="T1" fmla="*/ 23 h 23"/>
                <a:gd name="T2" fmla="*/ 23 w 29"/>
                <a:gd name="T3" fmla="*/ 20 h 23"/>
                <a:gd name="T4" fmla="*/ 23 w 29"/>
                <a:gd name="T5" fmla="*/ 14 h 23"/>
                <a:gd name="T6" fmla="*/ 15 w 29"/>
                <a:gd name="T7" fmla="*/ 6 h 23"/>
                <a:gd name="T8" fmla="*/ 6 w 29"/>
                <a:gd name="T9" fmla="*/ 14 h 23"/>
                <a:gd name="T10" fmla="*/ 3 w 29"/>
                <a:gd name="T11" fmla="*/ 17 h 23"/>
                <a:gd name="T12" fmla="*/ 0 w 29"/>
                <a:gd name="T13" fmla="*/ 14 h 23"/>
                <a:gd name="T14" fmla="*/ 15 w 29"/>
                <a:gd name="T15" fmla="*/ 0 h 23"/>
                <a:gd name="T16" fmla="*/ 29 w 29"/>
                <a:gd name="T17" fmla="*/ 14 h 23"/>
                <a:gd name="T18" fmla="*/ 29 w 29"/>
                <a:gd name="T19" fmla="*/ 20 h 23"/>
                <a:gd name="T20" fmla="*/ 26 w 29"/>
                <a:gd name="T2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3">
                  <a:moveTo>
                    <a:pt x="26" y="23"/>
                  </a:moveTo>
                  <a:cubicBezTo>
                    <a:pt x="24" y="23"/>
                    <a:pt x="23" y="22"/>
                    <a:pt x="23" y="20"/>
                  </a:cubicBezTo>
                  <a:cubicBezTo>
                    <a:pt x="23" y="14"/>
                    <a:pt x="23" y="14"/>
                    <a:pt x="23" y="14"/>
                  </a:cubicBezTo>
                  <a:cubicBezTo>
                    <a:pt x="23" y="10"/>
                    <a:pt x="19" y="6"/>
                    <a:pt x="15" y="6"/>
                  </a:cubicBezTo>
                  <a:cubicBezTo>
                    <a:pt x="10" y="6"/>
                    <a:pt x="6" y="10"/>
                    <a:pt x="6" y="14"/>
                  </a:cubicBezTo>
                  <a:cubicBezTo>
                    <a:pt x="6" y="16"/>
                    <a:pt x="5" y="17"/>
                    <a:pt x="3" y="17"/>
                  </a:cubicBezTo>
                  <a:cubicBezTo>
                    <a:pt x="1" y="17"/>
                    <a:pt x="0" y="16"/>
                    <a:pt x="0" y="14"/>
                  </a:cubicBezTo>
                  <a:cubicBezTo>
                    <a:pt x="0" y="6"/>
                    <a:pt x="7" y="0"/>
                    <a:pt x="15" y="0"/>
                  </a:cubicBezTo>
                  <a:cubicBezTo>
                    <a:pt x="22" y="0"/>
                    <a:pt x="29" y="6"/>
                    <a:pt x="29" y="14"/>
                  </a:cubicBezTo>
                  <a:cubicBezTo>
                    <a:pt x="29" y="20"/>
                    <a:pt x="29" y="20"/>
                    <a:pt x="29" y="20"/>
                  </a:cubicBezTo>
                  <a:cubicBezTo>
                    <a:pt x="29" y="22"/>
                    <a:pt x="27" y="23"/>
                    <a:pt x="26"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9" name="Freeform 25">
              <a:extLst>
                <a:ext uri="{FF2B5EF4-FFF2-40B4-BE49-F238E27FC236}">
                  <a16:creationId xmlns:a16="http://schemas.microsoft.com/office/drawing/2014/main" id="{38E17CE5-37E9-4D38-9CB4-229B35E0BA63}"/>
                </a:ext>
              </a:extLst>
            </p:cNvPr>
            <p:cNvSpPr>
              <a:spLocks/>
            </p:cNvSpPr>
            <p:nvPr/>
          </p:nvSpPr>
          <p:spPr bwMode="auto">
            <a:xfrm>
              <a:off x="6594433" y="8091406"/>
              <a:ext cx="25400" cy="128588"/>
            </a:xfrm>
            <a:custGeom>
              <a:avLst/>
              <a:gdLst>
                <a:gd name="T0" fmla="*/ 3 w 6"/>
                <a:gd name="T1" fmla="*/ 30 h 30"/>
                <a:gd name="T2" fmla="*/ 0 w 6"/>
                <a:gd name="T3" fmla="*/ 27 h 30"/>
                <a:gd name="T4" fmla="*/ 0 w 6"/>
                <a:gd name="T5" fmla="*/ 3 h 30"/>
                <a:gd name="T6" fmla="*/ 3 w 6"/>
                <a:gd name="T7" fmla="*/ 0 h 30"/>
                <a:gd name="T8" fmla="*/ 6 w 6"/>
                <a:gd name="T9" fmla="*/ 3 h 30"/>
                <a:gd name="T10" fmla="*/ 6 w 6"/>
                <a:gd name="T11" fmla="*/ 27 h 30"/>
                <a:gd name="T12" fmla="*/ 3 w 6"/>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6" h="30">
                  <a:moveTo>
                    <a:pt x="3" y="30"/>
                  </a:moveTo>
                  <a:cubicBezTo>
                    <a:pt x="2" y="30"/>
                    <a:pt x="0" y="29"/>
                    <a:pt x="0" y="27"/>
                  </a:cubicBezTo>
                  <a:cubicBezTo>
                    <a:pt x="0" y="3"/>
                    <a:pt x="0" y="3"/>
                    <a:pt x="0" y="3"/>
                  </a:cubicBezTo>
                  <a:cubicBezTo>
                    <a:pt x="0" y="2"/>
                    <a:pt x="2" y="0"/>
                    <a:pt x="3" y="0"/>
                  </a:cubicBezTo>
                  <a:cubicBezTo>
                    <a:pt x="5" y="0"/>
                    <a:pt x="6" y="2"/>
                    <a:pt x="6" y="3"/>
                  </a:cubicBezTo>
                  <a:cubicBezTo>
                    <a:pt x="6" y="27"/>
                    <a:pt x="6" y="27"/>
                    <a:pt x="6" y="27"/>
                  </a:cubicBezTo>
                  <a:cubicBezTo>
                    <a:pt x="6" y="29"/>
                    <a:pt x="5" y="30"/>
                    <a:pt x="3"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0" name="Freeform 26">
              <a:extLst>
                <a:ext uri="{FF2B5EF4-FFF2-40B4-BE49-F238E27FC236}">
                  <a16:creationId xmlns:a16="http://schemas.microsoft.com/office/drawing/2014/main" id="{32AB85EC-9BBD-4A37-BE97-F8F975A3A93F}"/>
                </a:ext>
              </a:extLst>
            </p:cNvPr>
            <p:cNvSpPr>
              <a:spLocks/>
            </p:cNvSpPr>
            <p:nvPr/>
          </p:nvSpPr>
          <p:spPr bwMode="auto">
            <a:xfrm>
              <a:off x="6456320" y="8134269"/>
              <a:ext cx="90488" cy="112713"/>
            </a:xfrm>
            <a:custGeom>
              <a:avLst/>
              <a:gdLst>
                <a:gd name="T0" fmla="*/ 18 w 21"/>
                <a:gd name="T1" fmla="*/ 26 h 26"/>
                <a:gd name="T2" fmla="*/ 15 w 21"/>
                <a:gd name="T3" fmla="*/ 25 h 26"/>
                <a:gd name="T4" fmla="*/ 1 w 21"/>
                <a:gd name="T5" fmla="*/ 5 h 26"/>
                <a:gd name="T6" fmla="*/ 2 w 21"/>
                <a:gd name="T7" fmla="*/ 1 h 26"/>
                <a:gd name="T8" fmla="*/ 6 w 21"/>
                <a:gd name="T9" fmla="*/ 2 h 26"/>
                <a:gd name="T10" fmla="*/ 20 w 21"/>
                <a:gd name="T11" fmla="*/ 21 h 26"/>
                <a:gd name="T12" fmla="*/ 19 w 21"/>
                <a:gd name="T13" fmla="*/ 25 h 26"/>
                <a:gd name="T14" fmla="*/ 18 w 21"/>
                <a:gd name="T15" fmla="*/ 26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6">
                  <a:moveTo>
                    <a:pt x="18" y="26"/>
                  </a:moveTo>
                  <a:cubicBezTo>
                    <a:pt x="17" y="26"/>
                    <a:pt x="16" y="25"/>
                    <a:pt x="15" y="25"/>
                  </a:cubicBezTo>
                  <a:cubicBezTo>
                    <a:pt x="1" y="5"/>
                    <a:pt x="1" y="5"/>
                    <a:pt x="1" y="5"/>
                  </a:cubicBezTo>
                  <a:cubicBezTo>
                    <a:pt x="0" y="4"/>
                    <a:pt x="1" y="2"/>
                    <a:pt x="2" y="1"/>
                  </a:cubicBezTo>
                  <a:cubicBezTo>
                    <a:pt x="3" y="0"/>
                    <a:pt x="5" y="1"/>
                    <a:pt x="6" y="2"/>
                  </a:cubicBezTo>
                  <a:cubicBezTo>
                    <a:pt x="20" y="21"/>
                    <a:pt x="20" y="21"/>
                    <a:pt x="20" y="21"/>
                  </a:cubicBezTo>
                  <a:cubicBezTo>
                    <a:pt x="21" y="22"/>
                    <a:pt x="21" y="24"/>
                    <a:pt x="19" y="25"/>
                  </a:cubicBezTo>
                  <a:cubicBezTo>
                    <a:pt x="19" y="26"/>
                    <a:pt x="18" y="26"/>
                    <a:pt x="18"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1" name="Freeform 27">
              <a:extLst>
                <a:ext uri="{FF2B5EF4-FFF2-40B4-BE49-F238E27FC236}">
                  <a16:creationId xmlns:a16="http://schemas.microsoft.com/office/drawing/2014/main" id="{7EF3D673-F2FB-4390-9E0D-C7773F9BB2CA}"/>
                </a:ext>
              </a:extLst>
            </p:cNvPr>
            <p:cNvSpPr>
              <a:spLocks/>
            </p:cNvSpPr>
            <p:nvPr/>
          </p:nvSpPr>
          <p:spPr bwMode="auto">
            <a:xfrm>
              <a:off x="6373770" y="8250156"/>
              <a:ext cx="125413" cy="60325"/>
            </a:xfrm>
            <a:custGeom>
              <a:avLst/>
              <a:gdLst>
                <a:gd name="T0" fmla="*/ 26 w 29"/>
                <a:gd name="T1" fmla="*/ 14 h 14"/>
                <a:gd name="T2" fmla="*/ 25 w 29"/>
                <a:gd name="T3" fmla="*/ 14 h 14"/>
                <a:gd name="T4" fmla="*/ 2 w 29"/>
                <a:gd name="T5" fmla="*/ 6 h 14"/>
                <a:gd name="T6" fmla="*/ 0 w 29"/>
                <a:gd name="T7" fmla="*/ 3 h 14"/>
                <a:gd name="T8" fmla="*/ 4 w 29"/>
                <a:gd name="T9" fmla="*/ 1 h 14"/>
                <a:gd name="T10" fmla="*/ 27 w 29"/>
                <a:gd name="T11" fmla="*/ 8 h 14"/>
                <a:gd name="T12" fmla="*/ 29 w 29"/>
                <a:gd name="T13" fmla="*/ 12 h 14"/>
                <a:gd name="T14" fmla="*/ 26 w 29"/>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4">
                  <a:moveTo>
                    <a:pt x="26" y="14"/>
                  </a:moveTo>
                  <a:cubicBezTo>
                    <a:pt x="26" y="14"/>
                    <a:pt x="25" y="14"/>
                    <a:pt x="25" y="14"/>
                  </a:cubicBezTo>
                  <a:cubicBezTo>
                    <a:pt x="2" y="6"/>
                    <a:pt x="2" y="6"/>
                    <a:pt x="2" y="6"/>
                  </a:cubicBezTo>
                  <a:cubicBezTo>
                    <a:pt x="1" y="6"/>
                    <a:pt x="0" y="4"/>
                    <a:pt x="0" y="3"/>
                  </a:cubicBezTo>
                  <a:cubicBezTo>
                    <a:pt x="1" y="1"/>
                    <a:pt x="3" y="0"/>
                    <a:pt x="4" y="1"/>
                  </a:cubicBezTo>
                  <a:cubicBezTo>
                    <a:pt x="27" y="8"/>
                    <a:pt x="27" y="8"/>
                    <a:pt x="27" y="8"/>
                  </a:cubicBezTo>
                  <a:cubicBezTo>
                    <a:pt x="28" y="9"/>
                    <a:pt x="29" y="10"/>
                    <a:pt x="29" y="12"/>
                  </a:cubicBezTo>
                  <a:cubicBezTo>
                    <a:pt x="28" y="13"/>
                    <a:pt x="27" y="14"/>
                    <a:pt x="26"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2" name="Freeform 28">
              <a:extLst>
                <a:ext uri="{FF2B5EF4-FFF2-40B4-BE49-F238E27FC236}">
                  <a16:creationId xmlns:a16="http://schemas.microsoft.com/office/drawing/2014/main" id="{C8BA340A-F8C2-4BDE-8EDD-63D7FFA5FF2C}"/>
                </a:ext>
              </a:extLst>
            </p:cNvPr>
            <p:cNvSpPr>
              <a:spLocks/>
            </p:cNvSpPr>
            <p:nvPr/>
          </p:nvSpPr>
          <p:spPr bwMode="auto">
            <a:xfrm>
              <a:off x="6373770" y="8362869"/>
              <a:ext cx="125413" cy="58738"/>
            </a:xfrm>
            <a:custGeom>
              <a:avLst/>
              <a:gdLst>
                <a:gd name="T0" fmla="*/ 3 w 29"/>
                <a:gd name="T1" fmla="*/ 14 h 14"/>
                <a:gd name="T2" fmla="*/ 1 w 29"/>
                <a:gd name="T3" fmla="*/ 12 h 14"/>
                <a:gd name="T4" fmla="*/ 2 w 29"/>
                <a:gd name="T5" fmla="*/ 8 h 14"/>
                <a:gd name="T6" fmla="*/ 25 w 29"/>
                <a:gd name="T7" fmla="*/ 1 h 14"/>
                <a:gd name="T8" fmla="*/ 29 w 29"/>
                <a:gd name="T9" fmla="*/ 3 h 14"/>
                <a:gd name="T10" fmla="*/ 27 w 29"/>
                <a:gd name="T11" fmla="*/ 6 h 14"/>
                <a:gd name="T12" fmla="*/ 4 w 29"/>
                <a:gd name="T13" fmla="*/ 14 h 14"/>
                <a:gd name="T14" fmla="*/ 3 w 29"/>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4">
                  <a:moveTo>
                    <a:pt x="3" y="14"/>
                  </a:moveTo>
                  <a:cubicBezTo>
                    <a:pt x="2" y="14"/>
                    <a:pt x="1" y="13"/>
                    <a:pt x="1" y="12"/>
                  </a:cubicBezTo>
                  <a:cubicBezTo>
                    <a:pt x="0" y="10"/>
                    <a:pt x="1" y="8"/>
                    <a:pt x="2" y="8"/>
                  </a:cubicBezTo>
                  <a:cubicBezTo>
                    <a:pt x="25" y="1"/>
                    <a:pt x="25" y="1"/>
                    <a:pt x="25" y="1"/>
                  </a:cubicBezTo>
                  <a:cubicBezTo>
                    <a:pt x="27" y="0"/>
                    <a:pt x="28" y="1"/>
                    <a:pt x="29" y="3"/>
                  </a:cubicBezTo>
                  <a:cubicBezTo>
                    <a:pt x="29" y="4"/>
                    <a:pt x="29" y="6"/>
                    <a:pt x="27" y="6"/>
                  </a:cubicBezTo>
                  <a:cubicBezTo>
                    <a:pt x="4" y="14"/>
                    <a:pt x="4" y="14"/>
                    <a:pt x="4" y="14"/>
                  </a:cubicBezTo>
                  <a:cubicBezTo>
                    <a:pt x="4" y="14"/>
                    <a:pt x="4" y="14"/>
                    <a:pt x="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3" name="Freeform 29">
              <a:extLst>
                <a:ext uri="{FF2B5EF4-FFF2-40B4-BE49-F238E27FC236}">
                  <a16:creationId xmlns:a16="http://schemas.microsoft.com/office/drawing/2014/main" id="{108170B9-D5F5-4126-827E-3E68EFF71967}"/>
                </a:ext>
              </a:extLst>
            </p:cNvPr>
            <p:cNvSpPr>
              <a:spLocks/>
            </p:cNvSpPr>
            <p:nvPr/>
          </p:nvSpPr>
          <p:spPr bwMode="auto">
            <a:xfrm>
              <a:off x="6719845" y="8362869"/>
              <a:ext cx="125413" cy="55563"/>
            </a:xfrm>
            <a:custGeom>
              <a:avLst/>
              <a:gdLst>
                <a:gd name="T0" fmla="*/ 26 w 29"/>
                <a:gd name="T1" fmla="*/ 13 h 13"/>
                <a:gd name="T2" fmla="*/ 25 w 29"/>
                <a:gd name="T3" fmla="*/ 13 h 13"/>
                <a:gd name="T4" fmla="*/ 2 w 29"/>
                <a:gd name="T5" fmla="*/ 6 h 13"/>
                <a:gd name="T6" fmla="*/ 0 w 29"/>
                <a:gd name="T7" fmla="*/ 2 h 13"/>
                <a:gd name="T8" fmla="*/ 4 w 29"/>
                <a:gd name="T9" fmla="*/ 0 h 13"/>
                <a:gd name="T10" fmla="*/ 27 w 29"/>
                <a:gd name="T11" fmla="*/ 7 h 13"/>
                <a:gd name="T12" fmla="*/ 29 w 29"/>
                <a:gd name="T13" fmla="*/ 11 h 13"/>
                <a:gd name="T14" fmla="*/ 26 w 29"/>
                <a:gd name="T15" fmla="*/ 13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3">
                  <a:moveTo>
                    <a:pt x="26" y="13"/>
                  </a:moveTo>
                  <a:cubicBezTo>
                    <a:pt x="25" y="13"/>
                    <a:pt x="25" y="13"/>
                    <a:pt x="25" y="13"/>
                  </a:cubicBezTo>
                  <a:cubicBezTo>
                    <a:pt x="2" y="6"/>
                    <a:pt x="2" y="6"/>
                    <a:pt x="2" y="6"/>
                  </a:cubicBezTo>
                  <a:cubicBezTo>
                    <a:pt x="1" y="5"/>
                    <a:pt x="0" y="4"/>
                    <a:pt x="0" y="2"/>
                  </a:cubicBezTo>
                  <a:cubicBezTo>
                    <a:pt x="1" y="0"/>
                    <a:pt x="2" y="0"/>
                    <a:pt x="4" y="0"/>
                  </a:cubicBezTo>
                  <a:cubicBezTo>
                    <a:pt x="27" y="7"/>
                    <a:pt x="27" y="7"/>
                    <a:pt x="27" y="7"/>
                  </a:cubicBezTo>
                  <a:cubicBezTo>
                    <a:pt x="28" y="8"/>
                    <a:pt x="29" y="10"/>
                    <a:pt x="29" y="11"/>
                  </a:cubicBezTo>
                  <a:cubicBezTo>
                    <a:pt x="28" y="13"/>
                    <a:pt x="27" y="13"/>
                    <a:pt x="2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4" name="Freeform 30">
              <a:extLst>
                <a:ext uri="{FF2B5EF4-FFF2-40B4-BE49-F238E27FC236}">
                  <a16:creationId xmlns:a16="http://schemas.microsoft.com/office/drawing/2014/main" id="{837EB87B-F906-4AAD-9F89-16341287DD99}"/>
                </a:ext>
              </a:extLst>
            </p:cNvPr>
            <p:cNvSpPr>
              <a:spLocks/>
            </p:cNvSpPr>
            <p:nvPr/>
          </p:nvSpPr>
          <p:spPr bwMode="auto">
            <a:xfrm>
              <a:off x="6719845" y="8250156"/>
              <a:ext cx="125413" cy="55563"/>
            </a:xfrm>
            <a:custGeom>
              <a:avLst/>
              <a:gdLst>
                <a:gd name="T0" fmla="*/ 3 w 29"/>
                <a:gd name="T1" fmla="*/ 13 h 13"/>
                <a:gd name="T2" fmla="*/ 0 w 29"/>
                <a:gd name="T3" fmla="*/ 11 h 13"/>
                <a:gd name="T4" fmla="*/ 2 w 29"/>
                <a:gd name="T5" fmla="*/ 8 h 13"/>
                <a:gd name="T6" fmla="*/ 25 w 29"/>
                <a:gd name="T7" fmla="*/ 0 h 13"/>
                <a:gd name="T8" fmla="*/ 28 w 29"/>
                <a:gd name="T9" fmla="*/ 2 h 13"/>
                <a:gd name="T10" fmla="*/ 26 w 29"/>
                <a:gd name="T11" fmla="*/ 6 h 13"/>
                <a:gd name="T12" fmla="*/ 4 w 29"/>
                <a:gd name="T13" fmla="*/ 13 h 13"/>
                <a:gd name="T14" fmla="*/ 3 w 29"/>
                <a:gd name="T15" fmla="*/ 13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3">
                  <a:moveTo>
                    <a:pt x="3" y="13"/>
                  </a:moveTo>
                  <a:cubicBezTo>
                    <a:pt x="2" y="13"/>
                    <a:pt x="0" y="13"/>
                    <a:pt x="0" y="11"/>
                  </a:cubicBezTo>
                  <a:cubicBezTo>
                    <a:pt x="0" y="10"/>
                    <a:pt x="0" y="8"/>
                    <a:pt x="2" y="8"/>
                  </a:cubicBezTo>
                  <a:cubicBezTo>
                    <a:pt x="25" y="0"/>
                    <a:pt x="25" y="0"/>
                    <a:pt x="25" y="0"/>
                  </a:cubicBezTo>
                  <a:cubicBezTo>
                    <a:pt x="26" y="0"/>
                    <a:pt x="28" y="1"/>
                    <a:pt x="28" y="2"/>
                  </a:cubicBezTo>
                  <a:cubicBezTo>
                    <a:pt x="29" y="4"/>
                    <a:pt x="28" y="5"/>
                    <a:pt x="26" y="6"/>
                  </a:cubicBezTo>
                  <a:cubicBezTo>
                    <a:pt x="4" y="13"/>
                    <a:pt x="4" y="13"/>
                    <a:pt x="4" y="13"/>
                  </a:cubicBezTo>
                  <a:cubicBezTo>
                    <a:pt x="3" y="13"/>
                    <a:pt x="3" y="13"/>
                    <a:pt x="3"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5" name="Freeform 31">
              <a:extLst>
                <a:ext uri="{FF2B5EF4-FFF2-40B4-BE49-F238E27FC236}">
                  <a16:creationId xmlns:a16="http://schemas.microsoft.com/office/drawing/2014/main" id="{7764B0B9-D88F-4846-91D5-8A7A4D0B210C}"/>
                </a:ext>
              </a:extLst>
            </p:cNvPr>
            <p:cNvSpPr>
              <a:spLocks/>
            </p:cNvSpPr>
            <p:nvPr/>
          </p:nvSpPr>
          <p:spPr bwMode="auto">
            <a:xfrm>
              <a:off x="6667458" y="8134269"/>
              <a:ext cx="90488" cy="112713"/>
            </a:xfrm>
            <a:custGeom>
              <a:avLst/>
              <a:gdLst>
                <a:gd name="T0" fmla="*/ 4 w 21"/>
                <a:gd name="T1" fmla="*/ 26 h 26"/>
                <a:gd name="T2" fmla="*/ 2 w 21"/>
                <a:gd name="T3" fmla="*/ 25 h 26"/>
                <a:gd name="T4" fmla="*/ 1 w 21"/>
                <a:gd name="T5" fmla="*/ 21 h 26"/>
                <a:gd name="T6" fmla="*/ 15 w 21"/>
                <a:gd name="T7" fmla="*/ 2 h 26"/>
                <a:gd name="T8" fmla="*/ 20 w 21"/>
                <a:gd name="T9" fmla="*/ 1 h 26"/>
                <a:gd name="T10" fmla="*/ 20 w 21"/>
                <a:gd name="T11" fmla="*/ 5 h 26"/>
                <a:gd name="T12" fmla="*/ 6 w 21"/>
                <a:gd name="T13" fmla="*/ 24 h 26"/>
                <a:gd name="T14" fmla="*/ 4 w 21"/>
                <a:gd name="T15" fmla="*/ 26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6">
                  <a:moveTo>
                    <a:pt x="4" y="26"/>
                  </a:moveTo>
                  <a:cubicBezTo>
                    <a:pt x="3" y="26"/>
                    <a:pt x="3" y="25"/>
                    <a:pt x="2" y="25"/>
                  </a:cubicBezTo>
                  <a:cubicBezTo>
                    <a:pt x="1" y="24"/>
                    <a:pt x="0" y="22"/>
                    <a:pt x="1" y="21"/>
                  </a:cubicBezTo>
                  <a:cubicBezTo>
                    <a:pt x="15" y="2"/>
                    <a:pt x="15" y="2"/>
                    <a:pt x="15" y="2"/>
                  </a:cubicBezTo>
                  <a:cubicBezTo>
                    <a:pt x="16" y="0"/>
                    <a:pt x="18" y="0"/>
                    <a:pt x="20" y="1"/>
                  </a:cubicBezTo>
                  <a:cubicBezTo>
                    <a:pt x="21" y="2"/>
                    <a:pt x="21" y="4"/>
                    <a:pt x="20" y="5"/>
                  </a:cubicBezTo>
                  <a:cubicBezTo>
                    <a:pt x="6" y="24"/>
                    <a:pt x="6" y="24"/>
                    <a:pt x="6" y="24"/>
                  </a:cubicBezTo>
                  <a:cubicBezTo>
                    <a:pt x="6" y="25"/>
                    <a:pt x="5"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6" name="Freeform 32">
              <a:extLst>
                <a:ext uri="{FF2B5EF4-FFF2-40B4-BE49-F238E27FC236}">
                  <a16:creationId xmlns:a16="http://schemas.microsoft.com/office/drawing/2014/main" id="{9DA349B7-2AB2-4ECA-A0D7-DDCD656E5E22}"/>
                </a:ext>
              </a:extLst>
            </p:cNvPr>
            <p:cNvSpPr>
              <a:spLocks/>
            </p:cNvSpPr>
            <p:nvPr/>
          </p:nvSpPr>
          <p:spPr bwMode="auto">
            <a:xfrm>
              <a:off x="6381708" y="8272381"/>
              <a:ext cx="584200" cy="720726"/>
            </a:xfrm>
            <a:custGeom>
              <a:avLst/>
              <a:gdLst>
                <a:gd name="T0" fmla="*/ 114 w 135"/>
                <a:gd name="T1" fmla="*/ 168 h 168"/>
                <a:gd name="T2" fmla="*/ 45 w 135"/>
                <a:gd name="T3" fmla="*/ 168 h 168"/>
                <a:gd name="T4" fmla="*/ 43 w 135"/>
                <a:gd name="T5" fmla="*/ 167 h 168"/>
                <a:gd name="T6" fmla="*/ 26 w 135"/>
                <a:gd name="T7" fmla="*/ 144 h 168"/>
                <a:gd name="T8" fmla="*/ 2 w 135"/>
                <a:gd name="T9" fmla="*/ 83 h 168"/>
                <a:gd name="T10" fmla="*/ 0 w 135"/>
                <a:gd name="T11" fmla="*/ 76 h 168"/>
                <a:gd name="T12" fmla="*/ 14 w 135"/>
                <a:gd name="T13" fmla="*/ 62 h 168"/>
                <a:gd name="T14" fmla="*/ 25 w 135"/>
                <a:gd name="T15" fmla="*/ 67 h 168"/>
                <a:gd name="T16" fmla="*/ 26 w 135"/>
                <a:gd name="T17" fmla="*/ 67 h 168"/>
                <a:gd name="T18" fmla="*/ 38 w 135"/>
                <a:gd name="T19" fmla="*/ 92 h 168"/>
                <a:gd name="T20" fmla="*/ 39 w 135"/>
                <a:gd name="T21" fmla="*/ 14 h 168"/>
                <a:gd name="T22" fmla="*/ 53 w 135"/>
                <a:gd name="T23" fmla="*/ 0 h 168"/>
                <a:gd name="T24" fmla="*/ 67 w 135"/>
                <a:gd name="T25" fmla="*/ 14 h 168"/>
                <a:gd name="T26" fmla="*/ 67 w 135"/>
                <a:gd name="T27" fmla="*/ 71 h 168"/>
                <a:gd name="T28" fmla="*/ 64 w 135"/>
                <a:gd name="T29" fmla="*/ 74 h 168"/>
                <a:gd name="T30" fmla="*/ 61 w 135"/>
                <a:gd name="T31" fmla="*/ 71 h 168"/>
                <a:gd name="T32" fmla="*/ 61 w 135"/>
                <a:gd name="T33" fmla="*/ 14 h 168"/>
                <a:gd name="T34" fmla="*/ 53 w 135"/>
                <a:gd name="T35" fmla="*/ 6 h 168"/>
                <a:gd name="T36" fmla="*/ 45 w 135"/>
                <a:gd name="T37" fmla="*/ 14 h 168"/>
                <a:gd name="T38" fmla="*/ 44 w 135"/>
                <a:gd name="T39" fmla="*/ 105 h 168"/>
                <a:gd name="T40" fmla="*/ 41 w 135"/>
                <a:gd name="T41" fmla="*/ 107 h 168"/>
                <a:gd name="T42" fmla="*/ 38 w 135"/>
                <a:gd name="T43" fmla="*/ 106 h 168"/>
                <a:gd name="T44" fmla="*/ 20 w 135"/>
                <a:gd name="T45" fmla="*/ 70 h 168"/>
                <a:gd name="T46" fmla="*/ 14 w 135"/>
                <a:gd name="T47" fmla="*/ 68 h 168"/>
                <a:gd name="T48" fmla="*/ 6 w 135"/>
                <a:gd name="T49" fmla="*/ 76 h 168"/>
                <a:gd name="T50" fmla="*/ 7 w 135"/>
                <a:gd name="T51" fmla="*/ 80 h 168"/>
                <a:gd name="T52" fmla="*/ 8 w 135"/>
                <a:gd name="T53" fmla="*/ 80 h 168"/>
                <a:gd name="T54" fmla="*/ 32 w 135"/>
                <a:gd name="T55" fmla="*/ 141 h 168"/>
                <a:gd name="T56" fmla="*/ 47 w 135"/>
                <a:gd name="T57" fmla="*/ 162 h 168"/>
                <a:gd name="T58" fmla="*/ 113 w 135"/>
                <a:gd name="T59" fmla="*/ 162 h 168"/>
                <a:gd name="T60" fmla="*/ 128 w 135"/>
                <a:gd name="T61" fmla="*/ 130 h 168"/>
                <a:gd name="T62" fmla="*/ 129 w 135"/>
                <a:gd name="T63" fmla="*/ 76 h 168"/>
                <a:gd name="T64" fmla="*/ 121 w 135"/>
                <a:gd name="T65" fmla="*/ 66 h 168"/>
                <a:gd name="T66" fmla="*/ 113 w 135"/>
                <a:gd name="T67" fmla="*/ 74 h 168"/>
                <a:gd name="T68" fmla="*/ 110 w 135"/>
                <a:gd name="T69" fmla="*/ 77 h 168"/>
                <a:gd name="T70" fmla="*/ 107 w 135"/>
                <a:gd name="T71" fmla="*/ 74 h 168"/>
                <a:gd name="T72" fmla="*/ 121 w 135"/>
                <a:gd name="T73" fmla="*/ 60 h 168"/>
                <a:gd name="T74" fmla="*/ 135 w 135"/>
                <a:gd name="T75" fmla="*/ 76 h 168"/>
                <a:gd name="T76" fmla="*/ 134 w 135"/>
                <a:gd name="T77" fmla="*/ 131 h 168"/>
                <a:gd name="T78" fmla="*/ 116 w 135"/>
                <a:gd name="T79" fmla="*/ 167 h 168"/>
                <a:gd name="T80" fmla="*/ 114 w 135"/>
                <a:gd name="T81"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5" h="168">
                  <a:moveTo>
                    <a:pt x="114" y="168"/>
                  </a:moveTo>
                  <a:cubicBezTo>
                    <a:pt x="45" y="168"/>
                    <a:pt x="45" y="168"/>
                    <a:pt x="45" y="168"/>
                  </a:cubicBezTo>
                  <a:cubicBezTo>
                    <a:pt x="45" y="168"/>
                    <a:pt x="44" y="168"/>
                    <a:pt x="43" y="167"/>
                  </a:cubicBezTo>
                  <a:cubicBezTo>
                    <a:pt x="39" y="163"/>
                    <a:pt x="29" y="149"/>
                    <a:pt x="26" y="144"/>
                  </a:cubicBezTo>
                  <a:cubicBezTo>
                    <a:pt x="19" y="129"/>
                    <a:pt x="4" y="87"/>
                    <a:pt x="2" y="83"/>
                  </a:cubicBezTo>
                  <a:cubicBezTo>
                    <a:pt x="1" y="81"/>
                    <a:pt x="0" y="79"/>
                    <a:pt x="0" y="76"/>
                  </a:cubicBezTo>
                  <a:cubicBezTo>
                    <a:pt x="0" y="68"/>
                    <a:pt x="7" y="62"/>
                    <a:pt x="14" y="62"/>
                  </a:cubicBezTo>
                  <a:cubicBezTo>
                    <a:pt x="19" y="62"/>
                    <a:pt x="22" y="64"/>
                    <a:pt x="25" y="67"/>
                  </a:cubicBezTo>
                  <a:cubicBezTo>
                    <a:pt x="25" y="67"/>
                    <a:pt x="25" y="67"/>
                    <a:pt x="26" y="67"/>
                  </a:cubicBezTo>
                  <a:cubicBezTo>
                    <a:pt x="38" y="92"/>
                    <a:pt x="38" y="92"/>
                    <a:pt x="38" y="92"/>
                  </a:cubicBezTo>
                  <a:cubicBezTo>
                    <a:pt x="39" y="14"/>
                    <a:pt x="39" y="14"/>
                    <a:pt x="39" y="14"/>
                  </a:cubicBezTo>
                  <a:cubicBezTo>
                    <a:pt x="39" y="6"/>
                    <a:pt x="45" y="0"/>
                    <a:pt x="53" y="0"/>
                  </a:cubicBezTo>
                  <a:cubicBezTo>
                    <a:pt x="61" y="0"/>
                    <a:pt x="67" y="6"/>
                    <a:pt x="67" y="14"/>
                  </a:cubicBezTo>
                  <a:cubicBezTo>
                    <a:pt x="67" y="71"/>
                    <a:pt x="67" y="71"/>
                    <a:pt x="67" y="71"/>
                  </a:cubicBezTo>
                  <a:cubicBezTo>
                    <a:pt x="67" y="72"/>
                    <a:pt x="66" y="74"/>
                    <a:pt x="64" y="74"/>
                  </a:cubicBezTo>
                  <a:cubicBezTo>
                    <a:pt x="62" y="74"/>
                    <a:pt x="61" y="72"/>
                    <a:pt x="61" y="71"/>
                  </a:cubicBezTo>
                  <a:cubicBezTo>
                    <a:pt x="61" y="14"/>
                    <a:pt x="61" y="14"/>
                    <a:pt x="61" y="14"/>
                  </a:cubicBezTo>
                  <a:cubicBezTo>
                    <a:pt x="61" y="10"/>
                    <a:pt x="57" y="6"/>
                    <a:pt x="53" y="6"/>
                  </a:cubicBezTo>
                  <a:cubicBezTo>
                    <a:pt x="48" y="6"/>
                    <a:pt x="45" y="10"/>
                    <a:pt x="45" y="14"/>
                  </a:cubicBezTo>
                  <a:cubicBezTo>
                    <a:pt x="44" y="105"/>
                    <a:pt x="44" y="105"/>
                    <a:pt x="44" y="105"/>
                  </a:cubicBezTo>
                  <a:cubicBezTo>
                    <a:pt x="44" y="106"/>
                    <a:pt x="43" y="107"/>
                    <a:pt x="41" y="107"/>
                  </a:cubicBezTo>
                  <a:cubicBezTo>
                    <a:pt x="40" y="108"/>
                    <a:pt x="38" y="107"/>
                    <a:pt x="38" y="106"/>
                  </a:cubicBezTo>
                  <a:cubicBezTo>
                    <a:pt x="20" y="70"/>
                    <a:pt x="20" y="70"/>
                    <a:pt x="20" y="70"/>
                  </a:cubicBezTo>
                  <a:cubicBezTo>
                    <a:pt x="19" y="69"/>
                    <a:pt x="17" y="68"/>
                    <a:pt x="14" y="68"/>
                  </a:cubicBezTo>
                  <a:cubicBezTo>
                    <a:pt x="10" y="68"/>
                    <a:pt x="6" y="71"/>
                    <a:pt x="6" y="76"/>
                  </a:cubicBezTo>
                  <a:cubicBezTo>
                    <a:pt x="6" y="78"/>
                    <a:pt x="7" y="79"/>
                    <a:pt x="7" y="80"/>
                  </a:cubicBezTo>
                  <a:cubicBezTo>
                    <a:pt x="8" y="80"/>
                    <a:pt x="8" y="80"/>
                    <a:pt x="8" y="80"/>
                  </a:cubicBezTo>
                  <a:cubicBezTo>
                    <a:pt x="8" y="81"/>
                    <a:pt x="25" y="126"/>
                    <a:pt x="32" y="141"/>
                  </a:cubicBezTo>
                  <a:cubicBezTo>
                    <a:pt x="34" y="146"/>
                    <a:pt x="42" y="157"/>
                    <a:pt x="47" y="162"/>
                  </a:cubicBezTo>
                  <a:cubicBezTo>
                    <a:pt x="113" y="162"/>
                    <a:pt x="113" y="162"/>
                    <a:pt x="113" y="162"/>
                  </a:cubicBezTo>
                  <a:cubicBezTo>
                    <a:pt x="122" y="153"/>
                    <a:pt x="127" y="143"/>
                    <a:pt x="128" y="130"/>
                  </a:cubicBezTo>
                  <a:cubicBezTo>
                    <a:pt x="129" y="117"/>
                    <a:pt x="129" y="77"/>
                    <a:pt x="129" y="76"/>
                  </a:cubicBezTo>
                  <a:cubicBezTo>
                    <a:pt x="129" y="72"/>
                    <a:pt x="126" y="66"/>
                    <a:pt x="121" y="66"/>
                  </a:cubicBezTo>
                  <a:cubicBezTo>
                    <a:pt x="117" y="66"/>
                    <a:pt x="113" y="70"/>
                    <a:pt x="113" y="74"/>
                  </a:cubicBezTo>
                  <a:cubicBezTo>
                    <a:pt x="113" y="76"/>
                    <a:pt x="111" y="77"/>
                    <a:pt x="110" y="77"/>
                  </a:cubicBezTo>
                  <a:cubicBezTo>
                    <a:pt x="108" y="77"/>
                    <a:pt x="107" y="76"/>
                    <a:pt x="107" y="74"/>
                  </a:cubicBezTo>
                  <a:cubicBezTo>
                    <a:pt x="107" y="67"/>
                    <a:pt x="113" y="60"/>
                    <a:pt x="121" y="60"/>
                  </a:cubicBezTo>
                  <a:cubicBezTo>
                    <a:pt x="129" y="60"/>
                    <a:pt x="135" y="69"/>
                    <a:pt x="135" y="76"/>
                  </a:cubicBezTo>
                  <a:cubicBezTo>
                    <a:pt x="135" y="78"/>
                    <a:pt x="135" y="117"/>
                    <a:pt x="134" y="131"/>
                  </a:cubicBezTo>
                  <a:cubicBezTo>
                    <a:pt x="132" y="146"/>
                    <a:pt x="127" y="157"/>
                    <a:pt x="116" y="167"/>
                  </a:cubicBezTo>
                  <a:cubicBezTo>
                    <a:pt x="116" y="168"/>
                    <a:pt x="115" y="168"/>
                    <a:pt x="114"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grpSp>
        <p:nvGrpSpPr>
          <p:cNvPr id="67" name="Group 39">
            <a:extLst>
              <a:ext uri="{FF2B5EF4-FFF2-40B4-BE49-F238E27FC236}">
                <a16:creationId xmlns:a16="http://schemas.microsoft.com/office/drawing/2014/main" id="{2FAF2B8C-4CEB-40DA-8EB1-D461608F74B4}"/>
              </a:ext>
            </a:extLst>
          </p:cNvPr>
          <p:cNvGrpSpPr>
            <a:grpSpLocks noChangeAspect="1"/>
          </p:cNvGrpSpPr>
          <p:nvPr/>
        </p:nvGrpSpPr>
        <p:grpSpPr bwMode="auto">
          <a:xfrm>
            <a:off x="7765687" y="5465501"/>
            <a:ext cx="398698" cy="304034"/>
            <a:chOff x="9310" y="4115"/>
            <a:chExt cx="577" cy="440"/>
          </a:xfrm>
          <a:solidFill>
            <a:schemeClr val="accent6"/>
          </a:solidFill>
        </p:grpSpPr>
        <p:sp>
          <p:nvSpPr>
            <p:cNvPr id="68" name="Freeform 40">
              <a:extLst>
                <a:ext uri="{FF2B5EF4-FFF2-40B4-BE49-F238E27FC236}">
                  <a16:creationId xmlns:a16="http://schemas.microsoft.com/office/drawing/2014/main" id="{F32D0B93-8A1A-4093-85DE-2751EA105B9C}"/>
                </a:ext>
              </a:extLst>
            </p:cNvPr>
            <p:cNvSpPr>
              <a:spLocks noEditPoints="1"/>
            </p:cNvSpPr>
            <p:nvPr/>
          </p:nvSpPr>
          <p:spPr bwMode="auto">
            <a:xfrm>
              <a:off x="9310" y="4115"/>
              <a:ext cx="577" cy="440"/>
            </a:xfrm>
            <a:custGeom>
              <a:avLst/>
              <a:gdLst>
                <a:gd name="T0" fmla="*/ 14 w 214"/>
                <a:gd name="T1" fmla="*/ 0 h 162"/>
                <a:gd name="T2" fmla="*/ 0 w 214"/>
                <a:gd name="T3" fmla="*/ 130 h 162"/>
                <a:gd name="T4" fmla="*/ 105 w 214"/>
                <a:gd name="T5" fmla="*/ 144 h 162"/>
                <a:gd name="T6" fmla="*/ 117 w 214"/>
                <a:gd name="T7" fmla="*/ 162 h 162"/>
                <a:gd name="T8" fmla="*/ 162 w 214"/>
                <a:gd name="T9" fmla="*/ 162 h 162"/>
                <a:gd name="T10" fmla="*/ 174 w 214"/>
                <a:gd name="T11" fmla="*/ 144 h 162"/>
                <a:gd name="T12" fmla="*/ 214 w 214"/>
                <a:gd name="T13" fmla="*/ 130 h 162"/>
                <a:gd name="T14" fmla="*/ 200 w 214"/>
                <a:gd name="T15" fmla="*/ 0 h 162"/>
                <a:gd name="T16" fmla="*/ 120 w 214"/>
                <a:gd name="T17" fmla="*/ 156 h 162"/>
                <a:gd name="T18" fmla="*/ 97 w 214"/>
                <a:gd name="T19" fmla="*/ 107 h 162"/>
                <a:gd name="T20" fmla="*/ 96 w 214"/>
                <a:gd name="T21" fmla="*/ 105 h 162"/>
                <a:gd name="T22" fmla="*/ 103 w 214"/>
                <a:gd name="T23" fmla="*/ 102 h 162"/>
                <a:gd name="T24" fmla="*/ 117 w 214"/>
                <a:gd name="T25" fmla="*/ 125 h 162"/>
                <a:gd name="T26" fmla="*/ 120 w 214"/>
                <a:gd name="T27" fmla="*/ 66 h 162"/>
                <a:gd name="T28" fmla="*/ 128 w 214"/>
                <a:gd name="T29" fmla="*/ 66 h 162"/>
                <a:gd name="T30" fmla="*/ 131 w 214"/>
                <a:gd name="T31" fmla="*/ 104 h 162"/>
                <a:gd name="T32" fmla="*/ 134 w 214"/>
                <a:gd name="T33" fmla="*/ 97 h 162"/>
                <a:gd name="T34" fmla="*/ 142 w 214"/>
                <a:gd name="T35" fmla="*/ 97 h 162"/>
                <a:gd name="T36" fmla="*/ 145 w 214"/>
                <a:gd name="T37" fmla="*/ 104 h 162"/>
                <a:gd name="T38" fmla="*/ 148 w 214"/>
                <a:gd name="T39" fmla="*/ 99 h 162"/>
                <a:gd name="T40" fmla="*/ 156 w 214"/>
                <a:gd name="T41" fmla="*/ 99 h 162"/>
                <a:gd name="T42" fmla="*/ 159 w 214"/>
                <a:gd name="T43" fmla="*/ 107 h 162"/>
                <a:gd name="T44" fmla="*/ 166 w 214"/>
                <a:gd name="T45" fmla="*/ 100 h 162"/>
                <a:gd name="T46" fmla="*/ 169 w 214"/>
                <a:gd name="T47" fmla="*/ 138 h 162"/>
                <a:gd name="T48" fmla="*/ 208 w 214"/>
                <a:gd name="T49" fmla="*/ 130 h 162"/>
                <a:gd name="T50" fmla="*/ 175 w 214"/>
                <a:gd name="T51" fmla="*/ 138 h 162"/>
                <a:gd name="T52" fmla="*/ 166 w 214"/>
                <a:gd name="T53" fmla="*/ 94 h 162"/>
                <a:gd name="T54" fmla="*/ 152 w 214"/>
                <a:gd name="T55" fmla="*/ 89 h 162"/>
                <a:gd name="T56" fmla="*/ 138 w 214"/>
                <a:gd name="T57" fmla="*/ 87 h 162"/>
                <a:gd name="T58" fmla="*/ 134 w 214"/>
                <a:gd name="T59" fmla="*/ 66 h 162"/>
                <a:gd name="T60" fmla="*/ 114 w 214"/>
                <a:gd name="T61" fmla="*/ 66 h 162"/>
                <a:gd name="T62" fmla="*/ 108 w 214"/>
                <a:gd name="T63" fmla="*/ 99 h 162"/>
                <a:gd name="T64" fmla="*/ 100 w 214"/>
                <a:gd name="T65" fmla="*/ 95 h 162"/>
                <a:gd name="T66" fmla="*/ 91 w 214"/>
                <a:gd name="T67" fmla="*/ 109 h 162"/>
                <a:gd name="T68" fmla="*/ 14 w 214"/>
                <a:gd name="T69" fmla="*/ 138 h 162"/>
                <a:gd name="T70" fmla="*/ 6 w 214"/>
                <a:gd name="T71" fmla="*/ 13 h 162"/>
                <a:gd name="T72" fmla="*/ 200 w 214"/>
                <a:gd name="T73" fmla="*/ 6 h 162"/>
                <a:gd name="T74" fmla="*/ 208 w 214"/>
                <a:gd name="T75" fmla="*/ 13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4" h="162">
                  <a:moveTo>
                    <a:pt x="200" y="0"/>
                  </a:moveTo>
                  <a:cubicBezTo>
                    <a:pt x="14" y="0"/>
                    <a:pt x="14" y="0"/>
                    <a:pt x="14" y="0"/>
                  </a:cubicBezTo>
                  <a:cubicBezTo>
                    <a:pt x="6" y="0"/>
                    <a:pt x="0" y="6"/>
                    <a:pt x="0" y="13"/>
                  </a:cubicBezTo>
                  <a:cubicBezTo>
                    <a:pt x="0" y="130"/>
                    <a:pt x="0" y="130"/>
                    <a:pt x="0" y="130"/>
                  </a:cubicBezTo>
                  <a:cubicBezTo>
                    <a:pt x="0" y="138"/>
                    <a:pt x="6" y="144"/>
                    <a:pt x="14" y="144"/>
                  </a:cubicBezTo>
                  <a:cubicBezTo>
                    <a:pt x="105" y="144"/>
                    <a:pt x="105" y="144"/>
                    <a:pt x="105" y="144"/>
                  </a:cubicBezTo>
                  <a:cubicBezTo>
                    <a:pt x="105" y="145"/>
                    <a:pt x="106" y="146"/>
                    <a:pt x="106" y="147"/>
                  </a:cubicBezTo>
                  <a:cubicBezTo>
                    <a:pt x="108" y="151"/>
                    <a:pt x="114" y="159"/>
                    <a:pt x="117" y="162"/>
                  </a:cubicBezTo>
                  <a:cubicBezTo>
                    <a:pt x="118" y="162"/>
                    <a:pt x="118" y="162"/>
                    <a:pt x="119" y="162"/>
                  </a:cubicBezTo>
                  <a:cubicBezTo>
                    <a:pt x="162" y="162"/>
                    <a:pt x="162" y="162"/>
                    <a:pt x="162" y="162"/>
                  </a:cubicBezTo>
                  <a:cubicBezTo>
                    <a:pt x="162" y="162"/>
                    <a:pt x="163" y="162"/>
                    <a:pt x="164" y="162"/>
                  </a:cubicBezTo>
                  <a:cubicBezTo>
                    <a:pt x="169" y="157"/>
                    <a:pt x="172" y="151"/>
                    <a:pt x="174" y="144"/>
                  </a:cubicBezTo>
                  <a:cubicBezTo>
                    <a:pt x="200" y="144"/>
                    <a:pt x="200" y="144"/>
                    <a:pt x="200" y="144"/>
                  </a:cubicBezTo>
                  <a:cubicBezTo>
                    <a:pt x="207" y="144"/>
                    <a:pt x="214" y="138"/>
                    <a:pt x="214" y="130"/>
                  </a:cubicBezTo>
                  <a:cubicBezTo>
                    <a:pt x="214" y="13"/>
                    <a:pt x="214" y="13"/>
                    <a:pt x="214" y="13"/>
                  </a:cubicBezTo>
                  <a:cubicBezTo>
                    <a:pt x="214" y="6"/>
                    <a:pt x="207" y="0"/>
                    <a:pt x="200" y="0"/>
                  </a:cubicBezTo>
                  <a:close/>
                  <a:moveTo>
                    <a:pt x="160" y="156"/>
                  </a:moveTo>
                  <a:cubicBezTo>
                    <a:pt x="120" y="156"/>
                    <a:pt x="120" y="156"/>
                    <a:pt x="120" y="156"/>
                  </a:cubicBezTo>
                  <a:cubicBezTo>
                    <a:pt x="118" y="154"/>
                    <a:pt x="113" y="147"/>
                    <a:pt x="112" y="144"/>
                  </a:cubicBezTo>
                  <a:cubicBezTo>
                    <a:pt x="107" y="135"/>
                    <a:pt x="97" y="107"/>
                    <a:pt x="97" y="107"/>
                  </a:cubicBezTo>
                  <a:cubicBezTo>
                    <a:pt x="97" y="107"/>
                    <a:pt x="97" y="107"/>
                    <a:pt x="97" y="106"/>
                  </a:cubicBezTo>
                  <a:cubicBezTo>
                    <a:pt x="96" y="106"/>
                    <a:pt x="96" y="105"/>
                    <a:pt x="96" y="105"/>
                  </a:cubicBezTo>
                  <a:cubicBezTo>
                    <a:pt x="96" y="102"/>
                    <a:pt x="98" y="101"/>
                    <a:pt x="100" y="101"/>
                  </a:cubicBezTo>
                  <a:cubicBezTo>
                    <a:pt x="101" y="101"/>
                    <a:pt x="102" y="101"/>
                    <a:pt x="103" y="102"/>
                  </a:cubicBezTo>
                  <a:cubicBezTo>
                    <a:pt x="113" y="123"/>
                    <a:pt x="113" y="123"/>
                    <a:pt x="113" y="123"/>
                  </a:cubicBezTo>
                  <a:cubicBezTo>
                    <a:pt x="114" y="125"/>
                    <a:pt x="115" y="125"/>
                    <a:pt x="117" y="125"/>
                  </a:cubicBezTo>
                  <a:cubicBezTo>
                    <a:pt x="118" y="125"/>
                    <a:pt x="119" y="124"/>
                    <a:pt x="119" y="122"/>
                  </a:cubicBezTo>
                  <a:cubicBezTo>
                    <a:pt x="120" y="66"/>
                    <a:pt x="120" y="66"/>
                    <a:pt x="120" y="66"/>
                  </a:cubicBezTo>
                  <a:cubicBezTo>
                    <a:pt x="120" y="64"/>
                    <a:pt x="122" y="62"/>
                    <a:pt x="124" y="62"/>
                  </a:cubicBezTo>
                  <a:cubicBezTo>
                    <a:pt x="126" y="62"/>
                    <a:pt x="128" y="64"/>
                    <a:pt x="128" y="66"/>
                  </a:cubicBezTo>
                  <a:cubicBezTo>
                    <a:pt x="128" y="101"/>
                    <a:pt x="128" y="101"/>
                    <a:pt x="128" y="101"/>
                  </a:cubicBezTo>
                  <a:cubicBezTo>
                    <a:pt x="128" y="103"/>
                    <a:pt x="129" y="104"/>
                    <a:pt x="131" y="104"/>
                  </a:cubicBezTo>
                  <a:cubicBezTo>
                    <a:pt x="132" y="104"/>
                    <a:pt x="134" y="103"/>
                    <a:pt x="134" y="101"/>
                  </a:cubicBezTo>
                  <a:cubicBezTo>
                    <a:pt x="134" y="97"/>
                    <a:pt x="134" y="97"/>
                    <a:pt x="134" y="97"/>
                  </a:cubicBezTo>
                  <a:cubicBezTo>
                    <a:pt x="134" y="95"/>
                    <a:pt x="136" y="93"/>
                    <a:pt x="138" y="93"/>
                  </a:cubicBezTo>
                  <a:cubicBezTo>
                    <a:pt x="140" y="93"/>
                    <a:pt x="142" y="95"/>
                    <a:pt x="142" y="97"/>
                  </a:cubicBezTo>
                  <a:cubicBezTo>
                    <a:pt x="142" y="101"/>
                    <a:pt x="142" y="101"/>
                    <a:pt x="142" y="101"/>
                  </a:cubicBezTo>
                  <a:cubicBezTo>
                    <a:pt x="142" y="103"/>
                    <a:pt x="143" y="104"/>
                    <a:pt x="145" y="104"/>
                  </a:cubicBezTo>
                  <a:cubicBezTo>
                    <a:pt x="146" y="104"/>
                    <a:pt x="148" y="103"/>
                    <a:pt x="148" y="101"/>
                  </a:cubicBezTo>
                  <a:cubicBezTo>
                    <a:pt x="148" y="99"/>
                    <a:pt x="148" y="99"/>
                    <a:pt x="148" y="99"/>
                  </a:cubicBezTo>
                  <a:cubicBezTo>
                    <a:pt x="148" y="97"/>
                    <a:pt x="150" y="95"/>
                    <a:pt x="152" y="95"/>
                  </a:cubicBezTo>
                  <a:cubicBezTo>
                    <a:pt x="154" y="95"/>
                    <a:pt x="156" y="97"/>
                    <a:pt x="156" y="99"/>
                  </a:cubicBezTo>
                  <a:cubicBezTo>
                    <a:pt x="156" y="104"/>
                    <a:pt x="156" y="104"/>
                    <a:pt x="156" y="104"/>
                  </a:cubicBezTo>
                  <a:cubicBezTo>
                    <a:pt x="156" y="105"/>
                    <a:pt x="157" y="107"/>
                    <a:pt x="159" y="107"/>
                  </a:cubicBezTo>
                  <a:cubicBezTo>
                    <a:pt x="161" y="107"/>
                    <a:pt x="162" y="105"/>
                    <a:pt x="162" y="104"/>
                  </a:cubicBezTo>
                  <a:cubicBezTo>
                    <a:pt x="162" y="101"/>
                    <a:pt x="164" y="100"/>
                    <a:pt x="166" y="100"/>
                  </a:cubicBezTo>
                  <a:cubicBezTo>
                    <a:pt x="168" y="100"/>
                    <a:pt x="170" y="102"/>
                    <a:pt x="170" y="105"/>
                  </a:cubicBezTo>
                  <a:cubicBezTo>
                    <a:pt x="170" y="105"/>
                    <a:pt x="170" y="130"/>
                    <a:pt x="169" y="138"/>
                  </a:cubicBezTo>
                  <a:cubicBezTo>
                    <a:pt x="168" y="146"/>
                    <a:pt x="165" y="152"/>
                    <a:pt x="160" y="156"/>
                  </a:cubicBezTo>
                  <a:close/>
                  <a:moveTo>
                    <a:pt x="208" y="130"/>
                  </a:moveTo>
                  <a:cubicBezTo>
                    <a:pt x="208" y="134"/>
                    <a:pt x="204" y="138"/>
                    <a:pt x="200" y="138"/>
                  </a:cubicBezTo>
                  <a:cubicBezTo>
                    <a:pt x="175" y="138"/>
                    <a:pt x="175" y="138"/>
                    <a:pt x="175" y="138"/>
                  </a:cubicBezTo>
                  <a:cubicBezTo>
                    <a:pt x="176" y="129"/>
                    <a:pt x="176" y="106"/>
                    <a:pt x="176" y="105"/>
                  </a:cubicBezTo>
                  <a:cubicBezTo>
                    <a:pt x="176" y="99"/>
                    <a:pt x="172" y="94"/>
                    <a:pt x="166" y="94"/>
                  </a:cubicBezTo>
                  <a:cubicBezTo>
                    <a:pt x="164" y="94"/>
                    <a:pt x="162" y="94"/>
                    <a:pt x="161" y="95"/>
                  </a:cubicBezTo>
                  <a:cubicBezTo>
                    <a:pt x="159" y="92"/>
                    <a:pt x="156" y="89"/>
                    <a:pt x="152" y="89"/>
                  </a:cubicBezTo>
                  <a:cubicBezTo>
                    <a:pt x="150" y="89"/>
                    <a:pt x="148" y="90"/>
                    <a:pt x="146" y="91"/>
                  </a:cubicBezTo>
                  <a:cubicBezTo>
                    <a:pt x="144" y="88"/>
                    <a:pt x="141" y="87"/>
                    <a:pt x="138" y="87"/>
                  </a:cubicBezTo>
                  <a:cubicBezTo>
                    <a:pt x="136" y="87"/>
                    <a:pt x="135" y="87"/>
                    <a:pt x="134" y="88"/>
                  </a:cubicBezTo>
                  <a:cubicBezTo>
                    <a:pt x="134" y="66"/>
                    <a:pt x="134" y="66"/>
                    <a:pt x="134" y="66"/>
                  </a:cubicBezTo>
                  <a:cubicBezTo>
                    <a:pt x="134" y="61"/>
                    <a:pt x="129" y="56"/>
                    <a:pt x="124" y="56"/>
                  </a:cubicBezTo>
                  <a:cubicBezTo>
                    <a:pt x="118" y="56"/>
                    <a:pt x="114" y="61"/>
                    <a:pt x="114" y="66"/>
                  </a:cubicBezTo>
                  <a:cubicBezTo>
                    <a:pt x="113" y="110"/>
                    <a:pt x="113" y="110"/>
                    <a:pt x="113" y="110"/>
                  </a:cubicBezTo>
                  <a:cubicBezTo>
                    <a:pt x="108" y="99"/>
                    <a:pt x="108" y="99"/>
                    <a:pt x="108" y="99"/>
                  </a:cubicBezTo>
                  <a:cubicBezTo>
                    <a:pt x="108" y="98"/>
                    <a:pt x="108" y="98"/>
                    <a:pt x="107" y="98"/>
                  </a:cubicBezTo>
                  <a:cubicBezTo>
                    <a:pt x="106" y="96"/>
                    <a:pt x="103" y="95"/>
                    <a:pt x="100" y="95"/>
                  </a:cubicBezTo>
                  <a:cubicBezTo>
                    <a:pt x="95" y="95"/>
                    <a:pt x="90" y="99"/>
                    <a:pt x="90" y="105"/>
                  </a:cubicBezTo>
                  <a:cubicBezTo>
                    <a:pt x="90" y="106"/>
                    <a:pt x="90" y="108"/>
                    <a:pt x="91" y="109"/>
                  </a:cubicBezTo>
                  <a:cubicBezTo>
                    <a:pt x="92" y="112"/>
                    <a:pt x="98" y="127"/>
                    <a:pt x="102" y="138"/>
                  </a:cubicBezTo>
                  <a:cubicBezTo>
                    <a:pt x="14" y="138"/>
                    <a:pt x="14" y="138"/>
                    <a:pt x="14" y="138"/>
                  </a:cubicBezTo>
                  <a:cubicBezTo>
                    <a:pt x="9" y="138"/>
                    <a:pt x="6" y="134"/>
                    <a:pt x="6" y="130"/>
                  </a:cubicBezTo>
                  <a:cubicBezTo>
                    <a:pt x="6" y="13"/>
                    <a:pt x="6" y="13"/>
                    <a:pt x="6" y="13"/>
                  </a:cubicBezTo>
                  <a:cubicBezTo>
                    <a:pt x="6" y="9"/>
                    <a:pt x="9" y="6"/>
                    <a:pt x="14" y="6"/>
                  </a:cubicBezTo>
                  <a:cubicBezTo>
                    <a:pt x="200" y="6"/>
                    <a:pt x="200" y="6"/>
                    <a:pt x="200" y="6"/>
                  </a:cubicBezTo>
                  <a:cubicBezTo>
                    <a:pt x="204" y="6"/>
                    <a:pt x="208" y="9"/>
                    <a:pt x="208" y="13"/>
                  </a:cubicBezTo>
                  <a:lnTo>
                    <a:pt x="208"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9" name="Freeform 41">
              <a:extLst>
                <a:ext uri="{FF2B5EF4-FFF2-40B4-BE49-F238E27FC236}">
                  <a16:creationId xmlns:a16="http://schemas.microsoft.com/office/drawing/2014/main" id="{BE51A5DD-9B16-4FD0-B789-C9CA979C5BFA}"/>
                </a:ext>
              </a:extLst>
            </p:cNvPr>
            <p:cNvSpPr>
              <a:spLocks/>
            </p:cNvSpPr>
            <p:nvPr/>
          </p:nvSpPr>
          <p:spPr bwMode="auto">
            <a:xfrm>
              <a:off x="9633" y="4199"/>
              <a:ext cx="17" cy="54"/>
            </a:xfrm>
            <a:custGeom>
              <a:avLst/>
              <a:gdLst>
                <a:gd name="T0" fmla="*/ 3 w 6"/>
                <a:gd name="T1" fmla="*/ 0 h 20"/>
                <a:gd name="T2" fmla="*/ 0 w 6"/>
                <a:gd name="T3" fmla="*/ 3 h 20"/>
                <a:gd name="T4" fmla="*/ 0 w 6"/>
                <a:gd name="T5" fmla="*/ 17 h 20"/>
                <a:gd name="T6" fmla="*/ 3 w 6"/>
                <a:gd name="T7" fmla="*/ 20 h 20"/>
                <a:gd name="T8" fmla="*/ 6 w 6"/>
                <a:gd name="T9" fmla="*/ 17 h 20"/>
                <a:gd name="T10" fmla="*/ 6 w 6"/>
                <a:gd name="T11" fmla="*/ 3 h 20"/>
                <a:gd name="T12" fmla="*/ 3 w 6"/>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6" h="20">
                  <a:moveTo>
                    <a:pt x="3" y="0"/>
                  </a:moveTo>
                  <a:cubicBezTo>
                    <a:pt x="2" y="0"/>
                    <a:pt x="0" y="1"/>
                    <a:pt x="0" y="3"/>
                  </a:cubicBezTo>
                  <a:cubicBezTo>
                    <a:pt x="0" y="17"/>
                    <a:pt x="0" y="17"/>
                    <a:pt x="0" y="17"/>
                  </a:cubicBezTo>
                  <a:cubicBezTo>
                    <a:pt x="0" y="19"/>
                    <a:pt x="2" y="20"/>
                    <a:pt x="3" y="20"/>
                  </a:cubicBezTo>
                  <a:cubicBezTo>
                    <a:pt x="5" y="20"/>
                    <a:pt x="6" y="19"/>
                    <a:pt x="6" y="17"/>
                  </a:cubicBezTo>
                  <a:cubicBezTo>
                    <a:pt x="6" y="3"/>
                    <a:pt x="6" y="3"/>
                    <a:pt x="6" y="3"/>
                  </a:cubicBezTo>
                  <a:cubicBezTo>
                    <a:pt x="6" y="1"/>
                    <a:pt x="5"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0" name="Freeform 42">
              <a:extLst>
                <a:ext uri="{FF2B5EF4-FFF2-40B4-BE49-F238E27FC236}">
                  <a16:creationId xmlns:a16="http://schemas.microsoft.com/office/drawing/2014/main" id="{262502BB-CF96-4A91-8C77-02DBBB21D264}"/>
                </a:ext>
              </a:extLst>
            </p:cNvPr>
            <p:cNvSpPr>
              <a:spLocks/>
            </p:cNvSpPr>
            <p:nvPr/>
          </p:nvSpPr>
          <p:spPr bwMode="auto">
            <a:xfrm>
              <a:off x="9579" y="4215"/>
              <a:ext cx="44" cy="49"/>
            </a:xfrm>
            <a:custGeom>
              <a:avLst/>
              <a:gdLst>
                <a:gd name="T0" fmla="*/ 6 w 16"/>
                <a:gd name="T1" fmla="*/ 1 h 18"/>
                <a:gd name="T2" fmla="*/ 2 w 16"/>
                <a:gd name="T3" fmla="*/ 1 h 18"/>
                <a:gd name="T4" fmla="*/ 1 w 16"/>
                <a:gd name="T5" fmla="*/ 5 h 18"/>
                <a:gd name="T6" fmla="*/ 10 w 16"/>
                <a:gd name="T7" fmla="*/ 17 h 18"/>
                <a:gd name="T8" fmla="*/ 12 w 16"/>
                <a:gd name="T9" fmla="*/ 18 h 18"/>
                <a:gd name="T10" fmla="*/ 14 w 16"/>
                <a:gd name="T11" fmla="*/ 17 h 18"/>
                <a:gd name="T12" fmla="*/ 15 w 16"/>
                <a:gd name="T13" fmla="*/ 13 h 18"/>
                <a:gd name="T14" fmla="*/ 6 w 16"/>
                <a:gd name="T15" fmla="*/ 1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6" y="1"/>
                  </a:moveTo>
                  <a:cubicBezTo>
                    <a:pt x="5" y="0"/>
                    <a:pt x="3" y="0"/>
                    <a:pt x="2" y="1"/>
                  </a:cubicBezTo>
                  <a:cubicBezTo>
                    <a:pt x="1" y="2"/>
                    <a:pt x="0" y="3"/>
                    <a:pt x="1" y="5"/>
                  </a:cubicBezTo>
                  <a:cubicBezTo>
                    <a:pt x="10" y="17"/>
                    <a:pt x="10" y="17"/>
                    <a:pt x="10" y="17"/>
                  </a:cubicBezTo>
                  <a:cubicBezTo>
                    <a:pt x="11" y="18"/>
                    <a:pt x="12" y="18"/>
                    <a:pt x="12" y="18"/>
                  </a:cubicBezTo>
                  <a:cubicBezTo>
                    <a:pt x="13" y="18"/>
                    <a:pt x="14" y="18"/>
                    <a:pt x="14" y="17"/>
                  </a:cubicBezTo>
                  <a:cubicBezTo>
                    <a:pt x="16" y="16"/>
                    <a:pt x="16" y="15"/>
                    <a:pt x="15" y="13"/>
                  </a:cubicBezTo>
                  <a:lnTo>
                    <a:pt x="6"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1" name="Freeform 43">
              <a:extLst>
                <a:ext uri="{FF2B5EF4-FFF2-40B4-BE49-F238E27FC236}">
                  <a16:creationId xmlns:a16="http://schemas.microsoft.com/office/drawing/2014/main" id="{7DB15C23-9691-4920-A3E5-B9B7ABB12FD1}"/>
                </a:ext>
              </a:extLst>
            </p:cNvPr>
            <p:cNvSpPr>
              <a:spLocks/>
            </p:cNvSpPr>
            <p:nvPr/>
          </p:nvSpPr>
          <p:spPr bwMode="auto">
            <a:xfrm>
              <a:off x="9547" y="4259"/>
              <a:ext cx="57" cy="29"/>
            </a:xfrm>
            <a:custGeom>
              <a:avLst/>
              <a:gdLst>
                <a:gd name="T0" fmla="*/ 3 w 21"/>
                <a:gd name="T1" fmla="*/ 7 h 11"/>
                <a:gd name="T2" fmla="*/ 17 w 21"/>
                <a:gd name="T3" fmla="*/ 11 h 11"/>
                <a:gd name="T4" fmla="*/ 18 w 21"/>
                <a:gd name="T5" fmla="*/ 11 h 11"/>
                <a:gd name="T6" fmla="*/ 21 w 21"/>
                <a:gd name="T7" fmla="*/ 9 h 11"/>
                <a:gd name="T8" fmla="*/ 19 w 21"/>
                <a:gd name="T9" fmla="*/ 5 h 11"/>
                <a:gd name="T10" fmla="*/ 5 w 21"/>
                <a:gd name="T11" fmla="*/ 1 h 11"/>
                <a:gd name="T12" fmla="*/ 1 w 21"/>
                <a:gd name="T13" fmla="*/ 3 h 11"/>
                <a:gd name="T14" fmla="*/ 3 w 21"/>
                <a:gd name="T15" fmla="*/ 7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1">
                  <a:moveTo>
                    <a:pt x="3" y="7"/>
                  </a:moveTo>
                  <a:cubicBezTo>
                    <a:pt x="17" y="11"/>
                    <a:pt x="17" y="11"/>
                    <a:pt x="17" y="11"/>
                  </a:cubicBezTo>
                  <a:cubicBezTo>
                    <a:pt x="17" y="11"/>
                    <a:pt x="17" y="11"/>
                    <a:pt x="18" y="11"/>
                  </a:cubicBezTo>
                  <a:cubicBezTo>
                    <a:pt x="19" y="11"/>
                    <a:pt x="20" y="10"/>
                    <a:pt x="21" y="9"/>
                  </a:cubicBezTo>
                  <a:cubicBezTo>
                    <a:pt x="21" y="8"/>
                    <a:pt x="20" y="6"/>
                    <a:pt x="19" y="5"/>
                  </a:cubicBezTo>
                  <a:cubicBezTo>
                    <a:pt x="5" y="1"/>
                    <a:pt x="5" y="1"/>
                    <a:pt x="5" y="1"/>
                  </a:cubicBezTo>
                  <a:cubicBezTo>
                    <a:pt x="3" y="0"/>
                    <a:pt x="1" y="1"/>
                    <a:pt x="1" y="3"/>
                  </a:cubicBezTo>
                  <a:cubicBezTo>
                    <a:pt x="0" y="4"/>
                    <a:pt x="1" y="6"/>
                    <a:pt x="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2" name="Freeform 44">
              <a:extLst>
                <a:ext uri="{FF2B5EF4-FFF2-40B4-BE49-F238E27FC236}">
                  <a16:creationId xmlns:a16="http://schemas.microsoft.com/office/drawing/2014/main" id="{C03BAEBB-3154-4D64-BDEF-69C9A652225E}"/>
                </a:ext>
              </a:extLst>
            </p:cNvPr>
            <p:cNvSpPr>
              <a:spLocks/>
            </p:cNvSpPr>
            <p:nvPr/>
          </p:nvSpPr>
          <p:spPr bwMode="auto">
            <a:xfrm>
              <a:off x="9550" y="4302"/>
              <a:ext cx="54" cy="30"/>
            </a:xfrm>
            <a:custGeom>
              <a:avLst/>
              <a:gdLst>
                <a:gd name="T0" fmla="*/ 16 w 20"/>
                <a:gd name="T1" fmla="*/ 1 h 11"/>
                <a:gd name="T2" fmla="*/ 2 w 20"/>
                <a:gd name="T3" fmla="*/ 5 h 11"/>
                <a:gd name="T4" fmla="*/ 0 w 20"/>
                <a:gd name="T5" fmla="*/ 9 h 11"/>
                <a:gd name="T6" fmla="*/ 3 w 20"/>
                <a:gd name="T7" fmla="*/ 11 h 11"/>
                <a:gd name="T8" fmla="*/ 4 w 20"/>
                <a:gd name="T9" fmla="*/ 11 h 11"/>
                <a:gd name="T10" fmla="*/ 18 w 20"/>
                <a:gd name="T11" fmla="*/ 7 h 11"/>
                <a:gd name="T12" fmla="*/ 20 w 20"/>
                <a:gd name="T13" fmla="*/ 3 h 11"/>
                <a:gd name="T14" fmla="*/ 16 w 20"/>
                <a:gd name="T15" fmla="*/ 1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1">
                  <a:moveTo>
                    <a:pt x="16" y="1"/>
                  </a:moveTo>
                  <a:cubicBezTo>
                    <a:pt x="2" y="5"/>
                    <a:pt x="2" y="5"/>
                    <a:pt x="2" y="5"/>
                  </a:cubicBezTo>
                  <a:cubicBezTo>
                    <a:pt x="0" y="6"/>
                    <a:pt x="0" y="8"/>
                    <a:pt x="0" y="9"/>
                  </a:cubicBezTo>
                  <a:cubicBezTo>
                    <a:pt x="0" y="10"/>
                    <a:pt x="2" y="11"/>
                    <a:pt x="3" y="11"/>
                  </a:cubicBezTo>
                  <a:cubicBezTo>
                    <a:pt x="3" y="11"/>
                    <a:pt x="4" y="11"/>
                    <a:pt x="4" y="11"/>
                  </a:cubicBezTo>
                  <a:cubicBezTo>
                    <a:pt x="18" y="7"/>
                    <a:pt x="18" y="7"/>
                    <a:pt x="18" y="7"/>
                  </a:cubicBezTo>
                  <a:cubicBezTo>
                    <a:pt x="19" y="6"/>
                    <a:pt x="20" y="4"/>
                    <a:pt x="20" y="3"/>
                  </a:cubicBezTo>
                  <a:cubicBezTo>
                    <a:pt x="19" y="1"/>
                    <a:pt x="18"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3" name="Freeform 45">
              <a:extLst>
                <a:ext uri="{FF2B5EF4-FFF2-40B4-BE49-F238E27FC236}">
                  <a16:creationId xmlns:a16="http://schemas.microsoft.com/office/drawing/2014/main" id="{4C8E2408-F1E3-407F-9CF1-FB73441A5061}"/>
                </a:ext>
              </a:extLst>
            </p:cNvPr>
            <p:cNvSpPr>
              <a:spLocks/>
            </p:cNvSpPr>
            <p:nvPr/>
          </p:nvSpPr>
          <p:spPr bwMode="auto">
            <a:xfrm>
              <a:off x="9682" y="4302"/>
              <a:ext cx="54" cy="30"/>
            </a:xfrm>
            <a:custGeom>
              <a:avLst/>
              <a:gdLst>
                <a:gd name="T0" fmla="*/ 18 w 20"/>
                <a:gd name="T1" fmla="*/ 5 h 11"/>
                <a:gd name="T2" fmla="*/ 4 w 20"/>
                <a:gd name="T3" fmla="*/ 1 h 11"/>
                <a:gd name="T4" fmla="*/ 0 w 20"/>
                <a:gd name="T5" fmla="*/ 2 h 11"/>
                <a:gd name="T6" fmla="*/ 2 w 20"/>
                <a:gd name="T7" fmla="*/ 6 h 11"/>
                <a:gd name="T8" fmla="*/ 16 w 20"/>
                <a:gd name="T9" fmla="*/ 11 h 11"/>
                <a:gd name="T10" fmla="*/ 17 w 20"/>
                <a:gd name="T11" fmla="*/ 11 h 11"/>
                <a:gd name="T12" fmla="*/ 20 w 20"/>
                <a:gd name="T13" fmla="*/ 9 h 11"/>
                <a:gd name="T14" fmla="*/ 18 w 20"/>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1">
                  <a:moveTo>
                    <a:pt x="18" y="5"/>
                  </a:moveTo>
                  <a:cubicBezTo>
                    <a:pt x="4" y="1"/>
                    <a:pt x="4" y="1"/>
                    <a:pt x="4" y="1"/>
                  </a:cubicBezTo>
                  <a:cubicBezTo>
                    <a:pt x="2" y="0"/>
                    <a:pt x="1" y="1"/>
                    <a:pt x="0" y="2"/>
                  </a:cubicBezTo>
                  <a:cubicBezTo>
                    <a:pt x="0" y="4"/>
                    <a:pt x="1" y="6"/>
                    <a:pt x="2" y="6"/>
                  </a:cubicBezTo>
                  <a:cubicBezTo>
                    <a:pt x="16" y="11"/>
                    <a:pt x="16" y="11"/>
                    <a:pt x="16" y="11"/>
                  </a:cubicBezTo>
                  <a:cubicBezTo>
                    <a:pt x="16" y="11"/>
                    <a:pt x="17" y="11"/>
                    <a:pt x="17" y="11"/>
                  </a:cubicBezTo>
                  <a:cubicBezTo>
                    <a:pt x="18" y="11"/>
                    <a:pt x="20" y="10"/>
                    <a:pt x="20" y="9"/>
                  </a:cubicBezTo>
                  <a:cubicBezTo>
                    <a:pt x="20" y="7"/>
                    <a:pt x="20" y="6"/>
                    <a:pt x="18"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4" name="Freeform 46">
              <a:extLst>
                <a:ext uri="{FF2B5EF4-FFF2-40B4-BE49-F238E27FC236}">
                  <a16:creationId xmlns:a16="http://schemas.microsoft.com/office/drawing/2014/main" id="{1A2FF2C9-7139-43C8-B2A6-3B0904ABF17E}"/>
                </a:ext>
              </a:extLst>
            </p:cNvPr>
            <p:cNvSpPr>
              <a:spLocks/>
            </p:cNvSpPr>
            <p:nvPr/>
          </p:nvSpPr>
          <p:spPr bwMode="auto">
            <a:xfrm>
              <a:off x="9682" y="4259"/>
              <a:ext cx="54" cy="29"/>
            </a:xfrm>
            <a:custGeom>
              <a:avLst/>
              <a:gdLst>
                <a:gd name="T0" fmla="*/ 3 w 20"/>
                <a:gd name="T1" fmla="*/ 11 h 11"/>
                <a:gd name="T2" fmla="*/ 4 w 20"/>
                <a:gd name="T3" fmla="*/ 11 h 11"/>
                <a:gd name="T4" fmla="*/ 18 w 20"/>
                <a:gd name="T5" fmla="*/ 6 h 11"/>
                <a:gd name="T6" fmla="*/ 20 w 20"/>
                <a:gd name="T7" fmla="*/ 3 h 11"/>
                <a:gd name="T8" fmla="*/ 16 w 20"/>
                <a:gd name="T9" fmla="*/ 1 h 11"/>
                <a:gd name="T10" fmla="*/ 2 w 20"/>
                <a:gd name="T11" fmla="*/ 5 h 11"/>
                <a:gd name="T12" fmla="*/ 0 w 20"/>
                <a:gd name="T13" fmla="*/ 9 h 11"/>
                <a:gd name="T14" fmla="*/ 3 w 20"/>
                <a:gd name="T15" fmla="*/ 11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1">
                  <a:moveTo>
                    <a:pt x="3" y="11"/>
                  </a:moveTo>
                  <a:cubicBezTo>
                    <a:pt x="3" y="11"/>
                    <a:pt x="4" y="11"/>
                    <a:pt x="4" y="11"/>
                  </a:cubicBezTo>
                  <a:cubicBezTo>
                    <a:pt x="18" y="6"/>
                    <a:pt x="18" y="6"/>
                    <a:pt x="18" y="6"/>
                  </a:cubicBezTo>
                  <a:cubicBezTo>
                    <a:pt x="19" y="6"/>
                    <a:pt x="20" y="4"/>
                    <a:pt x="20" y="3"/>
                  </a:cubicBezTo>
                  <a:cubicBezTo>
                    <a:pt x="19" y="1"/>
                    <a:pt x="18" y="0"/>
                    <a:pt x="16" y="1"/>
                  </a:cubicBezTo>
                  <a:cubicBezTo>
                    <a:pt x="2" y="5"/>
                    <a:pt x="2" y="5"/>
                    <a:pt x="2" y="5"/>
                  </a:cubicBezTo>
                  <a:cubicBezTo>
                    <a:pt x="1" y="6"/>
                    <a:pt x="0" y="7"/>
                    <a:pt x="0" y="9"/>
                  </a:cubicBezTo>
                  <a:cubicBezTo>
                    <a:pt x="1" y="10"/>
                    <a:pt x="2" y="11"/>
                    <a:pt x="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5" name="Freeform 47">
              <a:extLst>
                <a:ext uri="{FF2B5EF4-FFF2-40B4-BE49-F238E27FC236}">
                  <a16:creationId xmlns:a16="http://schemas.microsoft.com/office/drawing/2014/main" id="{27353ED8-F21F-43CF-9E4A-B4FC658E985A}"/>
                </a:ext>
              </a:extLst>
            </p:cNvPr>
            <p:cNvSpPr>
              <a:spLocks/>
            </p:cNvSpPr>
            <p:nvPr/>
          </p:nvSpPr>
          <p:spPr bwMode="auto">
            <a:xfrm>
              <a:off x="9663" y="4212"/>
              <a:ext cx="41" cy="52"/>
            </a:xfrm>
            <a:custGeom>
              <a:avLst/>
              <a:gdLst>
                <a:gd name="T0" fmla="*/ 14 w 15"/>
                <a:gd name="T1" fmla="*/ 1 h 19"/>
                <a:gd name="T2" fmla="*/ 9 w 15"/>
                <a:gd name="T3" fmla="*/ 2 h 19"/>
                <a:gd name="T4" fmla="*/ 1 w 15"/>
                <a:gd name="T5" fmla="*/ 14 h 19"/>
                <a:gd name="T6" fmla="*/ 1 w 15"/>
                <a:gd name="T7" fmla="*/ 18 h 19"/>
                <a:gd name="T8" fmla="*/ 3 w 15"/>
                <a:gd name="T9" fmla="*/ 19 h 19"/>
                <a:gd name="T10" fmla="*/ 6 w 15"/>
                <a:gd name="T11" fmla="*/ 18 h 19"/>
                <a:gd name="T12" fmla="*/ 14 w 15"/>
                <a:gd name="T13" fmla="*/ 6 h 19"/>
                <a:gd name="T14" fmla="*/ 14 w 15"/>
                <a:gd name="T15" fmla="*/ 1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9">
                  <a:moveTo>
                    <a:pt x="14" y="1"/>
                  </a:moveTo>
                  <a:cubicBezTo>
                    <a:pt x="12" y="0"/>
                    <a:pt x="10" y="1"/>
                    <a:pt x="9" y="2"/>
                  </a:cubicBezTo>
                  <a:cubicBezTo>
                    <a:pt x="1" y="14"/>
                    <a:pt x="1" y="14"/>
                    <a:pt x="1" y="14"/>
                  </a:cubicBezTo>
                  <a:cubicBezTo>
                    <a:pt x="0" y="15"/>
                    <a:pt x="0" y="17"/>
                    <a:pt x="1" y="18"/>
                  </a:cubicBezTo>
                  <a:cubicBezTo>
                    <a:pt x="2" y="19"/>
                    <a:pt x="3" y="19"/>
                    <a:pt x="3" y="19"/>
                  </a:cubicBezTo>
                  <a:cubicBezTo>
                    <a:pt x="4" y="19"/>
                    <a:pt x="5" y="18"/>
                    <a:pt x="6" y="18"/>
                  </a:cubicBezTo>
                  <a:cubicBezTo>
                    <a:pt x="14" y="6"/>
                    <a:pt x="14" y="6"/>
                    <a:pt x="14" y="6"/>
                  </a:cubicBezTo>
                  <a:cubicBezTo>
                    <a:pt x="15" y="4"/>
                    <a:pt x="15" y="2"/>
                    <a:pt x="1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grpSp>
        <p:nvGrpSpPr>
          <p:cNvPr id="76" name="Group 119">
            <a:extLst>
              <a:ext uri="{FF2B5EF4-FFF2-40B4-BE49-F238E27FC236}">
                <a16:creationId xmlns:a16="http://schemas.microsoft.com/office/drawing/2014/main" id="{48520655-9AEB-4518-8929-3461A213A7A2}"/>
              </a:ext>
            </a:extLst>
          </p:cNvPr>
          <p:cNvGrpSpPr>
            <a:grpSpLocks noChangeAspect="1"/>
          </p:cNvGrpSpPr>
          <p:nvPr/>
        </p:nvGrpSpPr>
        <p:grpSpPr bwMode="auto">
          <a:xfrm>
            <a:off x="7787359" y="6101912"/>
            <a:ext cx="349832" cy="362302"/>
            <a:chOff x="7409" y="4047"/>
            <a:chExt cx="533" cy="552"/>
          </a:xfrm>
          <a:solidFill>
            <a:schemeClr val="accent6"/>
          </a:solidFill>
        </p:grpSpPr>
        <p:sp>
          <p:nvSpPr>
            <p:cNvPr id="77" name="Freeform 120">
              <a:extLst>
                <a:ext uri="{FF2B5EF4-FFF2-40B4-BE49-F238E27FC236}">
                  <a16:creationId xmlns:a16="http://schemas.microsoft.com/office/drawing/2014/main" id="{D89A147E-2450-47E8-A04F-F795433A1993}"/>
                </a:ext>
              </a:extLst>
            </p:cNvPr>
            <p:cNvSpPr>
              <a:spLocks noEditPoints="1"/>
            </p:cNvSpPr>
            <p:nvPr/>
          </p:nvSpPr>
          <p:spPr bwMode="auto">
            <a:xfrm>
              <a:off x="7409" y="4047"/>
              <a:ext cx="533" cy="552"/>
            </a:xfrm>
            <a:custGeom>
              <a:avLst/>
              <a:gdLst>
                <a:gd name="T0" fmla="*/ 191 w 197"/>
                <a:gd name="T1" fmla="*/ 204 h 204"/>
                <a:gd name="T2" fmla="*/ 188 w 197"/>
                <a:gd name="T3" fmla="*/ 203 h 204"/>
                <a:gd name="T4" fmla="*/ 184 w 197"/>
                <a:gd name="T5" fmla="*/ 201 h 204"/>
                <a:gd name="T6" fmla="*/ 163 w 197"/>
                <a:gd name="T7" fmla="*/ 186 h 204"/>
                <a:gd name="T8" fmla="*/ 142 w 197"/>
                <a:gd name="T9" fmla="*/ 191 h 204"/>
                <a:gd name="T10" fmla="*/ 92 w 197"/>
                <a:gd name="T11" fmla="*/ 144 h 204"/>
                <a:gd name="T12" fmla="*/ 48 w 197"/>
                <a:gd name="T13" fmla="*/ 138 h 204"/>
                <a:gd name="T14" fmla="*/ 17 w 197"/>
                <a:gd name="T15" fmla="*/ 159 h 204"/>
                <a:gd name="T16" fmla="*/ 9 w 197"/>
                <a:gd name="T17" fmla="*/ 164 h 204"/>
                <a:gd name="T18" fmla="*/ 3 w 197"/>
                <a:gd name="T19" fmla="*/ 164 h 204"/>
                <a:gd name="T20" fmla="*/ 1 w 197"/>
                <a:gd name="T21" fmla="*/ 157 h 204"/>
                <a:gd name="T22" fmla="*/ 8 w 197"/>
                <a:gd name="T23" fmla="*/ 142 h 204"/>
                <a:gd name="T24" fmla="*/ 8 w 197"/>
                <a:gd name="T25" fmla="*/ 142 h 204"/>
                <a:gd name="T26" fmla="*/ 21 w 197"/>
                <a:gd name="T27" fmla="*/ 115 h 204"/>
                <a:gd name="T28" fmla="*/ 7 w 197"/>
                <a:gd name="T29" fmla="*/ 73 h 204"/>
                <a:gd name="T30" fmla="*/ 80 w 197"/>
                <a:gd name="T31" fmla="*/ 0 h 204"/>
                <a:gd name="T32" fmla="*/ 152 w 197"/>
                <a:gd name="T33" fmla="*/ 73 h 204"/>
                <a:gd name="T34" fmla="*/ 150 w 197"/>
                <a:gd name="T35" fmla="*/ 92 h 204"/>
                <a:gd name="T36" fmla="*/ 192 w 197"/>
                <a:gd name="T37" fmla="*/ 141 h 204"/>
                <a:gd name="T38" fmla="*/ 184 w 197"/>
                <a:gd name="T39" fmla="*/ 169 h 204"/>
                <a:gd name="T40" fmla="*/ 192 w 197"/>
                <a:gd name="T41" fmla="*/ 186 h 204"/>
                <a:gd name="T42" fmla="*/ 196 w 197"/>
                <a:gd name="T43" fmla="*/ 197 h 204"/>
                <a:gd name="T44" fmla="*/ 196 w 197"/>
                <a:gd name="T45" fmla="*/ 197 h 204"/>
                <a:gd name="T46" fmla="*/ 195 w 197"/>
                <a:gd name="T47" fmla="*/ 203 h 204"/>
                <a:gd name="T48" fmla="*/ 191 w 197"/>
                <a:gd name="T49" fmla="*/ 204 h 204"/>
                <a:gd name="T50" fmla="*/ 191 w 197"/>
                <a:gd name="T51" fmla="*/ 199 h 204"/>
                <a:gd name="T52" fmla="*/ 191 w 197"/>
                <a:gd name="T53" fmla="*/ 199 h 204"/>
                <a:gd name="T54" fmla="*/ 191 w 197"/>
                <a:gd name="T55" fmla="*/ 199 h 204"/>
                <a:gd name="T56" fmla="*/ 164 w 197"/>
                <a:gd name="T57" fmla="*/ 180 h 204"/>
                <a:gd name="T58" fmla="*/ 165 w 197"/>
                <a:gd name="T59" fmla="*/ 181 h 204"/>
                <a:gd name="T60" fmla="*/ 187 w 197"/>
                <a:gd name="T61" fmla="*/ 196 h 204"/>
                <a:gd name="T62" fmla="*/ 190 w 197"/>
                <a:gd name="T63" fmla="*/ 197 h 204"/>
                <a:gd name="T64" fmla="*/ 186 w 197"/>
                <a:gd name="T65" fmla="*/ 189 h 204"/>
                <a:gd name="T66" fmla="*/ 178 w 197"/>
                <a:gd name="T67" fmla="*/ 170 h 204"/>
                <a:gd name="T68" fmla="*/ 178 w 197"/>
                <a:gd name="T69" fmla="*/ 167 h 204"/>
                <a:gd name="T70" fmla="*/ 186 w 197"/>
                <a:gd name="T71" fmla="*/ 141 h 204"/>
                <a:gd name="T72" fmla="*/ 146 w 197"/>
                <a:gd name="T73" fmla="*/ 97 h 204"/>
                <a:gd name="T74" fmla="*/ 143 w 197"/>
                <a:gd name="T75" fmla="*/ 96 h 204"/>
                <a:gd name="T76" fmla="*/ 143 w 197"/>
                <a:gd name="T77" fmla="*/ 93 h 204"/>
                <a:gd name="T78" fmla="*/ 146 w 197"/>
                <a:gd name="T79" fmla="*/ 73 h 204"/>
                <a:gd name="T80" fmla="*/ 80 w 197"/>
                <a:gd name="T81" fmla="*/ 6 h 204"/>
                <a:gd name="T82" fmla="*/ 13 w 197"/>
                <a:gd name="T83" fmla="*/ 73 h 204"/>
                <a:gd name="T84" fmla="*/ 27 w 197"/>
                <a:gd name="T85" fmla="*/ 113 h 204"/>
                <a:gd name="T86" fmla="*/ 27 w 197"/>
                <a:gd name="T87" fmla="*/ 116 h 204"/>
                <a:gd name="T88" fmla="*/ 14 w 197"/>
                <a:gd name="T89" fmla="*/ 144 h 204"/>
                <a:gd name="T90" fmla="*/ 13 w 197"/>
                <a:gd name="T91" fmla="*/ 145 h 204"/>
                <a:gd name="T92" fmla="*/ 8 w 197"/>
                <a:gd name="T93" fmla="*/ 158 h 204"/>
                <a:gd name="T94" fmla="*/ 13 w 197"/>
                <a:gd name="T95" fmla="*/ 154 h 204"/>
                <a:gd name="T96" fmla="*/ 46 w 197"/>
                <a:gd name="T97" fmla="*/ 132 h 204"/>
                <a:gd name="T98" fmla="*/ 49 w 197"/>
                <a:gd name="T99" fmla="*/ 132 h 204"/>
                <a:gd name="T100" fmla="*/ 94 w 197"/>
                <a:gd name="T101" fmla="*/ 138 h 204"/>
                <a:gd name="T102" fmla="*/ 97 w 197"/>
                <a:gd name="T103" fmla="*/ 138 h 204"/>
                <a:gd name="T104" fmla="*/ 98 w 197"/>
                <a:gd name="T105" fmla="*/ 141 h 204"/>
                <a:gd name="T106" fmla="*/ 142 w 197"/>
                <a:gd name="T107" fmla="*/ 185 h 204"/>
                <a:gd name="T108" fmla="*/ 162 w 197"/>
                <a:gd name="T109" fmla="*/ 180 h 204"/>
                <a:gd name="T110" fmla="*/ 164 w 197"/>
                <a:gd name="T111" fmla="*/ 180 h 204"/>
                <a:gd name="T112" fmla="*/ 6 w 197"/>
                <a:gd name="T113" fmla="*/ 159 h 204"/>
                <a:gd name="T114" fmla="*/ 6 w 197"/>
                <a:gd name="T115" fmla="*/ 159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7" h="204">
                  <a:moveTo>
                    <a:pt x="191" y="204"/>
                  </a:moveTo>
                  <a:cubicBezTo>
                    <a:pt x="190" y="204"/>
                    <a:pt x="189" y="204"/>
                    <a:pt x="188" y="203"/>
                  </a:cubicBezTo>
                  <a:cubicBezTo>
                    <a:pt x="184" y="201"/>
                    <a:pt x="184" y="201"/>
                    <a:pt x="184" y="201"/>
                  </a:cubicBezTo>
                  <a:cubicBezTo>
                    <a:pt x="176" y="195"/>
                    <a:pt x="169" y="191"/>
                    <a:pt x="163" y="186"/>
                  </a:cubicBezTo>
                  <a:cubicBezTo>
                    <a:pt x="157" y="190"/>
                    <a:pt x="149" y="191"/>
                    <a:pt x="142" y="191"/>
                  </a:cubicBezTo>
                  <a:cubicBezTo>
                    <a:pt x="116" y="191"/>
                    <a:pt x="94" y="170"/>
                    <a:pt x="92" y="144"/>
                  </a:cubicBezTo>
                  <a:cubicBezTo>
                    <a:pt x="77" y="147"/>
                    <a:pt x="61" y="144"/>
                    <a:pt x="48" y="138"/>
                  </a:cubicBezTo>
                  <a:cubicBezTo>
                    <a:pt x="38" y="145"/>
                    <a:pt x="29" y="151"/>
                    <a:pt x="17" y="159"/>
                  </a:cubicBezTo>
                  <a:cubicBezTo>
                    <a:pt x="9" y="164"/>
                    <a:pt x="9" y="164"/>
                    <a:pt x="9" y="164"/>
                  </a:cubicBezTo>
                  <a:cubicBezTo>
                    <a:pt x="7" y="165"/>
                    <a:pt x="4" y="165"/>
                    <a:pt x="3" y="164"/>
                  </a:cubicBezTo>
                  <a:cubicBezTo>
                    <a:pt x="1" y="162"/>
                    <a:pt x="0" y="160"/>
                    <a:pt x="1" y="157"/>
                  </a:cubicBezTo>
                  <a:cubicBezTo>
                    <a:pt x="4" y="152"/>
                    <a:pt x="6" y="147"/>
                    <a:pt x="8" y="142"/>
                  </a:cubicBezTo>
                  <a:cubicBezTo>
                    <a:pt x="8" y="142"/>
                    <a:pt x="8" y="142"/>
                    <a:pt x="8" y="142"/>
                  </a:cubicBezTo>
                  <a:cubicBezTo>
                    <a:pt x="12" y="132"/>
                    <a:pt x="16" y="123"/>
                    <a:pt x="21" y="115"/>
                  </a:cubicBezTo>
                  <a:cubicBezTo>
                    <a:pt x="12" y="103"/>
                    <a:pt x="7" y="88"/>
                    <a:pt x="7" y="73"/>
                  </a:cubicBezTo>
                  <a:cubicBezTo>
                    <a:pt x="7" y="33"/>
                    <a:pt x="40" y="0"/>
                    <a:pt x="80" y="0"/>
                  </a:cubicBezTo>
                  <a:cubicBezTo>
                    <a:pt x="120" y="0"/>
                    <a:pt x="152" y="33"/>
                    <a:pt x="152" y="73"/>
                  </a:cubicBezTo>
                  <a:cubicBezTo>
                    <a:pt x="152" y="79"/>
                    <a:pt x="151" y="85"/>
                    <a:pt x="150" y="92"/>
                  </a:cubicBezTo>
                  <a:cubicBezTo>
                    <a:pt x="174" y="95"/>
                    <a:pt x="192" y="116"/>
                    <a:pt x="192" y="141"/>
                  </a:cubicBezTo>
                  <a:cubicBezTo>
                    <a:pt x="192" y="151"/>
                    <a:pt x="189" y="161"/>
                    <a:pt x="184" y="169"/>
                  </a:cubicBezTo>
                  <a:cubicBezTo>
                    <a:pt x="187" y="174"/>
                    <a:pt x="189" y="180"/>
                    <a:pt x="192" y="186"/>
                  </a:cubicBezTo>
                  <a:cubicBezTo>
                    <a:pt x="193" y="190"/>
                    <a:pt x="195" y="193"/>
                    <a:pt x="196" y="197"/>
                  </a:cubicBezTo>
                  <a:cubicBezTo>
                    <a:pt x="196" y="197"/>
                    <a:pt x="196" y="197"/>
                    <a:pt x="196" y="197"/>
                  </a:cubicBezTo>
                  <a:cubicBezTo>
                    <a:pt x="197" y="199"/>
                    <a:pt x="197" y="202"/>
                    <a:pt x="195" y="203"/>
                  </a:cubicBezTo>
                  <a:cubicBezTo>
                    <a:pt x="194" y="204"/>
                    <a:pt x="193" y="204"/>
                    <a:pt x="191" y="204"/>
                  </a:cubicBezTo>
                  <a:close/>
                  <a:moveTo>
                    <a:pt x="191" y="199"/>
                  </a:moveTo>
                  <a:cubicBezTo>
                    <a:pt x="191" y="199"/>
                    <a:pt x="191" y="199"/>
                    <a:pt x="191" y="199"/>
                  </a:cubicBezTo>
                  <a:cubicBezTo>
                    <a:pt x="191" y="199"/>
                    <a:pt x="191" y="199"/>
                    <a:pt x="191" y="199"/>
                  </a:cubicBezTo>
                  <a:close/>
                  <a:moveTo>
                    <a:pt x="164" y="180"/>
                  </a:moveTo>
                  <a:cubicBezTo>
                    <a:pt x="164" y="180"/>
                    <a:pt x="165" y="180"/>
                    <a:pt x="165" y="181"/>
                  </a:cubicBezTo>
                  <a:cubicBezTo>
                    <a:pt x="172" y="185"/>
                    <a:pt x="178" y="190"/>
                    <a:pt x="187" y="196"/>
                  </a:cubicBezTo>
                  <a:cubicBezTo>
                    <a:pt x="190" y="197"/>
                    <a:pt x="190" y="197"/>
                    <a:pt x="190" y="197"/>
                  </a:cubicBezTo>
                  <a:cubicBezTo>
                    <a:pt x="189" y="194"/>
                    <a:pt x="187" y="191"/>
                    <a:pt x="186" y="189"/>
                  </a:cubicBezTo>
                  <a:cubicBezTo>
                    <a:pt x="183" y="182"/>
                    <a:pt x="181" y="176"/>
                    <a:pt x="178" y="170"/>
                  </a:cubicBezTo>
                  <a:cubicBezTo>
                    <a:pt x="177" y="169"/>
                    <a:pt x="177" y="168"/>
                    <a:pt x="178" y="167"/>
                  </a:cubicBezTo>
                  <a:cubicBezTo>
                    <a:pt x="183" y="160"/>
                    <a:pt x="186" y="151"/>
                    <a:pt x="186" y="141"/>
                  </a:cubicBezTo>
                  <a:cubicBezTo>
                    <a:pt x="186" y="118"/>
                    <a:pt x="168" y="99"/>
                    <a:pt x="146" y="97"/>
                  </a:cubicBezTo>
                  <a:cubicBezTo>
                    <a:pt x="145" y="97"/>
                    <a:pt x="144" y="97"/>
                    <a:pt x="143" y="96"/>
                  </a:cubicBezTo>
                  <a:cubicBezTo>
                    <a:pt x="143" y="95"/>
                    <a:pt x="143" y="94"/>
                    <a:pt x="143" y="93"/>
                  </a:cubicBezTo>
                  <a:cubicBezTo>
                    <a:pt x="145" y="87"/>
                    <a:pt x="146" y="80"/>
                    <a:pt x="146" y="73"/>
                  </a:cubicBezTo>
                  <a:cubicBezTo>
                    <a:pt x="146" y="36"/>
                    <a:pt x="116" y="6"/>
                    <a:pt x="80" y="6"/>
                  </a:cubicBezTo>
                  <a:cubicBezTo>
                    <a:pt x="43" y="6"/>
                    <a:pt x="13" y="36"/>
                    <a:pt x="13" y="73"/>
                  </a:cubicBezTo>
                  <a:cubicBezTo>
                    <a:pt x="13" y="87"/>
                    <a:pt x="18" y="101"/>
                    <a:pt x="27" y="113"/>
                  </a:cubicBezTo>
                  <a:cubicBezTo>
                    <a:pt x="28" y="114"/>
                    <a:pt x="28" y="115"/>
                    <a:pt x="27" y="116"/>
                  </a:cubicBezTo>
                  <a:cubicBezTo>
                    <a:pt x="22" y="125"/>
                    <a:pt x="18" y="134"/>
                    <a:pt x="14" y="144"/>
                  </a:cubicBezTo>
                  <a:cubicBezTo>
                    <a:pt x="13" y="145"/>
                    <a:pt x="13" y="145"/>
                    <a:pt x="13" y="145"/>
                  </a:cubicBezTo>
                  <a:cubicBezTo>
                    <a:pt x="12" y="149"/>
                    <a:pt x="10" y="153"/>
                    <a:pt x="8" y="158"/>
                  </a:cubicBezTo>
                  <a:cubicBezTo>
                    <a:pt x="13" y="154"/>
                    <a:pt x="13" y="154"/>
                    <a:pt x="13" y="154"/>
                  </a:cubicBezTo>
                  <a:cubicBezTo>
                    <a:pt x="26" y="146"/>
                    <a:pt x="36" y="139"/>
                    <a:pt x="46" y="132"/>
                  </a:cubicBezTo>
                  <a:cubicBezTo>
                    <a:pt x="47" y="131"/>
                    <a:pt x="48" y="131"/>
                    <a:pt x="49" y="132"/>
                  </a:cubicBezTo>
                  <a:cubicBezTo>
                    <a:pt x="63" y="139"/>
                    <a:pt x="79" y="141"/>
                    <a:pt x="94" y="138"/>
                  </a:cubicBezTo>
                  <a:cubicBezTo>
                    <a:pt x="95" y="137"/>
                    <a:pt x="96" y="138"/>
                    <a:pt x="97" y="138"/>
                  </a:cubicBezTo>
                  <a:cubicBezTo>
                    <a:pt x="98" y="139"/>
                    <a:pt x="98" y="140"/>
                    <a:pt x="98" y="141"/>
                  </a:cubicBezTo>
                  <a:cubicBezTo>
                    <a:pt x="98" y="165"/>
                    <a:pt x="118" y="185"/>
                    <a:pt x="142" y="185"/>
                  </a:cubicBezTo>
                  <a:cubicBezTo>
                    <a:pt x="149" y="185"/>
                    <a:pt x="156" y="183"/>
                    <a:pt x="162" y="180"/>
                  </a:cubicBezTo>
                  <a:cubicBezTo>
                    <a:pt x="163" y="180"/>
                    <a:pt x="163" y="180"/>
                    <a:pt x="164" y="180"/>
                  </a:cubicBezTo>
                  <a:close/>
                  <a:moveTo>
                    <a:pt x="6" y="159"/>
                  </a:moveTo>
                  <a:cubicBezTo>
                    <a:pt x="6" y="159"/>
                    <a:pt x="6" y="159"/>
                    <a:pt x="6"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8" name="Freeform 121">
              <a:extLst>
                <a:ext uri="{FF2B5EF4-FFF2-40B4-BE49-F238E27FC236}">
                  <a16:creationId xmlns:a16="http://schemas.microsoft.com/office/drawing/2014/main" id="{E042906B-6024-4973-A1EB-1AFB2DDD3214}"/>
                </a:ext>
              </a:extLst>
            </p:cNvPr>
            <p:cNvSpPr>
              <a:spLocks/>
            </p:cNvSpPr>
            <p:nvPr/>
          </p:nvSpPr>
          <p:spPr bwMode="auto">
            <a:xfrm>
              <a:off x="7530" y="4188"/>
              <a:ext cx="185" cy="16"/>
            </a:xfrm>
            <a:custGeom>
              <a:avLst/>
              <a:gdLst>
                <a:gd name="T0" fmla="*/ 65 w 68"/>
                <a:gd name="T1" fmla="*/ 6 h 6"/>
                <a:gd name="T2" fmla="*/ 3 w 68"/>
                <a:gd name="T3" fmla="*/ 6 h 6"/>
                <a:gd name="T4" fmla="*/ 0 w 68"/>
                <a:gd name="T5" fmla="*/ 3 h 6"/>
                <a:gd name="T6" fmla="*/ 3 w 68"/>
                <a:gd name="T7" fmla="*/ 0 h 6"/>
                <a:gd name="T8" fmla="*/ 65 w 68"/>
                <a:gd name="T9" fmla="*/ 0 h 6"/>
                <a:gd name="T10" fmla="*/ 68 w 68"/>
                <a:gd name="T11" fmla="*/ 3 h 6"/>
                <a:gd name="T12" fmla="*/ 65 w 68"/>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68" h="6">
                  <a:moveTo>
                    <a:pt x="65" y="6"/>
                  </a:moveTo>
                  <a:cubicBezTo>
                    <a:pt x="3" y="6"/>
                    <a:pt x="3" y="6"/>
                    <a:pt x="3" y="6"/>
                  </a:cubicBezTo>
                  <a:cubicBezTo>
                    <a:pt x="1" y="6"/>
                    <a:pt x="0" y="5"/>
                    <a:pt x="0" y="3"/>
                  </a:cubicBezTo>
                  <a:cubicBezTo>
                    <a:pt x="0" y="1"/>
                    <a:pt x="1" y="0"/>
                    <a:pt x="3" y="0"/>
                  </a:cubicBezTo>
                  <a:cubicBezTo>
                    <a:pt x="65" y="0"/>
                    <a:pt x="65" y="0"/>
                    <a:pt x="65" y="0"/>
                  </a:cubicBezTo>
                  <a:cubicBezTo>
                    <a:pt x="67" y="0"/>
                    <a:pt x="68" y="1"/>
                    <a:pt x="68" y="3"/>
                  </a:cubicBezTo>
                  <a:cubicBezTo>
                    <a:pt x="68" y="5"/>
                    <a:pt x="67" y="6"/>
                    <a:pt x="6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9" name="Freeform 122">
              <a:extLst>
                <a:ext uri="{FF2B5EF4-FFF2-40B4-BE49-F238E27FC236}">
                  <a16:creationId xmlns:a16="http://schemas.microsoft.com/office/drawing/2014/main" id="{124BB81D-887B-4FEA-AE57-F802B4832889}"/>
                </a:ext>
              </a:extLst>
            </p:cNvPr>
            <p:cNvSpPr>
              <a:spLocks/>
            </p:cNvSpPr>
            <p:nvPr/>
          </p:nvSpPr>
          <p:spPr bwMode="auto">
            <a:xfrm>
              <a:off x="7530" y="4239"/>
              <a:ext cx="185" cy="16"/>
            </a:xfrm>
            <a:custGeom>
              <a:avLst/>
              <a:gdLst>
                <a:gd name="T0" fmla="*/ 65 w 68"/>
                <a:gd name="T1" fmla="*/ 6 h 6"/>
                <a:gd name="T2" fmla="*/ 3 w 68"/>
                <a:gd name="T3" fmla="*/ 6 h 6"/>
                <a:gd name="T4" fmla="*/ 0 w 68"/>
                <a:gd name="T5" fmla="*/ 3 h 6"/>
                <a:gd name="T6" fmla="*/ 3 w 68"/>
                <a:gd name="T7" fmla="*/ 0 h 6"/>
                <a:gd name="T8" fmla="*/ 65 w 68"/>
                <a:gd name="T9" fmla="*/ 0 h 6"/>
                <a:gd name="T10" fmla="*/ 68 w 68"/>
                <a:gd name="T11" fmla="*/ 3 h 6"/>
                <a:gd name="T12" fmla="*/ 65 w 68"/>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68" h="6">
                  <a:moveTo>
                    <a:pt x="65" y="6"/>
                  </a:moveTo>
                  <a:cubicBezTo>
                    <a:pt x="3" y="6"/>
                    <a:pt x="3" y="6"/>
                    <a:pt x="3" y="6"/>
                  </a:cubicBezTo>
                  <a:cubicBezTo>
                    <a:pt x="1" y="6"/>
                    <a:pt x="0" y="4"/>
                    <a:pt x="0" y="3"/>
                  </a:cubicBezTo>
                  <a:cubicBezTo>
                    <a:pt x="0" y="1"/>
                    <a:pt x="1" y="0"/>
                    <a:pt x="3" y="0"/>
                  </a:cubicBezTo>
                  <a:cubicBezTo>
                    <a:pt x="65" y="0"/>
                    <a:pt x="65" y="0"/>
                    <a:pt x="65" y="0"/>
                  </a:cubicBezTo>
                  <a:cubicBezTo>
                    <a:pt x="67" y="0"/>
                    <a:pt x="68" y="1"/>
                    <a:pt x="68" y="3"/>
                  </a:cubicBezTo>
                  <a:cubicBezTo>
                    <a:pt x="68" y="4"/>
                    <a:pt x="67" y="6"/>
                    <a:pt x="6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0" name="Freeform 123">
              <a:extLst>
                <a:ext uri="{FF2B5EF4-FFF2-40B4-BE49-F238E27FC236}">
                  <a16:creationId xmlns:a16="http://schemas.microsoft.com/office/drawing/2014/main" id="{D365FB5A-F4B5-4803-ADA8-F17982FBC044}"/>
                </a:ext>
              </a:extLst>
            </p:cNvPr>
            <p:cNvSpPr>
              <a:spLocks/>
            </p:cNvSpPr>
            <p:nvPr/>
          </p:nvSpPr>
          <p:spPr bwMode="auto">
            <a:xfrm>
              <a:off x="7530" y="4290"/>
              <a:ext cx="185" cy="17"/>
            </a:xfrm>
            <a:custGeom>
              <a:avLst/>
              <a:gdLst>
                <a:gd name="T0" fmla="*/ 65 w 68"/>
                <a:gd name="T1" fmla="*/ 6 h 6"/>
                <a:gd name="T2" fmla="*/ 3 w 68"/>
                <a:gd name="T3" fmla="*/ 6 h 6"/>
                <a:gd name="T4" fmla="*/ 0 w 68"/>
                <a:gd name="T5" fmla="*/ 3 h 6"/>
                <a:gd name="T6" fmla="*/ 3 w 68"/>
                <a:gd name="T7" fmla="*/ 0 h 6"/>
                <a:gd name="T8" fmla="*/ 65 w 68"/>
                <a:gd name="T9" fmla="*/ 0 h 6"/>
                <a:gd name="T10" fmla="*/ 68 w 68"/>
                <a:gd name="T11" fmla="*/ 3 h 6"/>
                <a:gd name="T12" fmla="*/ 65 w 68"/>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68" h="6">
                  <a:moveTo>
                    <a:pt x="65" y="6"/>
                  </a:moveTo>
                  <a:cubicBezTo>
                    <a:pt x="3" y="6"/>
                    <a:pt x="3" y="6"/>
                    <a:pt x="3" y="6"/>
                  </a:cubicBezTo>
                  <a:cubicBezTo>
                    <a:pt x="1" y="6"/>
                    <a:pt x="0" y="4"/>
                    <a:pt x="0" y="3"/>
                  </a:cubicBezTo>
                  <a:cubicBezTo>
                    <a:pt x="0" y="1"/>
                    <a:pt x="1" y="0"/>
                    <a:pt x="3" y="0"/>
                  </a:cubicBezTo>
                  <a:cubicBezTo>
                    <a:pt x="65" y="0"/>
                    <a:pt x="65" y="0"/>
                    <a:pt x="65" y="0"/>
                  </a:cubicBezTo>
                  <a:cubicBezTo>
                    <a:pt x="67" y="0"/>
                    <a:pt x="68" y="1"/>
                    <a:pt x="68" y="3"/>
                  </a:cubicBezTo>
                  <a:cubicBezTo>
                    <a:pt x="68" y="4"/>
                    <a:pt x="67" y="6"/>
                    <a:pt x="6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1" name="Oval 124">
              <a:extLst>
                <a:ext uri="{FF2B5EF4-FFF2-40B4-BE49-F238E27FC236}">
                  <a16:creationId xmlns:a16="http://schemas.microsoft.com/office/drawing/2014/main" id="{CE0A1AA1-F465-4356-91A3-B874D6DEB255}"/>
                </a:ext>
              </a:extLst>
            </p:cNvPr>
            <p:cNvSpPr>
              <a:spLocks noChangeArrowheads="1"/>
            </p:cNvSpPr>
            <p:nvPr/>
          </p:nvSpPr>
          <p:spPr bwMode="auto">
            <a:xfrm>
              <a:off x="7728" y="4420"/>
              <a:ext cx="33" cy="3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2" name="Oval 125">
              <a:extLst>
                <a:ext uri="{FF2B5EF4-FFF2-40B4-BE49-F238E27FC236}">
                  <a16:creationId xmlns:a16="http://schemas.microsoft.com/office/drawing/2014/main" id="{9A6A82ED-8921-4DDE-A562-DBFFBBC51B3B}"/>
                </a:ext>
              </a:extLst>
            </p:cNvPr>
            <p:cNvSpPr>
              <a:spLocks noChangeArrowheads="1"/>
            </p:cNvSpPr>
            <p:nvPr/>
          </p:nvSpPr>
          <p:spPr bwMode="auto">
            <a:xfrm>
              <a:off x="7777" y="4420"/>
              <a:ext cx="32" cy="3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3" name="Oval 126">
              <a:extLst>
                <a:ext uri="{FF2B5EF4-FFF2-40B4-BE49-F238E27FC236}">
                  <a16:creationId xmlns:a16="http://schemas.microsoft.com/office/drawing/2014/main" id="{80D447E5-01B9-48A5-A495-FA72B89B636E}"/>
                </a:ext>
              </a:extLst>
            </p:cNvPr>
            <p:cNvSpPr>
              <a:spLocks noChangeArrowheads="1"/>
            </p:cNvSpPr>
            <p:nvPr/>
          </p:nvSpPr>
          <p:spPr bwMode="auto">
            <a:xfrm>
              <a:off x="7826" y="4420"/>
              <a:ext cx="29" cy="3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4" name="Freeform 127">
              <a:extLst>
                <a:ext uri="{FF2B5EF4-FFF2-40B4-BE49-F238E27FC236}">
                  <a16:creationId xmlns:a16="http://schemas.microsoft.com/office/drawing/2014/main" id="{4950A4B2-0576-4312-A21F-E5FF127ED140}"/>
                </a:ext>
              </a:extLst>
            </p:cNvPr>
            <p:cNvSpPr>
              <a:spLocks/>
            </p:cNvSpPr>
            <p:nvPr/>
          </p:nvSpPr>
          <p:spPr bwMode="auto">
            <a:xfrm>
              <a:off x="7658" y="4293"/>
              <a:ext cx="154" cy="143"/>
            </a:xfrm>
            <a:custGeom>
              <a:avLst/>
              <a:gdLst>
                <a:gd name="T0" fmla="*/ 3 w 57"/>
                <a:gd name="T1" fmla="*/ 53 h 53"/>
                <a:gd name="T2" fmla="*/ 0 w 57"/>
                <a:gd name="T3" fmla="*/ 50 h 53"/>
                <a:gd name="T4" fmla="*/ 2 w 57"/>
                <a:gd name="T5" fmla="*/ 47 h 53"/>
                <a:gd name="T6" fmla="*/ 51 w 57"/>
                <a:gd name="T7" fmla="*/ 2 h 53"/>
                <a:gd name="T8" fmla="*/ 55 w 57"/>
                <a:gd name="T9" fmla="*/ 0 h 53"/>
                <a:gd name="T10" fmla="*/ 57 w 57"/>
                <a:gd name="T11" fmla="*/ 4 h 53"/>
                <a:gd name="T12" fmla="*/ 4 w 57"/>
                <a:gd name="T13" fmla="*/ 52 h 53"/>
                <a:gd name="T14" fmla="*/ 3 w 57"/>
                <a:gd name="T15" fmla="*/ 53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53">
                  <a:moveTo>
                    <a:pt x="3" y="53"/>
                  </a:moveTo>
                  <a:cubicBezTo>
                    <a:pt x="2" y="53"/>
                    <a:pt x="1" y="52"/>
                    <a:pt x="0" y="50"/>
                  </a:cubicBezTo>
                  <a:cubicBezTo>
                    <a:pt x="0" y="49"/>
                    <a:pt x="1" y="47"/>
                    <a:pt x="2" y="47"/>
                  </a:cubicBezTo>
                  <a:cubicBezTo>
                    <a:pt x="25" y="41"/>
                    <a:pt x="44" y="24"/>
                    <a:pt x="51" y="2"/>
                  </a:cubicBezTo>
                  <a:cubicBezTo>
                    <a:pt x="51" y="1"/>
                    <a:pt x="53" y="0"/>
                    <a:pt x="55" y="0"/>
                  </a:cubicBezTo>
                  <a:cubicBezTo>
                    <a:pt x="56" y="1"/>
                    <a:pt x="57" y="2"/>
                    <a:pt x="57" y="4"/>
                  </a:cubicBezTo>
                  <a:cubicBezTo>
                    <a:pt x="49" y="28"/>
                    <a:pt x="29" y="47"/>
                    <a:pt x="4" y="52"/>
                  </a:cubicBezTo>
                  <a:cubicBezTo>
                    <a:pt x="4" y="52"/>
                    <a:pt x="3" y="53"/>
                    <a:pt x="3"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5" name="Line 128">
              <a:extLst>
                <a:ext uri="{FF2B5EF4-FFF2-40B4-BE49-F238E27FC236}">
                  <a16:creationId xmlns:a16="http://schemas.microsoft.com/office/drawing/2014/main" id="{95AFA28E-D4AC-4059-BB27-8435EC20E112}"/>
                </a:ext>
              </a:extLst>
            </p:cNvPr>
            <p:cNvSpPr>
              <a:spLocks noChangeShapeType="1"/>
            </p:cNvSpPr>
            <p:nvPr/>
          </p:nvSpPr>
          <p:spPr bwMode="auto">
            <a:xfrm>
              <a:off x="7804" y="4301"/>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grpSp>
      <p:cxnSp>
        <p:nvCxnSpPr>
          <p:cNvPr id="8" name="Straight Connector 7">
            <a:extLst>
              <a:ext uri="{FF2B5EF4-FFF2-40B4-BE49-F238E27FC236}">
                <a16:creationId xmlns:a16="http://schemas.microsoft.com/office/drawing/2014/main" id="{D503B321-0674-43BA-A628-4CB718ED7FE0}"/>
              </a:ext>
            </a:extLst>
          </p:cNvPr>
          <p:cNvCxnSpPr/>
          <p:nvPr/>
        </p:nvCxnSpPr>
        <p:spPr>
          <a:xfrm>
            <a:off x="6545909" y="2120997"/>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594566F-A716-4D5C-991F-ABFC91BF0986}"/>
              </a:ext>
            </a:extLst>
          </p:cNvPr>
          <p:cNvCxnSpPr/>
          <p:nvPr/>
        </p:nvCxnSpPr>
        <p:spPr>
          <a:xfrm>
            <a:off x="6546148" y="2759172"/>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B1C4DE7D-0EA6-4FEB-A6A1-0AE99A435581}"/>
              </a:ext>
            </a:extLst>
          </p:cNvPr>
          <p:cNvCxnSpPr/>
          <p:nvPr/>
        </p:nvCxnSpPr>
        <p:spPr>
          <a:xfrm>
            <a:off x="6543540" y="3349722"/>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93376063-A079-4E09-91CD-07395BB9B7D3}"/>
              </a:ext>
            </a:extLst>
          </p:cNvPr>
          <p:cNvCxnSpPr/>
          <p:nvPr/>
        </p:nvCxnSpPr>
        <p:spPr>
          <a:xfrm>
            <a:off x="6543540" y="3959322"/>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AB3DF048-7139-40B4-941B-7B37326B43C6}"/>
              </a:ext>
            </a:extLst>
          </p:cNvPr>
          <p:cNvCxnSpPr/>
          <p:nvPr/>
        </p:nvCxnSpPr>
        <p:spPr>
          <a:xfrm>
            <a:off x="6543540" y="4616547"/>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578CB1F7-161C-4CFD-A495-BE74CE57E874}"/>
              </a:ext>
            </a:extLst>
          </p:cNvPr>
          <p:cNvCxnSpPr/>
          <p:nvPr/>
        </p:nvCxnSpPr>
        <p:spPr>
          <a:xfrm>
            <a:off x="6543540" y="5254722"/>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2010C64-8985-4760-AA6C-E4571BAAAEC8}"/>
              </a:ext>
            </a:extLst>
          </p:cNvPr>
          <p:cNvCxnSpPr/>
          <p:nvPr/>
        </p:nvCxnSpPr>
        <p:spPr>
          <a:xfrm>
            <a:off x="6543540" y="5921472"/>
            <a:ext cx="5014483" cy="0"/>
          </a:xfrm>
          <a:prstGeom prst="line">
            <a:avLst/>
          </a:prstGeom>
        </p:spPr>
        <p:style>
          <a:lnRef idx="1">
            <a:schemeClr val="accent1"/>
          </a:lnRef>
          <a:fillRef idx="0">
            <a:schemeClr val="accent1"/>
          </a:fillRef>
          <a:effectRef idx="0">
            <a:schemeClr val="accent1"/>
          </a:effectRef>
          <a:fontRef idx="minor">
            <a:schemeClr val="tx1"/>
          </a:fontRef>
        </p:style>
      </p:cxnSp>
      <p:sp>
        <p:nvSpPr>
          <p:cNvPr id="92" name="TextBox 91">
            <a:extLst>
              <a:ext uri="{FF2B5EF4-FFF2-40B4-BE49-F238E27FC236}">
                <a16:creationId xmlns:a16="http://schemas.microsoft.com/office/drawing/2014/main" id="{B487E3F8-A9BA-4113-86F1-47E9E5438589}"/>
              </a:ext>
            </a:extLst>
          </p:cNvPr>
          <p:cNvSpPr txBox="1"/>
          <p:nvPr/>
        </p:nvSpPr>
        <p:spPr>
          <a:xfrm>
            <a:off x="8554521" y="1633751"/>
            <a:ext cx="2210802"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EXAPROBE</a:t>
            </a:r>
          </a:p>
        </p:txBody>
      </p:sp>
      <p:sp>
        <p:nvSpPr>
          <p:cNvPr id="93" name="TextBox 92">
            <a:extLst>
              <a:ext uri="{FF2B5EF4-FFF2-40B4-BE49-F238E27FC236}">
                <a16:creationId xmlns:a16="http://schemas.microsoft.com/office/drawing/2014/main" id="{8A694905-65B9-49D7-A93B-D1A0F0E320B1}"/>
              </a:ext>
            </a:extLst>
          </p:cNvPr>
          <p:cNvSpPr txBox="1"/>
          <p:nvPr/>
        </p:nvSpPr>
        <p:spPr>
          <a:xfrm>
            <a:off x="8554521" y="2312043"/>
            <a:ext cx="2210802"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INFEENY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TRAMS</a:t>
            </a:r>
          </a:p>
        </p:txBody>
      </p:sp>
      <p:sp>
        <p:nvSpPr>
          <p:cNvPr id="94" name="TextBox 93">
            <a:extLst>
              <a:ext uri="{FF2B5EF4-FFF2-40B4-BE49-F238E27FC236}">
                <a16:creationId xmlns:a16="http://schemas.microsoft.com/office/drawing/2014/main" id="{E19F50B9-3DA0-4190-BDD7-CE2C1FB4A179}"/>
              </a:ext>
            </a:extLst>
          </p:cNvPr>
          <p:cNvSpPr txBox="1"/>
          <p:nvPr/>
        </p:nvSpPr>
        <p:spPr>
          <a:xfrm>
            <a:off x="8559352" y="2933313"/>
            <a:ext cx="2210802"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ENERGY NET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TRAMS</a:t>
            </a:r>
          </a:p>
        </p:txBody>
      </p:sp>
      <p:sp>
        <p:nvSpPr>
          <p:cNvPr id="95" name="TextBox 94">
            <a:extLst>
              <a:ext uri="{FF2B5EF4-FFF2-40B4-BE49-F238E27FC236}">
                <a16:creationId xmlns:a16="http://schemas.microsoft.com/office/drawing/2014/main" id="{D0170C57-5F0E-467D-8703-E4D7FD8B3ED5}"/>
              </a:ext>
            </a:extLst>
          </p:cNvPr>
          <p:cNvSpPr txBox="1"/>
          <p:nvPr/>
        </p:nvSpPr>
        <p:spPr>
          <a:xfrm>
            <a:off x="8554520" y="3473357"/>
            <a:ext cx="2873231" cy="400110"/>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ASP SERVEUR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BIZMATICA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SYNERTRADE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TRAMS </a:t>
            </a:r>
          </a:p>
        </p:txBody>
      </p:sp>
      <p:sp>
        <p:nvSpPr>
          <p:cNvPr id="96" name="TextBox 95">
            <a:extLst>
              <a:ext uri="{FF2B5EF4-FFF2-40B4-BE49-F238E27FC236}">
                <a16:creationId xmlns:a16="http://schemas.microsoft.com/office/drawing/2014/main" id="{7475996F-0331-4373-8A11-12B78083E904}"/>
              </a:ext>
            </a:extLst>
          </p:cNvPr>
          <p:cNvSpPr txBox="1"/>
          <p:nvPr/>
        </p:nvSpPr>
        <p:spPr>
          <a:xfrm>
            <a:off x="8554520" y="4059695"/>
            <a:ext cx="2873231" cy="461665"/>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ASP SERVEUR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BIZMATICA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EXAPROBE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TRAMS </a:t>
            </a:r>
          </a:p>
        </p:txBody>
      </p:sp>
      <p:sp>
        <p:nvSpPr>
          <p:cNvPr id="97" name="TextBox 96">
            <a:extLst>
              <a:ext uri="{FF2B5EF4-FFF2-40B4-BE49-F238E27FC236}">
                <a16:creationId xmlns:a16="http://schemas.microsoft.com/office/drawing/2014/main" id="{4C43343A-5ED1-4E1A-A2D0-774D1DF5C906}"/>
              </a:ext>
            </a:extLst>
          </p:cNvPr>
          <p:cNvSpPr txBox="1"/>
          <p:nvPr/>
        </p:nvSpPr>
        <p:spPr>
          <a:xfrm>
            <a:off x="8549807" y="4711520"/>
            <a:ext cx="2873231" cy="461665"/>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BIZMATICA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DMS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BDF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ENERGY NET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TRAMS </a:t>
            </a:r>
          </a:p>
        </p:txBody>
      </p:sp>
      <p:sp>
        <p:nvSpPr>
          <p:cNvPr id="98" name="TextBox 97">
            <a:extLst>
              <a:ext uri="{FF2B5EF4-FFF2-40B4-BE49-F238E27FC236}">
                <a16:creationId xmlns:a16="http://schemas.microsoft.com/office/drawing/2014/main" id="{FD7E5048-6D07-480E-9346-484C123D3926}"/>
              </a:ext>
            </a:extLst>
          </p:cNvPr>
          <p:cNvSpPr txBox="1"/>
          <p:nvPr/>
        </p:nvSpPr>
        <p:spPr>
          <a:xfrm>
            <a:off x="8549807" y="5446674"/>
            <a:ext cx="3091814"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ALTABOX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BDF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BIS l ECONOCOM</a:t>
            </a:r>
          </a:p>
        </p:txBody>
      </p:sp>
      <p:sp>
        <p:nvSpPr>
          <p:cNvPr id="99" name="TextBox 98">
            <a:extLst>
              <a:ext uri="{FF2B5EF4-FFF2-40B4-BE49-F238E27FC236}">
                <a16:creationId xmlns:a16="http://schemas.microsoft.com/office/drawing/2014/main" id="{32CCC06C-3224-4B1A-97C5-77F93C6EC113}"/>
              </a:ext>
            </a:extLst>
          </p:cNvPr>
          <p:cNvSpPr txBox="1"/>
          <p:nvPr/>
        </p:nvSpPr>
        <p:spPr>
          <a:xfrm>
            <a:off x="8549806" y="6091189"/>
            <a:ext cx="2873231"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BIZMATICA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HELIS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TRAMS</a:t>
            </a:r>
          </a:p>
        </p:txBody>
      </p:sp>
      <p:pic>
        <p:nvPicPr>
          <p:cNvPr id="176141" name="Picture 13" descr="Apple symbol (logo icon) pink">
            <a:extLst>
              <a:ext uri="{FF2B5EF4-FFF2-40B4-BE49-F238E27FC236}">
                <a16:creationId xmlns:a16="http://schemas.microsoft.com/office/drawing/2014/main" id="{42F24384-BD80-436C-A229-8A8CBBA1AA01}"/>
              </a:ext>
            </a:extLst>
          </p:cNvPr>
          <p:cNvPicPr>
            <a:picLocks noChangeAspect="1" noChangeArrowheads="1"/>
          </p:cNvPicPr>
          <p:nvPr/>
        </p:nvPicPr>
        <p:blipFill>
          <a:blip r:embed="rId8">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703783" y="2804280"/>
            <a:ext cx="494011" cy="494011"/>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8">
            <a:extLst>
              <a:ext uri="{FF2B5EF4-FFF2-40B4-BE49-F238E27FC236}">
                <a16:creationId xmlns:a16="http://schemas.microsoft.com/office/drawing/2014/main" id="{296231D8-DB1F-47B3-A6D3-8E2E12024A1F}"/>
              </a:ext>
            </a:extLst>
          </p:cNvPr>
          <p:cNvGrpSpPr/>
          <p:nvPr/>
        </p:nvGrpSpPr>
        <p:grpSpPr>
          <a:xfrm>
            <a:off x="7791351" y="2289679"/>
            <a:ext cx="328982" cy="301736"/>
            <a:chOff x="7751178" y="2138847"/>
            <a:chExt cx="328982" cy="301736"/>
          </a:xfrm>
        </p:grpSpPr>
        <p:sp>
          <p:nvSpPr>
            <p:cNvPr id="7" name="Rectangle 6">
              <a:extLst>
                <a:ext uri="{FF2B5EF4-FFF2-40B4-BE49-F238E27FC236}">
                  <a16:creationId xmlns:a16="http://schemas.microsoft.com/office/drawing/2014/main" id="{186ED720-F2BB-4419-8947-ADD96328A185}"/>
                </a:ext>
              </a:extLst>
            </p:cNvPr>
            <p:cNvSpPr/>
            <p:nvPr/>
          </p:nvSpPr>
          <p:spPr>
            <a:xfrm>
              <a:off x="7751178" y="2140177"/>
              <a:ext cx="149799" cy="134332"/>
            </a:xfrm>
            <a:prstGeom prst="rect">
              <a:avLst/>
            </a:prstGeom>
            <a:no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Rectangle 106">
              <a:extLst>
                <a:ext uri="{FF2B5EF4-FFF2-40B4-BE49-F238E27FC236}">
                  <a16:creationId xmlns:a16="http://schemas.microsoft.com/office/drawing/2014/main" id="{9CFC8AAA-69EB-48AB-AC7C-538676D385AF}"/>
                </a:ext>
              </a:extLst>
            </p:cNvPr>
            <p:cNvSpPr/>
            <p:nvPr/>
          </p:nvSpPr>
          <p:spPr>
            <a:xfrm>
              <a:off x="7930361" y="2138847"/>
              <a:ext cx="149799" cy="134332"/>
            </a:xfrm>
            <a:prstGeom prst="rect">
              <a:avLst/>
            </a:prstGeom>
            <a:no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Rectangle 107">
              <a:extLst>
                <a:ext uri="{FF2B5EF4-FFF2-40B4-BE49-F238E27FC236}">
                  <a16:creationId xmlns:a16="http://schemas.microsoft.com/office/drawing/2014/main" id="{79124F5E-7C98-4AC3-A00F-97BC2CAD1B1E}"/>
                </a:ext>
              </a:extLst>
            </p:cNvPr>
            <p:cNvSpPr/>
            <p:nvPr/>
          </p:nvSpPr>
          <p:spPr>
            <a:xfrm>
              <a:off x="7752478" y="2305753"/>
              <a:ext cx="149799" cy="134332"/>
            </a:xfrm>
            <a:prstGeom prst="rect">
              <a:avLst/>
            </a:prstGeom>
            <a:no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Rectangle 108">
              <a:extLst>
                <a:ext uri="{FF2B5EF4-FFF2-40B4-BE49-F238E27FC236}">
                  <a16:creationId xmlns:a16="http://schemas.microsoft.com/office/drawing/2014/main" id="{1ED78A00-BA2D-4808-AD10-CFB802FF7D36}"/>
                </a:ext>
              </a:extLst>
            </p:cNvPr>
            <p:cNvSpPr/>
            <p:nvPr/>
          </p:nvSpPr>
          <p:spPr>
            <a:xfrm>
              <a:off x="7930361" y="2306251"/>
              <a:ext cx="149799" cy="134332"/>
            </a:xfrm>
            <a:prstGeom prst="rect">
              <a:avLst/>
            </a:prstGeom>
            <a:no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ZoneTexte 9">
            <a:extLst>
              <a:ext uri="{FF2B5EF4-FFF2-40B4-BE49-F238E27FC236}">
                <a16:creationId xmlns:a16="http://schemas.microsoft.com/office/drawing/2014/main" id="{1BE6040B-CB76-4CEB-BB2F-69A9243AC01E}"/>
              </a:ext>
            </a:extLst>
          </p:cNvPr>
          <p:cNvSpPr txBox="1"/>
          <p:nvPr/>
        </p:nvSpPr>
        <p:spPr>
          <a:xfrm>
            <a:off x="435591" y="2262368"/>
            <a:ext cx="5008458" cy="2677656"/>
          </a:xfrm>
          <a:prstGeom prst="rect">
            <a:avLst/>
          </a:prstGeom>
          <a:noFill/>
        </p:spPr>
        <p:txBody>
          <a:bodyPr wrap="square" rtlCol="0">
            <a:spAutoFit/>
          </a:bodyPr>
          <a:lstStyle/>
          <a:p>
            <a:r>
              <a:rPr lang="en-US" sz="1400" dirty="0" err="1">
                <a:latin typeface="Arial" panose="020B0604020202020204" pitchFamily="34" charset="0"/>
                <a:cs typeface="Arial" panose="020B0604020202020204" pitchFamily="34" charset="0"/>
              </a:rPr>
              <a:t>Econocom</a:t>
            </a:r>
            <a:r>
              <a:rPr lang="en-US" sz="1400" dirty="0">
                <a:latin typeface="Arial" panose="020B0604020202020204" pitchFamily="34" charset="0"/>
                <a:cs typeface="Arial" panose="020B0604020202020204" pitchFamily="34" charset="0"/>
              </a:rPr>
              <a:t> has created an </a:t>
            </a:r>
            <a:r>
              <a:rPr lang="en-US" sz="1400" b="1" dirty="0">
                <a:latin typeface="Arial" panose="020B0604020202020204" pitchFamily="34" charset="0"/>
                <a:cs typeface="Arial" panose="020B0604020202020204" pitchFamily="34" charset="0"/>
              </a:rPr>
              <a:t>innovating model with a network of expert companies known as Satellites</a:t>
            </a:r>
            <a:r>
              <a:rPr lang="en-US" sz="1400" dirty="0">
                <a:latin typeface="Arial" panose="020B0604020202020204" pitchFamily="34" charset="0"/>
                <a:cs typeface="Arial" panose="020B0604020202020204" pitchFamily="34" charset="0"/>
              </a:rPr>
              <a:t>. These are small and medium-sized companies which are </a:t>
            </a:r>
          </a:p>
          <a:p>
            <a:r>
              <a:rPr lang="en-US" sz="1400" dirty="0">
                <a:latin typeface="Arial" panose="020B0604020202020204" pitchFamily="34" charset="0"/>
                <a:cs typeface="Arial" panose="020B0604020202020204" pitchFamily="34" charset="0"/>
              </a:rPr>
              <a:t>high-performing in their area of expertise and the heads of which retain a significant share of the share capital.</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By combining </a:t>
            </a:r>
            <a:r>
              <a:rPr lang="en-US" sz="1400" dirty="0" err="1">
                <a:latin typeface="Arial" panose="020B0604020202020204" pitchFamily="34" charset="0"/>
                <a:cs typeface="Arial" panose="020B0604020202020204" pitchFamily="34" charset="0"/>
              </a:rPr>
              <a:t>Econocom’s</a:t>
            </a:r>
            <a:r>
              <a:rPr lang="en-US" sz="1400" dirty="0">
                <a:latin typeface="Arial" panose="020B0604020202020204" pitchFamily="34" charset="0"/>
                <a:cs typeface="Arial" panose="020B0604020202020204" pitchFamily="34" charset="0"/>
              </a:rPr>
              <a:t> industrial power with the agility of its satellites, the Group offers its customers </a:t>
            </a:r>
            <a:r>
              <a:rPr lang="en-US" sz="1400" b="1" dirty="0">
                <a:latin typeface="Arial" panose="020B0604020202020204" pitchFamily="34" charset="0"/>
                <a:cs typeface="Arial" panose="020B0604020202020204" pitchFamily="34" charset="0"/>
              </a:rPr>
              <a:t>comprehensive, tailor-made solutions and integrated throughout the digital value chain</a:t>
            </a:r>
            <a:r>
              <a:rPr lang="en-US" sz="1400" dirty="0">
                <a:latin typeface="Arial" panose="020B0604020202020204" pitchFamily="34" charset="0"/>
                <a:cs typeface="Arial" panose="020B0604020202020204" pitchFamily="34" charset="0"/>
              </a:rPr>
              <a:t>. As their digital challenges evolve, </a:t>
            </a:r>
            <a:r>
              <a:rPr lang="en-US" sz="1400" dirty="0" err="1">
                <a:latin typeface="Arial" panose="020B0604020202020204" pitchFamily="34" charset="0"/>
                <a:cs typeface="Arial" panose="020B0604020202020204" pitchFamily="34" charset="0"/>
              </a:rPr>
              <a:t>Econocom</a:t>
            </a:r>
            <a:r>
              <a:rPr lang="en-US" sz="1400" dirty="0">
                <a:latin typeface="Arial" panose="020B0604020202020204" pitchFamily="34" charset="0"/>
                <a:cs typeface="Arial" panose="020B0604020202020204" pitchFamily="34" charset="0"/>
              </a:rPr>
              <a:t> offers them solutions that are made for them rather than solutions they will find everywhere.</a:t>
            </a:r>
            <a:endParaRPr lang="fr-FR" sz="1400" dirty="0">
              <a:latin typeface="Arial" panose="020B0604020202020204" pitchFamily="34" charset="0"/>
              <a:cs typeface="Arial" panose="020B0604020202020204" pitchFamily="34" charset="0"/>
            </a:endParaRPr>
          </a:p>
        </p:txBody>
      </p:sp>
      <p:sp>
        <p:nvSpPr>
          <p:cNvPr id="100" name="Espace réservé du numéro de diapositive 3">
            <a:extLst>
              <a:ext uri="{FF2B5EF4-FFF2-40B4-BE49-F238E27FC236}">
                <a16:creationId xmlns:a16="http://schemas.microsoft.com/office/drawing/2014/main" id="{7AA6C38B-D38B-41D4-AE25-E354EA1F527B}"/>
              </a:ext>
            </a:extLst>
          </p:cNvPr>
          <p:cNvSpPr txBox="1">
            <a:spLocks/>
          </p:cNvSpPr>
          <p:nvPr/>
        </p:nvSpPr>
        <p:spPr>
          <a:xfrm>
            <a:off x="11671300" y="6428502"/>
            <a:ext cx="431800" cy="246221"/>
          </a:xfrm>
          <a:prstGeom prst="rect">
            <a:avLst/>
          </a:prstGeom>
        </p:spPr>
        <p:txBody>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C309A02-F99E-41B1-8C8C-26A006E55CE6}" type="slidenum">
              <a:rPr kumimoji="0" lang="fr-FR" sz="1000" b="0" i="0" u="none" strike="noStrike" kern="1200" cap="none" spc="0" normalizeH="0" baseline="0" noProof="0" smtClean="0">
                <a:ln>
                  <a:noFill/>
                </a:ln>
                <a:solidFill>
                  <a:prstClr val="white"/>
                </a:solidFill>
                <a:effectLst/>
                <a:uLnTx/>
                <a:uFillTx/>
                <a:latin typeface="Arial" panose="020B0604020202020204" pitchFamily="34" charset="0"/>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fr-FR" sz="10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89059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19">
            <a:extLst>
              <a:ext uri="{FF2B5EF4-FFF2-40B4-BE49-F238E27FC236}">
                <a16:creationId xmlns:a16="http://schemas.microsoft.com/office/drawing/2014/main" id="{0DE6A193-4755-479A-BC6F-A7EBCA73B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1">
            <a:extLst>
              <a:ext uri="{FF2B5EF4-FFF2-40B4-BE49-F238E27FC236}">
                <a16:creationId xmlns:a16="http://schemas.microsoft.com/office/drawing/2014/main" id="{5A55B759-31A7-423C-9BC2-A8BC09FE9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3166" y="-478"/>
            <a:ext cx="6754318" cy="6858478"/>
          </a:xfrm>
          <a:custGeom>
            <a:avLst/>
            <a:gdLst>
              <a:gd name="connsiteX0" fmla="*/ 0 w 6754318"/>
              <a:gd name="connsiteY0" fmla="*/ 6858478 h 6858478"/>
              <a:gd name="connsiteX1" fmla="*/ 6754318 w 6754318"/>
              <a:gd name="connsiteY1" fmla="*/ 6858478 h 6858478"/>
              <a:gd name="connsiteX2" fmla="*/ 3577943 w 6754318"/>
              <a:gd name="connsiteY2" fmla="*/ 0 h 6858478"/>
              <a:gd name="connsiteX3" fmla="*/ 3572366 w 6754318"/>
              <a:gd name="connsiteY3" fmla="*/ 0 h 6858478"/>
              <a:gd name="connsiteX4" fmla="*/ 2506138 w 6754318"/>
              <a:gd name="connsiteY4" fmla="*/ 0 h 6858478"/>
              <a:gd name="connsiteX5" fmla="*/ 0 w 6754318"/>
              <a:gd name="connsiteY5"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54318" h="6858478">
                <a:moveTo>
                  <a:pt x="0" y="6858478"/>
                </a:moveTo>
                <a:lnTo>
                  <a:pt x="6754318" y="6858478"/>
                </a:lnTo>
                <a:lnTo>
                  <a:pt x="3577943" y="0"/>
                </a:lnTo>
                <a:lnTo>
                  <a:pt x="3572366" y="0"/>
                </a:lnTo>
                <a:lnTo>
                  <a:pt x="2506138" y="0"/>
                </a:lnTo>
                <a:lnTo>
                  <a:pt x="0"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23">
            <a:extLst>
              <a:ext uri="{FF2B5EF4-FFF2-40B4-BE49-F238E27FC236}">
                <a16:creationId xmlns:a16="http://schemas.microsoft.com/office/drawing/2014/main" id="{617D17FB-975C-487E-8519-38E547609E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8"/>
            <a:ext cx="6386947" cy="6858478"/>
          </a:xfrm>
          <a:custGeom>
            <a:avLst/>
            <a:gdLst>
              <a:gd name="connsiteX0" fmla="*/ 433167 w 6386947"/>
              <a:gd name="connsiteY0" fmla="*/ 0 h 6858478"/>
              <a:gd name="connsiteX1" fmla="*/ 2138767 w 6386947"/>
              <a:gd name="connsiteY1" fmla="*/ 0 h 6858478"/>
              <a:gd name="connsiteX2" fmla="*/ 3204995 w 6386947"/>
              <a:gd name="connsiteY2" fmla="*/ 0 h 6858478"/>
              <a:gd name="connsiteX3" fmla="*/ 3210572 w 6386947"/>
              <a:gd name="connsiteY3" fmla="*/ 0 h 6858478"/>
              <a:gd name="connsiteX4" fmla="*/ 6386947 w 6386947"/>
              <a:gd name="connsiteY4" fmla="*/ 6858478 h 6858478"/>
              <a:gd name="connsiteX5" fmla="*/ 1832610 w 6386947"/>
              <a:gd name="connsiteY5" fmla="*/ 6858478 h 6858478"/>
              <a:gd name="connsiteX6" fmla="*/ 433167 w 6386947"/>
              <a:gd name="connsiteY6" fmla="*/ 6858478 h 6858478"/>
              <a:gd name="connsiteX7" fmla="*/ 0 w 6386947"/>
              <a:gd name="connsiteY7" fmla="*/ 6858478 h 6858478"/>
              <a:gd name="connsiteX8" fmla="*/ 0 w 6386947"/>
              <a:gd name="connsiteY8" fmla="*/ 478 h 6858478"/>
              <a:gd name="connsiteX9" fmla="*/ 433167 w 6386947"/>
              <a:gd name="connsiteY9" fmla="*/ 478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86947" h="6858478">
                <a:moveTo>
                  <a:pt x="433167" y="0"/>
                </a:moveTo>
                <a:lnTo>
                  <a:pt x="2138767" y="0"/>
                </a:lnTo>
                <a:lnTo>
                  <a:pt x="3204995" y="0"/>
                </a:lnTo>
                <a:lnTo>
                  <a:pt x="3210572" y="0"/>
                </a:lnTo>
                <a:lnTo>
                  <a:pt x="6386947" y="6858478"/>
                </a:lnTo>
                <a:lnTo>
                  <a:pt x="1832610" y="6858478"/>
                </a:lnTo>
                <a:lnTo>
                  <a:pt x="433167" y="6858478"/>
                </a:lnTo>
                <a:lnTo>
                  <a:pt x="0" y="6858478"/>
                </a:lnTo>
                <a:lnTo>
                  <a:pt x="0" y="478"/>
                </a:lnTo>
                <a:lnTo>
                  <a:pt x="433167" y="478"/>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ZoneTexte 2">
            <a:extLst>
              <a:ext uri="{FF2B5EF4-FFF2-40B4-BE49-F238E27FC236}">
                <a16:creationId xmlns:a16="http://schemas.microsoft.com/office/drawing/2014/main" id="{2048C9FF-B432-433C-BBF5-0E15EE32733A}"/>
              </a:ext>
            </a:extLst>
          </p:cNvPr>
          <p:cNvSpPr txBox="1"/>
          <p:nvPr/>
        </p:nvSpPr>
        <p:spPr>
          <a:xfrm>
            <a:off x="568241" y="2839795"/>
            <a:ext cx="3709845" cy="2249424"/>
          </a:xfrm>
          <a:prstGeom prst="rect">
            <a:avLst/>
          </a:prstGeom>
        </p:spPr>
        <p:txBody>
          <a:bodyPr vert="horz" lIns="91440" tIns="45720" rIns="91440" bIns="45720" rtlCol="0" anchor="t">
            <a:normAutofit lnSpcReduction="10000"/>
          </a:bodyPr>
          <a:lstStyle/>
          <a:p>
            <a:pPr>
              <a:lnSpc>
                <a:spcPct val="120000"/>
              </a:lnSpc>
              <a:spcBef>
                <a:spcPct val="0"/>
              </a:spcBef>
              <a:spcAft>
                <a:spcPts val="600"/>
              </a:spcAft>
            </a:pPr>
            <a:r>
              <a:rPr lang="en-GB" sz="2400" dirty="0">
                <a:latin typeface="Arial Black" panose="020B0A04020102020204" pitchFamily="34" charset="0"/>
                <a:ea typeface="+mj-ea"/>
                <a:cs typeface="+mj-cs"/>
              </a:rPr>
              <a:t>We invite our clients into dedicated spaces to </a:t>
            </a:r>
            <a:br>
              <a:rPr lang="en-GB" sz="2400" dirty="0">
                <a:latin typeface="Arial Black" panose="020B0A04020102020204" pitchFamily="34" charset="0"/>
                <a:ea typeface="+mj-ea"/>
                <a:cs typeface="+mj-cs"/>
              </a:rPr>
            </a:br>
            <a:r>
              <a:rPr lang="en-GB" sz="2400" dirty="0">
                <a:latin typeface="Arial Black" panose="020B0A04020102020204" pitchFamily="34" charset="0"/>
                <a:ea typeface="+mj-ea"/>
                <a:cs typeface="+mj-cs"/>
              </a:rPr>
              <a:t>co-build innovative custom solutions.</a:t>
            </a:r>
          </a:p>
        </p:txBody>
      </p:sp>
      <p:pic>
        <p:nvPicPr>
          <p:cNvPr id="15" name="Image 14">
            <a:extLst>
              <a:ext uri="{FF2B5EF4-FFF2-40B4-BE49-F238E27FC236}">
                <a16:creationId xmlns:a16="http://schemas.microsoft.com/office/drawing/2014/main" id="{6D54CDAF-5BF0-4800-8E39-3C7D52687A64}"/>
              </a:ext>
            </a:extLst>
          </p:cNvPr>
          <p:cNvPicPr>
            <a:picLocks noChangeAspect="1"/>
          </p:cNvPicPr>
          <p:nvPr/>
        </p:nvPicPr>
        <p:blipFill rotWithShape="1">
          <a:blip r:embed="rId3" cstate="hqprint">
            <a:extLst>
              <a:ext uri="{28A0092B-C50C-407E-A947-70E740481C1C}">
                <a14:useLocalDpi xmlns:a14="http://schemas.microsoft.com/office/drawing/2010/main"/>
              </a:ext>
            </a:extLst>
          </a:blip>
          <a:stretch/>
        </p:blipFill>
        <p:spPr>
          <a:xfrm>
            <a:off x="6205273" y="1406336"/>
            <a:ext cx="5702113" cy="883827"/>
          </a:xfrm>
          <a:prstGeom prst="rect">
            <a:avLst/>
          </a:prstGeom>
        </p:spPr>
      </p:pic>
      <p:sp>
        <p:nvSpPr>
          <p:cNvPr id="13" name="Espace réservé du numéro de diapositive 2">
            <a:extLst>
              <a:ext uri="{FF2B5EF4-FFF2-40B4-BE49-F238E27FC236}">
                <a16:creationId xmlns:a16="http://schemas.microsoft.com/office/drawing/2014/main" id="{86CE07FA-2E22-463C-BC49-AFB29DAC45C2}"/>
              </a:ext>
            </a:extLst>
          </p:cNvPr>
          <p:cNvSpPr>
            <a:spLocks noGrp="1"/>
          </p:cNvSpPr>
          <p:nvPr>
            <p:ph type="sldNum" sz="quarter" idx="12"/>
          </p:nvPr>
        </p:nvSpPr>
        <p:spPr>
          <a:xfrm>
            <a:off x="11558218" y="6356350"/>
            <a:ext cx="428625" cy="365125"/>
          </a:xfrm>
        </p:spPr>
        <p:txBody>
          <a:bodyPr vert="horz" lIns="91440" tIns="45720" rIns="91440" bIns="45720" rtlCol="0" anchor="ctr">
            <a:normAutofit/>
          </a:bodyPr>
          <a:lstStyle/>
          <a:p>
            <a:pPr>
              <a:spcAft>
                <a:spcPts val="600"/>
              </a:spcAft>
            </a:pPr>
            <a:fld id="{5C309A02-F99E-41B1-8C8C-26A006E55CE6}" type="slidenum">
              <a:rPr lang="en-US">
                <a:solidFill>
                  <a:schemeClr val="bg1">
                    <a:alpha val="80000"/>
                  </a:schemeClr>
                </a:solidFill>
                <a:latin typeface="Arial" panose="020B0604020202020204" pitchFamily="34" charset="0"/>
                <a:cs typeface="Arial" panose="020B0604020202020204" pitchFamily="34" charset="0"/>
              </a:rPr>
              <a:pPr>
                <a:spcAft>
                  <a:spcPts val="600"/>
                </a:spcAft>
              </a:pPr>
              <a:t>28</a:t>
            </a:fld>
            <a:endParaRPr lang="en-US" dirty="0">
              <a:solidFill>
                <a:schemeClr val="bg1">
                  <a:alpha val="80000"/>
                </a:schemeClr>
              </a:solidFill>
              <a:latin typeface="Arial" panose="020B0604020202020204" pitchFamily="34" charset="0"/>
              <a:cs typeface="Arial" panose="020B0604020202020204" pitchFamily="34" charset="0"/>
            </a:endParaRPr>
          </a:p>
        </p:txBody>
      </p:sp>
      <p:pic>
        <p:nvPicPr>
          <p:cNvPr id="4" name="Image 3" descr="Une image contenant texte, plancher, plafond, ordinateur&#10;&#10;Description générée automatiquement">
            <a:extLst>
              <a:ext uri="{FF2B5EF4-FFF2-40B4-BE49-F238E27FC236}">
                <a16:creationId xmlns:a16="http://schemas.microsoft.com/office/drawing/2014/main" id="{906A399F-5D73-41E8-9F99-5A4EDA9257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2022" y="2385850"/>
            <a:ext cx="5101737" cy="2877903"/>
          </a:xfrm>
          <a:prstGeom prst="rect">
            <a:avLst/>
          </a:prstGeom>
        </p:spPr>
      </p:pic>
    </p:spTree>
    <p:extLst>
      <p:ext uri="{BB962C8B-B14F-4D97-AF65-F5344CB8AC3E}">
        <p14:creationId xmlns:p14="http://schemas.microsoft.com/office/powerpoint/2010/main" val="2047734618"/>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Image 60" descr="Une image contenant bleu&#10;&#10;Description générée automatiquement">
            <a:extLst>
              <a:ext uri="{FF2B5EF4-FFF2-40B4-BE49-F238E27FC236}">
                <a16:creationId xmlns:a16="http://schemas.microsoft.com/office/drawing/2014/main" id="{D7026908-D929-42CA-A313-B1031F7547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4741" y="0"/>
            <a:ext cx="4947259" cy="6858000"/>
          </a:xfrm>
          <a:prstGeom prst="rect">
            <a:avLst/>
          </a:prstGeom>
        </p:spPr>
      </p:pic>
      <p:grpSp>
        <p:nvGrpSpPr>
          <p:cNvPr id="3" name="Groupe 2">
            <a:extLst>
              <a:ext uri="{FF2B5EF4-FFF2-40B4-BE49-F238E27FC236}">
                <a16:creationId xmlns:a16="http://schemas.microsoft.com/office/drawing/2014/main" id="{4DBECFDC-450F-4E92-8D76-C12D60D9E138}"/>
              </a:ext>
            </a:extLst>
          </p:cNvPr>
          <p:cNvGrpSpPr/>
          <p:nvPr/>
        </p:nvGrpSpPr>
        <p:grpSpPr>
          <a:xfrm>
            <a:off x="0" y="0"/>
            <a:ext cx="10417629" cy="6858000"/>
            <a:chOff x="2" y="0"/>
            <a:chExt cx="10735017" cy="6858000"/>
          </a:xfrm>
          <a:solidFill>
            <a:schemeClr val="tx2"/>
          </a:solidFill>
        </p:grpSpPr>
        <p:sp>
          <p:nvSpPr>
            <p:cNvPr id="4" name="Forme libre : forme 3">
              <a:extLst>
                <a:ext uri="{FF2B5EF4-FFF2-40B4-BE49-F238E27FC236}">
                  <a16:creationId xmlns:a16="http://schemas.microsoft.com/office/drawing/2014/main" id="{59901195-DBAA-4FE8-B2C5-35698C9F9EBC}"/>
                </a:ext>
              </a:extLst>
            </p:cNvPr>
            <p:cNvSpPr/>
            <p:nvPr/>
          </p:nvSpPr>
          <p:spPr>
            <a:xfrm>
              <a:off x="2" y="0"/>
              <a:ext cx="10735017" cy="6858000"/>
            </a:xfrm>
            <a:custGeom>
              <a:avLst/>
              <a:gdLst>
                <a:gd name="connsiteX0" fmla="*/ 0 w 10735017"/>
                <a:gd name="connsiteY0" fmla="*/ 0 h 6858000"/>
                <a:gd name="connsiteX1" fmla="*/ 3338443 w 10735017"/>
                <a:gd name="connsiteY1" fmla="*/ 0 h 6858000"/>
                <a:gd name="connsiteX2" fmla="*/ 6644138 w 10735017"/>
                <a:gd name="connsiteY2" fmla="*/ 0 h 6858000"/>
                <a:gd name="connsiteX3" fmla="*/ 7547281 w 10735017"/>
                <a:gd name="connsiteY3" fmla="*/ 0 h 6858000"/>
                <a:gd name="connsiteX4" fmla="*/ 10735017 w 10735017"/>
                <a:gd name="connsiteY4" fmla="*/ 6858000 h 6858000"/>
                <a:gd name="connsiteX5" fmla="*/ 6644138 w 10735017"/>
                <a:gd name="connsiteY5" fmla="*/ 6858000 h 6858000"/>
                <a:gd name="connsiteX6" fmla="*/ 6526179 w 10735017"/>
                <a:gd name="connsiteY6" fmla="*/ 6858000 h 6858000"/>
                <a:gd name="connsiteX7" fmla="*/ 0 w 10735017"/>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735017" h="6858000">
                  <a:moveTo>
                    <a:pt x="0" y="0"/>
                  </a:moveTo>
                  <a:lnTo>
                    <a:pt x="3338443" y="0"/>
                  </a:lnTo>
                  <a:lnTo>
                    <a:pt x="6644138" y="0"/>
                  </a:lnTo>
                  <a:lnTo>
                    <a:pt x="7547281" y="0"/>
                  </a:lnTo>
                  <a:lnTo>
                    <a:pt x="10735017" y="6858000"/>
                  </a:lnTo>
                  <a:lnTo>
                    <a:pt x="6644138" y="6858000"/>
                  </a:lnTo>
                  <a:lnTo>
                    <a:pt x="6526179"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Forme libre : forme 4">
              <a:extLst>
                <a:ext uri="{FF2B5EF4-FFF2-40B4-BE49-F238E27FC236}">
                  <a16:creationId xmlns:a16="http://schemas.microsoft.com/office/drawing/2014/main" id="{006760D0-8F55-4A34-AEA2-5E4A5A44D647}"/>
                </a:ext>
              </a:extLst>
            </p:cNvPr>
            <p:cNvSpPr/>
            <p:nvPr/>
          </p:nvSpPr>
          <p:spPr>
            <a:xfrm>
              <a:off x="2" y="0"/>
              <a:ext cx="10197135" cy="6858000"/>
            </a:xfrm>
            <a:custGeom>
              <a:avLst/>
              <a:gdLst>
                <a:gd name="connsiteX0" fmla="*/ 0 w 10197135"/>
                <a:gd name="connsiteY0" fmla="*/ 0 h 6858000"/>
                <a:gd name="connsiteX1" fmla="*/ 2800561 w 10197135"/>
                <a:gd name="connsiteY1" fmla="*/ 0 h 6858000"/>
                <a:gd name="connsiteX2" fmla="*/ 6106256 w 10197135"/>
                <a:gd name="connsiteY2" fmla="*/ 0 h 6858000"/>
                <a:gd name="connsiteX3" fmla="*/ 7009399 w 10197135"/>
                <a:gd name="connsiteY3" fmla="*/ 0 h 6858000"/>
                <a:gd name="connsiteX4" fmla="*/ 10197135 w 10197135"/>
                <a:gd name="connsiteY4" fmla="*/ 6858000 h 6858000"/>
                <a:gd name="connsiteX5" fmla="*/ 6106256 w 10197135"/>
                <a:gd name="connsiteY5" fmla="*/ 6858000 h 6858000"/>
                <a:gd name="connsiteX6" fmla="*/ 5988297 w 10197135"/>
                <a:gd name="connsiteY6" fmla="*/ 6858000 h 6858000"/>
                <a:gd name="connsiteX7" fmla="*/ 0 w 1019713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197135" h="6858000">
                  <a:moveTo>
                    <a:pt x="0" y="0"/>
                  </a:moveTo>
                  <a:lnTo>
                    <a:pt x="2800561" y="0"/>
                  </a:lnTo>
                  <a:lnTo>
                    <a:pt x="6106256" y="0"/>
                  </a:lnTo>
                  <a:lnTo>
                    <a:pt x="7009399" y="0"/>
                  </a:lnTo>
                  <a:lnTo>
                    <a:pt x="10197135" y="6858000"/>
                  </a:lnTo>
                  <a:lnTo>
                    <a:pt x="6106256" y="6858000"/>
                  </a:lnTo>
                  <a:lnTo>
                    <a:pt x="5988297"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28" name="Titre 1">
            <a:extLst>
              <a:ext uri="{FF2B5EF4-FFF2-40B4-BE49-F238E27FC236}">
                <a16:creationId xmlns:a16="http://schemas.microsoft.com/office/drawing/2014/main" id="{0EDA4FBA-9CCD-453E-905F-B9B2111B1559}"/>
              </a:ext>
            </a:extLst>
          </p:cNvPr>
          <p:cNvSpPr txBox="1">
            <a:spLocks/>
          </p:cNvSpPr>
          <p:nvPr/>
        </p:nvSpPr>
        <p:spPr>
          <a:xfrm>
            <a:off x="347241" y="247770"/>
            <a:ext cx="6829051" cy="867930"/>
          </a:xfrm>
          <a:prstGeom prst="rect">
            <a:avLst/>
          </a:prstGeom>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r>
              <a:rPr lang="en-GB" dirty="0">
                <a:solidFill>
                  <a:schemeClr val="bg1"/>
                </a:solidFill>
                <a:latin typeface="+mn-lt"/>
              </a:rPr>
              <a:t>We are proud of our </a:t>
            </a:r>
            <a:r>
              <a:rPr lang="en-GB" dirty="0">
                <a:solidFill>
                  <a:schemeClr val="bg1"/>
                </a:solidFill>
              </a:rPr>
              <a:t>robust and sustainable ESG history</a:t>
            </a:r>
          </a:p>
        </p:txBody>
      </p:sp>
      <p:sp>
        <p:nvSpPr>
          <p:cNvPr id="29" name="Rectangle 28">
            <a:extLst>
              <a:ext uri="{FF2B5EF4-FFF2-40B4-BE49-F238E27FC236}">
                <a16:creationId xmlns:a16="http://schemas.microsoft.com/office/drawing/2014/main" id="{E580295C-9429-4B7C-AEB6-F1AE74A11595}"/>
              </a:ext>
            </a:extLst>
          </p:cNvPr>
          <p:cNvSpPr/>
          <p:nvPr/>
        </p:nvSpPr>
        <p:spPr>
          <a:xfrm>
            <a:off x="1498509" y="1886005"/>
            <a:ext cx="2554551"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a:ln>
                  <a:noFill/>
                </a:ln>
                <a:solidFill>
                  <a:schemeClr val="bg1"/>
                </a:solidFill>
                <a:uLnTx/>
                <a:uFillTx/>
                <a:ea typeface="+mn-ea"/>
                <a:cs typeface="+mn-cs"/>
              </a:rPr>
              <a:t>&gt; Signature of the Global Compact</a:t>
            </a:r>
          </a:p>
        </p:txBody>
      </p:sp>
      <p:sp>
        <p:nvSpPr>
          <p:cNvPr id="33" name="Rectangle 32">
            <a:extLst>
              <a:ext uri="{FF2B5EF4-FFF2-40B4-BE49-F238E27FC236}">
                <a16:creationId xmlns:a16="http://schemas.microsoft.com/office/drawing/2014/main" id="{B6DE3351-F2B2-44A7-BFC8-0950B016C8DE}"/>
              </a:ext>
            </a:extLst>
          </p:cNvPr>
          <p:cNvSpPr/>
          <p:nvPr/>
        </p:nvSpPr>
        <p:spPr>
          <a:xfrm>
            <a:off x="734274" y="1815699"/>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noProof="0">
                <a:ln>
                  <a:noFill/>
                </a:ln>
                <a:solidFill>
                  <a:schemeClr val="accent4"/>
                </a:solidFill>
                <a:uLnTx/>
                <a:uFillTx/>
                <a:ea typeface="+mn-ea"/>
                <a:cs typeface="+mn-cs"/>
              </a:rPr>
              <a:t>2012</a:t>
            </a:r>
          </a:p>
        </p:txBody>
      </p:sp>
      <p:sp>
        <p:nvSpPr>
          <p:cNvPr id="34" name="Rectangle 33">
            <a:extLst>
              <a:ext uri="{FF2B5EF4-FFF2-40B4-BE49-F238E27FC236}">
                <a16:creationId xmlns:a16="http://schemas.microsoft.com/office/drawing/2014/main" id="{4D24AE7B-67BB-48DC-B246-891D8E1076B2}"/>
              </a:ext>
            </a:extLst>
          </p:cNvPr>
          <p:cNvSpPr/>
          <p:nvPr/>
        </p:nvSpPr>
        <p:spPr>
          <a:xfrm>
            <a:off x="1481376" y="3343080"/>
            <a:ext cx="52162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accent4"/>
                </a:solidFill>
                <a:uLnTx/>
                <a:uFillTx/>
                <a:ea typeface="+mn-ea"/>
                <a:cs typeface="+mn-cs"/>
                <a:sym typeface="Wingdings" panose="05000000000000000000" pitchFamily="2" charset="2"/>
              </a:rPr>
              <a:t></a:t>
            </a:r>
            <a:r>
              <a:rPr kumimoji="0" lang="en-GB" sz="1100" b="0" i="0" u="none" strike="noStrike" cap="none" normalizeH="0" baseline="0" noProof="0" dirty="0">
                <a:ln>
                  <a:noFill/>
                </a:ln>
                <a:solidFill>
                  <a:schemeClr val="accent4"/>
                </a:solidFill>
                <a:uLnTx/>
                <a:uFillTx/>
              </a:rPr>
              <a:t> </a:t>
            </a:r>
            <a:r>
              <a:rPr kumimoji="0" lang="en-GB" sz="1100" b="0" i="0" u="none" strike="noStrike" cap="none" normalizeH="0" baseline="0" noProof="0" dirty="0">
                <a:ln>
                  <a:noFill/>
                </a:ln>
                <a:solidFill>
                  <a:schemeClr val="accent4"/>
                </a:solidFill>
                <a:uLnTx/>
                <a:uFillTx/>
                <a:ea typeface="+mn-ea"/>
                <a:cs typeface="+mn-cs"/>
              </a:rPr>
              <a:t>In 2021: </a:t>
            </a:r>
            <a:r>
              <a:rPr kumimoji="0" lang="en-GB" sz="1400" b="1" i="0" u="none" strike="noStrike" cap="none" normalizeH="0" baseline="0" noProof="0" dirty="0">
                <a:ln>
                  <a:noFill/>
                </a:ln>
                <a:solidFill>
                  <a:schemeClr val="accent4"/>
                </a:solidFill>
                <a:uLnTx/>
                <a:uFillTx/>
                <a:ea typeface="+mn-ea"/>
                <a:cs typeface="+mn-cs"/>
              </a:rPr>
              <a:t>- </a:t>
            </a:r>
            <a:r>
              <a:rPr lang="en-GB" sz="1100" dirty="0">
                <a:solidFill>
                  <a:schemeClr val="accent4"/>
                </a:solidFill>
              </a:rPr>
              <a:t>4</a:t>
            </a:r>
            <a:r>
              <a:rPr kumimoji="0" lang="en-GB" sz="1100" b="0" i="0" u="none" strike="noStrike" cap="none" normalizeH="0" baseline="0" noProof="0" dirty="0">
                <a:ln>
                  <a:noFill/>
                </a:ln>
                <a:solidFill>
                  <a:schemeClr val="accent4"/>
                </a:solidFill>
                <a:uLnTx/>
                <a:uFillTx/>
                <a:ea typeface="+mn-ea"/>
                <a:cs typeface="+mn-cs"/>
              </a:rPr>
              <a:t>0% digital environmental footprint</a:t>
            </a:r>
          </a:p>
        </p:txBody>
      </p:sp>
      <p:sp>
        <p:nvSpPr>
          <p:cNvPr id="35" name="Rectangle 34">
            <a:extLst>
              <a:ext uri="{FF2B5EF4-FFF2-40B4-BE49-F238E27FC236}">
                <a16:creationId xmlns:a16="http://schemas.microsoft.com/office/drawing/2014/main" id="{4DBFAC71-A79C-445B-85E1-339D731613F7}"/>
              </a:ext>
            </a:extLst>
          </p:cNvPr>
          <p:cNvSpPr/>
          <p:nvPr/>
        </p:nvSpPr>
        <p:spPr>
          <a:xfrm>
            <a:off x="1498510" y="2316706"/>
            <a:ext cx="2276336"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bg1"/>
                </a:solidFill>
                <a:uLnTx/>
                <a:uFillTx/>
                <a:ea typeface="+mn-ea"/>
                <a:cs typeface="+mn-cs"/>
              </a:rPr>
              <a:t>&gt; Creation of the first Green offer</a:t>
            </a:r>
          </a:p>
        </p:txBody>
      </p:sp>
      <p:sp>
        <p:nvSpPr>
          <p:cNvPr id="36" name="Rectangle 35">
            <a:extLst>
              <a:ext uri="{FF2B5EF4-FFF2-40B4-BE49-F238E27FC236}">
                <a16:creationId xmlns:a16="http://schemas.microsoft.com/office/drawing/2014/main" id="{638DF6F1-C0E0-44FC-B4E1-EFC14BF97743}"/>
              </a:ext>
            </a:extLst>
          </p:cNvPr>
          <p:cNvSpPr/>
          <p:nvPr/>
        </p:nvSpPr>
        <p:spPr>
          <a:xfrm>
            <a:off x="734274" y="2259839"/>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noProof="0">
                <a:ln>
                  <a:noFill/>
                </a:ln>
                <a:solidFill>
                  <a:schemeClr val="accent4"/>
                </a:solidFill>
                <a:uLnTx/>
                <a:uFillTx/>
                <a:ea typeface="+mn-ea"/>
                <a:cs typeface="+mn-cs"/>
              </a:rPr>
              <a:t>2016</a:t>
            </a:r>
          </a:p>
        </p:txBody>
      </p:sp>
      <p:sp>
        <p:nvSpPr>
          <p:cNvPr id="37" name="Rectangle 36">
            <a:extLst>
              <a:ext uri="{FF2B5EF4-FFF2-40B4-BE49-F238E27FC236}">
                <a16:creationId xmlns:a16="http://schemas.microsoft.com/office/drawing/2014/main" id="{DE09473C-2C68-4F33-A3A9-44A737052EC2}"/>
              </a:ext>
            </a:extLst>
          </p:cNvPr>
          <p:cNvSpPr/>
          <p:nvPr/>
        </p:nvSpPr>
        <p:spPr>
          <a:xfrm>
            <a:off x="1498510" y="2765818"/>
            <a:ext cx="2417593"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a:ln>
                  <a:noFill/>
                </a:ln>
                <a:solidFill>
                  <a:schemeClr val="bg1"/>
                </a:solidFill>
                <a:uLnTx/>
                <a:uFillTx/>
                <a:ea typeface="+mn-ea"/>
                <a:cs typeface="+mn-cs"/>
              </a:rPr>
              <a:t>&gt; EcoVadis Silver Medal (62/100)</a:t>
            </a:r>
          </a:p>
        </p:txBody>
      </p:sp>
      <p:sp>
        <p:nvSpPr>
          <p:cNvPr id="38" name="Rectangle 37">
            <a:extLst>
              <a:ext uri="{FF2B5EF4-FFF2-40B4-BE49-F238E27FC236}">
                <a16:creationId xmlns:a16="http://schemas.microsoft.com/office/drawing/2014/main" id="{15D599EB-A4A7-48B5-BB9E-2BC0ADB7BA7E}"/>
              </a:ext>
            </a:extLst>
          </p:cNvPr>
          <p:cNvSpPr/>
          <p:nvPr/>
        </p:nvSpPr>
        <p:spPr>
          <a:xfrm>
            <a:off x="734274" y="2703979"/>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noProof="0">
                <a:ln>
                  <a:noFill/>
                </a:ln>
                <a:solidFill>
                  <a:schemeClr val="accent4"/>
                </a:solidFill>
                <a:uLnTx/>
                <a:uFillTx/>
                <a:ea typeface="+mn-ea"/>
                <a:cs typeface="+mn-cs"/>
              </a:rPr>
              <a:t>2017</a:t>
            </a:r>
          </a:p>
        </p:txBody>
      </p:sp>
      <p:sp>
        <p:nvSpPr>
          <p:cNvPr id="40" name="Rectangle 39">
            <a:extLst>
              <a:ext uri="{FF2B5EF4-FFF2-40B4-BE49-F238E27FC236}">
                <a16:creationId xmlns:a16="http://schemas.microsoft.com/office/drawing/2014/main" id="{56B2D876-C33C-4BFA-B2C0-4D011CAFEDEE}"/>
              </a:ext>
            </a:extLst>
          </p:cNvPr>
          <p:cNvSpPr/>
          <p:nvPr/>
        </p:nvSpPr>
        <p:spPr>
          <a:xfrm>
            <a:off x="1498510" y="3214895"/>
            <a:ext cx="6404100"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bg1"/>
                </a:solidFill>
                <a:uLnTx/>
                <a:uFillTx/>
                <a:ea typeface="+mn-ea"/>
                <a:cs typeface="+mn-cs"/>
              </a:rPr>
              <a:t>&gt; Launch of internal programme to </a:t>
            </a:r>
            <a:r>
              <a:rPr kumimoji="0" lang="en-GB" sz="1100" b="1" i="0" u="none" strike="noStrike" cap="none" normalizeH="0" baseline="0" noProof="0" dirty="0">
                <a:ln>
                  <a:noFill/>
                </a:ln>
                <a:solidFill>
                  <a:schemeClr val="bg1"/>
                </a:solidFill>
                <a:uLnTx/>
                <a:uFillTx/>
                <a:ea typeface="+mn-ea"/>
                <a:cs typeface="+mn-cs"/>
              </a:rPr>
              <a:t>measure  and reduce the group's environmental impact</a:t>
            </a:r>
          </a:p>
        </p:txBody>
      </p:sp>
      <p:sp>
        <p:nvSpPr>
          <p:cNvPr id="41" name="Rectangle 40">
            <a:extLst>
              <a:ext uri="{FF2B5EF4-FFF2-40B4-BE49-F238E27FC236}">
                <a16:creationId xmlns:a16="http://schemas.microsoft.com/office/drawing/2014/main" id="{85F59A63-4EA7-4174-BB66-82D5096C7155}"/>
              </a:ext>
            </a:extLst>
          </p:cNvPr>
          <p:cNvSpPr/>
          <p:nvPr/>
        </p:nvSpPr>
        <p:spPr>
          <a:xfrm>
            <a:off x="734274" y="3148119"/>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noProof="0">
                <a:ln>
                  <a:noFill/>
                </a:ln>
                <a:solidFill>
                  <a:schemeClr val="accent4"/>
                </a:solidFill>
                <a:uLnTx/>
                <a:uFillTx/>
                <a:ea typeface="+mn-ea"/>
                <a:cs typeface="+mn-cs"/>
              </a:rPr>
              <a:t>2018</a:t>
            </a:r>
          </a:p>
        </p:txBody>
      </p:sp>
      <p:sp>
        <p:nvSpPr>
          <p:cNvPr id="42" name="Rectangle 41">
            <a:extLst>
              <a:ext uri="{FF2B5EF4-FFF2-40B4-BE49-F238E27FC236}">
                <a16:creationId xmlns:a16="http://schemas.microsoft.com/office/drawing/2014/main" id="{2DAB0621-8524-40DE-9FA8-E0B7DC97829B}"/>
              </a:ext>
            </a:extLst>
          </p:cNvPr>
          <p:cNvSpPr/>
          <p:nvPr/>
        </p:nvSpPr>
        <p:spPr>
          <a:xfrm>
            <a:off x="1498510" y="4836647"/>
            <a:ext cx="3250788"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cap="none" normalizeH="0" baseline="0" noProof="0">
                <a:ln>
                  <a:noFill/>
                </a:ln>
                <a:solidFill>
                  <a:schemeClr val="bg1"/>
                </a:solidFill>
                <a:uLnTx/>
                <a:uFillTx/>
                <a:ea typeface="+mn-ea"/>
                <a:cs typeface="+mn-cs"/>
              </a:rPr>
              <a:t>&gt; Signature of the </a:t>
            </a:r>
            <a:r>
              <a:rPr kumimoji="0" lang="en-GB" sz="1100" b="1" i="0" u="none" strike="noStrike" cap="none" normalizeH="0" baseline="0" noProof="0">
                <a:ln>
                  <a:noFill/>
                </a:ln>
                <a:solidFill>
                  <a:schemeClr val="bg1"/>
                </a:solidFill>
                <a:uLnTx/>
                <a:uFillTx/>
                <a:ea typeface="+mn-ea"/>
                <a:cs typeface="+mn-cs"/>
              </a:rPr>
              <a:t>Planet tech’Care</a:t>
            </a:r>
            <a:r>
              <a:rPr kumimoji="0" lang="en-GB" sz="1100" i="0" u="none" strike="noStrike" cap="none" normalizeH="0" baseline="0" noProof="0">
                <a:ln>
                  <a:noFill/>
                </a:ln>
                <a:solidFill>
                  <a:schemeClr val="bg1"/>
                </a:solidFill>
                <a:uLnTx/>
                <a:uFillTx/>
                <a:ea typeface="+mn-ea"/>
                <a:cs typeface="+mn-cs"/>
              </a:rPr>
              <a:t> manifesto</a:t>
            </a:r>
            <a:r>
              <a:rPr kumimoji="0" lang="en-GB" sz="1100" b="1" i="0" u="none" strike="noStrike" cap="none" normalizeH="0" baseline="0" noProof="0">
                <a:ln>
                  <a:noFill/>
                </a:ln>
                <a:solidFill>
                  <a:schemeClr val="bg1"/>
                </a:solidFill>
                <a:uLnTx/>
                <a:uFillTx/>
                <a:ea typeface="+mn-ea"/>
                <a:cs typeface="+mn-cs"/>
              </a:rPr>
              <a:t> </a:t>
            </a:r>
          </a:p>
        </p:txBody>
      </p:sp>
      <p:sp>
        <p:nvSpPr>
          <p:cNvPr id="43" name="Rectangle 42">
            <a:extLst>
              <a:ext uri="{FF2B5EF4-FFF2-40B4-BE49-F238E27FC236}">
                <a16:creationId xmlns:a16="http://schemas.microsoft.com/office/drawing/2014/main" id="{B53694BD-0700-4C8A-83D0-C67CF3370E65}"/>
              </a:ext>
            </a:extLst>
          </p:cNvPr>
          <p:cNvSpPr/>
          <p:nvPr/>
        </p:nvSpPr>
        <p:spPr>
          <a:xfrm>
            <a:off x="734274" y="4744430"/>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noProof="0">
                <a:ln>
                  <a:noFill/>
                </a:ln>
                <a:solidFill>
                  <a:schemeClr val="accent4"/>
                </a:solidFill>
                <a:uLnTx/>
                <a:uFillTx/>
                <a:ea typeface="+mn-ea"/>
                <a:cs typeface="+mn-cs"/>
              </a:rPr>
              <a:t>2020</a:t>
            </a:r>
          </a:p>
        </p:txBody>
      </p:sp>
      <p:sp>
        <p:nvSpPr>
          <p:cNvPr id="45" name="Rectangle 44">
            <a:extLst>
              <a:ext uri="{FF2B5EF4-FFF2-40B4-BE49-F238E27FC236}">
                <a16:creationId xmlns:a16="http://schemas.microsoft.com/office/drawing/2014/main" id="{861AAF9B-C6C1-4E4A-BCB9-D64C5AB968A4}"/>
              </a:ext>
            </a:extLst>
          </p:cNvPr>
          <p:cNvSpPr/>
          <p:nvPr/>
        </p:nvSpPr>
        <p:spPr>
          <a:xfrm>
            <a:off x="1498510" y="5549649"/>
            <a:ext cx="3668755"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bg1"/>
                </a:solidFill>
                <a:uLnTx/>
                <a:uFillTx/>
                <a:ea typeface="+mn-ea"/>
                <a:cs typeface="+mn-cs"/>
              </a:rPr>
              <a:t>&gt; Nominated for</a:t>
            </a:r>
            <a:r>
              <a:rPr kumimoji="0" lang="en-GB" sz="1100" b="1" i="0" u="none" strike="noStrike" cap="none" normalizeH="0" baseline="0" noProof="0" dirty="0">
                <a:ln>
                  <a:noFill/>
                </a:ln>
                <a:solidFill>
                  <a:schemeClr val="bg1"/>
                </a:solidFill>
                <a:uLnTx/>
                <a:uFillTx/>
                <a:ea typeface="+mn-ea"/>
                <a:cs typeface="+mn-cs"/>
              </a:rPr>
              <a:t> </a:t>
            </a:r>
            <a:r>
              <a:rPr kumimoji="0" lang="en-GB" sz="1100" b="0" i="0" u="none" strike="noStrike" cap="none" normalizeH="0" baseline="0" noProof="0" dirty="0">
                <a:ln>
                  <a:noFill/>
                </a:ln>
                <a:solidFill>
                  <a:schemeClr val="bg1"/>
                </a:solidFill>
                <a:uLnTx/>
                <a:uFillTx/>
                <a:ea typeface="+mn-ea"/>
                <a:cs typeface="+mn-cs"/>
              </a:rPr>
              <a:t>Microsoft </a:t>
            </a:r>
            <a:r>
              <a:rPr kumimoji="0" lang="en-GB" sz="1100" b="1" i="0" u="none" strike="noStrike" cap="none" normalizeH="0" baseline="0" noProof="0" dirty="0">
                <a:ln>
                  <a:noFill/>
                </a:ln>
                <a:solidFill>
                  <a:schemeClr val="bg1"/>
                </a:solidFill>
                <a:uLnTx/>
                <a:uFillTx/>
                <a:ea typeface="+mn-ea"/>
                <a:cs typeface="+mn-cs"/>
              </a:rPr>
              <a:t>Sustainability Award 2021</a:t>
            </a:r>
          </a:p>
        </p:txBody>
      </p:sp>
      <p:sp>
        <p:nvSpPr>
          <p:cNvPr id="46" name="Rectangle 45">
            <a:extLst>
              <a:ext uri="{FF2B5EF4-FFF2-40B4-BE49-F238E27FC236}">
                <a16:creationId xmlns:a16="http://schemas.microsoft.com/office/drawing/2014/main" id="{991EA2D8-3F2B-4DBB-A42A-156ED5BCA427}"/>
              </a:ext>
            </a:extLst>
          </p:cNvPr>
          <p:cNvSpPr/>
          <p:nvPr/>
        </p:nvSpPr>
        <p:spPr>
          <a:xfrm>
            <a:off x="1498510" y="4242824"/>
            <a:ext cx="7172450"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bg1"/>
                </a:solidFill>
                <a:uLnTx/>
                <a:uFillTx/>
                <a:ea typeface="+mn-ea"/>
                <a:cs typeface="+mn-cs"/>
              </a:rPr>
              <a:t>&gt; Signature of the </a:t>
            </a:r>
            <a:r>
              <a:rPr kumimoji="0" lang="en-GB" sz="1100" b="1" i="0" u="none" strike="noStrike" cap="none" normalizeH="0" baseline="0" noProof="0" dirty="0">
                <a:ln>
                  <a:noFill/>
                </a:ln>
                <a:solidFill>
                  <a:schemeClr val="bg1"/>
                </a:solidFill>
                <a:uLnTx/>
                <a:uFillTx/>
                <a:ea typeface="+mn-ea"/>
                <a:cs typeface="+mn-cs"/>
              </a:rPr>
              <a:t>manifesto for the inclusion of people with disabilities </a:t>
            </a:r>
            <a:r>
              <a:rPr kumimoji="0" lang="en-GB" sz="1100" b="0" i="0" u="none" strike="noStrike" cap="none" normalizeH="0" baseline="0" noProof="0" dirty="0">
                <a:ln>
                  <a:noFill/>
                </a:ln>
                <a:solidFill>
                  <a:schemeClr val="bg1"/>
                </a:solidFill>
                <a:uLnTx/>
                <a:uFillTx/>
                <a:ea typeface="+mn-ea"/>
                <a:cs typeface="+mn-cs"/>
              </a:rPr>
              <a:t>in economic life (renewed annually) </a:t>
            </a:r>
          </a:p>
        </p:txBody>
      </p:sp>
      <p:sp>
        <p:nvSpPr>
          <p:cNvPr id="47" name="Rectangle 46">
            <a:extLst>
              <a:ext uri="{FF2B5EF4-FFF2-40B4-BE49-F238E27FC236}">
                <a16:creationId xmlns:a16="http://schemas.microsoft.com/office/drawing/2014/main" id="{E28C8566-58D2-4CA4-A317-A23644C018C5}"/>
              </a:ext>
            </a:extLst>
          </p:cNvPr>
          <p:cNvSpPr/>
          <p:nvPr/>
        </p:nvSpPr>
        <p:spPr>
          <a:xfrm>
            <a:off x="1498509" y="5839199"/>
            <a:ext cx="6090501"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bg1"/>
                </a:solidFill>
                <a:uLnTx/>
                <a:uFillTx/>
                <a:ea typeface="+mn-ea"/>
                <a:cs typeface="+mn-cs"/>
              </a:rPr>
              <a:t>&gt; One of few digital companies signing IMPACT </a:t>
            </a:r>
            <a:r>
              <a:rPr kumimoji="0" lang="en-GB" sz="1100" b="1" i="0" u="none" strike="noStrike" cap="none" normalizeH="0" baseline="0" noProof="0" dirty="0">
                <a:ln>
                  <a:noFill/>
                </a:ln>
                <a:solidFill>
                  <a:schemeClr val="bg1"/>
                </a:solidFill>
                <a:uLnTx/>
                <a:uFillTx/>
                <a:ea typeface="+mn-ea"/>
                <a:cs typeface="+mn-cs"/>
              </a:rPr>
              <a:t>manifesto </a:t>
            </a:r>
            <a:r>
              <a:rPr kumimoji="0" lang="en-GB" sz="1100" b="0" i="0" u="none" strike="noStrike" cap="none" normalizeH="0" baseline="0" noProof="0" dirty="0">
                <a:ln>
                  <a:noFill/>
                </a:ln>
                <a:solidFill>
                  <a:schemeClr val="bg1"/>
                </a:solidFill>
                <a:uLnTx/>
                <a:uFillTx/>
                <a:ea typeface="+mn-ea"/>
                <a:cs typeface="+mn-cs"/>
              </a:rPr>
              <a:t>for a responsible economy</a:t>
            </a:r>
          </a:p>
        </p:txBody>
      </p:sp>
      <p:sp>
        <p:nvSpPr>
          <p:cNvPr id="48" name="Rectangle 47">
            <a:extLst>
              <a:ext uri="{FF2B5EF4-FFF2-40B4-BE49-F238E27FC236}">
                <a16:creationId xmlns:a16="http://schemas.microsoft.com/office/drawing/2014/main" id="{5C2E0313-F6AD-4BCB-B707-BF45453B70F5}"/>
              </a:ext>
            </a:extLst>
          </p:cNvPr>
          <p:cNvSpPr/>
          <p:nvPr/>
        </p:nvSpPr>
        <p:spPr>
          <a:xfrm>
            <a:off x="734274" y="5473148"/>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noProof="0">
                <a:ln>
                  <a:noFill/>
                </a:ln>
                <a:solidFill>
                  <a:schemeClr val="accent4"/>
                </a:solidFill>
                <a:uLnTx/>
                <a:uFillTx/>
                <a:ea typeface="+mn-ea"/>
                <a:cs typeface="+mn-cs"/>
              </a:rPr>
              <a:t>2021</a:t>
            </a:r>
          </a:p>
        </p:txBody>
      </p:sp>
      <p:sp>
        <p:nvSpPr>
          <p:cNvPr id="49" name="Rectangle 48">
            <a:extLst>
              <a:ext uri="{FF2B5EF4-FFF2-40B4-BE49-F238E27FC236}">
                <a16:creationId xmlns:a16="http://schemas.microsoft.com/office/drawing/2014/main" id="{888E253F-1E10-49CB-8D3F-FAF1ADBBBD1B}"/>
              </a:ext>
            </a:extLst>
          </p:cNvPr>
          <p:cNvSpPr/>
          <p:nvPr/>
        </p:nvSpPr>
        <p:spPr>
          <a:xfrm>
            <a:off x="1498510" y="3781756"/>
            <a:ext cx="5775450" cy="430887"/>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bg1"/>
                </a:solidFill>
                <a:uLnTx/>
                <a:uFillTx/>
                <a:ea typeface="+mn-ea"/>
                <a:cs typeface="+mn-cs"/>
              </a:rPr>
              <a:t>&gt; L</a:t>
            </a:r>
            <a:r>
              <a:rPr kumimoji="0" lang="en-GB" sz="1100" i="0" u="none" strike="noStrike" cap="none" normalizeH="0" baseline="0" noProof="0" dirty="0">
                <a:ln>
                  <a:noFill/>
                </a:ln>
                <a:solidFill>
                  <a:schemeClr val="bg1"/>
                </a:solidFill>
                <a:uLnTx/>
                <a:uFillTx/>
                <a:ea typeface="+mn-ea"/>
                <a:cs typeface="+mn-cs"/>
              </a:rPr>
              <a:t>aunch of </a:t>
            </a:r>
            <a:r>
              <a:rPr kumimoji="0" lang="en-GB" sz="1100" b="1" i="0" u="none" strike="noStrike" cap="none" normalizeH="0" baseline="0" noProof="0" dirty="0">
                <a:ln>
                  <a:noFill/>
                </a:ln>
                <a:solidFill>
                  <a:schemeClr val="bg1"/>
                </a:solidFill>
                <a:uLnTx/>
                <a:uFillTx/>
                <a:ea typeface="+mn-ea"/>
                <a:cs typeface="+mn-cs"/>
              </a:rPr>
              <a:t>“Digital Women” </a:t>
            </a:r>
            <a:r>
              <a:rPr kumimoji="0" lang="en-GB" sz="1100" b="0" i="0" u="none" strike="noStrike" cap="none" normalizeH="0" baseline="0" noProof="0" dirty="0">
                <a:ln>
                  <a:noFill/>
                </a:ln>
                <a:solidFill>
                  <a:schemeClr val="bg1"/>
                </a:solidFill>
                <a:uLnTx/>
                <a:uFillTx/>
                <a:ea typeface="+mn-ea"/>
                <a:cs typeface="+mn-cs"/>
              </a:rPr>
              <a:t>and signature of the </a:t>
            </a:r>
            <a:r>
              <a:rPr kumimoji="0" lang="en-GB" sz="1100" b="0" i="0" u="none" strike="noStrike" cap="none" normalizeH="0" baseline="0" noProof="0" dirty="0" err="1">
                <a:ln>
                  <a:noFill/>
                </a:ln>
                <a:solidFill>
                  <a:schemeClr val="bg1"/>
                </a:solidFill>
                <a:uLnTx/>
                <a:uFillTx/>
                <a:ea typeface="+mn-ea"/>
                <a:cs typeface="+mn-cs"/>
              </a:rPr>
              <a:t>Numeum</a:t>
            </a:r>
            <a:r>
              <a:rPr kumimoji="0" lang="en-GB" sz="1100" b="0" i="0" u="none" strike="noStrike" cap="none" normalizeH="0" baseline="0" noProof="0" dirty="0">
                <a:ln>
                  <a:noFill/>
                </a:ln>
                <a:solidFill>
                  <a:schemeClr val="bg1"/>
                </a:solidFill>
                <a:uLnTx/>
                <a:uFillTx/>
                <a:ea typeface="+mn-ea"/>
                <a:cs typeface="+mn-cs"/>
              </a:rPr>
              <a:t> manifesto</a:t>
            </a:r>
            <a:br>
              <a:rPr kumimoji="0" lang="en-GB" sz="1100" b="0" i="0" u="none" strike="noStrike" cap="none" normalizeH="0" baseline="0" noProof="0" dirty="0">
                <a:ln>
                  <a:noFill/>
                </a:ln>
                <a:solidFill>
                  <a:schemeClr val="bg1"/>
                </a:solidFill>
                <a:uLnTx/>
                <a:uFillTx/>
                <a:ea typeface="+mn-ea"/>
                <a:cs typeface="+mn-cs"/>
              </a:rPr>
            </a:br>
            <a:r>
              <a:rPr kumimoji="0" lang="en-GB" sz="1100" b="0" i="0" u="none" strike="noStrike" cap="none" normalizeH="0" baseline="0" noProof="0" dirty="0">
                <a:ln>
                  <a:noFill/>
                </a:ln>
                <a:solidFill>
                  <a:schemeClr val="bg1"/>
                </a:solidFill>
                <a:uLnTx/>
                <a:uFillTx/>
                <a:ea typeface="+mn-ea"/>
                <a:cs typeface="+mn-cs"/>
              </a:rPr>
              <a:t>#ReconversionFemmesNumérique</a:t>
            </a:r>
          </a:p>
        </p:txBody>
      </p:sp>
      <p:sp>
        <p:nvSpPr>
          <p:cNvPr id="50" name="Rectangle 49">
            <a:extLst>
              <a:ext uri="{FF2B5EF4-FFF2-40B4-BE49-F238E27FC236}">
                <a16:creationId xmlns:a16="http://schemas.microsoft.com/office/drawing/2014/main" id="{7797D13A-B679-4395-9104-96F1CC91EC7F}"/>
              </a:ext>
            </a:extLst>
          </p:cNvPr>
          <p:cNvSpPr/>
          <p:nvPr/>
        </p:nvSpPr>
        <p:spPr>
          <a:xfrm>
            <a:off x="734274" y="3714999"/>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noProof="0">
                <a:ln>
                  <a:noFill/>
                </a:ln>
                <a:solidFill>
                  <a:schemeClr val="accent4"/>
                </a:solidFill>
                <a:uLnTx/>
                <a:uFillTx/>
                <a:ea typeface="+mn-ea"/>
                <a:cs typeface="+mn-cs"/>
              </a:rPr>
              <a:t>2019</a:t>
            </a:r>
          </a:p>
        </p:txBody>
      </p:sp>
      <p:sp>
        <p:nvSpPr>
          <p:cNvPr id="51" name="Rectangle 50">
            <a:extLst>
              <a:ext uri="{FF2B5EF4-FFF2-40B4-BE49-F238E27FC236}">
                <a16:creationId xmlns:a16="http://schemas.microsoft.com/office/drawing/2014/main" id="{26DFE220-9D6D-4CF8-B383-2362FA4D7B87}"/>
              </a:ext>
            </a:extLst>
          </p:cNvPr>
          <p:cNvSpPr/>
          <p:nvPr/>
        </p:nvSpPr>
        <p:spPr>
          <a:xfrm>
            <a:off x="1522036" y="6186194"/>
            <a:ext cx="5578960"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bg1"/>
                </a:solidFill>
                <a:uLnTx/>
                <a:uFillTx/>
                <a:ea typeface="+mn-ea"/>
                <a:cs typeface="+mn-cs"/>
              </a:rPr>
              <a:t>&gt; Participation in the landmark </a:t>
            </a:r>
            <a:r>
              <a:rPr kumimoji="0" lang="en-GB" sz="1100" b="1" i="0" u="none" strike="noStrike" cap="none" normalizeH="0" baseline="0" noProof="0" dirty="0" err="1">
                <a:ln>
                  <a:noFill/>
                </a:ln>
                <a:solidFill>
                  <a:schemeClr val="bg1"/>
                </a:solidFill>
                <a:uLnTx/>
                <a:uFillTx/>
                <a:ea typeface="+mn-ea"/>
                <a:cs typeface="+mn-cs"/>
              </a:rPr>
              <a:t>Produrable</a:t>
            </a:r>
            <a:r>
              <a:rPr kumimoji="0" lang="en-GB" sz="1100" b="1" i="0" u="none" strike="noStrike" cap="none" normalizeH="0" baseline="0" noProof="0" dirty="0">
                <a:ln>
                  <a:noFill/>
                </a:ln>
                <a:solidFill>
                  <a:schemeClr val="bg1"/>
                </a:solidFill>
                <a:uLnTx/>
                <a:uFillTx/>
                <a:ea typeface="+mn-ea"/>
                <a:cs typeface="+mn-cs"/>
              </a:rPr>
              <a:t> </a:t>
            </a:r>
            <a:r>
              <a:rPr kumimoji="0" lang="en-GB" sz="1100" i="0" u="none" strike="noStrike" cap="none" normalizeH="0" baseline="0" noProof="0" dirty="0">
                <a:ln>
                  <a:noFill/>
                </a:ln>
                <a:solidFill>
                  <a:schemeClr val="bg1"/>
                </a:solidFill>
                <a:uLnTx/>
                <a:uFillTx/>
                <a:ea typeface="+mn-ea"/>
                <a:cs typeface="+mn-cs"/>
              </a:rPr>
              <a:t>conference</a:t>
            </a:r>
          </a:p>
        </p:txBody>
      </p:sp>
      <p:sp>
        <p:nvSpPr>
          <p:cNvPr id="54" name="Rectangle 53">
            <a:extLst>
              <a:ext uri="{FF2B5EF4-FFF2-40B4-BE49-F238E27FC236}">
                <a16:creationId xmlns:a16="http://schemas.microsoft.com/office/drawing/2014/main" id="{E60819D7-83EC-45C2-9D80-4BA7BC110ABF}"/>
              </a:ext>
            </a:extLst>
          </p:cNvPr>
          <p:cNvSpPr/>
          <p:nvPr/>
        </p:nvSpPr>
        <p:spPr>
          <a:xfrm>
            <a:off x="3755740" y="3964872"/>
            <a:ext cx="3959970"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accent4"/>
                </a:solidFill>
                <a:uLnTx/>
                <a:uFillTx/>
                <a:ea typeface="+mn-ea"/>
                <a:cs typeface="+mn-cs"/>
                <a:sym typeface="Wingdings" panose="05000000000000000000" pitchFamily="2" charset="2"/>
              </a:rPr>
              <a:t></a:t>
            </a:r>
            <a:r>
              <a:rPr kumimoji="0" lang="en-GB" sz="1100" b="0" i="0" u="none" strike="noStrike" cap="none" normalizeH="0" baseline="0" noProof="0" dirty="0">
                <a:ln>
                  <a:noFill/>
                </a:ln>
                <a:solidFill>
                  <a:schemeClr val="accent4"/>
                </a:solidFill>
                <a:uLnTx/>
                <a:uFillTx/>
              </a:rPr>
              <a:t> </a:t>
            </a:r>
            <a:r>
              <a:rPr kumimoji="0" lang="en-GB" sz="1100" b="0" i="0" u="none" strike="noStrike" cap="none" normalizeH="0" baseline="0" noProof="0" dirty="0">
                <a:ln>
                  <a:noFill/>
                </a:ln>
                <a:solidFill>
                  <a:schemeClr val="accent4"/>
                </a:solidFill>
                <a:uLnTx/>
                <a:uFillTx/>
                <a:ea typeface="+mn-ea"/>
                <a:cs typeface="+mn-cs"/>
              </a:rPr>
              <a:t>In 2021: 40% women heads of department in-house</a:t>
            </a:r>
          </a:p>
        </p:txBody>
      </p:sp>
      <p:sp>
        <p:nvSpPr>
          <p:cNvPr id="55" name="Rectangle 54">
            <a:extLst>
              <a:ext uri="{FF2B5EF4-FFF2-40B4-BE49-F238E27FC236}">
                <a16:creationId xmlns:a16="http://schemas.microsoft.com/office/drawing/2014/main" id="{8A4D1CD9-A380-4634-9DA8-32ABC2B88372}"/>
              </a:ext>
            </a:extLst>
          </p:cNvPr>
          <p:cNvSpPr/>
          <p:nvPr/>
        </p:nvSpPr>
        <p:spPr>
          <a:xfrm>
            <a:off x="1470930" y="4401307"/>
            <a:ext cx="4338645"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accent4"/>
                </a:solidFill>
                <a:uLnTx/>
                <a:uFillTx/>
                <a:ea typeface="+mn-ea"/>
                <a:cs typeface="+mn-cs"/>
                <a:sym typeface="Wingdings" panose="05000000000000000000" pitchFamily="2" charset="2"/>
              </a:rPr>
              <a:t></a:t>
            </a:r>
            <a:r>
              <a:rPr kumimoji="0" lang="en-GB" sz="1100" b="0" i="0" u="none" strike="noStrike" cap="none" normalizeH="0" baseline="0" noProof="0" dirty="0">
                <a:ln>
                  <a:noFill/>
                </a:ln>
                <a:solidFill>
                  <a:schemeClr val="accent4"/>
                </a:solidFill>
                <a:uLnTx/>
                <a:uFillTx/>
              </a:rPr>
              <a:t> </a:t>
            </a:r>
            <a:r>
              <a:rPr kumimoji="0" lang="en-GB" sz="1100" b="0" i="0" u="none" strike="noStrike" cap="none" normalizeH="0" baseline="0" noProof="0" dirty="0">
                <a:ln>
                  <a:noFill/>
                </a:ln>
                <a:solidFill>
                  <a:schemeClr val="accent4"/>
                </a:solidFill>
                <a:uLnTx/>
                <a:uFillTx/>
                <a:ea typeface="+mn-ea"/>
                <a:cs typeface="+mn-cs"/>
              </a:rPr>
              <a:t>In 2021: employees with disabilities doubled</a:t>
            </a:r>
          </a:p>
        </p:txBody>
      </p:sp>
      <p:sp>
        <p:nvSpPr>
          <p:cNvPr id="56" name="Rectangle 55">
            <a:extLst>
              <a:ext uri="{FF2B5EF4-FFF2-40B4-BE49-F238E27FC236}">
                <a16:creationId xmlns:a16="http://schemas.microsoft.com/office/drawing/2014/main" id="{8ECA5B84-A3EF-4A55-B54D-4C15EF63BF4A}"/>
              </a:ext>
            </a:extLst>
          </p:cNvPr>
          <p:cNvSpPr/>
          <p:nvPr/>
        </p:nvSpPr>
        <p:spPr>
          <a:xfrm>
            <a:off x="1507201" y="5125935"/>
            <a:ext cx="5164574"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a:ln>
                  <a:noFill/>
                </a:ln>
                <a:solidFill>
                  <a:schemeClr val="bg1"/>
                </a:solidFill>
                <a:uLnTx/>
                <a:uFillTx/>
                <a:ea typeface="+mn-ea"/>
                <a:cs typeface="+mn-cs"/>
              </a:rPr>
              <a:t>&gt; 2,500+ devices donated during Covid crisis</a:t>
            </a:r>
          </a:p>
        </p:txBody>
      </p:sp>
      <p:sp>
        <p:nvSpPr>
          <p:cNvPr id="57" name="Rectangle 56">
            <a:extLst>
              <a:ext uri="{FF2B5EF4-FFF2-40B4-BE49-F238E27FC236}">
                <a16:creationId xmlns:a16="http://schemas.microsoft.com/office/drawing/2014/main" id="{DC7B66E4-5AFA-4244-B292-AD626E0B8B39}"/>
              </a:ext>
            </a:extLst>
          </p:cNvPr>
          <p:cNvSpPr/>
          <p:nvPr/>
        </p:nvSpPr>
        <p:spPr>
          <a:xfrm>
            <a:off x="1522036" y="1438148"/>
            <a:ext cx="3313524"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bg1"/>
                </a:solidFill>
                <a:uLnTx/>
                <a:uFillTx/>
              </a:rPr>
              <a:t>&gt; Buying/selling second-hand equipment</a:t>
            </a:r>
          </a:p>
        </p:txBody>
      </p:sp>
      <p:sp>
        <p:nvSpPr>
          <p:cNvPr id="59" name="Espace réservé du numéro de diapositive 2">
            <a:extLst>
              <a:ext uri="{FF2B5EF4-FFF2-40B4-BE49-F238E27FC236}">
                <a16:creationId xmlns:a16="http://schemas.microsoft.com/office/drawing/2014/main" id="{D4456F36-AB4D-4383-8529-5B8C9E01743D}"/>
              </a:ext>
            </a:extLst>
          </p:cNvPr>
          <p:cNvSpPr>
            <a:spLocks noGrp="1"/>
          </p:cNvSpPr>
          <p:nvPr>
            <p:ph type="sldNum" sz="quarter" idx="12"/>
          </p:nvPr>
        </p:nvSpPr>
        <p:spPr>
          <a:xfrm>
            <a:off x="9284965" y="6343431"/>
            <a:ext cx="2743200" cy="365125"/>
          </a:xfrm>
        </p:spPr>
        <p:txBody>
          <a:bodyPr>
            <a:normAutofit/>
          </a:bodyPr>
          <a:lstStyle/>
          <a:p>
            <a:pPr>
              <a:spcAft>
                <a:spcPts val="600"/>
              </a:spcAft>
            </a:pPr>
            <a:fld id="{5C309A02-F99E-41B1-8C8C-26A006E55CE6}" type="slidenum">
              <a:rPr lang="fr-FR" sz="1000" smtClean="0">
                <a:solidFill>
                  <a:schemeClr val="bg2"/>
                </a:solidFill>
                <a:latin typeface="Arial" panose="020B0604020202020204" pitchFamily="34" charset="0"/>
                <a:cs typeface="Arial" panose="020B0604020202020204" pitchFamily="34" charset="0"/>
              </a:rPr>
              <a:pPr>
                <a:spcAft>
                  <a:spcPts val="600"/>
                </a:spcAft>
              </a:pPr>
              <a:t>29</a:t>
            </a:fld>
            <a:endParaRPr lang="fr-FR" sz="1000" dirty="0">
              <a:solidFill>
                <a:schemeClr val="bg2"/>
              </a:solidFill>
              <a:latin typeface="Arial" panose="020B0604020202020204" pitchFamily="34" charset="0"/>
              <a:cs typeface="Arial" panose="020B0604020202020204" pitchFamily="34" charset="0"/>
            </a:endParaRPr>
          </a:p>
        </p:txBody>
      </p:sp>
      <p:sp>
        <p:nvSpPr>
          <p:cNvPr id="60" name="Rectangle 59">
            <a:extLst>
              <a:ext uri="{FF2B5EF4-FFF2-40B4-BE49-F238E27FC236}">
                <a16:creationId xmlns:a16="http://schemas.microsoft.com/office/drawing/2014/main" id="{B86B7F7E-2A83-494D-BF75-0F1FB0503CA9}"/>
              </a:ext>
            </a:extLst>
          </p:cNvPr>
          <p:cNvSpPr/>
          <p:nvPr/>
        </p:nvSpPr>
        <p:spPr>
          <a:xfrm>
            <a:off x="346014" y="1364941"/>
            <a:ext cx="119510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err="1">
                <a:ln>
                  <a:noFill/>
                </a:ln>
                <a:solidFill>
                  <a:schemeClr val="accent4"/>
                </a:solidFill>
                <a:effectLst/>
                <a:uLnTx/>
                <a:uFillTx/>
                <a:ea typeface="+mn-ea"/>
                <a:cs typeface="+mn-cs"/>
              </a:rPr>
              <a:t>From</a:t>
            </a:r>
            <a:r>
              <a:rPr kumimoji="0" lang="fr-FR" sz="1400" b="0" i="0" u="none" strike="noStrike" kern="1200" cap="none" spc="0" normalizeH="0" baseline="0" noProof="0" dirty="0">
                <a:ln>
                  <a:noFill/>
                </a:ln>
                <a:solidFill>
                  <a:schemeClr val="accent4"/>
                </a:solidFill>
                <a:effectLst/>
                <a:uLnTx/>
                <a:uFillTx/>
                <a:ea typeface="+mn-ea"/>
                <a:cs typeface="+mn-cs"/>
              </a:rPr>
              <a:t> 1973</a:t>
            </a:r>
            <a:endParaRPr kumimoji="0" lang="fr-FR" sz="1800" b="0" i="0" u="none" strike="noStrike" kern="1200" cap="none" spc="0" normalizeH="0" baseline="0" noProof="0" dirty="0">
              <a:ln>
                <a:noFill/>
              </a:ln>
              <a:solidFill>
                <a:schemeClr val="accent4"/>
              </a:solidFill>
              <a:effectLst/>
              <a:uLnTx/>
              <a:uFillTx/>
              <a:ea typeface="+mn-ea"/>
              <a:cs typeface="+mn-cs"/>
            </a:endParaRPr>
          </a:p>
        </p:txBody>
      </p:sp>
      <p:sp>
        <p:nvSpPr>
          <p:cNvPr id="62" name="Rectangle 61">
            <a:extLst>
              <a:ext uri="{FF2B5EF4-FFF2-40B4-BE49-F238E27FC236}">
                <a16:creationId xmlns:a16="http://schemas.microsoft.com/office/drawing/2014/main" id="{EAE18C41-48DF-4629-9D07-379AD3BB3793}"/>
              </a:ext>
            </a:extLst>
          </p:cNvPr>
          <p:cNvSpPr/>
          <p:nvPr/>
        </p:nvSpPr>
        <p:spPr>
          <a:xfrm>
            <a:off x="1522036" y="6472505"/>
            <a:ext cx="5578960"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cap="none" normalizeH="0" baseline="0" noProof="0" dirty="0">
                <a:ln>
                  <a:noFill/>
                </a:ln>
                <a:solidFill>
                  <a:schemeClr val="bg1"/>
                </a:solidFill>
                <a:uLnTx/>
                <a:uFillTx/>
                <a:ea typeface="+mn-ea"/>
                <a:cs typeface="+mn-cs"/>
              </a:rPr>
              <a:t>&gt; </a:t>
            </a:r>
            <a:r>
              <a:rPr kumimoji="0" lang="en-GB" sz="1100" b="1" i="0" u="none" strike="noStrike" cap="none" normalizeH="0" baseline="0" noProof="0" dirty="0">
                <a:ln>
                  <a:noFill/>
                </a:ln>
                <a:solidFill>
                  <a:srgbClr val="F9D957"/>
                </a:solidFill>
                <a:uLnTx/>
                <a:uFillTx/>
                <a:ea typeface="+mn-ea"/>
                <a:cs typeface="+mn-cs"/>
              </a:rPr>
              <a:t>Econocom published its first Impact report</a:t>
            </a:r>
          </a:p>
        </p:txBody>
      </p:sp>
    </p:spTree>
    <p:extLst>
      <p:ext uri="{BB962C8B-B14F-4D97-AF65-F5344CB8AC3E}">
        <p14:creationId xmlns:p14="http://schemas.microsoft.com/office/powerpoint/2010/main" val="19374713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ABD49B2-32F0-4762-9FBD-570F8836C4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6750137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et82sfvYTAyZGBkb0XKtKQ"/>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mIyKzW0xQYWmEw4oFP2n6Q"/>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et82sfvYTAyZGBkb0XKtKQ"/>
</p:tagLst>
</file>

<file path=ppt/theme/theme1.xml><?xml version="1.0" encoding="utf-8"?>
<a:theme xmlns:a="http://schemas.openxmlformats.org/drawingml/2006/main" name="Thème Office">
  <a:themeElements>
    <a:clrScheme name="Econocom">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Personnalisé 49">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hème Office">
  <a:themeElements>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Thème Office">
  <a:themeElements>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wrap="square" lIns="0" tIns="0" rIns="0" bIns="0" rtlCol="0" anchor="b" anchorCtr="0">
        <a:spAutoFit/>
      </a:bodyPr>
      <a:lstStyle>
        <a:defPPr algn="l">
          <a:defRPr dirty="0"/>
        </a:defPPr>
      </a:lstStyle>
    </a:txDef>
  </a:objectDefaults>
  <a:extraClrSchemeLst/>
  <a:extLst>
    <a:ext uri="{05A4C25C-085E-4340-85A3-A5531E510DB2}">
      <thm15:themeFamily xmlns:thm15="http://schemas.microsoft.com/office/thememl/2012/main" name="ECO_TEMPLATE_PPT_FR_20190426" id="{63FA586C-F163-4A7E-8AAE-B69AB2F32993}" vid="{78426196-1F1A-4DFF-BDAE-4C6B4B890406}"/>
    </a:ext>
  </a:extLst>
</a:theme>
</file>

<file path=ppt/theme/theme5.xml><?xml version="1.0" encoding="utf-8"?>
<a:theme xmlns:a="http://schemas.openxmlformats.org/drawingml/2006/main" name="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_FR_econocom_v06" id="{6BD2BC2D-D4CC-4EDD-9665-8838CA53E5F5}" vid="{7A5F3061-9967-4EAE-A0B1-2FAC750A2865}"/>
    </a:ext>
  </a:extLst>
</a:theme>
</file>

<file path=ppt/theme/theme6.xml><?xml version="1.0" encoding="utf-8"?>
<a:theme xmlns:a="http://schemas.openxmlformats.org/drawingml/2006/main" name="2_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_FR_econocom_v06" id="{6BD2BC2D-D4CC-4EDD-9665-8838CA53E5F5}" vid="{7A5F3061-9967-4EAE-A0B1-2FAC750A2865}"/>
    </a:ext>
  </a:extLst>
</a:theme>
</file>

<file path=ppt/theme/theme7.xml><?xml version="1.0" encoding="utf-8"?>
<a:theme xmlns:a="http://schemas.openxmlformats.org/drawingml/2006/main" name="2_Thème Office">
  <a:themeElements>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1_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_FR_econocom_v06" id="{6BD2BC2D-D4CC-4EDD-9665-8838CA53E5F5}" vid="{7A5F3061-9967-4EAE-A0B1-2FAC750A2865}"/>
    </a:ext>
  </a:extLst>
</a:theme>
</file>

<file path=ppt/theme/theme9.xml><?xml version="1.0" encoding="utf-8"?>
<a:theme xmlns:a="http://schemas.openxmlformats.org/drawingml/2006/main" name="3_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_FR_econocom_v06" id="{6BD2BC2D-D4CC-4EDD-9665-8838CA53E5F5}" vid="{7A5F3061-9967-4EAE-A0B1-2FAC750A2865}"/>
    </a:ext>
  </a:extLst>
</a:theme>
</file>

<file path=ppt/theme/theme10.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0EC52FB3BB43E499D7558771B0515DA" ma:contentTypeVersion="14" ma:contentTypeDescription="Create a new document." ma:contentTypeScope="" ma:versionID="7b8be83fbb0c8a422931e0cacb9a01d2">
  <xsd:schema xmlns:xsd="http://www.w3.org/2001/XMLSchema" xmlns:xs="http://www.w3.org/2001/XMLSchema" xmlns:p="http://schemas.microsoft.com/office/2006/metadata/properties" xmlns:ns3="ba88100f-9b17-447a-9aba-62000fbfa155" xmlns:ns4="cc9f83ae-3039-4388-b4e8-a3786ca2cb88" targetNamespace="http://schemas.microsoft.com/office/2006/metadata/properties" ma:root="true" ma:fieldsID="31fe5b3c5cb4628eaae0a8ab43eeb341" ns3:_="" ns4:_="">
    <xsd:import namespace="ba88100f-9b17-447a-9aba-62000fbfa155"/>
    <xsd:import namespace="cc9f83ae-3039-4388-b4e8-a3786ca2cb8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88100f-9b17-447a-9aba-62000fbfa1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c9f83ae-3039-4388-b4e8-a3786ca2cb8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3512388-2EF1-467E-9238-87AC874B7B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88100f-9b17-447a-9aba-62000fbfa155"/>
    <ds:schemaRef ds:uri="cc9f83ae-3039-4388-b4e8-a3786ca2cb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413C710-6EA2-49B8-81C3-314C27DCAD4D}">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DFAF454F-D032-424B-B3AF-C0AB304B0E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2354</Words>
  <Application>Microsoft Office PowerPoint</Application>
  <PresentationFormat>Grand écran</PresentationFormat>
  <Paragraphs>428</Paragraphs>
  <Slides>30</Slides>
  <Notes>25</Notes>
  <HiddenSlides>0</HiddenSlides>
  <MMClips>0</MMClips>
  <ScaleCrop>false</ScaleCrop>
  <HeadingPairs>
    <vt:vector size="8" baseType="variant">
      <vt:variant>
        <vt:lpstr>Polices utilisées</vt:lpstr>
      </vt:variant>
      <vt:variant>
        <vt:i4>10</vt:i4>
      </vt:variant>
      <vt:variant>
        <vt:lpstr>Thème</vt:lpstr>
      </vt:variant>
      <vt:variant>
        <vt:i4>9</vt:i4>
      </vt:variant>
      <vt:variant>
        <vt:lpstr>Serveurs OLE incorporés</vt:lpstr>
      </vt:variant>
      <vt:variant>
        <vt:i4>2</vt:i4>
      </vt:variant>
      <vt:variant>
        <vt:lpstr>Titres des diapositives</vt:lpstr>
      </vt:variant>
      <vt:variant>
        <vt:i4>30</vt:i4>
      </vt:variant>
    </vt:vector>
  </HeadingPairs>
  <TitlesOfParts>
    <vt:vector size="51" baseType="lpstr">
      <vt:lpstr>Arial</vt:lpstr>
      <vt:lpstr>Arial Black</vt:lpstr>
      <vt:lpstr>Calibri</vt:lpstr>
      <vt:lpstr>Montserrat</vt:lpstr>
      <vt:lpstr>Montserrat Black</vt:lpstr>
      <vt:lpstr>Montserrat ExtraBold</vt:lpstr>
      <vt:lpstr>Montserrat Light</vt:lpstr>
      <vt:lpstr>Montserrat Medium</vt:lpstr>
      <vt:lpstr>Montserrat Thin</vt:lpstr>
      <vt:lpstr>Wingdings 2</vt:lpstr>
      <vt:lpstr>Thème Office</vt:lpstr>
      <vt:lpstr>1_Thème Office</vt:lpstr>
      <vt:lpstr>4_Thème Office</vt:lpstr>
      <vt:lpstr>1_ECONOCOM FR</vt:lpstr>
      <vt:lpstr>ECONOCOM FR</vt:lpstr>
      <vt:lpstr>2_ECONOCOM FR</vt:lpstr>
      <vt:lpstr>2_Thème Office</vt:lpstr>
      <vt:lpstr>11_ECONOCOM FR</vt:lpstr>
      <vt:lpstr>3_ECONOCOM FR</vt:lpstr>
      <vt:lpstr>Diapositive think-cell</vt:lpstr>
      <vt:lpstr>Slide</vt:lpstr>
      <vt:lpstr>Présentation PowerPoint</vt:lpstr>
      <vt:lpstr>Présentation PowerPoint</vt:lpstr>
      <vt:lpstr>Econocom</vt:lpstr>
      <vt:lpstr>Présentation PowerPoint</vt:lpstr>
      <vt:lpstr>Présentation PowerPoint</vt:lpstr>
      <vt:lpstr>Présentation PowerPoint</vt:lpstr>
      <vt:lpstr>We are a solid international group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Products &amp; Solutions</vt:lpstr>
      <vt:lpstr>Services</vt:lpstr>
      <vt:lpstr>Technology Management &amp; Financing</vt:lpstr>
      <vt:lpstr>We offer end-to-end responsible services </vt:lpstr>
      <vt:lpstr>Présentation PowerPoint</vt:lpstr>
      <vt:lpstr>We offer end-to-end responsible services </vt:lpstr>
      <vt:lpstr>We offer end-to-end responsible services </vt:lpstr>
      <vt:lpstr>We offer end-to-end responsible services </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FERNANDEZ, JULIE</dc:creator>
  <cp:lastModifiedBy>COURTOT, MARION</cp:lastModifiedBy>
  <cp:revision>28</cp:revision>
  <dcterms:created xsi:type="dcterms:W3CDTF">2021-09-30T13:41:07Z</dcterms:created>
  <dcterms:modified xsi:type="dcterms:W3CDTF">2022-03-10T14:19:56Z</dcterms:modified>
</cp:coreProperties>
</file>