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9" r:id="rId2"/>
    <p:sldMasterId id="2147483699" r:id="rId3"/>
    <p:sldMasterId id="2147483704" r:id="rId4"/>
  </p:sldMasterIdLst>
  <p:notesMasterIdLst>
    <p:notesMasterId r:id="rId13"/>
  </p:notesMasterIdLst>
  <p:sldIdLst>
    <p:sldId id="3562" r:id="rId5"/>
    <p:sldId id="3620" r:id="rId6"/>
    <p:sldId id="3642" r:id="rId7"/>
    <p:sldId id="3636" r:id="rId8"/>
    <p:sldId id="3641" r:id="rId9"/>
    <p:sldId id="3648" r:id="rId10"/>
    <p:sldId id="3640" r:id="rId11"/>
    <p:sldId id="3639" r:id="rId12"/>
  </p:sldIdLst>
  <p:sldSz cx="12192000" cy="6858000"/>
  <p:notesSz cx="6797675" cy="9928225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LAT, AUDREY" initials="MA" lastIdx="2" clrIdx="0">
    <p:extLst>
      <p:ext uri="{19B8F6BF-5375-455C-9EA6-DF929625EA0E}">
        <p15:presenceInfo xmlns:p15="http://schemas.microsoft.com/office/powerpoint/2012/main" userId="S::audrey.malat@econocom.com::e146f0eb-9a3a-482e-bd7f-1446998a572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573EEF"/>
    <a:srgbClr val="EDE8EF"/>
    <a:srgbClr val="FFC000"/>
    <a:srgbClr val="000000"/>
    <a:srgbClr val="E2B808"/>
    <a:srgbClr val="FBE89A"/>
    <a:srgbClr val="0B1521"/>
    <a:srgbClr val="FEF7DD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52" autoAdjust="0"/>
    <p:restoredTop sz="96201" autoAdjust="0"/>
  </p:normalViewPr>
  <p:slideViewPr>
    <p:cSldViewPr snapToGrid="0">
      <p:cViewPr varScale="1">
        <p:scale>
          <a:sx n="82" d="100"/>
          <a:sy n="82" d="100"/>
        </p:scale>
        <p:origin x="979" y="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463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135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4" y="2"/>
            <a:ext cx="2945659" cy="498135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C6759B5-D1FF-4F4E-9974-079FBC0E8C13}" type="datetimeFigureOut">
              <a:rPr lang="fr-FR" smtClean="0"/>
              <a:t>10/06/2021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9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8134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590FBFDF-7031-49C1-8B6E-D39C8F35E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105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V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C875B5-A17E-40E0-A0AD-993A970F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192000" y="6470650"/>
            <a:ext cx="36000" cy="36000"/>
          </a:xfrm>
          <a:prstGeom prst="rect">
            <a:avLst/>
          </a:prstGeom>
        </p:spPr>
        <p:txBody>
          <a:bodyPr/>
          <a:lstStyle>
            <a:lvl1pPr>
              <a:defRPr sz="100"/>
            </a:lvl1pPr>
          </a:lstStyle>
          <a:p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D9AB2CA-3D5E-442C-A5E7-6E1CEBD26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92000" y="6188568"/>
            <a:ext cx="36000" cy="600164"/>
          </a:xfrm>
        </p:spPr>
        <p:txBody>
          <a:bodyPr/>
          <a:lstStyle>
            <a:lvl1pPr>
              <a:defRPr sz="100"/>
            </a:lvl1pPr>
          </a:lstStyle>
          <a:p>
            <a:r>
              <a:rPr lang="en-US"/>
              <a:t>Confidentiel 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5F2078-CA88-48D5-9530-41D8C40B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192000" y="6470650"/>
            <a:ext cx="36000" cy="36000"/>
          </a:xfrm>
        </p:spPr>
        <p:txBody>
          <a:bodyPr/>
          <a:lstStyle>
            <a:lvl1pPr>
              <a:defRPr sz="100"/>
            </a:lvl1pPr>
          </a:lstStyle>
          <a:p>
            <a:fld id="{5C309A02-F99E-41B1-8C8C-26A006E55CE6}" type="slidenum">
              <a:rPr lang="fr-FR" smtClean="0"/>
              <a:pPr/>
              <a:t>‹N°›</a:t>
            </a:fld>
            <a:endParaRPr lang="fr-FR"/>
          </a:p>
        </p:txBody>
      </p:sp>
      <p:pic>
        <p:nvPicPr>
          <p:cNvPr id="11" name="Picture 2" descr="econocom - Gala IT One">
            <a:extLst>
              <a:ext uri="{FF2B5EF4-FFF2-40B4-BE49-F238E27FC236}">
                <a16:creationId xmlns:a16="http://schemas.microsoft.com/office/drawing/2014/main" id="{C4518416-2526-4417-86E4-0F582447F15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75" y="5329364"/>
            <a:ext cx="4248088" cy="68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3F9EE9F6-4A90-4E7E-80FF-4A9ADE996310}"/>
              </a:ext>
            </a:extLst>
          </p:cNvPr>
          <p:cNvSpPr txBox="1"/>
          <p:nvPr userDrawn="1"/>
        </p:nvSpPr>
        <p:spPr>
          <a:xfrm>
            <a:off x="780447" y="1539089"/>
            <a:ext cx="315342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b="0" dirty="0">
                <a:solidFill>
                  <a:schemeClr val="bg2"/>
                </a:solidFill>
                <a:latin typeface="+mj-lt"/>
              </a:rPr>
              <a:t>2020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84C764D3-6552-468E-A02B-1CF1E9C8D804}"/>
              </a:ext>
            </a:extLst>
          </p:cNvPr>
          <p:cNvSpPr txBox="1"/>
          <p:nvPr userDrawn="1"/>
        </p:nvSpPr>
        <p:spPr>
          <a:xfrm>
            <a:off x="780447" y="2653514"/>
            <a:ext cx="944842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b="1" dirty="0">
                <a:solidFill>
                  <a:schemeClr val="bg1"/>
                </a:solidFill>
                <a:latin typeface="+mn-lt"/>
              </a:rPr>
              <a:t>Résultats semestriels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BF1A5B88-A3BA-40D4-B9A5-BFBEC7BC5600}"/>
              </a:ext>
            </a:extLst>
          </p:cNvPr>
          <p:cNvSpPr txBox="1"/>
          <p:nvPr userDrawn="1"/>
        </p:nvSpPr>
        <p:spPr>
          <a:xfrm>
            <a:off x="809022" y="4202485"/>
            <a:ext cx="4101061" cy="485775"/>
          </a:xfrm>
          <a:prstGeom prst="rect">
            <a:avLst/>
          </a:prstGeom>
          <a:noFill/>
          <a:ln w="6350">
            <a:noFill/>
          </a:ln>
        </p:spPr>
        <p:txBody>
          <a:bodyPr wrap="square" rtlCol="0" anchor="ctr">
            <a:noAutofit/>
          </a:bodyPr>
          <a:lstStyle/>
          <a:p>
            <a:pPr algn="l"/>
            <a:r>
              <a:rPr lang="fr-FR" sz="1800" b="1" dirty="0">
                <a:solidFill>
                  <a:schemeClr val="bg1"/>
                </a:solidFill>
                <a:latin typeface="+mn-lt"/>
              </a:rPr>
              <a:t>PRÉSENTATION DES ANALYSTES</a:t>
            </a:r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47EE1F92-4A52-449A-A756-9B7A6EF2A8E5}"/>
              </a:ext>
            </a:extLst>
          </p:cNvPr>
          <p:cNvCxnSpPr>
            <a:cxnSpLocks/>
          </p:cNvCxnSpPr>
          <p:nvPr userDrawn="1"/>
        </p:nvCxnSpPr>
        <p:spPr>
          <a:xfrm>
            <a:off x="885222" y="4013561"/>
            <a:ext cx="325487" cy="0"/>
          </a:xfrm>
          <a:prstGeom prst="line">
            <a:avLst/>
          </a:prstGeom>
          <a:ln w="508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>
            <a:extLst>
              <a:ext uri="{FF2B5EF4-FFF2-40B4-BE49-F238E27FC236}">
                <a16:creationId xmlns:a16="http://schemas.microsoft.com/office/drawing/2014/main" id="{E20E11AD-139F-4C61-B6FD-3C3B82749E33}"/>
              </a:ext>
            </a:extLst>
          </p:cNvPr>
          <p:cNvSpPr txBox="1"/>
          <p:nvPr userDrawn="1"/>
        </p:nvSpPr>
        <p:spPr>
          <a:xfrm>
            <a:off x="809022" y="4602819"/>
            <a:ext cx="21868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>
                <a:solidFill>
                  <a:schemeClr val="accent6"/>
                </a:solidFill>
                <a:latin typeface="+mn-lt"/>
              </a:rPr>
              <a:t>10 septembre 2020</a:t>
            </a:r>
          </a:p>
        </p:txBody>
      </p:sp>
    </p:spTree>
    <p:extLst>
      <p:ext uri="{BB962C8B-B14F-4D97-AF65-F5344CB8AC3E}">
        <p14:creationId xmlns:p14="http://schemas.microsoft.com/office/powerpoint/2010/main" val="3494116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6061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V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C875B5-A17E-40E0-A0AD-993A970F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192000" y="6470650"/>
            <a:ext cx="36000" cy="36000"/>
          </a:xfrm>
          <a:prstGeom prst="rect">
            <a:avLst/>
          </a:prstGeom>
        </p:spPr>
        <p:txBody>
          <a:bodyPr/>
          <a:lstStyle>
            <a:lvl1pPr>
              <a:defRPr sz="100"/>
            </a:lvl1pPr>
          </a:lstStyle>
          <a:p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D9AB2CA-3D5E-442C-A5E7-6E1CEBD26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92000" y="6188568"/>
            <a:ext cx="36000" cy="600164"/>
          </a:xfrm>
        </p:spPr>
        <p:txBody>
          <a:bodyPr/>
          <a:lstStyle>
            <a:lvl1pPr>
              <a:defRPr sz="100"/>
            </a:lvl1pPr>
          </a:lstStyle>
          <a:p>
            <a:r>
              <a:rPr lang="en-US"/>
              <a:t>Confidentiel 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5F2078-CA88-48D5-9530-41D8C40B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192000" y="6470650"/>
            <a:ext cx="36000" cy="36000"/>
          </a:xfrm>
        </p:spPr>
        <p:txBody>
          <a:bodyPr/>
          <a:lstStyle>
            <a:lvl1pPr>
              <a:defRPr sz="100"/>
            </a:lvl1pPr>
          </a:lstStyle>
          <a:p>
            <a:fld id="{5C309A02-F99E-41B1-8C8C-26A006E55CE6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6D09028A-2189-44FE-A0BD-D0B5637D2A69}"/>
              </a:ext>
            </a:extLst>
          </p:cNvPr>
          <p:cNvCxnSpPr>
            <a:cxnSpLocks/>
          </p:cNvCxnSpPr>
          <p:nvPr userDrawn="1"/>
        </p:nvCxnSpPr>
        <p:spPr>
          <a:xfrm>
            <a:off x="1117600" y="2238375"/>
            <a:ext cx="1406525" cy="0"/>
          </a:xfrm>
          <a:prstGeom prst="line">
            <a:avLst/>
          </a:prstGeom>
          <a:ln w="508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542D7DBE-5638-4C22-8A61-36631DC3C4C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36789" y="848799"/>
            <a:ext cx="1513556" cy="1421928"/>
          </a:xfrm>
        </p:spPr>
        <p:txBody>
          <a:bodyPr wrap="none" anchor="ctr">
            <a:spAutoFit/>
          </a:bodyPr>
          <a:lstStyle>
            <a:lvl1pPr marL="0" indent="0" algn="r">
              <a:buNone/>
              <a:defRPr sz="9600" b="1">
                <a:latin typeface="+mn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DB030D3-98D7-4F7B-AD13-DEB52CFE79D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189009" y="1056310"/>
            <a:ext cx="8877300" cy="1945789"/>
          </a:xfrm>
        </p:spPr>
        <p:txBody>
          <a:bodyPr wrap="square">
            <a:sp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75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Titre </a:t>
            </a:r>
            <a:br>
              <a:rPr lang="fr-FR" dirty="0"/>
            </a:br>
            <a:r>
              <a:rPr lang="fr-FR" dirty="0"/>
              <a:t>du chapitre</a:t>
            </a:r>
          </a:p>
        </p:txBody>
      </p:sp>
    </p:spTree>
    <p:extLst>
      <p:ext uri="{BB962C8B-B14F-4D97-AF65-F5344CB8AC3E}">
        <p14:creationId xmlns:p14="http://schemas.microsoft.com/office/powerpoint/2010/main" val="1586805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C0799-FBFD-4B3F-8FA6-AB0AA88AE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48E61D-4532-45D5-8734-81BEA0556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Confidentiel 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462D5F-903A-4A93-96C3-F5CEBAA60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9A02-F99E-41B1-8C8C-26A006E55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212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C0799-FBFD-4B3F-8FA6-AB0AA88AE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48E61D-4532-45D5-8734-81BEA0556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Confidentiel 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462D5F-903A-4A93-96C3-F5CEBAA60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9A02-F99E-41B1-8C8C-26A006E55CE6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30640DEE-CC19-41D8-8AE5-364C3F5A20F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0100" y="939800"/>
            <a:ext cx="10515600" cy="369332"/>
          </a:xfrm>
        </p:spPr>
        <p:txBody>
          <a:bodyPr>
            <a:spAutoFit/>
          </a:bodyPr>
          <a:lstStyle>
            <a:lvl1pPr marL="0" indent="0">
              <a:buNone/>
              <a:defRPr sz="2000" b="0"/>
            </a:lvl1pPr>
          </a:lstStyle>
          <a:p>
            <a:pPr lvl="0"/>
            <a:r>
              <a:rPr lang="fr-FR" dirty="0"/>
              <a:t>Modifiez le style du sous-titre</a:t>
            </a:r>
          </a:p>
        </p:txBody>
      </p:sp>
    </p:spTree>
    <p:extLst>
      <p:ext uri="{BB962C8B-B14F-4D97-AF65-F5344CB8AC3E}">
        <p14:creationId xmlns:p14="http://schemas.microsoft.com/office/powerpoint/2010/main" val="4057770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D9AB2CA-3D5E-442C-A5E7-6E1CEBD26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Confidentiel 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5F2078-CA88-48D5-9530-41D8C40B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9A02-F99E-41B1-8C8C-26A006E55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194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V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C875B5-A17E-40E0-A0AD-993A970F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192000" y="6470650"/>
            <a:ext cx="36000" cy="36000"/>
          </a:xfrm>
          <a:prstGeom prst="rect">
            <a:avLst/>
          </a:prstGeom>
        </p:spPr>
        <p:txBody>
          <a:bodyPr/>
          <a:lstStyle>
            <a:lvl1pPr>
              <a:defRPr sz="100"/>
            </a:lvl1pPr>
          </a:lstStyle>
          <a:p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D9AB2CA-3D5E-442C-A5E7-6E1CEBD26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92000" y="6188568"/>
            <a:ext cx="36000" cy="600164"/>
          </a:xfrm>
        </p:spPr>
        <p:txBody>
          <a:bodyPr/>
          <a:lstStyle>
            <a:lvl1pPr>
              <a:defRPr sz="100"/>
            </a:lvl1pPr>
          </a:lstStyle>
          <a:p>
            <a:r>
              <a:rPr lang="en-US"/>
              <a:t>Confidentiel 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5F2078-CA88-48D5-9530-41D8C40B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192000" y="6470650"/>
            <a:ext cx="36000" cy="36000"/>
          </a:xfrm>
        </p:spPr>
        <p:txBody>
          <a:bodyPr/>
          <a:lstStyle>
            <a:lvl1pPr>
              <a:defRPr sz="100"/>
            </a:lvl1pPr>
          </a:lstStyle>
          <a:p>
            <a:fld id="{5C309A02-F99E-41B1-8C8C-26A006E55CE6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7" name="Groupe 6">
            <a:extLst>
              <a:ext uri="{FF2B5EF4-FFF2-40B4-BE49-F238E27FC236}">
                <a16:creationId xmlns:a16="http://schemas.microsoft.com/office/drawing/2014/main" id="{6D7E3387-8EC9-4161-8468-9C58D1EBBCFC}"/>
              </a:ext>
            </a:extLst>
          </p:cNvPr>
          <p:cNvGrpSpPr/>
          <p:nvPr userDrawn="1"/>
        </p:nvGrpSpPr>
        <p:grpSpPr>
          <a:xfrm>
            <a:off x="2479675" y="1872522"/>
            <a:ext cx="7550150" cy="3112957"/>
            <a:chOff x="2479675" y="1947226"/>
            <a:chExt cx="7550150" cy="3112957"/>
          </a:xfrm>
        </p:grpSpPr>
        <p:pic>
          <p:nvPicPr>
            <p:cNvPr id="8" name="Picture 2" descr="econocom - Gala IT One">
              <a:extLst>
                <a:ext uri="{FF2B5EF4-FFF2-40B4-BE49-F238E27FC236}">
                  <a16:creationId xmlns:a16="http://schemas.microsoft.com/office/drawing/2014/main" id="{1F4D6BA0-73F9-4177-ADCD-C166F80A0A7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9675" y="3849997"/>
              <a:ext cx="7550150" cy="1210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2F65506D-12EE-4C60-825F-CB1740382F7E}"/>
                </a:ext>
              </a:extLst>
            </p:cNvPr>
            <p:cNvSpPr txBox="1"/>
            <p:nvPr userDrawn="1"/>
          </p:nvSpPr>
          <p:spPr>
            <a:xfrm>
              <a:off x="3036094" y="1947226"/>
              <a:ext cx="6119812" cy="5884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THANK YOU</a:t>
              </a:r>
            </a:p>
          </p:txBody>
        </p:sp>
        <p:cxnSp>
          <p:nvCxnSpPr>
            <p:cNvPr id="9" name="Connecteur droit 8">
              <a:extLst>
                <a:ext uri="{FF2B5EF4-FFF2-40B4-BE49-F238E27FC236}">
                  <a16:creationId xmlns:a16="http://schemas.microsoft.com/office/drawing/2014/main" id="{4242BA8C-C7E0-408F-8F57-367E7BF61D7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699027" y="2724150"/>
              <a:ext cx="793946" cy="0"/>
            </a:xfrm>
            <a:prstGeom prst="line">
              <a:avLst/>
            </a:prstGeom>
            <a:ln w="508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27321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6_V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C875B5-A17E-40E0-A0AD-993A970F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192000" y="6470650"/>
            <a:ext cx="36000" cy="36000"/>
          </a:xfrm>
          <a:prstGeom prst="rect">
            <a:avLst/>
          </a:prstGeom>
        </p:spPr>
        <p:txBody>
          <a:bodyPr/>
          <a:lstStyle>
            <a:lvl1pPr>
              <a:defRPr sz="100"/>
            </a:lvl1pPr>
          </a:lstStyle>
          <a:p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D9AB2CA-3D5E-442C-A5E7-6E1CEBD26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92000" y="6188568"/>
            <a:ext cx="36000" cy="600164"/>
          </a:xfrm>
        </p:spPr>
        <p:txBody>
          <a:bodyPr/>
          <a:lstStyle>
            <a:lvl1pPr>
              <a:defRPr sz="100"/>
            </a:lvl1pPr>
          </a:lstStyle>
          <a:p>
            <a:r>
              <a:rPr lang="en-US"/>
              <a:t>Confidentiel 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5F2078-CA88-48D5-9530-41D8C40B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192000" y="6470650"/>
            <a:ext cx="36000" cy="36000"/>
          </a:xfrm>
        </p:spPr>
        <p:txBody>
          <a:bodyPr/>
          <a:lstStyle>
            <a:lvl1pPr>
              <a:defRPr sz="100"/>
            </a:lvl1pPr>
          </a:lstStyle>
          <a:p>
            <a:fld id="{5C309A02-F99E-41B1-8C8C-26A006E55CE6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6" name="Groupe 5">
            <a:extLst>
              <a:ext uri="{FF2B5EF4-FFF2-40B4-BE49-F238E27FC236}">
                <a16:creationId xmlns:a16="http://schemas.microsoft.com/office/drawing/2014/main" id="{A2AE9DC3-4F86-4593-879D-67EDE74B66D3}"/>
              </a:ext>
            </a:extLst>
          </p:cNvPr>
          <p:cNvGrpSpPr/>
          <p:nvPr userDrawn="1"/>
        </p:nvGrpSpPr>
        <p:grpSpPr>
          <a:xfrm>
            <a:off x="-190500" y="1468062"/>
            <a:ext cx="12573000" cy="3921876"/>
            <a:chOff x="-190500" y="1545497"/>
            <a:chExt cx="12573000" cy="3921876"/>
          </a:xfrm>
        </p:grpSpPr>
        <p:grpSp>
          <p:nvGrpSpPr>
            <p:cNvPr id="7" name="Groupe 6">
              <a:extLst>
                <a:ext uri="{FF2B5EF4-FFF2-40B4-BE49-F238E27FC236}">
                  <a16:creationId xmlns:a16="http://schemas.microsoft.com/office/drawing/2014/main" id="{6D7E3387-8EC9-4161-8468-9C58D1EBBCFC}"/>
                </a:ext>
              </a:extLst>
            </p:cNvPr>
            <p:cNvGrpSpPr/>
            <p:nvPr userDrawn="1"/>
          </p:nvGrpSpPr>
          <p:grpSpPr>
            <a:xfrm>
              <a:off x="-190500" y="1545497"/>
              <a:ext cx="12573000" cy="3921876"/>
              <a:chOff x="-190500" y="1798001"/>
              <a:chExt cx="12573000" cy="3921876"/>
            </a:xfrm>
          </p:grpSpPr>
          <p:pic>
            <p:nvPicPr>
              <p:cNvPr id="8" name="Picture 2" descr="econocom - Gala IT One">
                <a:extLst>
                  <a:ext uri="{FF2B5EF4-FFF2-40B4-BE49-F238E27FC236}">
                    <a16:creationId xmlns:a16="http://schemas.microsoft.com/office/drawing/2014/main" id="{1F4D6BA0-73F9-4177-ADCD-C166F80A0A7E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13150" y="4873053"/>
                <a:ext cx="5283200" cy="84682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2F65506D-12EE-4C60-825F-CB1740382F7E}"/>
                  </a:ext>
                </a:extLst>
              </p:cNvPr>
              <p:cNvSpPr txBox="1"/>
              <p:nvPr userDrawn="1"/>
            </p:nvSpPr>
            <p:spPr>
              <a:xfrm>
                <a:off x="-190500" y="1798001"/>
                <a:ext cx="12573000" cy="11837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80000"/>
                  </a:lnSpc>
                  <a:spcBef>
                    <a:spcPts val="6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Q&amp;A</a:t>
                </a:r>
              </a:p>
            </p:txBody>
          </p:sp>
        </p:grpSp>
        <p:cxnSp>
          <p:nvCxnSpPr>
            <p:cNvPr id="10" name="Connecteur droit 9">
              <a:extLst>
                <a:ext uri="{FF2B5EF4-FFF2-40B4-BE49-F238E27FC236}">
                  <a16:creationId xmlns:a16="http://schemas.microsoft.com/office/drawing/2014/main" id="{4062BBA0-F3D9-4EEE-841C-A0B8911F3E7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699027" y="3017746"/>
              <a:ext cx="793946" cy="0"/>
            </a:xfrm>
            <a:prstGeom prst="line">
              <a:avLst/>
            </a:prstGeom>
            <a:ln w="508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41413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7_V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>
            <a:extLst>
              <a:ext uri="{FF2B5EF4-FFF2-40B4-BE49-F238E27FC236}">
                <a16:creationId xmlns:a16="http://schemas.microsoft.com/office/drawing/2014/main" id="{6D90897C-F976-4E69-B629-14626215C174}"/>
              </a:ext>
            </a:extLst>
          </p:cNvPr>
          <p:cNvGrpSpPr/>
          <p:nvPr userDrawn="1"/>
        </p:nvGrpSpPr>
        <p:grpSpPr>
          <a:xfrm>
            <a:off x="-190500" y="1468062"/>
            <a:ext cx="12573000" cy="3921876"/>
            <a:chOff x="-190500" y="1545497"/>
            <a:chExt cx="12573000" cy="3921876"/>
          </a:xfrm>
        </p:grpSpPr>
        <p:grpSp>
          <p:nvGrpSpPr>
            <p:cNvPr id="11" name="Groupe 10">
              <a:extLst>
                <a:ext uri="{FF2B5EF4-FFF2-40B4-BE49-F238E27FC236}">
                  <a16:creationId xmlns:a16="http://schemas.microsoft.com/office/drawing/2014/main" id="{F2D9C601-4FF7-45C7-A6C5-FD1FAB753DCB}"/>
                </a:ext>
              </a:extLst>
            </p:cNvPr>
            <p:cNvGrpSpPr/>
            <p:nvPr userDrawn="1"/>
          </p:nvGrpSpPr>
          <p:grpSpPr>
            <a:xfrm>
              <a:off x="-190500" y="1545497"/>
              <a:ext cx="12573000" cy="3921876"/>
              <a:chOff x="-190500" y="1798001"/>
              <a:chExt cx="12573000" cy="3921876"/>
            </a:xfrm>
          </p:grpSpPr>
          <p:pic>
            <p:nvPicPr>
              <p:cNvPr id="13" name="Picture 2" descr="econocom - Gala IT One">
                <a:extLst>
                  <a:ext uri="{FF2B5EF4-FFF2-40B4-BE49-F238E27FC236}">
                    <a16:creationId xmlns:a16="http://schemas.microsoft.com/office/drawing/2014/main" id="{D2F672B1-C1FE-4A6E-B5CB-51CC80C56389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13150" y="4873053"/>
                <a:ext cx="5283200" cy="84682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ZoneTexte 13">
                <a:extLst>
                  <a:ext uri="{FF2B5EF4-FFF2-40B4-BE49-F238E27FC236}">
                    <a16:creationId xmlns:a16="http://schemas.microsoft.com/office/drawing/2014/main" id="{8A2B8B93-8E95-422E-A4A2-6B28E517BFF2}"/>
                  </a:ext>
                </a:extLst>
              </p:cNvPr>
              <p:cNvSpPr txBox="1"/>
              <p:nvPr userDrawn="1"/>
            </p:nvSpPr>
            <p:spPr>
              <a:xfrm>
                <a:off x="-190500" y="1798001"/>
                <a:ext cx="12573000" cy="11837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80000"/>
                  </a:lnSpc>
                  <a:spcBef>
                    <a:spcPts val="6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Appendices</a:t>
                </a:r>
              </a:p>
            </p:txBody>
          </p:sp>
        </p:grpSp>
        <p:cxnSp>
          <p:nvCxnSpPr>
            <p:cNvPr id="12" name="Connecteur droit 11">
              <a:extLst>
                <a:ext uri="{FF2B5EF4-FFF2-40B4-BE49-F238E27FC236}">
                  <a16:creationId xmlns:a16="http://schemas.microsoft.com/office/drawing/2014/main" id="{85CAC7E8-9B3A-4086-B669-7CF8FF890BB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699027" y="3017746"/>
              <a:ext cx="793946" cy="0"/>
            </a:xfrm>
            <a:prstGeom prst="line">
              <a:avLst/>
            </a:prstGeom>
            <a:ln w="508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77727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V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C875B5-A17E-40E0-A0AD-993A970F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192000" y="6470650"/>
            <a:ext cx="36000" cy="36000"/>
          </a:xfrm>
          <a:prstGeom prst="rect">
            <a:avLst/>
          </a:prstGeom>
        </p:spPr>
        <p:txBody>
          <a:bodyPr/>
          <a:lstStyle>
            <a:lvl1pPr>
              <a:defRPr sz="100"/>
            </a:lvl1pPr>
          </a:lstStyle>
          <a:p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D9AB2CA-3D5E-442C-A5E7-6E1CEBD26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92000" y="6188568"/>
            <a:ext cx="36000" cy="600164"/>
          </a:xfrm>
        </p:spPr>
        <p:txBody>
          <a:bodyPr/>
          <a:lstStyle>
            <a:lvl1pPr>
              <a:defRPr sz="100"/>
            </a:lvl1pPr>
          </a:lstStyle>
          <a:p>
            <a:r>
              <a:rPr lang="en-US"/>
              <a:t>Confidentiel 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5F2078-CA88-48D5-9530-41D8C40B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192000" y="6470650"/>
            <a:ext cx="36000" cy="36000"/>
          </a:xfrm>
        </p:spPr>
        <p:txBody>
          <a:bodyPr/>
          <a:lstStyle>
            <a:lvl1pPr>
              <a:defRPr sz="100"/>
            </a:lvl1pPr>
          </a:lstStyle>
          <a:p>
            <a:fld id="{5C309A02-F99E-41B1-8C8C-26A006E55CE6}" type="slidenum">
              <a:rPr lang="fr-FR" smtClean="0"/>
              <a:pPr/>
              <a:t>‹N°›</a:t>
            </a:fld>
            <a:endParaRPr lang="fr-FR"/>
          </a:p>
        </p:txBody>
      </p:sp>
      <p:pic>
        <p:nvPicPr>
          <p:cNvPr id="8" name="Picture 2" descr="econocom - Gala IT One">
            <a:extLst>
              <a:ext uri="{FF2B5EF4-FFF2-40B4-BE49-F238E27FC236}">
                <a16:creationId xmlns:a16="http://schemas.microsoft.com/office/drawing/2014/main" id="{1F4D6BA0-73F9-4177-ADCD-C166F80A0A7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2718929"/>
            <a:ext cx="8470900" cy="135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854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  <a:endParaRPr lang="fr-FR" dirty="0"/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900996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82055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142131-66CE-48F4-85AF-0AB2F9C1E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  <a:endParaRPr lang="fr-BE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5831D2-515A-4D89-A4B4-214CCAB88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/>
              <a:t>Confidentiel 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8C4F08-7904-478B-99B4-EFF4BC248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F2D7-8D2E-41D8-8B7A-3CD5C504D6A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841297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0063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95990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142131-66CE-48F4-85AF-0AB2F9C1E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  <a:endParaRPr lang="fr-BE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5831D2-515A-4D89-A4B4-214CCAB88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/>
              <a:t>Confidentiel </a:t>
            </a:r>
            <a:endParaRPr lang="fr-BE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8C4F08-7904-478B-99B4-EFF4BC248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F2D7-8D2E-41D8-8B7A-3CD5C504D6A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964204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1980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7988" y="1952626"/>
            <a:ext cx="11352212" cy="4140200"/>
          </a:xfrm>
        </p:spPr>
        <p:txBody>
          <a:bodyPr/>
          <a:lstStyle/>
          <a:p>
            <a:pPr lvl="0"/>
            <a:r>
              <a:rPr lang="en-US" dirty="0"/>
              <a:t>Modifier les styles du </a:t>
            </a:r>
            <a:r>
              <a:rPr lang="en-US" dirty="0" err="1"/>
              <a:t>texte</a:t>
            </a:r>
            <a:r>
              <a:rPr lang="en-US" dirty="0"/>
              <a:t> du masque</a:t>
            </a:r>
          </a:p>
          <a:p>
            <a:pPr lvl="1"/>
            <a:r>
              <a:rPr lang="en-US" dirty="0" err="1"/>
              <a:t>Deuxième</a:t>
            </a:r>
            <a:r>
              <a:rPr lang="en-US" dirty="0"/>
              <a:t> </a:t>
            </a:r>
            <a:r>
              <a:rPr lang="en-US" dirty="0" err="1"/>
              <a:t>niveau</a:t>
            </a:r>
            <a:endParaRPr lang="en-US" dirty="0"/>
          </a:p>
          <a:p>
            <a:pPr lvl="2"/>
            <a:r>
              <a:rPr lang="en-US" dirty="0" err="1"/>
              <a:t>Troisième</a:t>
            </a:r>
            <a:r>
              <a:rPr lang="en-US" dirty="0"/>
              <a:t> </a:t>
            </a:r>
            <a:r>
              <a:rPr lang="en-US" dirty="0" err="1"/>
              <a:t>niveau</a:t>
            </a:r>
            <a:endParaRPr lang="en-US" dirty="0"/>
          </a:p>
          <a:p>
            <a:pPr lvl="3"/>
            <a:r>
              <a:rPr lang="en-US" dirty="0" err="1"/>
              <a:t>Quatrième</a:t>
            </a:r>
            <a:r>
              <a:rPr lang="en-US" dirty="0"/>
              <a:t> </a:t>
            </a:r>
            <a:r>
              <a:rPr lang="en-US" dirty="0" err="1"/>
              <a:t>niveau</a:t>
            </a:r>
            <a:endParaRPr lang="en-US" dirty="0"/>
          </a:p>
          <a:p>
            <a:pPr lvl="4"/>
            <a:r>
              <a:rPr lang="en-US" dirty="0" err="1"/>
              <a:t>Cinquième</a:t>
            </a:r>
            <a:r>
              <a:rPr lang="en-US" dirty="0"/>
              <a:t> </a:t>
            </a:r>
            <a:r>
              <a:rPr lang="en-US" dirty="0" err="1"/>
              <a:t>niveau</a:t>
            </a:r>
            <a:endParaRPr lang="en-US" dirty="0"/>
          </a:p>
        </p:txBody>
      </p:sp>
      <p:sp>
        <p:nvSpPr>
          <p:cNvPr id="16" name="Espace réservé du pied de page 4">
            <a:extLst>
              <a:ext uri="{FF2B5EF4-FFF2-40B4-BE49-F238E27FC236}">
                <a16:creationId xmlns:a16="http://schemas.microsoft.com/office/drawing/2014/main" id="{8DA3DA83-77DA-4016-B41B-E5AACBDAE9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906000" y="6436431"/>
            <a:ext cx="1679847" cy="234286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spAutoFit/>
          </a:bodyPr>
          <a:lstStyle>
            <a:lvl1pPr algn="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Confidentiel </a:t>
            </a:r>
            <a:endParaRPr lang="en-US" dirty="0"/>
          </a:p>
        </p:txBody>
      </p:sp>
      <p:sp>
        <p:nvSpPr>
          <p:cNvPr id="17" name="Espace réservé du numéro de diapositive 5">
            <a:extLst>
              <a:ext uri="{FF2B5EF4-FFF2-40B4-BE49-F238E27FC236}">
                <a16:creationId xmlns:a16="http://schemas.microsoft.com/office/drawing/2014/main" id="{CC54CC74-1140-4969-8BC8-66CB368397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613" y="6436431"/>
            <a:ext cx="330787" cy="234286"/>
          </a:xfrm>
          <a:prstGeom prst="rect">
            <a:avLst/>
          </a:prstGeom>
        </p:spPr>
        <p:txBody>
          <a:bodyPr vert="horz" wrap="none" lIns="36000" tIns="36000" rIns="36000" bIns="36000" rtlCol="0" anchor="ctr">
            <a:spAutoFit/>
          </a:bodyPr>
          <a:lstStyle>
            <a:lvl1pPr algn="r">
              <a:defRPr sz="105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fld id="{12C5DC16-0D22-4C7F-9249-BF4D2D91D79F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466FBB8-1D83-4B55-B97F-2167D2E85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2531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14615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142131-66CE-48F4-85AF-0AB2F9C1E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  <a:endParaRPr lang="fr-BE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5831D2-515A-4D89-A4B4-214CCAB88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/>
              <a:t>Confidentiel </a:t>
            </a:r>
            <a:endParaRPr lang="fr-BE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8C4F08-7904-478B-99B4-EFF4BC248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2F2D7-8D2E-41D8-8B7A-3CD5C504D6A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541401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37393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7988" y="1952626"/>
            <a:ext cx="11352212" cy="4140200"/>
          </a:xfrm>
        </p:spPr>
        <p:txBody>
          <a:bodyPr/>
          <a:lstStyle/>
          <a:p>
            <a:pPr lvl="0"/>
            <a:r>
              <a:rPr lang="en-US" dirty="0"/>
              <a:t>Modifier les styles du </a:t>
            </a:r>
            <a:r>
              <a:rPr lang="en-US" dirty="0" err="1"/>
              <a:t>texte</a:t>
            </a:r>
            <a:r>
              <a:rPr lang="en-US" dirty="0"/>
              <a:t> du masque</a:t>
            </a:r>
          </a:p>
          <a:p>
            <a:pPr lvl="1"/>
            <a:r>
              <a:rPr lang="en-US" dirty="0" err="1"/>
              <a:t>Deuxième</a:t>
            </a:r>
            <a:r>
              <a:rPr lang="en-US" dirty="0"/>
              <a:t> </a:t>
            </a:r>
            <a:r>
              <a:rPr lang="en-US" dirty="0" err="1"/>
              <a:t>niveau</a:t>
            </a:r>
            <a:endParaRPr lang="en-US" dirty="0"/>
          </a:p>
          <a:p>
            <a:pPr lvl="2"/>
            <a:r>
              <a:rPr lang="en-US" dirty="0" err="1"/>
              <a:t>Troisième</a:t>
            </a:r>
            <a:r>
              <a:rPr lang="en-US" dirty="0"/>
              <a:t> </a:t>
            </a:r>
            <a:r>
              <a:rPr lang="en-US" dirty="0" err="1"/>
              <a:t>niveau</a:t>
            </a:r>
            <a:endParaRPr lang="en-US" dirty="0"/>
          </a:p>
          <a:p>
            <a:pPr lvl="3"/>
            <a:r>
              <a:rPr lang="en-US" dirty="0" err="1"/>
              <a:t>Quatrième</a:t>
            </a:r>
            <a:r>
              <a:rPr lang="en-US" dirty="0"/>
              <a:t> </a:t>
            </a:r>
            <a:r>
              <a:rPr lang="en-US" dirty="0" err="1"/>
              <a:t>niveau</a:t>
            </a:r>
            <a:endParaRPr lang="en-US" dirty="0"/>
          </a:p>
          <a:p>
            <a:pPr lvl="4"/>
            <a:r>
              <a:rPr lang="en-US" dirty="0" err="1"/>
              <a:t>Cinquième</a:t>
            </a:r>
            <a:r>
              <a:rPr lang="en-US" dirty="0"/>
              <a:t> </a:t>
            </a:r>
            <a:r>
              <a:rPr lang="en-US" dirty="0" err="1"/>
              <a:t>niveau</a:t>
            </a:r>
            <a:endParaRPr lang="en-US" dirty="0"/>
          </a:p>
        </p:txBody>
      </p:sp>
      <p:sp>
        <p:nvSpPr>
          <p:cNvPr id="16" name="Espace réservé du pied de page 4">
            <a:extLst>
              <a:ext uri="{FF2B5EF4-FFF2-40B4-BE49-F238E27FC236}">
                <a16:creationId xmlns:a16="http://schemas.microsoft.com/office/drawing/2014/main" id="{8DA3DA83-77DA-4016-B41B-E5AACBDAE9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906000" y="6436431"/>
            <a:ext cx="1679847" cy="234286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spAutoFit/>
          </a:bodyPr>
          <a:lstStyle>
            <a:lvl1pPr algn="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Confidentiel </a:t>
            </a:r>
            <a:endParaRPr lang="en-US" dirty="0"/>
          </a:p>
        </p:txBody>
      </p:sp>
      <p:sp>
        <p:nvSpPr>
          <p:cNvPr id="17" name="Espace réservé du numéro de diapositive 5">
            <a:extLst>
              <a:ext uri="{FF2B5EF4-FFF2-40B4-BE49-F238E27FC236}">
                <a16:creationId xmlns:a16="http://schemas.microsoft.com/office/drawing/2014/main" id="{CC54CC74-1140-4969-8BC8-66CB368397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613" y="6436431"/>
            <a:ext cx="330787" cy="234286"/>
          </a:xfrm>
          <a:prstGeom prst="rect">
            <a:avLst/>
          </a:prstGeom>
        </p:spPr>
        <p:txBody>
          <a:bodyPr vert="horz" wrap="none" lIns="36000" tIns="36000" rIns="36000" bIns="36000" rtlCol="0" anchor="ctr">
            <a:spAutoFit/>
          </a:bodyPr>
          <a:lstStyle>
            <a:lvl1pPr algn="r">
              <a:defRPr sz="105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fld id="{12C5DC16-0D22-4C7F-9249-BF4D2D91D79F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466FBB8-1D83-4B55-B97F-2167D2E85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669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5086362-801E-4E65-90D3-B4B7816E9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376" y="502091"/>
            <a:ext cx="10515600" cy="480131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535FAB-6539-4617-B216-CEA5C0F232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8376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D70D11-D034-48D4-8DA7-32E854A1CF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56500" y="6428502"/>
            <a:ext cx="41148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>
                <a:solidFill>
                  <a:schemeClr val="bg2"/>
                </a:solidFill>
                <a:latin typeface="+mn-lt"/>
              </a:defRPr>
            </a:lvl1pPr>
          </a:lstStyle>
          <a:p>
            <a:r>
              <a:rPr lang="en-US"/>
              <a:t>Confidentiel 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7C8B4C-A411-43CC-BF5F-23DF00A2EE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02028" y="6428502"/>
            <a:ext cx="401072" cy="246221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fld id="{5C309A02-F99E-41B1-8C8C-26A006E55CE6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0896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4" r:id="rId3"/>
    <p:sldLayoutId id="2147483650" r:id="rId4"/>
    <p:sldLayoutId id="2147483665" r:id="rId5"/>
    <p:sldLayoutId id="2147483655" r:id="rId6"/>
    <p:sldLayoutId id="2147483662" r:id="rId7"/>
    <p:sldLayoutId id="2147483667" r:id="rId8"/>
    <p:sldLayoutId id="2147483668" r:id="rId9"/>
    <p:sldLayoutId id="2147483666" r:id="rId10"/>
    <p:sldLayoutId id="2147483723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717756-20A8-4D98-A2A9-6E61637B1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904" y="2612571"/>
            <a:ext cx="10923896" cy="35643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fr-BE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D7A24A-9D8D-4239-8349-3E493EE58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82742" y="6426200"/>
            <a:ext cx="2688771" cy="243839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/>
              <a:t>Confidentiel 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E03129-C36C-4180-B9E0-6E9FCD497B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20500" y="6426200"/>
            <a:ext cx="350520" cy="243840"/>
          </a:xfrm>
          <a:prstGeom prst="rect">
            <a:avLst/>
          </a:prstGeom>
        </p:spPr>
        <p:txBody>
          <a:bodyPr vert="horz" wrap="none" lIns="91440" tIns="45720" rIns="36000" bIns="45720" rtlCol="0" anchor="ctr"/>
          <a:lstStyle>
            <a:lvl1pPr algn="r">
              <a:defRPr sz="10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172F2D7-8D2E-41D8-8B7A-3CD5C504D6A7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4619521-8DCF-4051-9794-6A6BE17D4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347188"/>
            <a:ext cx="11320818" cy="1323975"/>
          </a:xfrm>
          <a:prstGeom prst="rect">
            <a:avLst/>
          </a:prstGeom>
        </p:spPr>
        <p:txBody>
          <a:bodyPr vert="horz" lIns="0" tIns="0" rIns="91440" bIns="45720" rtlCol="0" anchor="t">
            <a:normAutofit/>
          </a:bodyPr>
          <a:lstStyle/>
          <a:p>
            <a:r>
              <a:rPr lang="fr-FR" dirty="0"/>
              <a:t>Modifiez le style du titre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420860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717756-20A8-4D98-A2A9-6E61637B1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904" y="2612571"/>
            <a:ext cx="10923896" cy="35643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fr-BE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D7A24A-9D8D-4239-8349-3E493EE58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82742" y="6426200"/>
            <a:ext cx="2688771" cy="243839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/>
              <a:t>Confidentiel 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E03129-C36C-4180-B9E0-6E9FCD497B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20500" y="6426200"/>
            <a:ext cx="350520" cy="243840"/>
          </a:xfrm>
          <a:prstGeom prst="rect">
            <a:avLst/>
          </a:prstGeom>
        </p:spPr>
        <p:txBody>
          <a:bodyPr vert="horz" wrap="none" lIns="91440" tIns="45720" rIns="36000" bIns="45720" rtlCol="0" anchor="ctr"/>
          <a:lstStyle>
            <a:lvl1pPr algn="r">
              <a:defRPr sz="10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172F2D7-8D2E-41D8-8B7A-3CD5C504D6A7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4619521-8DCF-4051-9794-6A6BE17D4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347188"/>
            <a:ext cx="11320818" cy="1323975"/>
          </a:xfrm>
          <a:prstGeom prst="rect">
            <a:avLst/>
          </a:prstGeom>
        </p:spPr>
        <p:txBody>
          <a:bodyPr vert="horz" lIns="0" tIns="0" rIns="91440" bIns="45720" rtlCol="0" anchor="t">
            <a:normAutofit/>
          </a:bodyPr>
          <a:lstStyle/>
          <a:p>
            <a:r>
              <a:rPr lang="fr-FR" dirty="0"/>
              <a:t>Modifiez le style du titre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61740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717756-20A8-4D98-A2A9-6E61637B1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904" y="2612571"/>
            <a:ext cx="10923896" cy="35643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fr-BE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D7A24A-9D8D-4239-8349-3E493EE58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82742" y="6426200"/>
            <a:ext cx="2688771" cy="243839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/>
              <a:t>Confidentiel 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E03129-C36C-4180-B9E0-6E9FCD497B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20500" y="6426200"/>
            <a:ext cx="350520" cy="243840"/>
          </a:xfrm>
          <a:prstGeom prst="rect">
            <a:avLst/>
          </a:prstGeom>
        </p:spPr>
        <p:txBody>
          <a:bodyPr vert="horz" wrap="none" lIns="91440" tIns="45720" rIns="36000" bIns="45720" rtlCol="0" anchor="ctr"/>
          <a:lstStyle>
            <a:lvl1pPr algn="r">
              <a:defRPr sz="105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172F2D7-8D2E-41D8-8B7A-3CD5C504D6A7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4619521-8DCF-4051-9794-6A6BE17D4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347188"/>
            <a:ext cx="11320818" cy="1323975"/>
          </a:xfrm>
          <a:prstGeom prst="rect">
            <a:avLst/>
          </a:prstGeom>
        </p:spPr>
        <p:txBody>
          <a:bodyPr vert="horz" lIns="0" tIns="0" rIns="91440" bIns="45720" rtlCol="0" anchor="t">
            <a:normAutofit/>
          </a:bodyPr>
          <a:lstStyle/>
          <a:p>
            <a:r>
              <a:rPr lang="fr-FR" dirty="0"/>
              <a:t>Modifiez le style du titre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612227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A53F7D-815A-4779-812F-64DDE4423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0058" y="1915033"/>
            <a:ext cx="10727480" cy="707886"/>
          </a:xfrm>
        </p:spPr>
        <p:txBody>
          <a:bodyPr/>
          <a:lstStyle/>
          <a:p>
            <a:r>
              <a:rPr lang="fr-FR" dirty="0" err="1"/>
              <a:t>faq</a:t>
            </a:r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87317EF-B1B0-4094-A4E1-66FD319E7D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2014" y="3242866"/>
            <a:ext cx="3485483" cy="312478"/>
          </a:xfrm>
          <a:solidFill>
            <a:schemeClr val="tx2"/>
          </a:solidFill>
        </p:spPr>
        <p:txBody>
          <a:bodyPr/>
          <a:lstStyle/>
          <a:p>
            <a:r>
              <a:rPr lang="fr-FR" dirty="0"/>
              <a:t>CADEAUX &amp; INVITATIONS</a:t>
            </a:r>
          </a:p>
        </p:txBody>
      </p:sp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25D55E9F-9C70-43B7-94C1-208D608A88D8}"/>
              </a:ext>
            </a:extLst>
          </p:cNvPr>
          <p:cNvCxnSpPr>
            <a:cxnSpLocks/>
          </p:cNvCxnSpPr>
          <p:nvPr/>
        </p:nvCxnSpPr>
        <p:spPr>
          <a:xfrm>
            <a:off x="1188000" y="4182621"/>
            <a:ext cx="307780" cy="0"/>
          </a:xfrm>
          <a:prstGeom prst="line">
            <a:avLst/>
          </a:prstGeom>
          <a:ln w="508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2176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 1">
            <a:extLst>
              <a:ext uri="{FF2B5EF4-FFF2-40B4-BE49-F238E27FC236}">
                <a16:creationId xmlns:a16="http://schemas.microsoft.com/office/drawing/2014/main" id="{BBBF5686-C468-4E23-8352-CFC7535AF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92" y="309182"/>
            <a:ext cx="6880226" cy="757130"/>
          </a:xfrm>
        </p:spPr>
        <p:txBody>
          <a:bodyPr/>
          <a:lstStyle/>
          <a:p>
            <a:r>
              <a:rPr lang="fr-FR" sz="2400" dirty="0"/>
              <a:t>RAPPEL DE LA MATRICE</a:t>
            </a:r>
            <a:br>
              <a:rPr lang="fr-FR" sz="2400" dirty="0"/>
            </a:br>
            <a:r>
              <a:rPr lang="fr-FR" sz="2400" b="0" dirty="0"/>
              <a:t>Cadeaux &amp; invitations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0ACA2A6-1C45-4E2A-8D27-6482E7931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59141" y="6428509"/>
            <a:ext cx="4114800" cy="246221"/>
          </a:xfrm>
        </p:spPr>
        <p:txBody>
          <a:bodyPr/>
          <a:lstStyle/>
          <a:p>
            <a:r>
              <a:rPr lang="en-US"/>
              <a:t>Confidentiel 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F575F7-E5DE-4B3D-9187-4852BED16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9A02-F99E-41B1-8C8C-26A006E55CE6}" type="slidenum">
              <a:rPr lang="fr-FR" smtClean="0"/>
              <a:t>2</a:t>
            </a:fld>
            <a:endParaRPr lang="fr-FR"/>
          </a:p>
        </p:txBody>
      </p:sp>
      <p:graphicFrame>
        <p:nvGraphicFramePr>
          <p:cNvPr id="7" name="Tableau 8">
            <a:extLst>
              <a:ext uri="{FF2B5EF4-FFF2-40B4-BE49-F238E27FC236}">
                <a16:creationId xmlns:a16="http://schemas.microsoft.com/office/drawing/2014/main" id="{02F9EA55-1B95-433A-982C-18903F57FD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235567"/>
              </p:ext>
            </p:extLst>
          </p:nvPr>
        </p:nvGraphicFramePr>
        <p:xfrm>
          <a:off x="1826342" y="959241"/>
          <a:ext cx="7290770" cy="5662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6495">
                  <a:extLst>
                    <a:ext uri="{9D8B030D-6E8A-4147-A177-3AD203B41FA5}">
                      <a16:colId xmlns:a16="http://schemas.microsoft.com/office/drawing/2014/main" val="1406290116"/>
                    </a:ext>
                  </a:extLst>
                </a:gridCol>
                <a:gridCol w="1362269">
                  <a:extLst>
                    <a:ext uri="{9D8B030D-6E8A-4147-A177-3AD203B41FA5}">
                      <a16:colId xmlns:a16="http://schemas.microsoft.com/office/drawing/2014/main" val="3261522970"/>
                    </a:ext>
                  </a:extLst>
                </a:gridCol>
                <a:gridCol w="1399592">
                  <a:extLst>
                    <a:ext uri="{9D8B030D-6E8A-4147-A177-3AD203B41FA5}">
                      <a16:colId xmlns:a16="http://schemas.microsoft.com/office/drawing/2014/main" val="2167482045"/>
                    </a:ext>
                  </a:extLst>
                </a:gridCol>
                <a:gridCol w="1304260">
                  <a:extLst>
                    <a:ext uri="{9D8B030D-6E8A-4147-A177-3AD203B41FA5}">
                      <a16:colId xmlns:a16="http://schemas.microsoft.com/office/drawing/2014/main" val="889822885"/>
                    </a:ext>
                  </a:extLst>
                </a:gridCol>
                <a:gridCol w="1458154">
                  <a:extLst>
                    <a:ext uri="{9D8B030D-6E8A-4147-A177-3AD203B41FA5}">
                      <a16:colId xmlns:a16="http://schemas.microsoft.com/office/drawing/2014/main" val="995383177"/>
                    </a:ext>
                  </a:extLst>
                </a:gridCol>
              </a:tblGrid>
              <a:tr h="537931">
                <a:tc>
                  <a:txBody>
                    <a:bodyPr/>
                    <a:lstStyle/>
                    <a:p>
                      <a:endParaRPr lang="fr-FR" sz="105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noProof="0"/>
                        <a:t>N+1 (ou personne de contact)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b="1" kern="1200" noProof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Directeur Général de l’entité/ Country Manager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b="1" kern="1200" noProof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Membre de la Direction Générale du Groupe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50" b="1" kern="1200" noProof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Comité Ethique</a:t>
                      </a: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820374"/>
                  </a:ext>
                </a:extLst>
              </a:tr>
              <a:tr h="236690">
                <a:tc gridSpan="5">
                  <a:txBody>
                    <a:bodyPr/>
                    <a:lstStyle/>
                    <a:p>
                      <a:r>
                        <a:rPr lang="fr-FR" sz="1050" b="1" noProof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CADEAU / INVITATION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1438809"/>
                  </a:ext>
                </a:extLst>
              </a:tr>
              <a:tr h="275429">
                <a:tc gridSpan="5">
                  <a:txBody>
                    <a:bodyPr/>
                    <a:lstStyle/>
                    <a:p>
                      <a:r>
                        <a:rPr lang="fr-FR" sz="1050" noProof="0" dirty="0">
                          <a:solidFill>
                            <a:schemeClr val="bg2"/>
                          </a:solidFill>
                        </a:rPr>
                        <a:t>OFFERT OU RECU valeur unitaire par bénéficiaire HT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627117"/>
                  </a:ext>
                </a:extLst>
              </a:tr>
              <a:tr h="786698">
                <a:tc>
                  <a:txBody>
                    <a:bodyPr/>
                    <a:lstStyle/>
                    <a:p>
                      <a:r>
                        <a:rPr lang="fr-FR" sz="1050" dirty="0">
                          <a:solidFill>
                            <a:schemeClr val="bg1"/>
                          </a:solidFill>
                        </a:rPr>
                        <a:t>&lt;150 €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noProof="0" dirty="0"/>
                        <a:t>Doit être informé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kern="1200" noProof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Doit être informé si le cumul sur l’année civile dépasse 300 €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9331526"/>
                  </a:ext>
                </a:extLst>
              </a:tr>
              <a:tr h="502972">
                <a:tc>
                  <a:txBody>
                    <a:bodyPr/>
                    <a:lstStyle/>
                    <a:p>
                      <a:r>
                        <a:rPr lang="fr-FR" sz="1050" dirty="0">
                          <a:solidFill>
                            <a:schemeClr val="bg1"/>
                          </a:solidFill>
                        </a:rPr>
                        <a:t>150 € &lt; X &gt; 250 €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kern="1200" noProof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Doit donner son accord préalable par écrit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noProof="0"/>
                        <a:t>Doit être informé</a:t>
                      </a:r>
                    </a:p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2197951"/>
                  </a:ext>
                </a:extLst>
              </a:tr>
              <a:tr h="502972">
                <a:tc>
                  <a:txBody>
                    <a:bodyPr/>
                    <a:lstStyle/>
                    <a:p>
                      <a:r>
                        <a:rPr lang="fr-FR" sz="1050" dirty="0">
                          <a:solidFill>
                            <a:schemeClr val="bg1"/>
                          </a:solidFill>
                        </a:rPr>
                        <a:t>&gt;250 €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kern="1200" noProof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Doit donner son accord préalable par écrit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noProof="0"/>
                        <a:t>Doit être informé</a:t>
                      </a:r>
                    </a:p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7641581"/>
                  </a:ext>
                </a:extLst>
              </a:tr>
              <a:tr h="387310">
                <a:tc gridSpan="5">
                  <a:txBody>
                    <a:bodyPr/>
                    <a:lstStyle/>
                    <a:p>
                      <a:endParaRPr lang="fr-FR" sz="1050" noProof="0">
                        <a:solidFill>
                          <a:schemeClr val="accent1"/>
                        </a:solidFill>
                      </a:endParaRPr>
                    </a:p>
                    <a:p>
                      <a:r>
                        <a:rPr lang="fr-FR" sz="1050" b="1" noProof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EVENEMENT COMMERCIAL 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9522220"/>
                  </a:ext>
                </a:extLst>
              </a:tr>
              <a:tr h="275429">
                <a:tc gridSpan="5">
                  <a:txBody>
                    <a:bodyPr/>
                    <a:lstStyle/>
                    <a:p>
                      <a:r>
                        <a:rPr lang="fr-FR" sz="1050" noProof="0">
                          <a:solidFill>
                            <a:schemeClr val="bg1"/>
                          </a:solidFill>
                        </a:rPr>
                        <a:t>OFFERT valeur totale de l’évènement HT </a:t>
                      </a:r>
                    </a:p>
                  </a:txBody>
                  <a:tcP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1248236"/>
                  </a:ext>
                </a:extLst>
              </a:tr>
              <a:tr h="502972">
                <a:tc>
                  <a:txBody>
                    <a:bodyPr/>
                    <a:lstStyle/>
                    <a:p>
                      <a:r>
                        <a:rPr lang="fr-FR" sz="1050" dirty="0">
                          <a:solidFill>
                            <a:schemeClr val="bg1"/>
                          </a:solidFill>
                        </a:rPr>
                        <a:t>&lt; 5 000€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kern="1200" noProof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Doit donner son accord préalable par écrit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2327724"/>
                  </a:ext>
                </a:extLst>
              </a:tr>
              <a:tr h="497307">
                <a:tc>
                  <a:txBody>
                    <a:bodyPr/>
                    <a:lstStyle/>
                    <a:p>
                      <a:r>
                        <a:rPr lang="fr-FR" sz="1050" dirty="0">
                          <a:solidFill>
                            <a:schemeClr val="bg1"/>
                          </a:solidFill>
                        </a:rPr>
                        <a:t>5 000 € &lt; X &gt; 20 000 €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kern="1200" noProof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Doit donner son accord préalable par écrit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noProof="0"/>
                        <a:t>Doit être informé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91274"/>
                  </a:ext>
                </a:extLst>
              </a:tr>
              <a:tr h="644834">
                <a:tc>
                  <a:txBody>
                    <a:bodyPr/>
                    <a:lstStyle/>
                    <a:p>
                      <a:r>
                        <a:rPr lang="fr-FR" sz="1050" dirty="0">
                          <a:solidFill>
                            <a:schemeClr val="bg1"/>
                          </a:solidFill>
                        </a:rPr>
                        <a:t>&gt;20 000 €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50" noProof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kern="1200" noProof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Doit donner son accord préalable par écrit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kern="1200" noProof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Doit donner son accord préalable par écrit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noProof="0" dirty="0"/>
                        <a:t>Doit être informé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48319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0572994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3DC7458-B8B3-4D1A-830B-89FFCBBA66C3}"/>
              </a:ext>
            </a:extLst>
          </p:cNvPr>
          <p:cNvSpPr/>
          <p:nvPr/>
        </p:nvSpPr>
        <p:spPr>
          <a:xfrm>
            <a:off x="2572012" y="3075056"/>
            <a:ext cx="7823974" cy="70788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B11C479-6A33-4FAB-AF52-D22C9ECB3164}"/>
              </a:ext>
            </a:extLst>
          </p:cNvPr>
          <p:cNvSpPr txBox="1"/>
          <p:nvPr/>
        </p:nvSpPr>
        <p:spPr>
          <a:xfrm>
            <a:off x="3107095" y="3075057"/>
            <a:ext cx="6753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cap="all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EXEMPLES PRATIQUES</a:t>
            </a:r>
          </a:p>
        </p:txBody>
      </p:sp>
    </p:spTree>
    <p:extLst>
      <p:ext uri="{BB962C8B-B14F-4D97-AF65-F5344CB8AC3E}">
        <p14:creationId xmlns:p14="http://schemas.microsoft.com/office/powerpoint/2010/main" val="2297868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 1">
            <a:extLst>
              <a:ext uri="{FF2B5EF4-FFF2-40B4-BE49-F238E27FC236}">
                <a16:creationId xmlns:a16="http://schemas.microsoft.com/office/drawing/2014/main" id="{BBBF5686-C468-4E23-8352-CFC7535AF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92" y="309182"/>
            <a:ext cx="6880226" cy="424732"/>
          </a:xfrm>
        </p:spPr>
        <p:txBody>
          <a:bodyPr/>
          <a:lstStyle/>
          <a:p>
            <a:r>
              <a:rPr lang="fr-FR" sz="2400" dirty="0"/>
              <a:t>EXEMPLE 1</a:t>
            </a:r>
            <a:endParaRPr lang="fr-FR" sz="2400" b="0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0ACA2A6-1C45-4E2A-8D27-6482E7931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Confidentiel</a:t>
            </a:r>
            <a:r>
              <a:rPr lang="en-US" dirty="0"/>
              <a:t> 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F575F7-E5DE-4B3D-9187-4852BED16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9A02-F99E-41B1-8C8C-26A006E55CE6}" type="slidenum">
              <a:rPr lang="fr-FR" smtClean="0"/>
              <a:t>4</a:t>
            </a:fld>
            <a:endParaRPr lang="fr-FR"/>
          </a:p>
        </p:txBody>
      </p:sp>
      <p:sp>
        <p:nvSpPr>
          <p:cNvPr id="3" name="Bulle narrative : rectangle à coins arrondis 2">
            <a:extLst>
              <a:ext uri="{FF2B5EF4-FFF2-40B4-BE49-F238E27FC236}">
                <a16:creationId xmlns:a16="http://schemas.microsoft.com/office/drawing/2014/main" id="{A613D556-A6DD-4BCC-95AF-167F2386B8C9}"/>
              </a:ext>
            </a:extLst>
          </p:cNvPr>
          <p:cNvSpPr/>
          <p:nvPr/>
        </p:nvSpPr>
        <p:spPr>
          <a:xfrm>
            <a:off x="365192" y="1094870"/>
            <a:ext cx="10902560" cy="1229815"/>
          </a:xfrm>
          <a:prstGeom prst="wedgeRoundRectCallout">
            <a:avLst>
              <a:gd name="adj1" fmla="val -8910"/>
              <a:gd name="adj2" fmla="val 68607"/>
              <a:gd name="adj3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A l’approche des fêtes de fin d’année, je souhaite offrir une boîte de chocolats et une bouteille de vin à un client. Que dois-je faire ? </a:t>
            </a:r>
          </a:p>
        </p:txBody>
      </p:sp>
      <p:sp>
        <p:nvSpPr>
          <p:cNvPr id="7" name="Bulle narrative : rectangle à coins arrondis 6">
            <a:extLst>
              <a:ext uri="{FF2B5EF4-FFF2-40B4-BE49-F238E27FC236}">
                <a16:creationId xmlns:a16="http://schemas.microsoft.com/office/drawing/2014/main" id="{DCBDD462-A150-483E-9223-63DF7D8C98F1}"/>
              </a:ext>
            </a:extLst>
          </p:cNvPr>
          <p:cNvSpPr/>
          <p:nvPr/>
        </p:nvSpPr>
        <p:spPr>
          <a:xfrm>
            <a:off x="358322" y="2912501"/>
            <a:ext cx="11475355" cy="3376041"/>
          </a:xfrm>
          <a:prstGeom prst="wedgeRoundRectCallout">
            <a:avLst>
              <a:gd name="adj1" fmla="val -33311"/>
              <a:gd name="adj2" fmla="val -55135"/>
              <a:gd name="adj3" fmla="val 16667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Vérifier qu’il n’y a pas de décision stratégique proche ou en-cours.</a:t>
            </a:r>
          </a:p>
          <a:p>
            <a:r>
              <a:rPr lang="fr-FR" dirty="0"/>
              <a:t> </a:t>
            </a:r>
          </a:p>
          <a:p>
            <a:r>
              <a:rPr lang="fr-FR" dirty="0"/>
              <a:t>Informer son N+1 (ou personne de contact pour les collaborateurs externes)</a:t>
            </a:r>
          </a:p>
          <a:p>
            <a:r>
              <a:rPr lang="fr-FR" dirty="0"/>
              <a:t>Si le montant par bénéficiaire: </a:t>
            </a:r>
          </a:p>
          <a:p>
            <a:r>
              <a:rPr lang="fr-FR" dirty="0"/>
              <a:t>- dépasse 150 € HT, obtenir son autorisation écrite et informer le Comité Ethique</a:t>
            </a:r>
          </a:p>
          <a:p>
            <a:r>
              <a:rPr lang="fr-FR" dirty="0"/>
              <a:t>- dépasse 250 € HT, obtenir l’autorisation écrite du directeur général de l’entité/country manager et informer le Comité Ethique </a:t>
            </a:r>
          </a:p>
          <a:p>
            <a:endParaRPr lang="fr-FR" dirty="0"/>
          </a:p>
          <a:p>
            <a:r>
              <a:rPr lang="fr-FR" dirty="0"/>
              <a:t>Si le montant en cumulé des cadeaux et/ou invitations offerts à cette personne pendant l’année dépasse 300€ HT, informer le Comité Ethique</a:t>
            </a:r>
          </a:p>
        </p:txBody>
      </p:sp>
    </p:spTree>
    <p:extLst>
      <p:ext uri="{BB962C8B-B14F-4D97-AF65-F5344CB8AC3E}">
        <p14:creationId xmlns:p14="http://schemas.microsoft.com/office/powerpoint/2010/main" val="1819323302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 1">
            <a:extLst>
              <a:ext uri="{FF2B5EF4-FFF2-40B4-BE49-F238E27FC236}">
                <a16:creationId xmlns:a16="http://schemas.microsoft.com/office/drawing/2014/main" id="{BBBF5686-C468-4E23-8352-CFC7535AF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92" y="309182"/>
            <a:ext cx="6880226" cy="424732"/>
          </a:xfrm>
        </p:spPr>
        <p:txBody>
          <a:bodyPr/>
          <a:lstStyle/>
          <a:p>
            <a:r>
              <a:rPr lang="fr-FR" sz="2400" dirty="0"/>
              <a:t>EXEMPLE 2</a:t>
            </a:r>
            <a:endParaRPr lang="fr-FR" sz="2400" b="0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0ACA2A6-1C45-4E2A-8D27-6482E7931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Confidentiel</a:t>
            </a:r>
            <a:r>
              <a:rPr lang="en-US" dirty="0"/>
              <a:t> 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F575F7-E5DE-4B3D-9187-4852BED16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9A02-F99E-41B1-8C8C-26A006E55CE6}" type="slidenum">
              <a:rPr lang="fr-FR" smtClean="0"/>
              <a:t>5</a:t>
            </a:fld>
            <a:endParaRPr lang="fr-FR"/>
          </a:p>
        </p:txBody>
      </p:sp>
      <p:sp>
        <p:nvSpPr>
          <p:cNvPr id="3" name="Bulle narrative : rectangle à coins arrondis 2">
            <a:extLst>
              <a:ext uri="{FF2B5EF4-FFF2-40B4-BE49-F238E27FC236}">
                <a16:creationId xmlns:a16="http://schemas.microsoft.com/office/drawing/2014/main" id="{A613D556-A6DD-4BCC-95AF-167F2386B8C9}"/>
              </a:ext>
            </a:extLst>
          </p:cNvPr>
          <p:cNvSpPr/>
          <p:nvPr/>
        </p:nvSpPr>
        <p:spPr>
          <a:xfrm>
            <a:off x="365192" y="1524078"/>
            <a:ext cx="10902560" cy="1229815"/>
          </a:xfrm>
          <a:prstGeom prst="wedgeRoundRectCallout">
            <a:avLst>
              <a:gd name="adj1" fmla="val -8910"/>
              <a:gd name="adj2" fmla="val 68607"/>
              <a:gd name="adj3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Puis-je offrir à un client des billets pour un match sportif auquel je ne pourrai pas assister ? </a:t>
            </a:r>
          </a:p>
        </p:txBody>
      </p:sp>
      <p:sp>
        <p:nvSpPr>
          <p:cNvPr id="7" name="Bulle narrative : rectangle à coins arrondis 6">
            <a:extLst>
              <a:ext uri="{FF2B5EF4-FFF2-40B4-BE49-F238E27FC236}">
                <a16:creationId xmlns:a16="http://schemas.microsoft.com/office/drawing/2014/main" id="{DCBDD462-A150-483E-9223-63DF7D8C98F1}"/>
              </a:ext>
            </a:extLst>
          </p:cNvPr>
          <p:cNvSpPr/>
          <p:nvPr/>
        </p:nvSpPr>
        <p:spPr>
          <a:xfrm>
            <a:off x="365192" y="3266589"/>
            <a:ext cx="10773098" cy="2882283"/>
          </a:xfrm>
          <a:prstGeom prst="wedgeRoundRectCallout">
            <a:avLst>
              <a:gd name="adj1" fmla="val -33403"/>
              <a:gd name="adj2" fmla="val -59778"/>
              <a:gd name="adj3" fmla="val 16667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Oui, à condition qu’un collaborateur/agent d’Econocom assiste à l’évènement sportif (ordre de grandeur : 1 représentant d’Econocom pour 3 ou 4 externes). </a:t>
            </a:r>
          </a:p>
          <a:p>
            <a:endParaRPr lang="fr-FR" dirty="0"/>
          </a:p>
          <a:p>
            <a:r>
              <a:rPr lang="fr-FR" dirty="0"/>
              <a:t>Les proches (famille, amis) ne doivent pas conviés, sauf accord écrit d’un membre de la direction générale du Groupe.</a:t>
            </a:r>
          </a:p>
          <a:p>
            <a:endParaRPr lang="fr-FR" dirty="0"/>
          </a:p>
          <a:p>
            <a:r>
              <a:rPr lang="fr-FR" dirty="0"/>
              <a:t>Les règles de l’exemple 1, s’appliquent également.</a:t>
            </a:r>
          </a:p>
        </p:txBody>
      </p:sp>
    </p:spTree>
    <p:extLst>
      <p:ext uri="{BB962C8B-B14F-4D97-AF65-F5344CB8AC3E}">
        <p14:creationId xmlns:p14="http://schemas.microsoft.com/office/powerpoint/2010/main" val="1258558073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 1">
            <a:extLst>
              <a:ext uri="{FF2B5EF4-FFF2-40B4-BE49-F238E27FC236}">
                <a16:creationId xmlns:a16="http://schemas.microsoft.com/office/drawing/2014/main" id="{BBBF5686-C468-4E23-8352-CFC7535AF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92" y="309182"/>
            <a:ext cx="6880226" cy="424732"/>
          </a:xfrm>
        </p:spPr>
        <p:txBody>
          <a:bodyPr/>
          <a:lstStyle/>
          <a:p>
            <a:r>
              <a:rPr lang="fr-FR" sz="2400" dirty="0"/>
              <a:t>EXEMPLE 3</a:t>
            </a:r>
            <a:endParaRPr lang="fr-FR" sz="2400" b="0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0ACA2A6-1C45-4E2A-8D27-6482E7931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Confidentiel</a:t>
            </a:r>
            <a:r>
              <a:rPr lang="en-US" dirty="0"/>
              <a:t> 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F575F7-E5DE-4B3D-9187-4852BED16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9A02-F99E-41B1-8C8C-26A006E55CE6}" type="slidenum">
              <a:rPr lang="fr-FR" smtClean="0"/>
              <a:t>6</a:t>
            </a:fld>
            <a:endParaRPr lang="fr-FR"/>
          </a:p>
        </p:txBody>
      </p:sp>
      <p:sp>
        <p:nvSpPr>
          <p:cNvPr id="3" name="Bulle narrative : rectangle à coins arrondis 2">
            <a:extLst>
              <a:ext uri="{FF2B5EF4-FFF2-40B4-BE49-F238E27FC236}">
                <a16:creationId xmlns:a16="http://schemas.microsoft.com/office/drawing/2014/main" id="{A613D556-A6DD-4BCC-95AF-167F2386B8C9}"/>
              </a:ext>
            </a:extLst>
          </p:cNvPr>
          <p:cNvSpPr/>
          <p:nvPr/>
        </p:nvSpPr>
        <p:spPr>
          <a:xfrm>
            <a:off x="365192" y="1094870"/>
            <a:ext cx="10902560" cy="1229815"/>
          </a:xfrm>
          <a:prstGeom prst="wedgeRoundRectCallout">
            <a:avLst>
              <a:gd name="adj1" fmla="val -8910"/>
              <a:gd name="adj2" fmla="val 68607"/>
              <a:gd name="adj3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Est-ce que les invitations au restaurant sont concernées par la procédure cadeaux et invitations </a:t>
            </a:r>
            <a:r>
              <a:rPr lang="en-US" dirty="0"/>
              <a:t>?  </a:t>
            </a:r>
            <a:endParaRPr lang="fr-FR" dirty="0"/>
          </a:p>
        </p:txBody>
      </p:sp>
      <p:sp>
        <p:nvSpPr>
          <p:cNvPr id="7" name="Bulle narrative : rectangle à coins arrondis 6">
            <a:extLst>
              <a:ext uri="{FF2B5EF4-FFF2-40B4-BE49-F238E27FC236}">
                <a16:creationId xmlns:a16="http://schemas.microsoft.com/office/drawing/2014/main" id="{DCBDD462-A150-483E-9223-63DF7D8C98F1}"/>
              </a:ext>
            </a:extLst>
          </p:cNvPr>
          <p:cNvSpPr/>
          <p:nvPr/>
        </p:nvSpPr>
        <p:spPr>
          <a:xfrm>
            <a:off x="358322" y="2912501"/>
            <a:ext cx="11475355" cy="3376041"/>
          </a:xfrm>
          <a:prstGeom prst="wedgeRoundRectCallout">
            <a:avLst>
              <a:gd name="adj1" fmla="val -33311"/>
              <a:gd name="adj2" fmla="val -55135"/>
              <a:gd name="adj3" fmla="val 16667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Oui</a:t>
            </a:r>
            <a:r>
              <a:rPr lang="en-US" dirty="0"/>
              <a:t>. </a:t>
            </a:r>
            <a:br>
              <a:rPr lang="en-US" dirty="0"/>
            </a:br>
            <a:r>
              <a:rPr lang="fr-FR" dirty="0"/>
              <a:t>Les seuils et règles précisés dans les deux premiers exemples </a:t>
            </a:r>
            <a:r>
              <a:rPr lang="fr-FR"/>
              <a:t>s’appliquent également </a:t>
            </a:r>
            <a:r>
              <a:rPr lang="fr-FR" dirty="0"/>
              <a:t>pour les  invitations au restaurant</a:t>
            </a:r>
            <a:r>
              <a:rPr lang="en-US" dirty="0"/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234235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 1">
            <a:extLst>
              <a:ext uri="{FF2B5EF4-FFF2-40B4-BE49-F238E27FC236}">
                <a16:creationId xmlns:a16="http://schemas.microsoft.com/office/drawing/2014/main" id="{BBBF5686-C468-4E23-8352-CFC7535AF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92" y="309182"/>
            <a:ext cx="6880226" cy="424732"/>
          </a:xfrm>
        </p:spPr>
        <p:txBody>
          <a:bodyPr/>
          <a:lstStyle/>
          <a:p>
            <a:r>
              <a:rPr lang="fr-FR" sz="2400" dirty="0"/>
              <a:t>EXEMPLE 4</a:t>
            </a:r>
            <a:endParaRPr lang="fr-FR" sz="2400" b="0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0ACA2A6-1C45-4E2A-8D27-6482E7931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Confidentiel</a:t>
            </a:r>
            <a:r>
              <a:rPr lang="en-US" dirty="0"/>
              <a:t> 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F575F7-E5DE-4B3D-9187-4852BED16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9A02-F99E-41B1-8C8C-26A006E55CE6}" type="slidenum">
              <a:rPr lang="fr-FR" smtClean="0"/>
              <a:t>7</a:t>
            </a:fld>
            <a:endParaRPr lang="fr-FR"/>
          </a:p>
        </p:txBody>
      </p:sp>
      <p:sp>
        <p:nvSpPr>
          <p:cNvPr id="3" name="Bulle narrative : rectangle à coins arrondis 2">
            <a:extLst>
              <a:ext uri="{FF2B5EF4-FFF2-40B4-BE49-F238E27FC236}">
                <a16:creationId xmlns:a16="http://schemas.microsoft.com/office/drawing/2014/main" id="{A613D556-A6DD-4BCC-95AF-167F2386B8C9}"/>
              </a:ext>
            </a:extLst>
          </p:cNvPr>
          <p:cNvSpPr/>
          <p:nvPr/>
        </p:nvSpPr>
        <p:spPr>
          <a:xfrm>
            <a:off x="365192" y="1524078"/>
            <a:ext cx="10902560" cy="1229815"/>
          </a:xfrm>
          <a:prstGeom prst="wedgeRoundRectCallout">
            <a:avLst>
              <a:gd name="adj1" fmla="val -8910"/>
              <a:gd name="adj2" fmla="val 68607"/>
              <a:gd name="adj3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Puis-je offrir un carte cadeau de moins de 150 € à un client ? </a:t>
            </a:r>
          </a:p>
        </p:txBody>
      </p:sp>
      <p:sp>
        <p:nvSpPr>
          <p:cNvPr id="7" name="Bulle narrative : rectangle à coins arrondis 6">
            <a:extLst>
              <a:ext uri="{FF2B5EF4-FFF2-40B4-BE49-F238E27FC236}">
                <a16:creationId xmlns:a16="http://schemas.microsoft.com/office/drawing/2014/main" id="{DCBDD462-A150-483E-9223-63DF7D8C98F1}"/>
              </a:ext>
            </a:extLst>
          </p:cNvPr>
          <p:cNvSpPr/>
          <p:nvPr/>
        </p:nvSpPr>
        <p:spPr>
          <a:xfrm>
            <a:off x="365192" y="3267601"/>
            <a:ext cx="10773098" cy="1323596"/>
          </a:xfrm>
          <a:prstGeom prst="wedgeRoundRectCallout">
            <a:avLst>
              <a:gd name="adj1" fmla="val -33403"/>
              <a:gd name="adj2" fmla="val -65929"/>
              <a:gd name="adj3" fmla="val 16667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Non, les cadeaux en espèces ou équivalent argent sont toujours interdits.</a:t>
            </a:r>
          </a:p>
        </p:txBody>
      </p:sp>
    </p:spTree>
    <p:extLst>
      <p:ext uri="{BB962C8B-B14F-4D97-AF65-F5344CB8AC3E}">
        <p14:creationId xmlns:p14="http://schemas.microsoft.com/office/powerpoint/2010/main" val="2795820816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 1">
            <a:extLst>
              <a:ext uri="{FF2B5EF4-FFF2-40B4-BE49-F238E27FC236}">
                <a16:creationId xmlns:a16="http://schemas.microsoft.com/office/drawing/2014/main" id="{BBBF5686-C468-4E23-8352-CFC7535AF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92" y="309182"/>
            <a:ext cx="6880226" cy="424732"/>
          </a:xfrm>
        </p:spPr>
        <p:txBody>
          <a:bodyPr/>
          <a:lstStyle/>
          <a:p>
            <a:r>
              <a:rPr lang="fr-FR" sz="2400" dirty="0"/>
              <a:t>EXEMPLE 5</a:t>
            </a:r>
            <a:endParaRPr lang="fr-FR" sz="2400" b="0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0ACA2A6-1C45-4E2A-8D27-6482E7931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Confidentiel</a:t>
            </a:r>
            <a:r>
              <a:rPr lang="en-US" dirty="0"/>
              <a:t> 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F575F7-E5DE-4B3D-9187-4852BED16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9A02-F99E-41B1-8C8C-26A006E55CE6}" type="slidenum">
              <a:rPr lang="fr-FR" smtClean="0"/>
              <a:t>8</a:t>
            </a:fld>
            <a:endParaRPr lang="fr-FR"/>
          </a:p>
        </p:txBody>
      </p:sp>
      <p:sp>
        <p:nvSpPr>
          <p:cNvPr id="3" name="Bulle narrative : rectangle à coins arrondis 2">
            <a:extLst>
              <a:ext uri="{FF2B5EF4-FFF2-40B4-BE49-F238E27FC236}">
                <a16:creationId xmlns:a16="http://schemas.microsoft.com/office/drawing/2014/main" id="{A613D556-A6DD-4BCC-95AF-167F2386B8C9}"/>
              </a:ext>
            </a:extLst>
          </p:cNvPr>
          <p:cNvSpPr/>
          <p:nvPr/>
        </p:nvSpPr>
        <p:spPr>
          <a:xfrm>
            <a:off x="255685" y="932180"/>
            <a:ext cx="10902560" cy="1229815"/>
          </a:xfrm>
          <a:prstGeom prst="wedgeRoundRectCallout">
            <a:avLst>
              <a:gd name="adj1" fmla="val -8910"/>
              <a:gd name="adj2" fmla="val 68607"/>
              <a:gd name="adj3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Je suis invité à un séminaire tous frais payés par un fournisseur. Que dois-je faire ? </a:t>
            </a:r>
          </a:p>
        </p:txBody>
      </p:sp>
      <p:sp>
        <p:nvSpPr>
          <p:cNvPr id="7" name="Bulle narrative : rectangle à coins arrondis 6">
            <a:extLst>
              <a:ext uri="{FF2B5EF4-FFF2-40B4-BE49-F238E27FC236}">
                <a16:creationId xmlns:a16="http://schemas.microsoft.com/office/drawing/2014/main" id="{DCBDD462-A150-483E-9223-63DF7D8C98F1}"/>
              </a:ext>
            </a:extLst>
          </p:cNvPr>
          <p:cNvSpPr/>
          <p:nvPr/>
        </p:nvSpPr>
        <p:spPr>
          <a:xfrm>
            <a:off x="195945" y="2491349"/>
            <a:ext cx="11475355" cy="4057469"/>
          </a:xfrm>
          <a:prstGeom prst="wedgeRoundRectCallout">
            <a:avLst>
              <a:gd name="adj1" fmla="val -33149"/>
              <a:gd name="adj2" fmla="val -54661"/>
              <a:gd name="adj3" fmla="val 16667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dirty="0"/>
          </a:p>
          <a:p>
            <a:endParaRPr lang="fr-FR" dirty="0"/>
          </a:p>
          <a:p>
            <a:r>
              <a:rPr lang="fr-FR" dirty="0"/>
              <a:t>Les dépenses prises en charge par l’invitant doivent être raisonnables et s’inscrire dans un cadre professionnel.</a:t>
            </a:r>
          </a:p>
          <a:p>
            <a:endParaRPr lang="fr-FR" dirty="0"/>
          </a:p>
          <a:p>
            <a:r>
              <a:rPr lang="fr-FR" dirty="0"/>
              <a:t>Vérifier qu’il n’y a pas de décision stratégique proche ou en-cours.</a:t>
            </a:r>
          </a:p>
          <a:p>
            <a:r>
              <a:rPr lang="fr-FR" dirty="0"/>
              <a:t> </a:t>
            </a:r>
          </a:p>
          <a:p>
            <a:r>
              <a:rPr lang="fr-FR" dirty="0"/>
              <a:t>Informer son N+1 (ou personne de contact pour les collaborateurs externes)</a:t>
            </a:r>
          </a:p>
          <a:p>
            <a:r>
              <a:rPr lang="fr-FR" dirty="0"/>
              <a:t>Si le montant par personne: </a:t>
            </a:r>
          </a:p>
          <a:p>
            <a:r>
              <a:rPr lang="fr-FR" dirty="0"/>
              <a:t>- dépasse 150 € HT, obtenir son autorisation écrite et informer le Comité Ethique</a:t>
            </a:r>
          </a:p>
          <a:p>
            <a:r>
              <a:rPr lang="fr-FR" dirty="0"/>
              <a:t>- dépasse 250 € HT, obtenir l’autorisation écrite du directeur général de l’entité/country manager et informer le Comité Ethique </a:t>
            </a:r>
          </a:p>
          <a:p>
            <a:endParaRPr lang="fr-FR" dirty="0"/>
          </a:p>
          <a:p>
            <a:r>
              <a:rPr lang="fr-FR" dirty="0"/>
              <a:t>En cumulé sur l’année, le montant des cadeaux / invitations que vous avez reçus de ce fournisseur devrait être inférieur à 300€ HT. En cas dépassement, en informer le Comité Ethique. 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80198087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hème Office">
  <a:themeElements>
    <a:clrScheme name="ECONOCOM">
      <a:dk1>
        <a:srgbClr val="33008E"/>
      </a:dk1>
      <a:lt1>
        <a:sysClr val="window" lastClr="FFFFFF"/>
      </a:lt1>
      <a:dk2>
        <a:srgbClr val="573EEF"/>
      </a:dk2>
      <a:lt2>
        <a:srgbClr val="3E0D81"/>
      </a:lt2>
      <a:accent1>
        <a:srgbClr val="8727DB"/>
      </a:accent1>
      <a:accent2>
        <a:srgbClr val="99E5E8"/>
      </a:accent2>
      <a:accent3>
        <a:srgbClr val="A954F3"/>
      </a:accent3>
      <a:accent4>
        <a:srgbClr val="CDB8FA"/>
      </a:accent4>
      <a:accent5>
        <a:srgbClr val="FF997F"/>
      </a:accent5>
      <a:accent6>
        <a:srgbClr val="F9D957"/>
      </a:accent6>
      <a:hlink>
        <a:srgbClr val="0563C1"/>
      </a:hlink>
      <a:folHlink>
        <a:srgbClr val="954F72"/>
      </a:folHlink>
    </a:clrScheme>
    <a:fontScheme name="Personnalisé 20">
      <a:majorFont>
        <a:latin typeface="Montserrat ExtraBold"/>
        <a:ea typeface=""/>
        <a:cs typeface=""/>
      </a:majorFont>
      <a:minorFont>
        <a:latin typeface="Montserra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ception personnalisée">
  <a:themeElements>
    <a:clrScheme name="econocom">
      <a:dk1>
        <a:srgbClr val="33008E"/>
      </a:dk1>
      <a:lt1>
        <a:sysClr val="window" lastClr="FFFFFF"/>
      </a:lt1>
      <a:dk2>
        <a:srgbClr val="573EEF"/>
      </a:dk2>
      <a:lt2>
        <a:srgbClr val="3E0D81"/>
      </a:lt2>
      <a:accent1>
        <a:srgbClr val="8727DB"/>
      </a:accent1>
      <a:accent2>
        <a:srgbClr val="99E5E8"/>
      </a:accent2>
      <a:accent3>
        <a:srgbClr val="A954F3"/>
      </a:accent3>
      <a:accent4>
        <a:srgbClr val="CDB8FA"/>
      </a:accent4>
      <a:accent5>
        <a:srgbClr val="FF997F"/>
      </a:accent5>
      <a:accent6>
        <a:srgbClr val="F9D957"/>
      </a:accent6>
      <a:hlink>
        <a:srgbClr val="0563C1"/>
      </a:hlink>
      <a:folHlink>
        <a:srgbClr val="954F72"/>
      </a:folHlink>
    </a:clrScheme>
    <a:fontScheme name="econocom">
      <a:majorFont>
        <a:latin typeface="Montserrat"/>
        <a:ea typeface=""/>
        <a:cs typeface=""/>
      </a:majorFont>
      <a:minorFont>
        <a:latin typeface="Montserrat Semi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onception personnalisée">
  <a:themeElements>
    <a:clrScheme name="econocom">
      <a:dk1>
        <a:srgbClr val="33008E"/>
      </a:dk1>
      <a:lt1>
        <a:sysClr val="window" lastClr="FFFFFF"/>
      </a:lt1>
      <a:dk2>
        <a:srgbClr val="573EEF"/>
      </a:dk2>
      <a:lt2>
        <a:srgbClr val="3E0D81"/>
      </a:lt2>
      <a:accent1>
        <a:srgbClr val="8727DB"/>
      </a:accent1>
      <a:accent2>
        <a:srgbClr val="99E5E8"/>
      </a:accent2>
      <a:accent3>
        <a:srgbClr val="A954F3"/>
      </a:accent3>
      <a:accent4>
        <a:srgbClr val="CDB8FA"/>
      </a:accent4>
      <a:accent5>
        <a:srgbClr val="FF997F"/>
      </a:accent5>
      <a:accent6>
        <a:srgbClr val="F9D957"/>
      </a:accent6>
      <a:hlink>
        <a:srgbClr val="0563C1"/>
      </a:hlink>
      <a:folHlink>
        <a:srgbClr val="954F72"/>
      </a:folHlink>
    </a:clrScheme>
    <a:fontScheme name="econocom">
      <a:majorFont>
        <a:latin typeface="Montserrat"/>
        <a:ea typeface=""/>
        <a:cs typeface=""/>
      </a:majorFont>
      <a:minorFont>
        <a:latin typeface="Montserrat Semi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Conception personnalisée">
  <a:themeElements>
    <a:clrScheme name="econocom">
      <a:dk1>
        <a:srgbClr val="33008E"/>
      </a:dk1>
      <a:lt1>
        <a:sysClr val="window" lastClr="FFFFFF"/>
      </a:lt1>
      <a:dk2>
        <a:srgbClr val="573EEF"/>
      </a:dk2>
      <a:lt2>
        <a:srgbClr val="3E0D81"/>
      </a:lt2>
      <a:accent1>
        <a:srgbClr val="8727DB"/>
      </a:accent1>
      <a:accent2>
        <a:srgbClr val="99E5E8"/>
      </a:accent2>
      <a:accent3>
        <a:srgbClr val="A954F3"/>
      </a:accent3>
      <a:accent4>
        <a:srgbClr val="CDB8FA"/>
      </a:accent4>
      <a:accent5>
        <a:srgbClr val="FF997F"/>
      </a:accent5>
      <a:accent6>
        <a:srgbClr val="F9D957"/>
      </a:accent6>
      <a:hlink>
        <a:srgbClr val="0563C1"/>
      </a:hlink>
      <a:folHlink>
        <a:srgbClr val="954F72"/>
      </a:folHlink>
    </a:clrScheme>
    <a:fontScheme name="econocom">
      <a:majorFont>
        <a:latin typeface="Montserrat"/>
        <a:ea typeface=""/>
        <a:cs typeface=""/>
      </a:majorFont>
      <a:minorFont>
        <a:latin typeface="Montserrat Semi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562</Words>
  <Application>Microsoft Office PowerPoint</Application>
  <PresentationFormat>Grand écran</PresentationFormat>
  <Paragraphs>80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8</vt:i4>
      </vt:variant>
    </vt:vector>
  </HeadingPairs>
  <TitlesOfParts>
    <vt:vector size="17" baseType="lpstr">
      <vt:lpstr>Arial</vt:lpstr>
      <vt:lpstr>Calibri</vt:lpstr>
      <vt:lpstr>Montserrat</vt:lpstr>
      <vt:lpstr>Montserrat ExtraBold</vt:lpstr>
      <vt:lpstr>Montserrat SemiBold</vt:lpstr>
      <vt:lpstr>Thème Office</vt:lpstr>
      <vt:lpstr>Conception personnalisée</vt:lpstr>
      <vt:lpstr>1_Conception personnalisée</vt:lpstr>
      <vt:lpstr>2_Conception personnalisée</vt:lpstr>
      <vt:lpstr>faq</vt:lpstr>
      <vt:lpstr>RAPPEL DE LA MATRICE Cadeaux &amp; invitations</vt:lpstr>
      <vt:lpstr>Présentation PowerPoint</vt:lpstr>
      <vt:lpstr>EXEMPLE 1</vt:lpstr>
      <vt:lpstr>EXEMPLE 2</vt:lpstr>
      <vt:lpstr>EXEMPLE 3</vt:lpstr>
      <vt:lpstr>EXEMPLE 4</vt:lpstr>
      <vt:lpstr>EXEMPLE 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Anti-corruption</dc:title>
  <dc:creator>MALAT, AUDREY</dc:creator>
  <cp:lastModifiedBy>MALAT, AUDREY</cp:lastModifiedBy>
  <cp:revision>186</cp:revision>
  <dcterms:created xsi:type="dcterms:W3CDTF">2021-02-05T19:58:30Z</dcterms:created>
  <dcterms:modified xsi:type="dcterms:W3CDTF">2021-06-10T09:28:24Z</dcterms:modified>
</cp:coreProperties>
</file>