
<file path=[Content_Types].xml><?xml version="1.0" encoding="utf-8"?>
<Types xmlns="http://schemas.openxmlformats.org/package/2006/content-types">
  <Default Extension="bin" ContentType="application/vnd.openxmlformats-officedocument.oleObject"/>
  <Default Extension="emf" ContentType="image/x-emf"/>
  <Default Extension="jp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ags/tag2.xml" ContentType="application/vnd.openxmlformats-officedocument.presentationml.tags+xml"/>
  <Override PartName="/ppt/tags/tag3.xml" ContentType="application/vnd.openxmlformats-officedocument.presentationml.tags+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6" r:id="rId4"/>
  </p:sldMasterIdLst>
  <p:sldIdLst>
    <p:sldId id="283" r:id="rId5"/>
  </p:sldIdLst>
  <p:sldSz cx="7556500" cy="10693400"/>
  <p:notesSz cx="6797675" cy="9928225"/>
  <p:custDataLst>
    <p:tags r:id="rId6"/>
  </p:custDataLst>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4D89725-E114-4432-997E-4F1B6184AD98}">
          <p14:sldIdLst>
            <p14:sldId id="283"/>
          </p14:sldIdLst>
        </p14:section>
        <p14:section name="Untitled Section" id="{838CD224-6CE9-4BCE-B255-9034458101A0}">
          <p14:sldIdLst/>
        </p14:section>
      </p14:sectionLst>
    </p:ext>
    <p:ext uri="{EFAFB233-063F-42B5-8137-9DF3F51BA10A}">
      <p15:sldGuideLst xmlns:p15="http://schemas.microsoft.com/office/powerpoint/2012/main">
        <p15:guide id="1" orient="horz" pos="2880">
          <p15:clr>
            <a:srgbClr val="A4A3A4"/>
          </p15:clr>
        </p15:guide>
        <p15:guide id="2" pos="216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E0D81"/>
    <a:srgbClr val="F9D957"/>
    <a:srgbClr val="573EEF"/>
    <a:srgbClr val="8C00DF"/>
    <a:srgbClr val="D3D1D2"/>
    <a:srgbClr val="FF997F"/>
    <a:srgbClr val="99E5E8"/>
    <a:srgbClr val="573E17"/>
    <a:srgbClr val="FDE7D8"/>
    <a:srgbClr val="FCEFB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9929" autoAdjust="0"/>
    <p:restoredTop sz="93817" autoAdjust="0"/>
  </p:normalViewPr>
  <p:slideViewPr>
    <p:cSldViewPr>
      <p:cViewPr varScale="1">
        <p:scale>
          <a:sx n="53" d="100"/>
          <a:sy n="53" d="100"/>
        </p:scale>
        <p:origin x="2765" y="67"/>
      </p:cViewPr>
      <p:guideLst>
        <p:guide orient="horz" pos="2880"/>
        <p:guide pos="216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customXml" Target="../customXml/item3.xml"/><Relationship Id="rId7" Type="http://schemas.openxmlformats.org/officeDocument/2006/relationships/presProps" Target="presProp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tags" Target="tags/tag1.xml"/><Relationship Id="rId11" Type="http://schemas.microsoft.com/office/2016/11/relationships/changesInfo" Target="changesInfos/changesInfo1.xml"/><Relationship Id="rId5" Type="http://schemas.openxmlformats.org/officeDocument/2006/relationships/slide" Target="slides/slide1.xml"/><Relationship Id="rId10"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CHARPENTIER, XAVIER" userId="de5f2777-f86f-420e-9d01-3217ae118fc0" providerId="ADAL" clId="{EB59EDC0-EF73-451C-8A52-3A604A5DEDD0}"/>
    <pc:docChg chg="modSld">
      <pc:chgData name="CHARPENTIER, XAVIER" userId="de5f2777-f86f-420e-9d01-3217ae118fc0" providerId="ADAL" clId="{EB59EDC0-EF73-451C-8A52-3A604A5DEDD0}" dt="2021-10-28T07:39:47.513" v="12" actId="6549"/>
      <pc:docMkLst>
        <pc:docMk/>
      </pc:docMkLst>
      <pc:sldChg chg="modSp mod">
        <pc:chgData name="CHARPENTIER, XAVIER" userId="de5f2777-f86f-420e-9d01-3217ae118fc0" providerId="ADAL" clId="{EB59EDC0-EF73-451C-8A52-3A604A5DEDD0}" dt="2021-10-28T07:39:47.513" v="12" actId="6549"/>
        <pc:sldMkLst>
          <pc:docMk/>
          <pc:sldMk cId="155393617" sldId="283"/>
        </pc:sldMkLst>
        <pc:spChg chg="mod">
          <ac:chgData name="CHARPENTIER, XAVIER" userId="de5f2777-f86f-420e-9d01-3217ae118fc0" providerId="ADAL" clId="{EB59EDC0-EF73-451C-8A52-3A604A5DEDD0}" dt="2021-10-28T07:39:47.513" v="12" actId="6549"/>
          <ac:spMkLst>
            <pc:docMk/>
            <pc:sldMk cId="155393617" sldId="283"/>
            <ac:spMk id="9" creationId="{E7FCDD22-9E36-4774-92CD-C2084E9C8880}"/>
          </ac:spMkLst>
        </pc:spChg>
        <pc:spChg chg="mod">
          <ac:chgData name="CHARPENTIER, XAVIER" userId="de5f2777-f86f-420e-9d01-3217ae118fc0" providerId="ADAL" clId="{EB59EDC0-EF73-451C-8A52-3A604A5DEDD0}" dt="2021-10-28T07:36:04.724" v="2" actId="14100"/>
          <ac:spMkLst>
            <pc:docMk/>
            <pc:sldMk cId="155393617" sldId="283"/>
            <ac:spMk id="31" creationId="{B0A46A59-C56A-4882-A541-253007F4FACB}"/>
          </ac:spMkLst>
        </pc:spChg>
        <pc:spChg chg="mod">
          <ac:chgData name="CHARPENTIER, XAVIER" userId="de5f2777-f86f-420e-9d01-3217ae118fc0" providerId="ADAL" clId="{EB59EDC0-EF73-451C-8A52-3A604A5DEDD0}" dt="2021-10-28T07:36:19.110" v="4" actId="1076"/>
          <ac:spMkLst>
            <pc:docMk/>
            <pc:sldMk cId="155393617" sldId="283"/>
            <ac:spMk id="40" creationId="{B454D0B1-BF94-452A-A1CA-7E99772838C5}"/>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obj" preserve="1">
  <p:cSld name="Title Slide">
    <p:spTree>
      <p:nvGrpSpPr>
        <p:cNvPr id="1" name=""/>
        <p:cNvGrpSpPr/>
        <p:nvPr/>
      </p:nvGrpSpPr>
      <p:grpSpPr>
        <a:xfrm>
          <a:off x="0" y="0"/>
          <a:ext cx="0" cy="0"/>
          <a:chOff x="0" y="0"/>
          <a:chExt cx="0" cy="0"/>
        </a:xfrm>
      </p:grpSpPr>
      <p:sp>
        <p:nvSpPr>
          <p:cNvPr id="2" name="Holder 2"/>
          <p:cNvSpPr>
            <a:spLocks noGrp="1"/>
          </p:cNvSpPr>
          <p:nvPr>
            <p:ph type="ctrTitle"/>
          </p:nvPr>
        </p:nvSpPr>
        <p:spPr>
          <a:xfrm>
            <a:off x="567213" y="3314954"/>
            <a:ext cx="6428422" cy="2245614"/>
          </a:xfrm>
          <a:prstGeom prst="rect">
            <a:avLst/>
          </a:prstGeom>
        </p:spPr>
        <p:txBody>
          <a:bodyPr wrap="square" lIns="0" tIns="0" rIns="0" bIns="0">
            <a:spAutoFit/>
          </a:bodyPr>
          <a:lstStyle>
            <a:lvl1pPr>
              <a:defRPr/>
            </a:lvl1pPr>
          </a:lstStyle>
          <a:p>
            <a:endParaRPr/>
          </a:p>
        </p:txBody>
      </p:sp>
      <p:sp>
        <p:nvSpPr>
          <p:cNvPr id="3" name="Holder 3"/>
          <p:cNvSpPr>
            <a:spLocks noGrp="1"/>
          </p:cNvSpPr>
          <p:nvPr>
            <p:ph type="subTitle" idx="4"/>
          </p:nvPr>
        </p:nvSpPr>
        <p:spPr>
          <a:xfrm>
            <a:off x="1134427" y="5988304"/>
            <a:ext cx="5293995" cy="2673350"/>
          </a:xfrm>
          <a:prstGeom prst="rect">
            <a:avLst/>
          </a:prstGeom>
        </p:spPr>
        <p:txBody>
          <a:bodyPr wrap="square" lIns="0" tIns="0" rIns="0" bIns="0">
            <a:spAutoFit/>
          </a:bodyPr>
          <a:lstStyle>
            <a:lvl1pPr>
              <a:defRPr/>
            </a:lvl1pPr>
          </a:lstStyle>
          <a:p>
            <a:endParaRPr/>
          </a:p>
        </p:txBody>
      </p:sp>
      <p:sp>
        <p:nvSpPr>
          <p:cNvPr id="4" name="Holder 4"/>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5" name="Holder 5"/>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10/28/2021</a:t>
            </a:fld>
            <a:endParaRPr lang="en-US"/>
          </a:p>
        </p:txBody>
      </p:sp>
      <p:sp>
        <p:nvSpPr>
          <p:cNvPr id="6" name="Holder 6"/>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‹N°›</a:t>
            </a:fld>
            <a:endParaRPr/>
          </a:p>
        </p:txBody>
      </p:sp>
    </p:spTree>
    <p:extLst>
      <p:ext uri="{BB962C8B-B14F-4D97-AF65-F5344CB8AC3E}">
        <p14:creationId xmlns:p14="http://schemas.microsoft.com/office/powerpoint/2010/main" val="347093926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a:lvl1pPr>
          </a:lstStyle>
          <a:p>
            <a:endParaRPr/>
          </a:p>
        </p:txBody>
      </p:sp>
      <p:sp>
        <p:nvSpPr>
          <p:cNvPr id="3" name="Holder 3"/>
          <p:cNvSpPr>
            <a:spLocks noGrp="1"/>
          </p:cNvSpPr>
          <p:nvPr>
            <p:ph type="body" idx="1"/>
          </p:nvPr>
        </p:nvSpPr>
        <p:spPr/>
        <p:txBody>
          <a:bodyPr lIns="0" tIns="0" rIns="0" bIns="0"/>
          <a:lstStyle>
            <a:lvl1pPr>
              <a:defRPr/>
            </a:lvl1pPr>
          </a:lstStyle>
          <a:p>
            <a:endParaRPr/>
          </a:p>
        </p:txBody>
      </p:sp>
      <p:sp>
        <p:nvSpPr>
          <p:cNvPr id="4" name="Holder 4"/>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5" name="Holder 5"/>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10/28/2021</a:t>
            </a:fld>
            <a:endParaRPr lang="en-US"/>
          </a:p>
        </p:txBody>
      </p:sp>
      <p:sp>
        <p:nvSpPr>
          <p:cNvPr id="6" name="Holder 6"/>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‹N°›</a:t>
            </a:fld>
            <a:endParaRPr/>
          </a:p>
        </p:txBody>
      </p:sp>
    </p:spTree>
    <p:extLst>
      <p:ext uri="{BB962C8B-B14F-4D97-AF65-F5344CB8AC3E}">
        <p14:creationId xmlns:p14="http://schemas.microsoft.com/office/powerpoint/2010/main" val="327239721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wo Content">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a:lvl1pPr>
          </a:lstStyle>
          <a:p>
            <a:endParaRPr/>
          </a:p>
        </p:txBody>
      </p:sp>
      <p:sp>
        <p:nvSpPr>
          <p:cNvPr id="3" name="Holder 3"/>
          <p:cNvSpPr>
            <a:spLocks noGrp="1"/>
          </p:cNvSpPr>
          <p:nvPr>
            <p:ph sz="half" idx="2"/>
          </p:nvPr>
        </p:nvSpPr>
        <p:spPr>
          <a:xfrm>
            <a:off x="378142" y="2459482"/>
            <a:ext cx="3289839" cy="7057644"/>
          </a:xfrm>
          <a:prstGeom prst="rect">
            <a:avLst/>
          </a:prstGeom>
        </p:spPr>
        <p:txBody>
          <a:bodyPr wrap="square" lIns="0" tIns="0" rIns="0" bIns="0">
            <a:spAutoFit/>
          </a:bodyPr>
          <a:lstStyle>
            <a:lvl1pPr>
              <a:defRPr/>
            </a:lvl1pPr>
          </a:lstStyle>
          <a:p>
            <a:endParaRPr/>
          </a:p>
        </p:txBody>
      </p:sp>
      <p:sp>
        <p:nvSpPr>
          <p:cNvPr id="4" name="Holder 4"/>
          <p:cNvSpPr>
            <a:spLocks noGrp="1"/>
          </p:cNvSpPr>
          <p:nvPr>
            <p:ph sz="half" idx="3"/>
          </p:nvPr>
        </p:nvSpPr>
        <p:spPr>
          <a:xfrm>
            <a:off x="3894867" y="2459482"/>
            <a:ext cx="3289839" cy="7057644"/>
          </a:xfrm>
          <a:prstGeom prst="rect">
            <a:avLst/>
          </a:prstGeom>
        </p:spPr>
        <p:txBody>
          <a:bodyPr wrap="square" lIns="0" tIns="0" rIns="0" bIns="0">
            <a:spAutoFit/>
          </a:bodyPr>
          <a:lstStyle>
            <a:lvl1pPr>
              <a:defRPr/>
            </a:lvl1pPr>
          </a:lstStyle>
          <a:p>
            <a:endParaRPr/>
          </a:p>
        </p:txBody>
      </p:sp>
      <p:sp>
        <p:nvSpPr>
          <p:cNvPr id="5" name="Holder 5"/>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6" name="Holder 6"/>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10/28/2021</a:t>
            </a:fld>
            <a:endParaRPr lang="en-US"/>
          </a:p>
        </p:txBody>
      </p:sp>
      <p:sp>
        <p:nvSpPr>
          <p:cNvPr id="7" name="Holder 7"/>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‹N°›</a:t>
            </a:fld>
            <a:endParaRPr/>
          </a:p>
        </p:txBody>
      </p:sp>
    </p:spTree>
    <p:extLst>
      <p:ext uri="{BB962C8B-B14F-4D97-AF65-F5344CB8AC3E}">
        <p14:creationId xmlns:p14="http://schemas.microsoft.com/office/powerpoint/2010/main" val="80260352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Title Only">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a:lvl1pPr>
          </a:lstStyle>
          <a:p>
            <a:endParaRPr/>
          </a:p>
        </p:txBody>
      </p:sp>
      <p:sp>
        <p:nvSpPr>
          <p:cNvPr id="3" name="Holder 3"/>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4" name="Holder 4"/>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10/28/2021</a:t>
            </a:fld>
            <a:endParaRPr lang="en-US"/>
          </a:p>
        </p:txBody>
      </p:sp>
      <p:sp>
        <p:nvSpPr>
          <p:cNvPr id="5" name="Holder 5"/>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‹N°›</a:t>
            </a:fld>
            <a:endParaRPr/>
          </a:p>
        </p:txBody>
      </p:sp>
    </p:spTree>
    <p:extLst>
      <p:ext uri="{BB962C8B-B14F-4D97-AF65-F5344CB8AC3E}">
        <p14:creationId xmlns:p14="http://schemas.microsoft.com/office/powerpoint/2010/main" val="39110290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obj" preserve="1">
  <p:cSld name="Blank">
    <p:spTree>
      <p:nvGrpSpPr>
        <p:cNvPr id="1" name=""/>
        <p:cNvGrpSpPr/>
        <p:nvPr/>
      </p:nvGrpSpPr>
      <p:grpSpPr>
        <a:xfrm>
          <a:off x="0" y="0"/>
          <a:ext cx="0" cy="0"/>
          <a:chOff x="0" y="0"/>
          <a:chExt cx="0" cy="0"/>
        </a:xfrm>
      </p:grpSpPr>
      <p:sp>
        <p:nvSpPr>
          <p:cNvPr id="2" name="Holder 2"/>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3" name="Holder 3"/>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10/28/2021</a:t>
            </a:fld>
            <a:endParaRPr lang="en-US"/>
          </a:p>
        </p:txBody>
      </p:sp>
      <p:sp>
        <p:nvSpPr>
          <p:cNvPr id="4" name="Holder 4"/>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‹N°›</a:t>
            </a:fld>
            <a:endParaRPr/>
          </a:p>
        </p:txBody>
      </p:sp>
    </p:spTree>
    <p:extLst>
      <p:ext uri="{BB962C8B-B14F-4D97-AF65-F5344CB8AC3E}">
        <p14:creationId xmlns:p14="http://schemas.microsoft.com/office/powerpoint/2010/main" val="203498319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oleObject" Target="../embeddings/oleObject1.bin"/><Relationship Id="rId3" Type="http://schemas.openxmlformats.org/officeDocument/2006/relationships/slideLayout" Target="../slideLayouts/slideLayout3.xml"/><Relationship Id="rId7" Type="http://schemas.openxmlformats.org/officeDocument/2006/relationships/tags" Target="../tags/tag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 Id="rId9" Type="http://schemas.openxmlformats.org/officeDocument/2006/relationships/image" Target="../media/image1.emf"/></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aphicFrame>
        <p:nvGraphicFramePr>
          <p:cNvPr id="8" name="Object 7" hidden="1">
            <a:extLst>
              <a:ext uri="{FF2B5EF4-FFF2-40B4-BE49-F238E27FC236}">
                <a16:creationId xmlns:a16="http://schemas.microsoft.com/office/drawing/2014/main" id="{AD730C2C-2CB2-4168-950B-A6692CFD68E8}"/>
              </a:ext>
            </a:extLst>
          </p:cNvPr>
          <p:cNvGraphicFramePr>
            <a:graphicFrameLocks noChangeAspect="1"/>
          </p:cNvGraphicFramePr>
          <p:nvPr userDrawn="1">
            <p:custDataLst>
              <p:tags r:id="rId7"/>
            </p:custData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Diapositive think-cell" r:id="rId8" imgW="395" imgH="396" progId="TCLayout.ActiveDocument.1">
                  <p:embed/>
                </p:oleObj>
              </mc:Choice>
              <mc:Fallback>
                <p:oleObj name="Diapositive think-cell" r:id="rId8" imgW="395" imgH="396" progId="TCLayout.ActiveDocument.1">
                  <p:embed/>
                  <p:pic>
                    <p:nvPicPr>
                      <p:cNvPr id="8" name="Object 7" hidden="1">
                        <a:extLst>
                          <a:ext uri="{FF2B5EF4-FFF2-40B4-BE49-F238E27FC236}">
                            <a16:creationId xmlns:a16="http://schemas.microsoft.com/office/drawing/2014/main" id="{AD730C2C-2CB2-4168-950B-A6692CFD68E8}"/>
                          </a:ext>
                        </a:extLst>
                      </p:cNvPr>
                      <p:cNvPicPr/>
                      <p:nvPr/>
                    </p:nvPicPr>
                    <p:blipFill>
                      <a:blip r:embed="rId9"/>
                      <a:stretch>
                        <a:fillRect/>
                      </a:stretch>
                    </p:blipFill>
                    <p:spPr>
                      <a:xfrm>
                        <a:off x="1588" y="1588"/>
                        <a:ext cx="1588" cy="1588"/>
                      </a:xfrm>
                      <a:prstGeom prst="rect">
                        <a:avLst/>
                      </a:prstGeom>
                    </p:spPr>
                  </p:pic>
                </p:oleObj>
              </mc:Fallback>
            </mc:AlternateContent>
          </a:graphicData>
        </a:graphic>
      </p:graphicFrame>
      <p:sp>
        <p:nvSpPr>
          <p:cNvPr id="2" name="Holder 2"/>
          <p:cNvSpPr>
            <a:spLocks noGrp="1"/>
          </p:cNvSpPr>
          <p:nvPr>
            <p:ph type="title"/>
          </p:nvPr>
        </p:nvSpPr>
        <p:spPr>
          <a:xfrm>
            <a:off x="378142" y="427736"/>
            <a:ext cx="6806565" cy="1710944"/>
          </a:xfrm>
          <a:prstGeom prst="rect">
            <a:avLst/>
          </a:prstGeom>
        </p:spPr>
        <p:txBody>
          <a:bodyPr wrap="square" lIns="0" tIns="0" rIns="0" bIns="0">
            <a:spAutoFit/>
          </a:bodyPr>
          <a:lstStyle>
            <a:lvl1pPr>
              <a:defRPr/>
            </a:lvl1pPr>
          </a:lstStyle>
          <a:p>
            <a:endParaRPr/>
          </a:p>
        </p:txBody>
      </p:sp>
      <p:sp>
        <p:nvSpPr>
          <p:cNvPr id="3" name="Holder 3"/>
          <p:cNvSpPr>
            <a:spLocks noGrp="1"/>
          </p:cNvSpPr>
          <p:nvPr>
            <p:ph type="body" idx="1"/>
          </p:nvPr>
        </p:nvSpPr>
        <p:spPr>
          <a:xfrm>
            <a:off x="378142" y="2459482"/>
            <a:ext cx="6806565" cy="7057644"/>
          </a:xfrm>
          <a:prstGeom prst="rect">
            <a:avLst/>
          </a:prstGeom>
        </p:spPr>
        <p:txBody>
          <a:bodyPr wrap="square" lIns="0" tIns="0" rIns="0" bIns="0">
            <a:spAutoFit/>
          </a:bodyPr>
          <a:lstStyle>
            <a:lvl1pPr>
              <a:defRPr/>
            </a:lvl1pPr>
          </a:lstStyle>
          <a:p>
            <a:endParaRPr/>
          </a:p>
        </p:txBody>
      </p:sp>
      <p:sp>
        <p:nvSpPr>
          <p:cNvPr id="4" name="Holder 4"/>
          <p:cNvSpPr>
            <a:spLocks noGrp="1"/>
          </p:cNvSpPr>
          <p:nvPr>
            <p:ph type="ftr" sz="quarter" idx="5"/>
          </p:nvPr>
        </p:nvSpPr>
        <p:spPr>
          <a:xfrm>
            <a:off x="2571369" y="9944862"/>
            <a:ext cx="2420112" cy="534670"/>
          </a:xfrm>
          <a:prstGeom prst="rect">
            <a:avLst/>
          </a:prstGeom>
        </p:spPr>
        <p:txBody>
          <a:bodyPr wrap="square" lIns="0" tIns="0" rIns="0" bIns="0">
            <a:spAutoFit/>
          </a:bodyPr>
          <a:lstStyle>
            <a:lvl1pPr algn="ctr">
              <a:defRPr>
                <a:solidFill>
                  <a:schemeClr val="tx1">
                    <a:tint val="75000"/>
                  </a:schemeClr>
                </a:solidFill>
              </a:defRPr>
            </a:lvl1pPr>
          </a:lstStyle>
          <a:p>
            <a:endParaRPr/>
          </a:p>
        </p:txBody>
      </p:sp>
      <p:sp>
        <p:nvSpPr>
          <p:cNvPr id="5" name="Holder 5"/>
          <p:cNvSpPr>
            <a:spLocks noGrp="1"/>
          </p:cNvSpPr>
          <p:nvPr>
            <p:ph type="dt" sz="half" idx="6"/>
          </p:nvPr>
        </p:nvSpPr>
        <p:spPr>
          <a:xfrm>
            <a:off x="378142" y="9944862"/>
            <a:ext cx="1739455" cy="534670"/>
          </a:xfrm>
          <a:prstGeom prst="rect">
            <a:avLst/>
          </a:prstGeom>
        </p:spPr>
        <p:txBody>
          <a:bodyPr wrap="square" lIns="0" tIns="0" rIns="0" bIns="0">
            <a:spAutoFit/>
          </a:bodyPr>
          <a:lstStyle>
            <a:lvl1pPr algn="l">
              <a:defRPr>
                <a:solidFill>
                  <a:schemeClr val="tx1">
                    <a:tint val="75000"/>
                  </a:schemeClr>
                </a:solidFill>
              </a:defRPr>
            </a:lvl1pPr>
          </a:lstStyle>
          <a:p>
            <a:fld id="{1D8BD707-D9CF-40AE-B4C6-C98DA3205C09}" type="datetimeFigureOut">
              <a:rPr lang="en-US"/>
              <a:t>10/28/2021</a:t>
            </a:fld>
            <a:endParaRPr lang="en-US"/>
          </a:p>
        </p:txBody>
      </p:sp>
      <p:sp>
        <p:nvSpPr>
          <p:cNvPr id="6" name="Holder 6"/>
          <p:cNvSpPr>
            <a:spLocks noGrp="1"/>
          </p:cNvSpPr>
          <p:nvPr>
            <p:ph type="sldNum" sz="quarter" idx="7"/>
          </p:nvPr>
        </p:nvSpPr>
        <p:spPr>
          <a:xfrm>
            <a:off x="5445252" y="9944862"/>
            <a:ext cx="1739455" cy="534670"/>
          </a:xfrm>
          <a:prstGeom prst="rect">
            <a:avLst/>
          </a:prstGeom>
        </p:spPr>
        <p:txBody>
          <a:bodyPr wrap="square" lIns="0" tIns="0" rIns="0" bIns="0">
            <a:spAutoFit/>
          </a:bodyPr>
          <a:lstStyle>
            <a:lvl1pPr algn="r">
              <a:defRPr>
                <a:solidFill>
                  <a:schemeClr val="tx1">
                    <a:tint val="75000"/>
                  </a:schemeClr>
                </a:solidFill>
              </a:defRPr>
            </a:lvl1pPr>
          </a:lstStyle>
          <a:p>
            <a:fld id="{B6F15528-21DE-4FAA-801E-634DDDAF4B2B}" type="slidenum">
              <a:t>‹N°›</a:t>
            </a:fld>
            <a:endParaRPr/>
          </a:p>
        </p:txBody>
      </p:sp>
    </p:spTree>
    <p:extLst>
      <p:ext uri="{BB962C8B-B14F-4D97-AF65-F5344CB8AC3E}">
        <p14:creationId xmlns:p14="http://schemas.microsoft.com/office/powerpoint/2010/main" val="250882568"/>
      </p:ext>
    </p:extLst>
  </p:cSld>
  <p:clrMap bg1="lt1" tx1="dk1" bg2="lt2" tx2="dk2" accent1="accent1" accent2="accent2" accent3="accent3" accent4="accent4" accent5="accent5" accent6="accent6" hlink="hlink" folHlink="folHlink"/>
  <p:sldLayoutIdLst>
    <p:sldLayoutId id="2147483667" r:id="rId1"/>
    <p:sldLayoutId id="2147483668" r:id="rId2"/>
    <p:sldLayoutId id="2147483669" r:id="rId3"/>
    <p:sldLayoutId id="2147483670" r:id="rId4"/>
    <p:sldLayoutId id="2147483671" r:id="rId5"/>
  </p:sldLayoutIdLst>
  <p:txStyles>
    <p:titleStyle>
      <a:lvl1pPr>
        <a:defRPr>
          <a:latin typeface="+mj-lt"/>
          <a:ea typeface="+mj-ea"/>
          <a:cs typeface="+mj-cs"/>
        </a:defRPr>
      </a:lvl1pPr>
    </p:titleStyle>
    <p:body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p:bodyStyle>
    <p:other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oleObject" Target="../embeddings/oleObject2.bin"/><Relationship Id="rId7" Type="http://schemas.openxmlformats.org/officeDocument/2006/relationships/image" Target="../media/image3.png"/><Relationship Id="rId2" Type="http://schemas.openxmlformats.org/officeDocument/2006/relationships/slideLayout" Target="../slideLayouts/slideLayout5.xml"/><Relationship Id="rId1" Type="http://schemas.openxmlformats.org/officeDocument/2006/relationships/tags" Target="../tags/tag3.xml"/><Relationship Id="rId6" Type="http://schemas.microsoft.com/office/2007/relationships/hdphoto" Target="../media/hdphoto1.wdp"/><Relationship Id="rId5" Type="http://schemas.openxmlformats.org/officeDocument/2006/relationships/image" Target="../media/image2.png"/><Relationship Id="rId4" Type="http://schemas.openxmlformats.org/officeDocument/2006/relationships/image" Target="../media/image1.emf"/><Relationship Id="rId9" Type="http://schemas.openxmlformats.org/officeDocument/2006/relationships/image" Target="../media/image5.jp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 name="Object 23" hidden="1">
            <a:extLst>
              <a:ext uri="{FF2B5EF4-FFF2-40B4-BE49-F238E27FC236}">
                <a16:creationId xmlns:a16="http://schemas.microsoft.com/office/drawing/2014/main" id="{70F4370B-FFDB-41E3-AD95-34398B39D812}"/>
              </a:ext>
            </a:extLst>
          </p:cNvPr>
          <p:cNvGraphicFramePr>
            <a:graphicFrameLocks noChangeAspect="1"/>
          </p:cNvGraphicFramePr>
          <p:nvPr>
            <p:custDataLst>
              <p:tags r:id="rId1"/>
            </p:custData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Diapositive think-cell" r:id="rId3" imgW="395" imgH="396" progId="TCLayout.ActiveDocument.1">
                  <p:embed/>
                </p:oleObj>
              </mc:Choice>
              <mc:Fallback>
                <p:oleObj name="Diapositive think-cell" r:id="rId3" imgW="395" imgH="396" progId="TCLayout.ActiveDocument.1">
                  <p:embed/>
                  <p:pic>
                    <p:nvPicPr>
                      <p:cNvPr id="24" name="Object 23" hidden="1">
                        <a:extLst>
                          <a:ext uri="{FF2B5EF4-FFF2-40B4-BE49-F238E27FC236}">
                            <a16:creationId xmlns:a16="http://schemas.microsoft.com/office/drawing/2014/main" id="{70F4370B-FFDB-41E3-AD95-34398B39D812}"/>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grpSp>
        <p:nvGrpSpPr>
          <p:cNvPr id="14" name="Groupe 13">
            <a:extLst>
              <a:ext uri="{FF2B5EF4-FFF2-40B4-BE49-F238E27FC236}">
                <a16:creationId xmlns:a16="http://schemas.microsoft.com/office/drawing/2014/main" id="{657320BE-A96F-4F0F-B887-972B0F35053C}"/>
              </a:ext>
            </a:extLst>
          </p:cNvPr>
          <p:cNvGrpSpPr/>
          <p:nvPr/>
        </p:nvGrpSpPr>
        <p:grpSpPr>
          <a:xfrm>
            <a:off x="-9371" y="0"/>
            <a:ext cx="7607071" cy="10693400"/>
            <a:chOff x="-5863" y="0"/>
            <a:chExt cx="7607071" cy="10693400"/>
          </a:xfrm>
        </p:grpSpPr>
        <p:sp>
          <p:nvSpPr>
            <p:cNvPr id="30" name="Rectangle 29">
              <a:extLst>
                <a:ext uri="{FF2B5EF4-FFF2-40B4-BE49-F238E27FC236}">
                  <a16:creationId xmlns:a16="http://schemas.microsoft.com/office/drawing/2014/main" id="{BDDA2508-782D-4237-8BC1-91168A3CCF08}"/>
                </a:ext>
              </a:extLst>
            </p:cNvPr>
            <p:cNvSpPr/>
            <p:nvPr/>
          </p:nvSpPr>
          <p:spPr>
            <a:xfrm>
              <a:off x="-5863" y="7739547"/>
              <a:ext cx="7568892" cy="169768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a:ln>
                  <a:noFill/>
                </a:ln>
                <a:solidFill>
                  <a:prstClr val="white"/>
                </a:solidFill>
                <a:effectLst/>
                <a:uLnTx/>
                <a:uFillTx/>
                <a:latin typeface="Calibri"/>
                <a:ea typeface="+mn-ea"/>
                <a:cs typeface="+mn-cs"/>
              </a:endParaRPr>
            </a:p>
          </p:txBody>
        </p:sp>
        <p:sp>
          <p:nvSpPr>
            <p:cNvPr id="31" name="Rectangle 30">
              <a:extLst>
                <a:ext uri="{FF2B5EF4-FFF2-40B4-BE49-F238E27FC236}">
                  <a16:creationId xmlns:a16="http://schemas.microsoft.com/office/drawing/2014/main" id="{B0A46A59-C56A-4882-A541-253007F4FACB}"/>
                </a:ext>
              </a:extLst>
            </p:cNvPr>
            <p:cNvSpPr/>
            <p:nvPr/>
          </p:nvSpPr>
          <p:spPr>
            <a:xfrm>
              <a:off x="4233122" y="4860164"/>
              <a:ext cx="3323997" cy="2696336"/>
            </a:xfrm>
            <a:prstGeom prst="rect">
              <a:avLst/>
            </a:prstGeom>
            <a:solidFill>
              <a:srgbClr val="3E0D8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86912" rtl="0" eaLnBrk="1" fontAlgn="auto" latinLnBrk="0" hangingPunct="1">
                <a:lnSpc>
                  <a:spcPct val="100000"/>
                </a:lnSpc>
                <a:spcBef>
                  <a:spcPts val="0"/>
                </a:spcBef>
                <a:spcAft>
                  <a:spcPts val="0"/>
                </a:spcAft>
                <a:buClr>
                  <a:srgbClr val="F9D957"/>
                </a:buClr>
                <a:buSzTx/>
                <a:buFontTx/>
                <a:buNone/>
                <a:tabLst/>
                <a:defRPr/>
              </a:pPr>
              <a:endParaRPr kumimoji="0" lang="fr-FR" sz="18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endParaRPr>
            </a:p>
          </p:txBody>
        </p:sp>
        <p:sp>
          <p:nvSpPr>
            <p:cNvPr id="26" name="Rectangle 25">
              <a:extLst>
                <a:ext uri="{FF2B5EF4-FFF2-40B4-BE49-F238E27FC236}">
                  <a16:creationId xmlns:a16="http://schemas.microsoft.com/office/drawing/2014/main" id="{D53026B5-04BA-4A92-A177-8E5AA23551AE}"/>
                </a:ext>
              </a:extLst>
            </p:cNvPr>
            <p:cNvSpPr/>
            <p:nvPr/>
          </p:nvSpPr>
          <p:spPr>
            <a:xfrm>
              <a:off x="14896" y="3636001"/>
              <a:ext cx="7554483" cy="1141642"/>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a:ln>
                  <a:noFill/>
                </a:ln>
                <a:solidFill>
                  <a:prstClr val="white"/>
                </a:solidFill>
                <a:effectLst/>
                <a:uLnTx/>
                <a:uFillTx/>
                <a:latin typeface="Calibri"/>
                <a:ea typeface="+mn-ea"/>
                <a:cs typeface="+mn-cs"/>
              </a:endParaRPr>
            </a:p>
          </p:txBody>
        </p:sp>
        <p:sp>
          <p:nvSpPr>
            <p:cNvPr id="42" name="object 21">
              <a:extLst>
                <a:ext uri="{FF2B5EF4-FFF2-40B4-BE49-F238E27FC236}">
                  <a16:creationId xmlns:a16="http://schemas.microsoft.com/office/drawing/2014/main" id="{519F402D-547A-43BB-B123-C63D97CFF5DE}"/>
                </a:ext>
              </a:extLst>
            </p:cNvPr>
            <p:cNvSpPr/>
            <p:nvPr/>
          </p:nvSpPr>
          <p:spPr>
            <a:xfrm>
              <a:off x="-1" y="0"/>
              <a:ext cx="7556501" cy="1326990"/>
            </a:xfrm>
            <a:custGeom>
              <a:avLst/>
              <a:gdLst/>
              <a:ahLst/>
              <a:cxnLst/>
              <a:rect l="l" t="t" r="r" b="b"/>
              <a:pathLst>
                <a:path w="7560309" h="954405">
                  <a:moveTo>
                    <a:pt x="0" y="954011"/>
                  </a:moveTo>
                  <a:lnTo>
                    <a:pt x="7559992" y="954011"/>
                  </a:lnTo>
                  <a:lnTo>
                    <a:pt x="7559992" y="0"/>
                  </a:lnTo>
                  <a:lnTo>
                    <a:pt x="0" y="0"/>
                  </a:lnTo>
                  <a:lnTo>
                    <a:pt x="0" y="954011"/>
                  </a:lnTo>
                  <a:close/>
                </a:path>
              </a:pathLst>
            </a:custGeom>
            <a:solidFill>
              <a:srgbClr val="3E0D81"/>
            </a:solidFill>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dirty="0">
                <a:ln>
                  <a:noFill/>
                </a:ln>
                <a:solidFill>
                  <a:prstClr val="black"/>
                </a:solidFill>
                <a:effectLst/>
                <a:uLnTx/>
                <a:uFillTx/>
                <a:latin typeface="Calibri"/>
                <a:ea typeface="+mn-ea"/>
                <a:cs typeface="+mn-cs"/>
              </a:endParaRPr>
            </a:p>
          </p:txBody>
        </p:sp>
        <p:pic>
          <p:nvPicPr>
            <p:cNvPr id="6" name="Picture 5">
              <a:extLst>
                <a:ext uri="{FF2B5EF4-FFF2-40B4-BE49-F238E27FC236}">
                  <a16:creationId xmlns:a16="http://schemas.microsoft.com/office/drawing/2014/main" id="{50A60EB5-6019-4639-A578-DE369CEC7508}"/>
                </a:ext>
              </a:extLst>
            </p:cNvPr>
            <p:cNvPicPr>
              <a:picLocks noChangeAspect="1"/>
            </p:cNvPicPr>
            <p:nvPr/>
          </p:nvPicPr>
          <p:blipFill rotWithShape="1">
            <a:blip r:embed="rId5" cstate="print">
              <a:extLst>
                <a:ext uri="{BEBA8EAE-BF5A-486C-A8C5-ECC9F3942E4B}">
                  <a14:imgProps xmlns:a14="http://schemas.microsoft.com/office/drawing/2010/main">
                    <a14:imgLayer r:embed="rId6">
                      <a14:imgEffect>
                        <a14:brightnessContrast bright="100000"/>
                      </a14:imgEffect>
                    </a14:imgLayer>
                  </a14:imgProps>
                </a:ext>
                <a:ext uri="{28A0092B-C50C-407E-A947-70E740481C1C}">
                  <a14:useLocalDpi xmlns:a14="http://schemas.microsoft.com/office/drawing/2010/main" val="0"/>
                </a:ext>
              </a:extLst>
            </a:blip>
            <a:srcRect r="51932"/>
            <a:stretch/>
          </p:blipFill>
          <p:spPr>
            <a:xfrm>
              <a:off x="732519" y="223151"/>
              <a:ext cx="2687280" cy="1037073"/>
            </a:xfrm>
            <a:prstGeom prst="rect">
              <a:avLst/>
            </a:prstGeom>
          </p:spPr>
        </p:pic>
        <p:sp>
          <p:nvSpPr>
            <p:cNvPr id="2" name="Rectangle 1">
              <a:extLst>
                <a:ext uri="{FF2B5EF4-FFF2-40B4-BE49-F238E27FC236}">
                  <a16:creationId xmlns:a16="http://schemas.microsoft.com/office/drawing/2014/main" id="{B42DC15E-D120-4611-9A5E-CB759DE75052}"/>
                </a:ext>
              </a:extLst>
            </p:cNvPr>
            <p:cNvSpPr/>
            <p:nvPr/>
          </p:nvSpPr>
          <p:spPr>
            <a:xfrm>
              <a:off x="0" y="9560375"/>
              <a:ext cx="7556500" cy="1133025"/>
            </a:xfrm>
            <a:prstGeom prst="rect">
              <a:avLst/>
            </a:prstGeom>
            <a:solidFill>
              <a:srgbClr val="3E0D8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ZoneTexte 2">
              <a:extLst>
                <a:ext uri="{FF2B5EF4-FFF2-40B4-BE49-F238E27FC236}">
                  <a16:creationId xmlns:a16="http://schemas.microsoft.com/office/drawing/2014/main" id="{868A8CDE-213C-4F91-80C5-435D23411F93}"/>
                </a:ext>
              </a:extLst>
            </p:cNvPr>
            <p:cNvSpPr txBox="1"/>
            <p:nvPr/>
          </p:nvSpPr>
          <p:spPr>
            <a:xfrm>
              <a:off x="4055565" y="306677"/>
              <a:ext cx="3456485" cy="861774"/>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fr-FR" sz="3200" b="0" i="0" u="none" strike="noStrike" kern="1200" cap="none" spc="0" normalizeH="0" baseline="0" noProof="0" dirty="0" err="1">
                  <a:ln>
                    <a:noFill/>
                  </a:ln>
                  <a:solidFill>
                    <a:prstClr val="white"/>
                  </a:solidFill>
                  <a:effectLst/>
                  <a:uLnTx/>
                  <a:uFillTx/>
                  <a:latin typeface="Montserrat ExtraBold" panose="00000900000000000000" pitchFamily="2" charset="0"/>
                  <a:ea typeface="MingLiU_HKSCS-ExtB" panose="02020500000000000000" pitchFamily="18" charset="-120"/>
                  <a:cs typeface="+mn-cs"/>
                </a:rPr>
                <a:t>Winflash</a:t>
              </a:r>
              <a:endParaRPr kumimoji="0" lang="fr-FR" sz="3200" b="0" i="0" u="none" strike="noStrike" kern="1200" cap="none" spc="0" normalizeH="0" baseline="0" noProof="0" dirty="0">
                <a:ln>
                  <a:noFill/>
                </a:ln>
                <a:solidFill>
                  <a:prstClr val="white"/>
                </a:solidFill>
                <a:effectLst/>
                <a:uLnTx/>
                <a:uFillTx/>
                <a:latin typeface="Montserrat ExtraBold" panose="00000900000000000000" pitchFamily="2" charset="0"/>
                <a:ea typeface="MingLiU_HKSCS-ExtB" panose="02020500000000000000" pitchFamily="18" charset="-120"/>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fr-FR" sz="1800" b="1" i="0" u="none" strike="noStrike" kern="1200" cap="none" spc="0" normalizeH="0" baseline="0" noProof="0" dirty="0">
                  <a:ln>
                    <a:noFill/>
                  </a:ln>
                  <a:solidFill>
                    <a:schemeClr val="bg1">
                      <a:lumMod val="85000"/>
                    </a:schemeClr>
                  </a:solidFill>
                  <a:effectLst/>
                  <a:uLnTx/>
                  <a:uFillTx/>
                  <a:latin typeface="Montserrat ExtraBold" panose="00000900000000000000" pitchFamily="2" charset="0"/>
                  <a:ea typeface="MingLiU_HKSCS-ExtB" panose="02020500000000000000" pitchFamily="18" charset="-120"/>
                  <a:cs typeface="+mn-cs"/>
                </a:rPr>
                <a:t>SILVER</a:t>
              </a:r>
            </a:p>
          </p:txBody>
        </p:sp>
        <p:pic>
          <p:nvPicPr>
            <p:cNvPr id="5122" name="Picture 2" descr="business goal Icon 2043910">
              <a:extLst>
                <a:ext uri="{FF2B5EF4-FFF2-40B4-BE49-F238E27FC236}">
                  <a16:creationId xmlns:a16="http://schemas.microsoft.com/office/drawing/2014/main" id="{FA4E7E2E-0B1B-4EBC-AA0B-BB1E9C874C31}"/>
                </a:ext>
              </a:extLst>
            </p:cNvPr>
            <p:cNvPicPr>
              <a:picLocks noChangeAspect="1" noChangeArrowheads="1"/>
            </p:cNvPicPr>
            <p:nvPr/>
          </p:nvPicPr>
          <p:blipFill>
            <a:blip r:embed="rId7" cstate="print">
              <a:lum bright="70000" contrast="-70000"/>
              <a:extLst>
                <a:ext uri="{28A0092B-C50C-407E-A947-70E740481C1C}">
                  <a14:useLocalDpi xmlns:a14="http://schemas.microsoft.com/office/drawing/2010/main" val="0"/>
                </a:ext>
              </a:extLst>
            </a:blip>
            <a:srcRect/>
            <a:stretch>
              <a:fillRect/>
            </a:stretch>
          </p:blipFill>
          <p:spPr bwMode="auto">
            <a:xfrm>
              <a:off x="3461224" y="414659"/>
              <a:ext cx="582850" cy="582850"/>
            </a:xfrm>
            <a:prstGeom prst="rect">
              <a:avLst/>
            </a:prstGeom>
            <a:noFill/>
            <a:extLst>
              <a:ext uri="{909E8E84-426E-40DD-AFC4-6F175D3DCCD1}">
                <a14:hiddenFill xmlns:a14="http://schemas.microsoft.com/office/drawing/2010/main">
                  <a:solidFill>
                    <a:srgbClr val="FFFFFF"/>
                  </a:solidFill>
                </a14:hiddenFill>
              </a:ext>
            </a:extLst>
          </p:spPr>
        </p:pic>
        <p:pic>
          <p:nvPicPr>
            <p:cNvPr id="17" name="Image 16">
              <a:extLst>
                <a:ext uri="{FF2B5EF4-FFF2-40B4-BE49-F238E27FC236}">
                  <a16:creationId xmlns:a16="http://schemas.microsoft.com/office/drawing/2014/main" id="{C2A8E8C4-7E6C-49FC-B5FC-23A9B44A54F3}"/>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298750" y="9834763"/>
              <a:ext cx="1181237" cy="664706"/>
            </a:xfrm>
            <a:prstGeom prst="rect">
              <a:avLst/>
            </a:prstGeom>
          </p:spPr>
        </p:pic>
        <p:sp>
          <p:nvSpPr>
            <p:cNvPr id="54" name="object 54"/>
            <p:cNvSpPr txBox="1"/>
            <p:nvPr/>
          </p:nvSpPr>
          <p:spPr>
            <a:xfrm>
              <a:off x="5226049" y="9910823"/>
              <a:ext cx="2160113" cy="123111"/>
            </a:xfrm>
            <a:prstGeom prst="rect">
              <a:avLst/>
            </a:prstGeom>
          </p:spPr>
          <p:txBody>
            <a:bodyPr vert="horz" wrap="square" lIns="0" tIns="0" rIns="0" bIns="0" rtlCol="0">
              <a:spAutoFit/>
            </a:bodyPr>
            <a:lstStyle/>
            <a:p>
              <a:pPr marL="12700" marR="0" lvl="0" indent="0" algn="r" defTabSz="914400" rtl="0" eaLnBrk="1" fontAlgn="auto" latinLnBrk="0" hangingPunct="1">
                <a:lnSpc>
                  <a:spcPct val="100000"/>
                </a:lnSpc>
                <a:spcBef>
                  <a:spcPts val="0"/>
                </a:spcBef>
                <a:spcAft>
                  <a:spcPts val="0"/>
                </a:spcAft>
                <a:buClrTx/>
                <a:buSzTx/>
                <a:buFontTx/>
                <a:buNone/>
                <a:tabLst/>
                <a:defRPr/>
              </a:pPr>
              <a:r>
                <a:rPr kumimoji="0" lang="fr-FR" sz="800" b="1" i="0" u="none" strike="noStrike" kern="1200" cap="none" spc="30" normalizeH="0" baseline="0" dirty="0">
                  <a:ln>
                    <a:noFill/>
                  </a:ln>
                  <a:solidFill>
                    <a:prstClr val="white"/>
                  </a:solidFill>
                  <a:effectLst/>
                  <a:uLnTx/>
                  <a:uFillTx/>
                  <a:latin typeface="Arial"/>
                  <a:ea typeface="+mn-ea"/>
                  <a:cs typeface="Arial"/>
                </a:rPr>
                <a:t>Octobre 2021</a:t>
              </a:r>
              <a:endParaRPr kumimoji="0" lang="fr-FR" sz="800" b="1" i="0" u="none" strike="noStrike" kern="1200" cap="none" spc="0" normalizeH="0" baseline="0" dirty="0">
                <a:ln>
                  <a:noFill/>
                </a:ln>
                <a:solidFill>
                  <a:prstClr val="white"/>
                </a:solidFill>
                <a:effectLst/>
                <a:uLnTx/>
                <a:uFillTx/>
                <a:latin typeface="Arial"/>
                <a:ea typeface="+mn-ea"/>
                <a:cs typeface="Arial"/>
              </a:endParaRPr>
            </a:p>
          </p:txBody>
        </p:sp>
        <p:sp>
          <p:nvSpPr>
            <p:cNvPr id="9" name="Rectangle 8">
              <a:extLst>
                <a:ext uri="{FF2B5EF4-FFF2-40B4-BE49-F238E27FC236}">
                  <a16:creationId xmlns:a16="http://schemas.microsoft.com/office/drawing/2014/main" id="{E7FCDD22-9E36-4774-92CD-C2084E9C8880}"/>
                </a:ext>
              </a:extLst>
            </p:cNvPr>
            <p:cNvSpPr/>
            <p:nvPr/>
          </p:nvSpPr>
          <p:spPr>
            <a:xfrm>
              <a:off x="1856692" y="1460500"/>
              <a:ext cx="5504188" cy="830997"/>
            </a:xfrm>
            <a:prstGeom prst="rect">
              <a:avLst/>
            </a:prstGeom>
            <a:ln>
              <a:noFill/>
            </a:ln>
          </p:spPr>
          <p:txBody>
            <a:bodyPr wrap="square">
              <a:spAutoFit/>
            </a:bodyPr>
            <a:lstStyle/>
            <a:p>
              <a:pPr defTabSz="986912"/>
              <a:r>
                <a:rPr lang="fr-FR" sz="1600" b="1" dirty="0">
                  <a:solidFill>
                    <a:srgbClr val="3E0D81"/>
                  </a:solidFill>
                  <a:latin typeface="Arial"/>
                  <a:cs typeface="Arial"/>
                </a:rPr>
                <a:t>Nouveau client ! Contrat de support utilisateurs pour General Electric en France, aux Pays-Bas et en Belgique</a:t>
              </a:r>
            </a:p>
          </p:txBody>
        </p:sp>
        <p:sp>
          <p:nvSpPr>
            <p:cNvPr id="10" name="Rectangle 9">
              <a:extLst>
                <a:ext uri="{FF2B5EF4-FFF2-40B4-BE49-F238E27FC236}">
                  <a16:creationId xmlns:a16="http://schemas.microsoft.com/office/drawing/2014/main" id="{3DFB610B-D525-43E3-9422-89CF0FF0E73B}"/>
                </a:ext>
              </a:extLst>
            </p:cNvPr>
            <p:cNvSpPr/>
            <p:nvPr/>
          </p:nvSpPr>
          <p:spPr>
            <a:xfrm>
              <a:off x="120650" y="3923724"/>
              <a:ext cx="7181266" cy="830997"/>
            </a:xfrm>
            <a:prstGeom prst="rect">
              <a:avLst/>
            </a:prstGeom>
            <a:ln>
              <a:noFill/>
            </a:ln>
          </p:spPr>
          <p:txBody>
            <a:bodyPr wrap="square">
              <a:spAutoFit/>
            </a:bodyPr>
            <a:lstStyle/>
            <a:p>
              <a:pPr marL="182563" lvl="0" indent="-160338">
                <a:buSzPts val="1000"/>
                <a:buFont typeface="Symbol" panose="05050102010706020507" pitchFamily="18" charset="2"/>
                <a:buChar char=""/>
                <a:tabLst>
                  <a:tab pos="457200" algn="l"/>
                </a:tabLst>
              </a:pPr>
              <a:r>
                <a:rPr lang="fr-FR" sz="1200" dirty="0">
                  <a:solidFill>
                    <a:srgbClr val="3E0D81"/>
                  </a:solidFill>
                  <a:latin typeface="Arial"/>
                  <a:cs typeface="Arial"/>
                </a:rPr>
                <a:t>Offrir aux utilisateurs, un service de proximité efficace, l’installation de matériels ou d’applications, le support aux incidents de proximité, aux demandes, ainsi qu’à la maintenance des équipements et des logiciels déployés.</a:t>
              </a:r>
            </a:p>
            <a:p>
              <a:pPr marL="182563" indent="-160338">
                <a:buSzPts val="1000"/>
                <a:buFont typeface="Symbol" panose="05050102010706020507" pitchFamily="18" charset="2"/>
                <a:buChar char=""/>
                <a:tabLst>
                  <a:tab pos="457200" algn="l"/>
                </a:tabLst>
              </a:pPr>
              <a:r>
                <a:rPr lang="fr-FR" sz="1200" dirty="0">
                  <a:solidFill>
                    <a:srgbClr val="3E0D81"/>
                  </a:solidFill>
                  <a:latin typeface="Arial"/>
                  <a:cs typeface="Arial"/>
                </a:rPr>
                <a:t>Optimiser le budget de support aux utilisateurs en apportant plus d’industrialisation et d’expertise </a:t>
              </a:r>
            </a:p>
          </p:txBody>
        </p:sp>
        <p:sp>
          <p:nvSpPr>
            <p:cNvPr id="27" name="object 63">
              <a:extLst>
                <a:ext uri="{FF2B5EF4-FFF2-40B4-BE49-F238E27FC236}">
                  <a16:creationId xmlns:a16="http://schemas.microsoft.com/office/drawing/2014/main" id="{9995859F-3508-4704-8996-423D7B971E89}"/>
                </a:ext>
              </a:extLst>
            </p:cNvPr>
            <p:cNvSpPr txBox="1"/>
            <p:nvPr/>
          </p:nvSpPr>
          <p:spPr>
            <a:xfrm>
              <a:off x="376475" y="7798256"/>
              <a:ext cx="2874236" cy="215444"/>
            </a:xfrm>
            <a:prstGeom prst="rect">
              <a:avLst/>
            </a:prstGeom>
            <a:noFill/>
          </p:spPr>
          <p:txBody>
            <a:bodyPr vert="horz" wrap="square" lIns="0" tIns="0" rIns="0" bIns="0" rtlCol="0">
              <a:spAutoFit/>
            </a:bodyPr>
            <a:lstStyle/>
            <a:p>
              <a:pPr marL="12700" marR="0" lvl="0" indent="0" algn="ctr" defTabSz="914400" rtl="0" eaLnBrk="1" fontAlgn="auto" latinLnBrk="0" hangingPunct="1">
                <a:lnSpc>
                  <a:spcPct val="100000"/>
                </a:lnSpc>
                <a:spcBef>
                  <a:spcPts val="0"/>
                </a:spcBef>
                <a:spcAft>
                  <a:spcPts val="0"/>
                </a:spcAft>
                <a:buClrTx/>
                <a:buSzTx/>
                <a:buFontTx/>
                <a:buNone/>
                <a:tabLst/>
                <a:defRPr/>
              </a:pPr>
              <a:r>
                <a:rPr kumimoji="0" lang="fr-FR" sz="1400" b="1" i="0" u="none" strike="noStrike" kern="1200" cap="none" spc="-10" normalizeH="0" baseline="0" noProof="0" dirty="0">
                  <a:ln>
                    <a:noFill/>
                  </a:ln>
                  <a:solidFill>
                    <a:srgbClr val="3E0D81"/>
                  </a:solidFill>
                  <a:effectLst/>
                  <a:uLnTx/>
                  <a:uFillTx/>
                  <a:latin typeface="Montserrat ExtraBold" panose="00000900000000000000" pitchFamily="2" charset="0"/>
                  <a:ea typeface="+mn-ea"/>
                  <a:cs typeface="Arial"/>
                </a:rPr>
                <a:t>Econocom </a:t>
              </a:r>
              <a:r>
                <a:rPr kumimoji="0" lang="fr-FR" sz="1400" b="1" i="0" u="none" strike="noStrike" kern="1200" cap="none" spc="-10" normalizeH="0" baseline="0" noProof="0" dirty="0" err="1">
                  <a:ln>
                    <a:noFill/>
                  </a:ln>
                  <a:solidFill>
                    <a:srgbClr val="3E0D81"/>
                  </a:solidFill>
                  <a:effectLst/>
                  <a:uLnTx/>
                  <a:uFillTx/>
                  <a:latin typeface="Montserrat ExtraBold" panose="00000900000000000000" pitchFamily="2" charset="0"/>
                  <a:ea typeface="+mn-ea"/>
                  <a:cs typeface="Arial"/>
                </a:rPr>
                <a:t>winning</a:t>
              </a:r>
              <a:r>
                <a:rPr kumimoji="0" lang="fr-FR" sz="1400" b="1" i="0" u="none" strike="noStrike" kern="1200" cap="none" spc="-10" normalizeH="0" baseline="0" noProof="0" dirty="0">
                  <a:ln>
                    <a:noFill/>
                  </a:ln>
                  <a:solidFill>
                    <a:srgbClr val="3E0D81"/>
                  </a:solidFill>
                  <a:effectLst/>
                  <a:uLnTx/>
                  <a:uFillTx/>
                  <a:latin typeface="Montserrat ExtraBold" panose="00000900000000000000" pitchFamily="2" charset="0"/>
                  <a:ea typeface="+mn-ea"/>
                  <a:cs typeface="Arial"/>
                </a:rPr>
                <a:t> Team</a:t>
              </a:r>
            </a:p>
          </p:txBody>
        </p:sp>
        <p:sp>
          <p:nvSpPr>
            <p:cNvPr id="11" name="ZoneTexte 10">
              <a:extLst>
                <a:ext uri="{FF2B5EF4-FFF2-40B4-BE49-F238E27FC236}">
                  <a16:creationId xmlns:a16="http://schemas.microsoft.com/office/drawing/2014/main" id="{094CC1B5-3030-425C-A716-9F9C9CFE982B}"/>
                </a:ext>
              </a:extLst>
            </p:cNvPr>
            <p:cNvSpPr txBox="1"/>
            <p:nvPr/>
          </p:nvSpPr>
          <p:spPr>
            <a:xfrm flipH="1">
              <a:off x="4358419" y="5313764"/>
              <a:ext cx="943830" cy="338554"/>
            </a:xfrm>
            <a:prstGeom prst="rect">
              <a:avLst/>
            </a:prstGeom>
            <a:noFill/>
          </p:spPr>
          <p:txBody>
            <a:bodyPr wrap="square" rtlCol="0">
              <a:spAutoFit/>
            </a:bodyPr>
            <a:lstStyle/>
            <a:p>
              <a:pPr algn="r">
                <a:defRPr/>
              </a:pPr>
              <a:r>
                <a:rPr lang="fr-FR" sz="1600" dirty="0">
                  <a:solidFill>
                    <a:srgbClr val="F9D957"/>
                  </a:solidFill>
                  <a:latin typeface="Montserrat ExtraBold" panose="00000900000000000000" pitchFamily="2" charset="0"/>
                </a:rPr>
                <a:t>1,6 M€</a:t>
              </a:r>
              <a:endParaRPr kumimoji="0" lang="fr-FR" sz="1600" b="0" i="0" u="none" strike="noStrike" kern="1200" cap="none" spc="0" normalizeH="0" baseline="0" noProof="0" dirty="0">
                <a:ln>
                  <a:noFill/>
                </a:ln>
                <a:solidFill>
                  <a:srgbClr val="F9D957"/>
                </a:solidFill>
                <a:effectLst/>
                <a:uLnTx/>
                <a:uFillTx/>
                <a:latin typeface="Montserrat ExtraBold" panose="00000900000000000000" pitchFamily="2" charset="0"/>
                <a:ea typeface="+mn-ea"/>
                <a:cs typeface="+mn-cs"/>
              </a:endParaRPr>
            </a:p>
          </p:txBody>
        </p:sp>
        <p:sp>
          <p:nvSpPr>
            <p:cNvPr id="4" name="Rectangle 3">
              <a:extLst>
                <a:ext uri="{FF2B5EF4-FFF2-40B4-BE49-F238E27FC236}">
                  <a16:creationId xmlns:a16="http://schemas.microsoft.com/office/drawing/2014/main" id="{F2E4B511-B761-4F7A-8E46-204A71C4A38C}"/>
                </a:ext>
              </a:extLst>
            </p:cNvPr>
            <p:cNvSpPr/>
            <p:nvPr/>
          </p:nvSpPr>
          <p:spPr>
            <a:xfrm>
              <a:off x="5290795" y="5244812"/>
              <a:ext cx="2011121" cy="461665"/>
            </a:xfrm>
            <a:prstGeom prst="rect">
              <a:avLst/>
            </a:prstGeom>
          </p:spPr>
          <p:txBody>
            <a:bodyPr wrap="square">
              <a:spAutoFit/>
            </a:bodyPr>
            <a:lstStyle/>
            <a:p>
              <a:pPr>
                <a:buClr>
                  <a:srgbClr val="F9D957"/>
                </a:buClr>
                <a:defRPr/>
              </a:pPr>
              <a:r>
                <a:rPr lang="fr-FR" sz="1200" dirty="0">
                  <a:solidFill>
                    <a:prstClr val="white"/>
                  </a:solidFill>
                  <a:latin typeface="Arial" panose="020B0604020202020204" pitchFamily="34" charset="0"/>
                  <a:cs typeface="Arial" panose="020B0604020202020204" pitchFamily="34" charset="0"/>
                </a:rPr>
                <a:t>CA annuel pour un marché</a:t>
              </a:r>
            </a:p>
            <a:p>
              <a:pPr>
                <a:buClr>
                  <a:srgbClr val="F9D957"/>
                </a:buClr>
                <a:defRPr/>
              </a:pPr>
              <a:r>
                <a:rPr lang="fr-FR" sz="1200" dirty="0">
                  <a:solidFill>
                    <a:prstClr val="white"/>
                  </a:solidFill>
                  <a:latin typeface="Arial" panose="020B0604020202020204" pitchFamily="34" charset="0"/>
                  <a:cs typeface="Arial" panose="020B0604020202020204" pitchFamily="34" charset="0"/>
                </a:rPr>
                <a:t>global de 4,8 M€</a:t>
              </a:r>
              <a:endParaRPr kumimoji="0" lang="en-GB" sz="12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endParaRPr>
            </a:p>
          </p:txBody>
        </p:sp>
        <p:sp>
          <p:nvSpPr>
            <p:cNvPr id="20" name="ZoneTexte 19">
              <a:extLst>
                <a:ext uri="{FF2B5EF4-FFF2-40B4-BE49-F238E27FC236}">
                  <a16:creationId xmlns:a16="http://schemas.microsoft.com/office/drawing/2014/main" id="{E9578800-8E87-4353-BCDB-C557509EC03A}"/>
                </a:ext>
              </a:extLst>
            </p:cNvPr>
            <p:cNvSpPr txBox="1"/>
            <p:nvPr/>
          </p:nvSpPr>
          <p:spPr>
            <a:xfrm flipH="1">
              <a:off x="4488325" y="5751563"/>
              <a:ext cx="802470" cy="338554"/>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fr-FR" sz="1600" dirty="0">
                  <a:solidFill>
                    <a:srgbClr val="F9D957"/>
                  </a:solidFill>
                  <a:latin typeface="Montserrat ExtraBold" panose="00000900000000000000" pitchFamily="2" charset="0"/>
                </a:rPr>
                <a:t>36</a:t>
              </a:r>
              <a:endParaRPr kumimoji="0" lang="fr-FR" sz="1600" b="0" i="0" u="none" strike="noStrike" kern="1200" cap="none" spc="0" normalizeH="0" baseline="0" noProof="0" dirty="0">
                <a:ln>
                  <a:noFill/>
                </a:ln>
                <a:solidFill>
                  <a:srgbClr val="F9D957"/>
                </a:solidFill>
                <a:effectLst/>
                <a:uLnTx/>
                <a:uFillTx/>
                <a:latin typeface="Montserrat ExtraBold" panose="00000900000000000000" pitchFamily="2" charset="0"/>
                <a:ea typeface="+mn-ea"/>
                <a:cs typeface="+mn-cs"/>
              </a:endParaRPr>
            </a:p>
          </p:txBody>
        </p:sp>
        <p:sp>
          <p:nvSpPr>
            <p:cNvPr id="21" name="Rectangle 20">
              <a:extLst>
                <a:ext uri="{FF2B5EF4-FFF2-40B4-BE49-F238E27FC236}">
                  <a16:creationId xmlns:a16="http://schemas.microsoft.com/office/drawing/2014/main" id="{9C0DA9CB-D521-4A77-B3D6-F9E24097FC7E}"/>
                </a:ext>
              </a:extLst>
            </p:cNvPr>
            <p:cNvSpPr/>
            <p:nvPr/>
          </p:nvSpPr>
          <p:spPr>
            <a:xfrm>
              <a:off x="5322155" y="5764431"/>
              <a:ext cx="2133600" cy="276999"/>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
                  <a:srgbClr val="F9D957"/>
                </a:buClr>
                <a:buSzTx/>
                <a:buFontTx/>
                <a:buNone/>
                <a:tabLst/>
                <a:defRPr/>
              </a:pPr>
              <a:r>
                <a:rPr kumimoji="0" lang="en-GB" sz="12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mois</a:t>
              </a:r>
              <a:r>
                <a:rPr lang="en-GB" sz="1200" dirty="0">
                  <a:solidFill>
                    <a:prstClr val="white"/>
                  </a:solidFill>
                  <a:latin typeface="Arial" panose="020B0604020202020204" pitchFamily="34" charset="0"/>
                  <a:cs typeface="Arial" panose="020B0604020202020204" pitchFamily="34" charset="0"/>
                </a:rPr>
                <a:t>, durée du contrat </a:t>
              </a:r>
              <a:endParaRPr kumimoji="0" lang="en-GB" sz="12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endParaRPr>
            </a:p>
          </p:txBody>
        </p:sp>
        <p:sp>
          <p:nvSpPr>
            <p:cNvPr id="33" name="object 63">
              <a:extLst>
                <a:ext uri="{FF2B5EF4-FFF2-40B4-BE49-F238E27FC236}">
                  <a16:creationId xmlns:a16="http://schemas.microsoft.com/office/drawing/2014/main" id="{E8F0CBED-3B23-47F5-B30B-9D40CC2E7E60}"/>
                </a:ext>
              </a:extLst>
            </p:cNvPr>
            <p:cNvSpPr txBox="1"/>
            <p:nvPr/>
          </p:nvSpPr>
          <p:spPr>
            <a:xfrm>
              <a:off x="24779" y="4899815"/>
              <a:ext cx="3753471" cy="246221"/>
            </a:xfrm>
            <a:prstGeom prst="rect">
              <a:avLst/>
            </a:prstGeom>
            <a:solidFill>
              <a:schemeClr val="bg1"/>
            </a:solidFill>
          </p:spPr>
          <p:txBody>
            <a:bodyPr vert="horz" wrap="square" lIns="0" tIns="0" rIns="0" bIns="0" rtlCol="0">
              <a:spAutoFit/>
            </a:bodyPr>
            <a:lstStyle/>
            <a:p>
              <a:pPr marL="12700" marR="0" lvl="0" indent="0" algn="l" defTabSz="914400" rtl="0" eaLnBrk="1" fontAlgn="auto" latinLnBrk="0" hangingPunct="1">
                <a:lnSpc>
                  <a:spcPct val="100000"/>
                </a:lnSpc>
                <a:spcBef>
                  <a:spcPts val="0"/>
                </a:spcBef>
                <a:spcAft>
                  <a:spcPts val="0"/>
                </a:spcAft>
                <a:buClrTx/>
                <a:buSzTx/>
                <a:buFontTx/>
                <a:buNone/>
                <a:tabLst/>
                <a:defRPr/>
              </a:pPr>
              <a:r>
                <a:rPr kumimoji="0" lang="fr-FR" sz="1600" b="1" i="0" u="none" strike="noStrike" kern="1200" cap="none" spc="-10" normalizeH="0" baseline="0" dirty="0">
                  <a:ln>
                    <a:noFill/>
                  </a:ln>
                  <a:solidFill>
                    <a:srgbClr val="573EEF"/>
                  </a:solidFill>
                  <a:effectLst/>
                  <a:uLnTx/>
                  <a:uFillTx/>
                  <a:latin typeface="Montserrat Black" panose="00000A00000000000000" pitchFamily="2" charset="0"/>
                  <a:ea typeface="+mn-ea"/>
                  <a:cs typeface="Arial"/>
                </a:rPr>
                <a:t>POURQUOI ECONOCOM ?</a:t>
              </a:r>
            </a:p>
          </p:txBody>
        </p:sp>
        <p:sp>
          <p:nvSpPr>
            <p:cNvPr id="5" name="Rectangle 4">
              <a:extLst>
                <a:ext uri="{FF2B5EF4-FFF2-40B4-BE49-F238E27FC236}">
                  <a16:creationId xmlns:a16="http://schemas.microsoft.com/office/drawing/2014/main" id="{CD0F049A-DA1B-468A-BC75-CDDF5A7661B3}"/>
                </a:ext>
              </a:extLst>
            </p:cNvPr>
            <p:cNvSpPr/>
            <p:nvPr/>
          </p:nvSpPr>
          <p:spPr>
            <a:xfrm>
              <a:off x="120649" y="5262156"/>
              <a:ext cx="4112473" cy="2413481"/>
            </a:xfrm>
            <a:prstGeom prst="rect">
              <a:avLst/>
            </a:prstGeom>
          </p:spPr>
          <p:txBody>
            <a:bodyPr wrap="square">
              <a:spAutoFit/>
            </a:bodyPr>
            <a:lstStyle/>
            <a:p>
              <a:pPr marL="171450" indent="-171450">
                <a:lnSpc>
                  <a:spcPts val="1321"/>
                </a:lnSpc>
                <a:spcAft>
                  <a:spcPts val="300"/>
                </a:spcAft>
                <a:buClr>
                  <a:srgbClr val="3E0D81"/>
                </a:buClr>
                <a:buFont typeface="Arial" panose="020B0604020202020204" pitchFamily="34" charset="0"/>
                <a:buChar char="•"/>
              </a:pPr>
              <a:r>
                <a:rPr lang="fr-FR" sz="1200" dirty="0">
                  <a:solidFill>
                    <a:srgbClr val="3E0D81"/>
                  </a:solidFill>
                  <a:latin typeface="Arial" panose="020B0604020202020204" pitchFamily="34" charset="0"/>
                  <a:cs typeface="Arial" panose="020B0604020202020204" pitchFamily="34" charset="0"/>
                </a:rPr>
                <a:t>Une </a:t>
              </a:r>
              <a:r>
                <a:rPr lang="fr-FR" sz="1200" b="1" dirty="0">
                  <a:solidFill>
                    <a:srgbClr val="3E0D81"/>
                  </a:solidFill>
                  <a:latin typeface="Arial" panose="020B0604020202020204" pitchFamily="34" charset="0"/>
                  <a:cs typeface="Arial" panose="020B0604020202020204" pitchFamily="34" charset="0"/>
                </a:rPr>
                <a:t>démarche de confiance </a:t>
              </a:r>
              <a:r>
                <a:rPr lang="fr-FR" sz="1200" dirty="0">
                  <a:solidFill>
                    <a:srgbClr val="3E0D81"/>
                  </a:solidFill>
                  <a:latin typeface="Arial" panose="020B0604020202020204" pitchFamily="34" charset="0"/>
                  <a:cs typeface="Arial" panose="020B0604020202020204" pitchFamily="34" charset="0"/>
                </a:rPr>
                <a:t>avec une analyse précise et pragmatique des besoins réels du client.</a:t>
              </a:r>
              <a:br>
                <a:rPr lang="fr-FR" sz="800" dirty="0">
                  <a:solidFill>
                    <a:srgbClr val="3E0D81"/>
                  </a:solidFill>
                  <a:latin typeface="Arial" panose="020B0604020202020204" pitchFamily="34" charset="0"/>
                  <a:cs typeface="Arial" panose="020B0604020202020204" pitchFamily="34" charset="0"/>
                </a:rPr>
              </a:br>
              <a:endParaRPr lang="fr-FR" sz="800" dirty="0">
                <a:solidFill>
                  <a:srgbClr val="3E0D81"/>
                </a:solidFill>
                <a:latin typeface="Arial" panose="020B0604020202020204" pitchFamily="34" charset="0"/>
                <a:cs typeface="Arial" panose="020B0604020202020204" pitchFamily="34" charset="0"/>
              </a:endParaRPr>
            </a:p>
            <a:p>
              <a:pPr marL="171450" indent="-171450">
                <a:lnSpc>
                  <a:spcPts val="1321"/>
                </a:lnSpc>
                <a:spcAft>
                  <a:spcPts val="300"/>
                </a:spcAft>
                <a:buClr>
                  <a:srgbClr val="3E0D81"/>
                </a:buClr>
                <a:buFont typeface="Arial" panose="020B0604020202020204" pitchFamily="34" charset="0"/>
                <a:buChar char="•"/>
              </a:pPr>
              <a:r>
                <a:rPr lang="fr-FR" sz="1200" dirty="0">
                  <a:solidFill>
                    <a:srgbClr val="3E0D81"/>
                  </a:solidFill>
                  <a:latin typeface="Arial" panose="020B0604020202020204" pitchFamily="34" charset="0"/>
                  <a:cs typeface="Arial" panose="020B0604020202020204" pitchFamily="34" charset="0"/>
                </a:rPr>
                <a:t>Un </a:t>
              </a:r>
              <a:r>
                <a:rPr lang="fr-FR" sz="1200" b="1" dirty="0">
                  <a:solidFill>
                    <a:srgbClr val="3E0D81"/>
                  </a:solidFill>
                  <a:latin typeface="Arial" panose="020B0604020202020204" pitchFamily="34" charset="0"/>
                  <a:cs typeface="Arial" panose="020B0604020202020204" pitchFamily="34" charset="0"/>
                </a:rPr>
                <a:t>dispositif européen </a:t>
              </a:r>
              <a:r>
                <a:rPr lang="fr-FR" sz="1200" dirty="0">
                  <a:solidFill>
                    <a:srgbClr val="3E0D81"/>
                  </a:solidFill>
                  <a:latin typeface="Arial" panose="020B0604020202020204" pitchFamily="34" charset="0"/>
                  <a:cs typeface="Arial" panose="020B0604020202020204" pitchFamily="34" charset="0"/>
                </a:rPr>
                <a:t>couvrant les principaux pays de GE et capable de s’étendre dans le futur.</a:t>
              </a:r>
              <a:br>
                <a:rPr lang="fr-FR" sz="300" b="1" dirty="0">
                  <a:solidFill>
                    <a:srgbClr val="3E0D81"/>
                  </a:solidFill>
                  <a:latin typeface="Arial" panose="020B0604020202020204" pitchFamily="34" charset="0"/>
                  <a:cs typeface="Arial" panose="020B0604020202020204" pitchFamily="34" charset="0"/>
                </a:rPr>
              </a:br>
              <a:endParaRPr lang="fr-FR" sz="300" b="1" dirty="0">
                <a:solidFill>
                  <a:srgbClr val="3E0D81"/>
                </a:solidFill>
                <a:latin typeface="Arial" panose="020B0604020202020204" pitchFamily="34" charset="0"/>
                <a:cs typeface="Arial" panose="020B0604020202020204" pitchFamily="34" charset="0"/>
              </a:endParaRPr>
            </a:p>
            <a:p>
              <a:pPr marL="171450" indent="-171450">
                <a:lnSpc>
                  <a:spcPts val="1321"/>
                </a:lnSpc>
                <a:spcAft>
                  <a:spcPts val="300"/>
                </a:spcAft>
                <a:buClr>
                  <a:srgbClr val="3E0D81"/>
                </a:buClr>
                <a:buFont typeface="Arial" panose="020B0604020202020204" pitchFamily="34" charset="0"/>
                <a:buChar char="•"/>
              </a:pPr>
              <a:r>
                <a:rPr lang="fr-FR" sz="1200" b="1" dirty="0">
                  <a:solidFill>
                    <a:srgbClr val="3E0D81"/>
                  </a:solidFill>
                  <a:latin typeface="Arial"/>
                  <a:cs typeface="Arial"/>
                </a:rPr>
                <a:t>Les valeurs, les hommes et l’organisation flexible </a:t>
              </a:r>
              <a:r>
                <a:rPr lang="fr-FR" sz="1200" dirty="0">
                  <a:solidFill>
                    <a:srgbClr val="3E0D81"/>
                  </a:solidFill>
                  <a:latin typeface="Arial" panose="020B0604020202020204" pitchFamily="34" charset="0"/>
                  <a:cs typeface="Arial" panose="020B0604020202020204" pitchFamily="34" charset="0"/>
                </a:rPr>
                <a:t>d’Econocom ont convaincu les opérationnels de la DSI de GE malgré l’absence de référencement d’Econocom au niveau Groupe.</a:t>
              </a:r>
              <a:endParaRPr lang="fr-FR" sz="800" dirty="0">
                <a:solidFill>
                  <a:srgbClr val="3E0D81"/>
                </a:solidFill>
                <a:latin typeface="Arial" panose="020B0604020202020204" pitchFamily="34" charset="0"/>
                <a:cs typeface="Arial" panose="020B0604020202020204" pitchFamily="34" charset="0"/>
              </a:endParaRPr>
            </a:p>
            <a:p>
              <a:pPr marL="171450" indent="-171450">
                <a:lnSpc>
                  <a:spcPts val="1321"/>
                </a:lnSpc>
                <a:spcAft>
                  <a:spcPts val="300"/>
                </a:spcAft>
                <a:buClr>
                  <a:srgbClr val="3E0D81"/>
                </a:buClr>
                <a:buFont typeface="Arial" panose="020B0604020202020204" pitchFamily="34" charset="0"/>
                <a:buChar char="•"/>
              </a:pPr>
              <a:endParaRPr lang="fr-FR" sz="800" dirty="0">
                <a:solidFill>
                  <a:srgbClr val="3E0D81"/>
                </a:solidFill>
                <a:latin typeface="Arial" panose="020B0604020202020204" pitchFamily="34" charset="0"/>
                <a:cs typeface="Arial" panose="020B0604020202020204" pitchFamily="34" charset="0"/>
              </a:endParaRPr>
            </a:p>
            <a:p>
              <a:pPr marL="171450" indent="-171450">
                <a:lnSpc>
                  <a:spcPts val="1321"/>
                </a:lnSpc>
                <a:spcAft>
                  <a:spcPts val="300"/>
                </a:spcAft>
                <a:buClr>
                  <a:srgbClr val="3E0D81"/>
                </a:buClr>
                <a:buFont typeface="Arial" panose="020B0604020202020204" pitchFamily="34" charset="0"/>
                <a:buChar char="•"/>
              </a:pPr>
              <a:r>
                <a:rPr lang="fr-FR" sz="1200" dirty="0">
                  <a:solidFill>
                    <a:srgbClr val="3E0D81"/>
                  </a:solidFill>
                  <a:latin typeface="Arial" panose="020B0604020202020204" pitchFamily="34" charset="0"/>
                  <a:cs typeface="Arial" panose="020B0604020202020204" pitchFamily="34" charset="0"/>
                </a:rPr>
                <a:t>Une organisation commerciale volontaire, moteur dans la </a:t>
              </a:r>
              <a:r>
                <a:rPr lang="fr-FR" sz="1200" b="1" dirty="0">
                  <a:solidFill>
                    <a:srgbClr val="3E0D81"/>
                  </a:solidFill>
                  <a:latin typeface="Arial" panose="020B0604020202020204" pitchFamily="34" charset="0"/>
                  <a:cs typeface="Arial" panose="020B0604020202020204" pitchFamily="34" charset="0"/>
                </a:rPr>
                <a:t>décision de changement</a:t>
              </a:r>
              <a:r>
                <a:rPr lang="fr-FR" sz="1200" dirty="0">
                  <a:solidFill>
                    <a:srgbClr val="3E0D81"/>
                  </a:solidFill>
                  <a:latin typeface="Arial" panose="020B0604020202020204" pitchFamily="34" charset="0"/>
                  <a:cs typeface="Arial" panose="020B0604020202020204" pitchFamily="34" charset="0"/>
                </a:rPr>
                <a:t>.</a:t>
              </a:r>
            </a:p>
          </p:txBody>
        </p:sp>
        <p:sp>
          <p:nvSpPr>
            <p:cNvPr id="34" name="object 63">
              <a:extLst>
                <a:ext uri="{FF2B5EF4-FFF2-40B4-BE49-F238E27FC236}">
                  <a16:creationId xmlns:a16="http://schemas.microsoft.com/office/drawing/2014/main" id="{8F436A6D-F7DF-48BB-ABD3-A90A0EBE4F59}"/>
                </a:ext>
              </a:extLst>
            </p:cNvPr>
            <p:cNvSpPr txBox="1"/>
            <p:nvPr/>
          </p:nvSpPr>
          <p:spPr>
            <a:xfrm>
              <a:off x="24779" y="3670300"/>
              <a:ext cx="7500554" cy="246221"/>
            </a:xfrm>
            <a:prstGeom prst="rect">
              <a:avLst/>
            </a:prstGeom>
            <a:solidFill>
              <a:schemeClr val="bg1"/>
            </a:solidFill>
          </p:spPr>
          <p:txBody>
            <a:bodyPr vert="horz" wrap="square" lIns="0" tIns="0" rIns="0" bIns="0" rtlCol="0">
              <a:spAutoFit/>
            </a:bodyPr>
            <a:lstStyle/>
            <a:p>
              <a:pPr marL="12700" marR="0" lvl="0" indent="0" algn="l" defTabSz="914400" rtl="0" eaLnBrk="1" fontAlgn="auto" latinLnBrk="0" hangingPunct="1">
                <a:lnSpc>
                  <a:spcPct val="100000"/>
                </a:lnSpc>
                <a:spcBef>
                  <a:spcPts val="0"/>
                </a:spcBef>
                <a:spcAft>
                  <a:spcPts val="0"/>
                </a:spcAft>
                <a:buClrTx/>
                <a:buSzTx/>
                <a:buFontTx/>
                <a:buNone/>
                <a:tabLst/>
                <a:defRPr/>
              </a:pPr>
              <a:r>
                <a:rPr kumimoji="0" lang="fr-FR" sz="1600" b="1" i="0" u="none" strike="noStrike" kern="1200" cap="none" spc="-10" normalizeH="0" baseline="0" dirty="0">
                  <a:ln>
                    <a:noFill/>
                  </a:ln>
                  <a:solidFill>
                    <a:srgbClr val="3E0D81"/>
                  </a:solidFill>
                  <a:effectLst/>
                  <a:uLnTx/>
                  <a:uFillTx/>
                  <a:latin typeface="Montserrat Black" panose="00000A00000000000000" pitchFamily="2" charset="0"/>
                  <a:ea typeface="+mn-ea"/>
                  <a:cs typeface="Arial"/>
                </a:rPr>
                <a:t>OBJECTIFS CLIENT</a:t>
              </a:r>
            </a:p>
          </p:txBody>
        </p:sp>
        <p:cxnSp>
          <p:nvCxnSpPr>
            <p:cNvPr id="12" name="Connecteur droit 11">
              <a:extLst>
                <a:ext uri="{FF2B5EF4-FFF2-40B4-BE49-F238E27FC236}">
                  <a16:creationId xmlns:a16="http://schemas.microsoft.com/office/drawing/2014/main" id="{96239662-182F-43A5-BCBC-4C6CDBE1D121}"/>
                </a:ext>
              </a:extLst>
            </p:cNvPr>
            <p:cNvCxnSpPr>
              <a:cxnSpLocks/>
            </p:cNvCxnSpPr>
            <p:nvPr/>
          </p:nvCxnSpPr>
          <p:spPr>
            <a:xfrm>
              <a:off x="3778249" y="8045142"/>
              <a:ext cx="0" cy="718760"/>
            </a:xfrm>
            <a:prstGeom prst="line">
              <a:avLst/>
            </a:prstGeom>
            <a:ln w="28575">
              <a:solidFill>
                <a:srgbClr val="F9D957"/>
              </a:solidFill>
            </a:ln>
          </p:spPr>
          <p:style>
            <a:lnRef idx="1">
              <a:schemeClr val="accent1"/>
            </a:lnRef>
            <a:fillRef idx="0">
              <a:schemeClr val="accent1"/>
            </a:fillRef>
            <a:effectRef idx="0">
              <a:schemeClr val="accent1"/>
            </a:effectRef>
            <a:fontRef idx="minor">
              <a:schemeClr val="tx1"/>
            </a:fontRef>
          </p:style>
        </p:cxnSp>
        <p:sp>
          <p:nvSpPr>
            <p:cNvPr id="35" name="object 63">
              <a:extLst>
                <a:ext uri="{FF2B5EF4-FFF2-40B4-BE49-F238E27FC236}">
                  <a16:creationId xmlns:a16="http://schemas.microsoft.com/office/drawing/2014/main" id="{CA08B07D-264C-4E1C-8AEC-4F2771F2B02D}"/>
                </a:ext>
              </a:extLst>
            </p:cNvPr>
            <p:cNvSpPr txBox="1"/>
            <p:nvPr/>
          </p:nvSpPr>
          <p:spPr>
            <a:xfrm>
              <a:off x="4135852" y="8089900"/>
              <a:ext cx="2874236" cy="215444"/>
            </a:xfrm>
            <a:prstGeom prst="rect">
              <a:avLst/>
            </a:prstGeom>
            <a:noFill/>
          </p:spPr>
          <p:txBody>
            <a:bodyPr vert="horz" wrap="square" lIns="0" tIns="0" rIns="0" bIns="0" rtlCol="0">
              <a:spAutoFit/>
            </a:bodyPr>
            <a:lstStyle/>
            <a:p>
              <a:pPr marL="12700" marR="0" lvl="0" indent="0" algn="ctr" defTabSz="914400" rtl="0" eaLnBrk="1" fontAlgn="auto" latinLnBrk="0" hangingPunct="1">
                <a:lnSpc>
                  <a:spcPct val="100000"/>
                </a:lnSpc>
                <a:spcBef>
                  <a:spcPts val="0"/>
                </a:spcBef>
                <a:spcAft>
                  <a:spcPts val="0"/>
                </a:spcAft>
                <a:buClrTx/>
                <a:buSzTx/>
                <a:buFontTx/>
                <a:buNone/>
                <a:tabLst/>
                <a:defRPr/>
              </a:pPr>
              <a:r>
                <a:rPr kumimoji="0" lang="fr-FR" sz="1400" b="1" i="0" u="none" strike="noStrike" kern="1200" cap="none" spc="-10" normalizeH="0" baseline="0" noProof="0" dirty="0">
                  <a:ln>
                    <a:noFill/>
                  </a:ln>
                  <a:solidFill>
                    <a:srgbClr val="3E0D81"/>
                  </a:solidFill>
                  <a:effectLst/>
                  <a:uLnTx/>
                  <a:uFillTx/>
                  <a:latin typeface="Montserrat ExtraBold" panose="00000900000000000000" pitchFamily="2" charset="0"/>
                  <a:ea typeface="+mn-ea"/>
                  <a:cs typeface="Arial"/>
                </a:rPr>
                <a:t>Contact</a:t>
              </a:r>
            </a:p>
          </p:txBody>
        </p:sp>
        <p:sp>
          <p:nvSpPr>
            <p:cNvPr id="32" name="Rectangle 31">
              <a:extLst>
                <a:ext uri="{FF2B5EF4-FFF2-40B4-BE49-F238E27FC236}">
                  <a16:creationId xmlns:a16="http://schemas.microsoft.com/office/drawing/2014/main" id="{227500ED-53D0-494F-8012-1AFFD9C9F7E8}"/>
                </a:ext>
              </a:extLst>
            </p:cNvPr>
            <p:cNvSpPr/>
            <p:nvPr/>
          </p:nvSpPr>
          <p:spPr>
            <a:xfrm>
              <a:off x="2787650" y="10071100"/>
              <a:ext cx="4724400" cy="230832"/>
            </a:xfrm>
            <a:prstGeom prst="rect">
              <a:avLst/>
            </a:prstGeom>
          </p:spPr>
          <p:txBody>
            <a:bodyPr wrap="square">
              <a:spAutoFit/>
            </a:bodyPr>
            <a:lstStyle/>
            <a:p>
              <a:pPr algn="r"/>
              <a:r>
                <a:rPr lang="fr-FR" sz="900" dirty="0">
                  <a:solidFill>
                    <a:schemeClr val="bg1"/>
                  </a:solidFill>
                  <a:latin typeface="Arial" panose="020B0604020202020204" pitchFamily="34" charset="0"/>
                  <a:cs typeface="Arial" panose="020B0604020202020204" pitchFamily="34" charset="0"/>
                </a:rPr>
                <a:t>Usage interne uniquement </a:t>
              </a:r>
            </a:p>
          </p:txBody>
        </p:sp>
        <p:sp>
          <p:nvSpPr>
            <p:cNvPr id="7" name="ZoneTexte 6">
              <a:extLst>
                <a:ext uri="{FF2B5EF4-FFF2-40B4-BE49-F238E27FC236}">
                  <a16:creationId xmlns:a16="http://schemas.microsoft.com/office/drawing/2014/main" id="{5CE650FD-714C-4C98-8A06-F9C319CAA815}"/>
                </a:ext>
              </a:extLst>
            </p:cNvPr>
            <p:cNvSpPr txBox="1"/>
            <p:nvPr/>
          </p:nvSpPr>
          <p:spPr>
            <a:xfrm>
              <a:off x="1813593" y="2374900"/>
              <a:ext cx="5787615" cy="1200329"/>
            </a:xfrm>
            <a:prstGeom prst="rect">
              <a:avLst/>
            </a:prstGeom>
            <a:noFill/>
          </p:spPr>
          <p:txBody>
            <a:bodyPr wrap="square" rtlCol="0">
              <a:spAutoFit/>
            </a:bodyPr>
            <a:lstStyle/>
            <a:p>
              <a:pPr defTabSz="986912"/>
              <a:r>
                <a:rPr lang="fr-FR" sz="1200" dirty="0">
                  <a:solidFill>
                    <a:srgbClr val="3E0D81"/>
                  </a:solidFill>
                  <a:latin typeface="Arial"/>
                  <a:cs typeface="Arial"/>
                </a:rPr>
                <a:t>General Electric est un groupe industriel mondial qui transforme le monde de l’industrie grâce à des solutions innovantes permettant d’équiper des entreprises avec des machines connectées, adaptées et prédictives. GE est surtout connu pour son travail dans les secteurs de l'énergie, des énergies renouvelables, de l'aviation et de la santé.</a:t>
              </a:r>
            </a:p>
            <a:p>
              <a:pPr defTabSz="986912"/>
              <a:r>
                <a:rPr lang="fr-FR" sz="1200" dirty="0">
                  <a:solidFill>
                    <a:srgbClr val="3E0D81"/>
                  </a:solidFill>
                  <a:latin typeface="Arial"/>
                  <a:cs typeface="Arial"/>
                </a:rPr>
                <a:t>205 000 employés dans plus de 170 pays, pour 80 Mds d’€ de CA en 2020.</a:t>
              </a:r>
            </a:p>
          </p:txBody>
        </p:sp>
      </p:grpSp>
      <p:pic>
        <p:nvPicPr>
          <p:cNvPr id="39" name="Image 38" descr="Une image contenant texte, clipart&#10;&#10;Description générée automatiquement">
            <a:extLst>
              <a:ext uri="{FF2B5EF4-FFF2-40B4-BE49-F238E27FC236}">
                <a16:creationId xmlns:a16="http://schemas.microsoft.com/office/drawing/2014/main" id="{840B5CA6-11AB-467E-AD15-3626A32AE743}"/>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199128" y="1961057"/>
            <a:ext cx="1523177" cy="870846"/>
          </a:xfrm>
          <a:prstGeom prst="rect">
            <a:avLst/>
          </a:prstGeom>
        </p:spPr>
      </p:pic>
      <p:sp>
        <p:nvSpPr>
          <p:cNvPr id="40" name="object 63">
            <a:extLst>
              <a:ext uri="{FF2B5EF4-FFF2-40B4-BE49-F238E27FC236}">
                <a16:creationId xmlns:a16="http://schemas.microsoft.com/office/drawing/2014/main" id="{B454D0B1-BF94-452A-A1CA-7E99772838C5}"/>
              </a:ext>
            </a:extLst>
          </p:cNvPr>
          <p:cNvSpPr txBox="1"/>
          <p:nvPr/>
        </p:nvSpPr>
        <p:spPr>
          <a:xfrm>
            <a:off x="4229614" y="4866431"/>
            <a:ext cx="3009079" cy="246221"/>
          </a:xfrm>
          <a:prstGeom prst="rect">
            <a:avLst/>
          </a:prstGeom>
          <a:noFill/>
        </p:spPr>
        <p:txBody>
          <a:bodyPr vert="horz" wrap="square" lIns="0" tIns="0" rIns="0" bIns="0" rtlCol="0">
            <a:spAutoFit/>
          </a:bodyPr>
          <a:lstStyle/>
          <a:p>
            <a:pPr marL="12700" marR="0" lvl="0" indent="0" algn="l" defTabSz="914400" rtl="0" eaLnBrk="1" fontAlgn="auto" latinLnBrk="0" hangingPunct="1">
              <a:lnSpc>
                <a:spcPct val="100000"/>
              </a:lnSpc>
              <a:spcBef>
                <a:spcPts val="0"/>
              </a:spcBef>
              <a:spcAft>
                <a:spcPts val="0"/>
              </a:spcAft>
              <a:buClrTx/>
              <a:buSzTx/>
              <a:buFontTx/>
              <a:buNone/>
              <a:tabLst/>
              <a:defRPr/>
            </a:pPr>
            <a:r>
              <a:rPr kumimoji="0" lang="fr-FR" sz="1600" b="1" i="0" u="none" strike="noStrike" kern="1200" cap="none" spc="-10" normalizeH="0" baseline="0" dirty="0">
                <a:ln>
                  <a:noFill/>
                </a:ln>
                <a:solidFill>
                  <a:srgbClr val="3E0D81"/>
                </a:solidFill>
                <a:effectLst/>
                <a:highlight>
                  <a:srgbClr val="F9D957"/>
                </a:highlight>
                <a:uLnTx/>
                <a:uFillTx/>
                <a:latin typeface="Montserrat Black" panose="00000A00000000000000" pitchFamily="2" charset="0"/>
                <a:ea typeface="+mn-ea"/>
                <a:cs typeface="Arial"/>
              </a:rPr>
              <a:t>CHIFFRES CLEFS</a:t>
            </a:r>
          </a:p>
        </p:txBody>
      </p:sp>
      <p:sp>
        <p:nvSpPr>
          <p:cNvPr id="37" name="ZoneTexte 36">
            <a:extLst>
              <a:ext uri="{FF2B5EF4-FFF2-40B4-BE49-F238E27FC236}">
                <a16:creationId xmlns:a16="http://schemas.microsoft.com/office/drawing/2014/main" id="{A71317A0-93EF-434E-A7CC-3BE41D88A363}"/>
              </a:ext>
            </a:extLst>
          </p:cNvPr>
          <p:cNvSpPr txBox="1"/>
          <p:nvPr/>
        </p:nvSpPr>
        <p:spPr>
          <a:xfrm flipH="1">
            <a:off x="4499780" y="6187212"/>
            <a:ext cx="802470" cy="338554"/>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fr-FR" sz="1600" dirty="0">
                <a:solidFill>
                  <a:srgbClr val="F9D957"/>
                </a:solidFill>
                <a:latin typeface="Montserrat ExtraBold" panose="00000900000000000000" pitchFamily="2" charset="0"/>
              </a:rPr>
              <a:t>3</a:t>
            </a:r>
            <a:endParaRPr kumimoji="0" lang="fr-FR" sz="1600" b="0" i="0" u="none" strike="noStrike" kern="1200" cap="none" spc="0" normalizeH="0" baseline="0" noProof="0" dirty="0">
              <a:ln>
                <a:noFill/>
              </a:ln>
              <a:solidFill>
                <a:srgbClr val="F9D957"/>
              </a:solidFill>
              <a:effectLst/>
              <a:uLnTx/>
              <a:uFillTx/>
              <a:latin typeface="Montserrat ExtraBold" panose="00000900000000000000" pitchFamily="2" charset="0"/>
              <a:ea typeface="+mn-ea"/>
              <a:cs typeface="+mn-cs"/>
            </a:endParaRPr>
          </a:p>
        </p:txBody>
      </p:sp>
      <p:sp>
        <p:nvSpPr>
          <p:cNvPr id="38" name="Rectangle 37">
            <a:extLst>
              <a:ext uri="{FF2B5EF4-FFF2-40B4-BE49-F238E27FC236}">
                <a16:creationId xmlns:a16="http://schemas.microsoft.com/office/drawing/2014/main" id="{D42A325E-7BBC-4405-92DC-44A1D1D58D65}"/>
              </a:ext>
            </a:extLst>
          </p:cNvPr>
          <p:cNvSpPr/>
          <p:nvPr/>
        </p:nvSpPr>
        <p:spPr>
          <a:xfrm>
            <a:off x="5302250" y="6108700"/>
            <a:ext cx="2133600" cy="461665"/>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
                <a:srgbClr val="F9D957"/>
              </a:buClr>
              <a:buSzTx/>
              <a:buFontTx/>
              <a:buNone/>
              <a:tabLst/>
              <a:defRPr/>
            </a:pPr>
            <a:r>
              <a:rPr kumimoji="0" lang="en-GB" sz="12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pays, France, Pays-Bas et Belgique</a:t>
            </a:r>
          </a:p>
        </p:txBody>
      </p:sp>
      <p:sp>
        <p:nvSpPr>
          <p:cNvPr id="41" name="ZoneTexte 40">
            <a:extLst>
              <a:ext uri="{FF2B5EF4-FFF2-40B4-BE49-F238E27FC236}">
                <a16:creationId xmlns:a16="http://schemas.microsoft.com/office/drawing/2014/main" id="{A3F908D8-59C3-4679-B64A-9772594454AF}"/>
              </a:ext>
            </a:extLst>
          </p:cNvPr>
          <p:cNvSpPr txBox="1"/>
          <p:nvPr/>
        </p:nvSpPr>
        <p:spPr>
          <a:xfrm flipH="1">
            <a:off x="4088377" y="6669915"/>
            <a:ext cx="1213873" cy="338554"/>
          </a:xfrm>
          <a:prstGeom prst="rect">
            <a:avLst/>
          </a:prstGeom>
          <a:noFill/>
        </p:spPr>
        <p:txBody>
          <a:bodyPr wrap="square" rtlCol="0">
            <a:spAutoFit/>
          </a:bodyPr>
          <a:lstStyle/>
          <a:p>
            <a:pPr algn="r"/>
            <a:r>
              <a:rPr lang="fr-FR" sz="1600" dirty="0">
                <a:solidFill>
                  <a:srgbClr val="F9D957"/>
                </a:solidFill>
                <a:latin typeface="Montserrat ExtraBold" panose="00000900000000000000" pitchFamily="2" charset="0"/>
              </a:rPr>
              <a:t>13 000</a:t>
            </a:r>
          </a:p>
        </p:txBody>
      </p:sp>
      <p:sp>
        <p:nvSpPr>
          <p:cNvPr id="43" name="Rectangle 42">
            <a:extLst>
              <a:ext uri="{FF2B5EF4-FFF2-40B4-BE49-F238E27FC236}">
                <a16:creationId xmlns:a16="http://schemas.microsoft.com/office/drawing/2014/main" id="{AA98423E-AE6D-40CC-9F73-9F52E8228D16}"/>
              </a:ext>
            </a:extLst>
          </p:cNvPr>
          <p:cNvSpPr/>
          <p:nvPr/>
        </p:nvSpPr>
        <p:spPr>
          <a:xfrm>
            <a:off x="5302250" y="6637635"/>
            <a:ext cx="2133600" cy="461665"/>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
                <a:srgbClr val="F9D957"/>
              </a:buClr>
              <a:buSzTx/>
              <a:buFontTx/>
              <a:buNone/>
              <a:tabLst/>
              <a:defRPr/>
            </a:pPr>
            <a:r>
              <a:rPr lang="en-GB" sz="1200" dirty="0">
                <a:solidFill>
                  <a:prstClr val="white"/>
                </a:solidFill>
                <a:latin typeface="Arial" panose="020B0604020202020204" pitchFamily="34" charset="0"/>
                <a:cs typeface="Arial" panose="020B0604020202020204" pitchFamily="34" charset="0"/>
              </a:rPr>
              <a:t>u</a:t>
            </a:r>
            <a:r>
              <a:rPr kumimoji="0" lang="en-GB" sz="1200" b="0" i="0" u="none" strike="noStrike" kern="1200" cap="none" spc="0" normalizeH="0" baseline="0" noProof="0" dirty="0" err="1">
                <a:ln>
                  <a:noFill/>
                </a:ln>
                <a:solidFill>
                  <a:prstClr val="white"/>
                </a:solidFill>
                <a:effectLst/>
                <a:uLnTx/>
                <a:uFillTx/>
                <a:latin typeface="Arial" panose="020B0604020202020204" pitchFamily="34" charset="0"/>
                <a:ea typeface="+mn-ea"/>
                <a:cs typeface="Arial" panose="020B0604020202020204" pitchFamily="34" charset="0"/>
              </a:rPr>
              <a:t>tilisateurs</a:t>
            </a:r>
            <a:r>
              <a:rPr kumimoji="0" lang="en-GB" sz="12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 et 15 270 postes de travail </a:t>
            </a:r>
          </a:p>
        </p:txBody>
      </p:sp>
      <p:sp>
        <p:nvSpPr>
          <p:cNvPr id="44" name="ZoneTexte 43">
            <a:extLst>
              <a:ext uri="{FF2B5EF4-FFF2-40B4-BE49-F238E27FC236}">
                <a16:creationId xmlns:a16="http://schemas.microsoft.com/office/drawing/2014/main" id="{D4869A6C-0CDC-443D-86AE-D2DA0186234B}"/>
              </a:ext>
            </a:extLst>
          </p:cNvPr>
          <p:cNvSpPr txBox="1"/>
          <p:nvPr/>
        </p:nvSpPr>
        <p:spPr>
          <a:xfrm flipH="1">
            <a:off x="4468535" y="7141746"/>
            <a:ext cx="801962" cy="338554"/>
          </a:xfrm>
          <a:prstGeom prst="rect">
            <a:avLst/>
          </a:prstGeom>
          <a:noFill/>
        </p:spPr>
        <p:txBody>
          <a:bodyPr wrap="square" rtlCol="0">
            <a:spAutoFit/>
          </a:bodyPr>
          <a:lstStyle/>
          <a:p>
            <a:pPr algn="r"/>
            <a:r>
              <a:rPr lang="fr-FR" sz="1600" dirty="0">
                <a:solidFill>
                  <a:srgbClr val="F9D957"/>
                </a:solidFill>
                <a:latin typeface="Montserrat ExtraBold" panose="00000900000000000000" pitchFamily="2" charset="0"/>
              </a:rPr>
              <a:t>15 </a:t>
            </a:r>
          </a:p>
        </p:txBody>
      </p:sp>
      <p:sp>
        <p:nvSpPr>
          <p:cNvPr id="45" name="ZoneTexte 44">
            <a:extLst>
              <a:ext uri="{FF2B5EF4-FFF2-40B4-BE49-F238E27FC236}">
                <a16:creationId xmlns:a16="http://schemas.microsoft.com/office/drawing/2014/main" id="{AD778CB8-595F-49F2-A6C6-08F524B966F0}"/>
              </a:ext>
            </a:extLst>
          </p:cNvPr>
          <p:cNvSpPr txBox="1"/>
          <p:nvPr/>
        </p:nvSpPr>
        <p:spPr>
          <a:xfrm>
            <a:off x="5322156" y="7156359"/>
            <a:ext cx="2064007" cy="276999"/>
          </a:xfrm>
          <a:prstGeom prst="rect">
            <a:avLst/>
          </a:prstGeom>
          <a:noFill/>
        </p:spPr>
        <p:txBody>
          <a:bodyPr wrap="square">
            <a:spAutoFit/>
          </a:bodyPr>
          <a:lstStyle/>
          <a:p>
            <a:pPr>
              <a:buClr>
                <a:srgbClr val="F9D957"/>
              </a:buClr>
              <a:defRPr/>
            </a:pPr>
            <a:r>
              <a:rPr lang="fr-FR" sz="1200" dirty="0">
                <a:solidFill>
                  <a:prstClr val="white"/>
                </a:solidFill>
                <a:latin typeface="Arial" panose="020B0604020202020204" pitchFamily="34" charset="0"/>
                <a:cs typeface="Arial" panose="020B0604020202020204" pitchFamily="34" charset="0"/>
              </a:rPr>
              <a:t>sites GE</a:t>
            </a:r>
          </a:p>
        </p:txBody>
      </p:sp>
      <p:sp>
        <p:nvSpPr>
          <p:cNvPr id="46" name="Rectangle 45">
            <a:extLst>
              <a:ext uri="{FF2B5EF4-FFF2-40B4-BE49-F238E27FC236}">
                <a16:creationId xmlns:a16="http://schemas.microsoft.com/office/drawing/2014/main" id="{B5B0087F-64DF-4F45-A0E3-AC8F7412EC8F}"/>
              </a:ext>
            </a:extLst>
          </p:cNvPr>
          <p:cNvSpPr/>
          <p:nvPr/>
        </p:nvSpPr>
        <p:spPr>
          <a:xfrm>
            <a:off x="357787" y="8045142"/>
            <a:ext cx="3014075" cy="592470"/>
          </a:xfrm>
          <a:prstGeom prst="rect">
            <a:avLst/>
          </a:prstGeom>
        </p:spPr>
        <p:txBody>
          <a:bodyPr wrap="square" lIns="91440" tIns="45720" rIns="91440" bIns="45720" anchor="t">
            <a:spAutoFit/>
          </a:bodyPr>
          <a:lstStyle/>
          <a:p>
            <a:pPr algn="ctr">
              <a:lnSpc>
                <a:spcPts val="1321"/>
              </a:lnSpc>
              <a:buClr>
                <a:srgbClr val="F9D957"/>
              </a:buClr>
            </a:pPr>
            <a:r>
              <a:rPr lang="fr-FR" sz="1100" dirty="0">
                <a:solidFill>
                  <a:srgbClr val="3E0D81"/>
                </a:solidFill>
                <a:latin typeface="Arial"/>
                <a:cs typeface="Arial"/>
              </a:rPr>
              <a:t>Econocom IMS IDF</a:t>
            </a:r>
          </a:p>
          <a:p>
            <a:pPr algn="ctr">
              <a:lnSpc>
                <a:spcPts val="1321"/>
              </a:lnSpc>
              <a:buClr>
                <a:srgbClr val="F9D957"/>
              </a:buClr>
            </a:pPr>
            <a:r>
              <a:rPr lang="fr-FR" sz="1100" dirty="0">
                <a:solidFill>
                  <a:srgbClr val="3E0D81"/>
                </a:solidFill>
                <a:latin typeface="Arial"/>
                <a:cs typeface="Arial"/>
              </a:rPr>
              <a:t>Agence Finance-Industrie,</a:t>
            </a:r>
            <a:br>
              <a:rPr lang="fr-FR" sz="1100" dirty="0">
                <a:solidFill>
                  <a:srgbClr val="3E0D81"/>
                </a:solidFill>
                <a:latin typeface="Arial"/>
                <a:cs typeface="Arial"/>
              </a:rPr>
            </a:br>
            <a:r>
              <a:rPr lang="fr-FR" sz="1100" dirty="0">
                <a:solidFill>
                  <a:srgbClr val="3E0D81"/>
                </a:solidFill>
                <a:latin typeface="Arial"/>
                <a:cs typeface="Arial"/>
              </a:rPr>
              <a:t>avec le support de l’Agence Est</a:t>
            </a:r>
          </a:p>
        </p:txBody>
      </p:sp>
      <p:sp>
        <p:nvSpPr>
          <p:cNvPr id="47" name="Rectangle 46">
            <a:extLst>
              <a:ext uri="{FF2B5EF4-FFF2-40B4-BE49-F238E27FC236}">
                <a16:creationId xmlns:a16="http://schemas.microsoft.com/office/drawing/2014/main" id="{1336FB4A-3D1C-4103-8E90-BB2D38362784}"/>
              </a:ext>
            </a:extLst>
          </p:cNvPr>
          <p:cNvSpPr/>
          <p:nvPr/>
        </p:nvSpPr>
        <p:spPr>
          <a:xfrm>
            <a:off x="390968" y="9153225"/>
            <a:ext cx="3014075" cy="259045"/>
          </a:xfrm>
          <a:prstGeom prst="rect">
            <a:avLst/>
          </a:prstGeom>
        </p:spPr>
        <p:txBody>
          <a:bodyPr wrap="square" lIns="91440" tIns="45720" rIns="91440" bIns="45720" anchor="t">
            <a:spAutoFit/>
          </a:bodyPr>
          <a:lstStyle/>
          <a:p>
            <a:pPr algn="ctr">
              <a:lnSpc>
                <a:spcPts val="1321"/>
              </a:lnSpc>
              <a:buClr>
                <a:srgbClr val="F9D957"/>
              </a:buClr>
            </a:pPr>
            <a:r>
              <a:rPr lang="fr-FR" sz="1100" dirty="0">
                <a:solidFill>
                  <a:srgbClr val="3E0D81"/>
                </a:solidFill>
                <a:latin typeface="Arial"/>
                <a:cs typeface="Arial"/>
              </a:rPr>
              <a:t>Computacenter (sortant), Deutsche Telekom </a:t>
            </a:r>
          </a:p>
        </p:txBody>
      </p:sp>
      <p:sp>
        <p:nvSpPr>
          <p:cNvPr id="48" name="object 63">
            <a:extLst>
              <a:ext uri="{FF2B5EF4-FFF2-40B4-BE49-F238E27FC236}">
                <a16:creationId xmlns:a16="http://schemas.microsoft.com/office/drawing/2014/main" id="{42013983-63D5-4CC2-AD79-62AD2164B676}"/>
              </a:ext>
            </a:extLst>
          </p:cNvPr>
          <p:cNvSpPr txBox="1"/>
          <p:nvPr/>
        </p:nvSpPr>
        <p:spPr>
          <a:xfrm>
            <a:off x="357787" y="8897655"/>
            <a:ext cx="2874236" cy="215444"/>
          </a:xfrm>
          <a:prstGeom prst="rect">
            <a:avLst/>
          </a:prstGeom>
          <a:noFill/>
        </p:spPr>
        <p:txBody>
          <a:bodyPr vert="horz" wrap="square" lIns="0" tIns="0" rIns="0" bIns="0" rtlCol="0">
            <a:spAutoFit/>
          </a:bodyPr>
          <a:lstStyle/>
          <a:p>
            <a:pPr marL="12700" marR="0" lvl="0" indent="0" algn="ctr" defTabSz="914400" rtl="0" eaLnBrk="1" fontAlgn="auto" latinLnBrk="0" hangingPunct="1">
              <a:lnSpc>
                <a:spcPct val="100000"/>
              </a:lnSpc>
              <a:spcBef>
                <a:spcPts val="0"/>
              </a:spcBef>
              <a:spcAft>
                <a:spcPts val="0"/>
              </a:spcAft>
              <a:buClrTx/>
              <a:buSzTx/>
              <a:buFontTx/>
              <a:buNone/>
              <a:tabLst/>
              <a:defRPr/>
            </a:pPr>
            <a:r>
              <a:rPr kumimoji="0" lang="fr-FR" sz="1400" b="1" i="0" u="none" strike="noStrike" kern="1200" cap="none" spc="-10" normalizeH="0" baseline="0" dirty="0" err="1">
                <a:ln>
                  <a:noFill/>
                </a:ln>
                <a:solidFill>
                  <a:srgbClr val="3E0D81"/>
                </a:solidFill>
                <a:effectLst/>
                <a:uLnTx/>
                <a:uFillTx/>
                <a:latin typeface="Montserrat ExtraBold" panose="00000900000000000000" pitchFamily="2" charset="0"/>
                <a:cs typeface="Arial"/>
              </a:rPr>
              <a:t>Competitors</a:t>
            </a:r>
            <a:endParaRPr kumimoji="0" lang="fr-FR" sz="1400" b="1" i="0" u="none" strike="noStrike" kern="1200" cap="none" spc="-10" normalizeH="0" baseline="0" dirty="0">
              <a:ln>
                <a:noFill/>
              </a:ln>
              <a:solidFill>
                <a:srgbClr val="3E0D81"/>
              </a:solidFill>
              <a:effectLst/>
              <a:uLnTx/>
              <a:uFillTx/>
              <a:latin typeface="Montserrat ExtraBold" panose="00000900000000000000" pitchFamily="2" charset="0"/>
              <a:cs typeface="Arial"/>
            </a:endParaRPr>
          </a:p>
        </p:txBody>
      </p:sp>
      <p:sp>
        <p:nvSpPr>
          <p:cNvPr id="49" name="Rectangle 48">
            <a:extLst>
              <a:ext uri="{FF2B5EF4-FFF2-40B4-BE49-F238E27FC236}">
                <a16:creationId xmlns:a16="http://schemas.microsoft.com/office/drawing/2014/main" id="{FD2229EE-D25A-4515-8F52-6745E0F0B82C}"/>
              </a:ext>
            </a:extLst>
          </p:cNvPr>
          <p:cNvSpPr/>
          <p:nvPr/>
        </p:nvSpPr>
        <p:spPr>
          <a:xfrm>
            <a:off x="3924811" y="8394700"/>
            <a:ext cx="3491481" cy="600164"/>
          </a:xfrm>
          <a:prstGeom prst="rect">
            <a:avLst/>
          </a:prstGeom>
        </p:spPr>
        <p:txBody>
          <a:bodyPr wrap="square">
            <a:spAutoFit/>
          </a:bodyPr>
          <a:lstStyle/>
          <a:p>
            <a:pPr algn="ctr"/>
            <a:r>
              <a:rPr lang="fr-FR" sz="1100" dirty="0">
                <a:solidFill>
                  <a:srgbClr val="3E0D81"/>
                </a:solidFill>
                <a:latin typeface="Arial" panose="020B0604020202020204" pitchFamily="34" charset="0"/>
                <a:cs typeface="Arial" panose="020B0604020202020204" pitchFamily="34" charset="0"/>
              </a:rPr>
              <a:t>Pour toute information complémentaire,</a:t>
            </a:r>
            <a:br>
              <a:rPr lang="fr-FR" sz="1100" dirty="0">
                <a:solidFill>
                  <a:srgbClr val="3E0D81"/>
                </a:solidFill>
                <a:latin typeface="Arial" panose="020B0604020202020204" pitchFamily="34" charset="0"/>
                <a:cs typeface="Arial" panose="020B0604020202020204" pitchFamily="34" charset="0"/>
              </a:rPr>
            </a:br>
            <a:r>
              <a:rPr lang="fr-FR" sz="1100" dirty="0">
                <a:solidFill>
                  <a:srgbClr val="3E0D81"/>
                </a:solidFill>
                <a:latin typeface="Arial" panose="020B0604020202020204" pitchFamily="34" charset="0"/>
                <a:cs typeface="Arial" panose="020B0604020202020204" pitchFamily="34" charset="0"/>
              </a:rPr>
              <a:t>merci de contacter Cherif CHARIKHI (cherif.charikhi@econocom.com)</a:t>
            </a:r>
          </a:p>
        </p:txBody>
      </p:sp>
    </p:spTree>
    <p:extLst>
      <p:ext uri="{BB962C8B-B14F-4D97-AF65-F5344CB8AC3E}">
        <p14:creationId xmlns:p14="http://schemas.microsoft.com/office/powerpoint/2010/main" val="155393617"/>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MTBTACCENT" val="Accent1ColorBoldText"/>
  <p:tag name="THINKCELLUNDODONOTDELETE" val="0"/>
</p:tagLst>
</file>

<file path=ppt/tags/tag2.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3.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heme/theme1.xml><?xml version="1.0" encoding="utf-8"?>
<a:theme xmlns:a="http://schemas.openxmlformats.org/drawingml/2006/main" name="1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B2559"/>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90EC52FB3BB43E499D7558771B0515DA" ma:contentTypeVersion="12" ma:contentTypeDescription="Create a new document." ma:contentTypeScope="" ma:versionID="7768ce88a82149860f7b2a824ba88e5b">
  <xsd:schema xmlns:xsd="http://www.w3.org/2001/XMLSchema" xmlns:xs="http://www.w3.org/2001/XMLSchema" xmlns:p="http://schemas.microsoft.com/office/2006/metadata/properties" xmlns:ns3="ba88100f-9b17-447a-9aba-62000fbfa155" xmlns:ns4="cc9f83ae-3039-4388-b4e8-a3786ca2cb88" targetNamespace="http://schemas.microsoft.com/office/2006/metadata/properties" ma:root="true" ma:fieldsID="e0f026a9d561ad86ace92a49c09a0b84" ns3:_="" ns4:_="">
    <xsd:import namespace="ba88100f-9b17-447a-9aba-62000fbfa155"/>
    <xsd:import namespace="cc9f83ae-3039-4388-b4e8-a3786ca2cb88"/>
    <xsd:element name="properties">
      <xsd:complexType>
        <xsd:sequence>
          <xsd:element name="documentManagement">
            <xsd:complexType>
              <xsd:all>
                <xsd:element ref="ns3:MediaServiceMetadata" minOccurs="0"/>
                <xsd:element ref="ns3:MediaServiceFastMetadata" minOccurs="0"/>
                <xsd:element ref="ns3:MediaServiceDateTaken" minOccurs="0"/>
                <xsd:element ref="ns3:MediaServiceAutoTags" minOccurs="0"/>
                <xsd:element ref="ns3:MediaServiceOCR" minOccurs="0"/>
                <xsd:element ref="ns3:MediaServiceGenerationTime" minOccurs="0"/>
                <xsd:element ref="ns3:MediaServiceEventHashCode" minOccurs="0"/>
                <xsd:element ref="ns4:SharedWithUsers" minOccurs="0"/>
                <xsd:element ref="ns4:SharedWithDetails" minOccurs="0"/>
                <xsd:element ref="ns4:SharingHintHash" minOccurs="0"/>
                <xsd:element ref="ns3:MediaServiceAutoKeyPoints" minOccurs="0"/>
                <xsd:element ref="ns3:MediaServiceKeyPoint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a88100f-9b17-447a-9aba-62000fbfa15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Tags" ma:index="11" nillable="true" ma:displayName="Tags" ma:internalName="MediaServiceAutoTags" ma:readOnly="true">
      <xsd:simpleType>
        <xsd:restriction base="dms:Text"/>
      </xsd:simpleType>
    </xsd:element>
    <xsd:element name="MediaServiceOCR" ma:index="12" nillable="true" ma:displayName="Extracted Text" ma:internalName="MediaServiceOCR" ma:readOnly="true">
      <xsd:simpleType>
        <xsd:restriction base="dms:Note">
          <xsd:maxLength value="255"/>
        </xsd:restriction>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AutoKeyPoints" ma:index="18" nillable="true" ma:displayName="MediaServiceAutoKeyPoints" ma:hidden="true" ma:internalName="MediaServiceAutoKeyPoints" ma:readOnly="true">
      <xsd:simpleType>
        <xsd:restriction base="dms:Note"/>
      </xsd:simpleType>
    </xsd:element>
    <xsd:element name="MediaServiceKeyPoints" ma:index="19" nillable="true" ma:displayName="KeyPoints" ma:internalName="MediaServiceKeyPoint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cc9f83ae-3039-4388-b4e8-a3786ca2cb88" elementFormDefault="qualified">
    <xsd:import namespace="http://schemas.microsoft.com/office/2006/documentManagement/types"/>
    <xsd:import namespace="http://schemas.microsoft.com/office/infopath/2007/PartnerControls"/>
    <xsd:element name="SharedWithUsers" ma:index="15"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6" nillable="true" ma:displayName="Shared With Details" ma:internalName="SharedWithDetails" ma:readOnly="true">
      <xsd:simpleType>
        <xsd:restriction base="dms:Note">
          <xsd:maxLength value="255"/>
        </xsd:restriction>
      </xsd:simpleType>
    </xsd:element>
    <xsd:element name="SharingHintHash" ma:index="17"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BF105015-570A-4117-B507-73D4E8E80ABA}">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a88100f-9b17-447a-9aba-62000fbfa155"/>
    <ds:schemaRef ds:uri="cc9f83ae-3039-4388-b4e8-a3786ca2cb88"/>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978F5DD7-22FD-4D5C-BBF4-2490266740E8}">
  <ds:schemaRefs>
    <ds:schemaRef ds:uri="http://schemas.microsoft.com/sharepoint/v3/contenttype/forms"/>
  </ds:schemaRefs>
</ds:datastoreItem>
</file>

<file path=customXml/itemProps3.xml><?xml version="1.0" encoding="utf-8"?>
<ds:datastoreItem xmlns:ds="http://schemas.openxmlformats.org/officeDocument/2006/customXml" ds:itemID="{6F43B00E-5C3B-4522-8118-61A9253D6A02}">
  <ds:schemaRefs>
    <ds:schemaRef ds:uri="http://purl.org/dc/elements/1.1/"/>
    <ds:schemaRef ds:uri="http://purl.org/dc/terms/"/>
    <ds:schemaRef ds:uri="http://schemas.microsoft.com/office/2006/documentManagement/types"/>
    <ds:schemaRef ds:uri="ba88100f-9b17-447a-9aba-62000fbfa155"/>
    <ds:schemaRef ds:uri="http://www.w3.org/XML/1998/namespace"/>
    <ds:schemaRef ds:uri="http://schemas.microsoft.com/office/infopath/2007/PartnerControls"/>
    <ds:schemaRef ds:uri="http://schemas.microsoft.com/office/2006/metadata/properties"/>
    <ds:schemaRef ds:uri="http://schemas.openxmlformats.org/package/2006/metadata/core-properties"/>
    <ds:schemaRef ds:uri="cc9f83ae-3039-4388-b4e8-a3786ca2cb88"/>
    <ds:schemaRef ds:uri="http://purl.org/dc/dcmitype/"/>
  </ds:schemaRefs>
</ds:datastoreItem>
</file>

<file path=docProps/app.xml><?xml version="1.0" encoding="utf-8"?>
<Properties xmlns="http://schemas.openxmlformats.org/officeDocument/2006/extended-properties" xmlns:vt="http://schemas.openxmlformats.org/officeDocument/2006/docPropsVTypes">
  <Template/>
  <TotalTime>0</TotalTime>
  <Words>314</Words>
  <Application>Microsoft Office PowerPoint</Application>
  <PresentationFormat>Personnalisé</PresentationFormat>
  <Paragraphs>35</Paragraphs>
  <Slides>1</Slides>
  <Notes>0</Notes>
  <HiddenSlides>0</HiddenSlides>
  <MMClips>0</MMClips>
  <ScaleCrop>false</ScaleCrop>
  <HeadingPairs>
    <vt:vector size="8" baseType="variant">
      <vt:variant>
        <vt:lpstr>Polices utilisées</vt:lpstr>
      </vt:variant>
      <vt:variant>
        <vt:i4>5</vt:i4>
      </vt:variant>
      <vt:variant>
        <vt:lpstr>Thème</vt:lpstr>
      </vt:variant>
      <vt:variant>
        <vt:i4>1</vt:i4>
      </vt:variant>
      <vt:variant>
        <vt:lpstr>Serveurs OLE incorporés</vt:lpstr>
      </vt:variant>
      <vt:variant>
        <vt:i4>1</vt:i4>
      </vt:variant>
      <vt:variant>
        <vt:lpstr>Titres des diapositives</vt:lpstr>
      </vt:variant>
      <vt:variant>
        <vt:i4>1</vt:i4>
      </vt:variant>
    </vt:vector>
  </HeadingPairs>
  <TitlesOfParts>
    <vt:vector size="8" baseType="lpstr">
      <vt:lpstr>Arial</vt:lpstr>
      <vt:lpstr>Calibri</vt:lpstr>
      <vt:lpstr>Montserrat Black</vt:lpstr>
      <vt:lpstr>Montserrat ExtraBold</vt:lpstr>
      <vt:lpstr>Symbol</vt:lpstr>
      <vt:lpstr>1_Office Theme</vt:lpstr>
      <vt:lpstr>Diapositive think-cell</vt:lpstr>
      <vt:lpstr>Présentation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Hortense De Bray</dc:creator>
  <cp:lastModifiedBy>CHARPENTIER, XAVIER</cp:lastModifiedBy>
  <cp:revision>233</cp:revision>
  <cp:lastPrinted>2019-11-20T16:10:50Z</cp:lastPrinted>
  <dcterms:created xsi:type="dcterms:W3CDTF">2019-11-14T19:18:58Z</dcterms:created>
  <dcterms:modified xsi:type="dcterms:W3CDTF">2021-10-28T07:39:55Z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reated">
    <vt:filetime>2017-10-23T00:00:00Z</vt:filetime>
  </property>
  <property fmtid="{D5CDD505-2E9C-101B-9397-08002B2CF9AE}" pid="3" name="Creator">
    <vt:lpwstr>Adobe InDesign CC 13.0 (Macintosh)</vt:lpwstr>
  </property>
  <property fmtid="{D5CDD505-2E9C-101B-9397-08002B2CF9AE}" pid="4" name="LastSaved">
    <vt:filetime>2019-11-14T00:00:00Z</vt:filetime>
  </property>
  <property fmtid="{D5CDD505-2E9C-101B-9397-08002B2CF9AE}" pid="5" name="ContentTypeId">
    <vt:lpwstr>0x01010090EC52FB3BB43E499D7558771B0515DA</vt:lpwstr>
  </property>
</Properties>
</file>